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gif" ContentType="image/gif"/>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drawings/drawing1.xml" ContentType="application/vnd.openxmlformats-officedocument.drawingml.chartshapes+xml"/>
  <Override PartName="/ppt/charts/chart3.xml" ContentType="application/vnd.openxmlformats-officedocument.drawingml.chart+xml"/>
  <Override PartName="/ppt/drawings/drawing2.xml" ContentType="application/vnd.openxmlformats-officedocument.drawingml.chartshapes+xml"/>
  <Override PartName="/ppt/charts/chart4.xml" ContentType="application/vnd.openxmlformats-officedocument.drawingml.chart+xml"/>
  <Override PartName="/ppt/drawings/drawing3.xml" ContentType="application/vnd.openxmlformats-officedocument.drawingml.chartshapes+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theme/themeOverride1.xml" ContentType="application/vnd.openxmlformats-officedocument.themeOverride+xml"/>
  <Override PartName="/ppt/charts/chart12.xml" ContentType="application/vnd.openxmlformats-officedocument.drawingml.chart+xml"/>
  <Override PartName="/ppt/theme/themeOverride2.xml" ContentType="application/vnd.openxmlformats-officedocument.themeOverride+xml"/>
  <Override PartName="/ppt/charts/chart13.xml" ContentType="application/vnd.openxmlformats-officedocument.drawingml.chart+xml"/>
  <Override PartName="/ppt/theme/themeOverride3.xml" ContentType="application/vnd.openxmlformats-officedocument.themeOverride+xml"/>
  <Override PartName="/ppt/charts/chart14.xml" ContentType="application/vnd.openxmlformats-officedocument.drawingml.chart+xml"/>
  <Override PartName="/ppt/theme/themeOverride4.xml" ContentType="application/vnd.openxmlformats-officedocument.themeOverride+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revisionInfo.xml" ContentType="application/vnd.ms-powerpoint.revisioninfo+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Override PartName="/ppt/charts/colors4.xml" ContentType="application/vnd.ms-office.chartcolorstyle+xml"/>
  <Override PartName="/ppt/charts/style4.xml" ContentType="application/vnd.ms-office.chartstyle+xml"/>
  <Override PartName="/ppt/charts/colors5.xml" ContentType="application/vnd.ms-office.chartcolorstyle+xml"/>
  <Override PartName="/ppt/charts/style5.xml" ContentType="application/vnd.ms-office.chartstyle+xml"/>
  <Override PartName="/ppt/charts/colors6.xml" ContentType="application/vnd.ms-office.chartcolorstyle+xml"/>
  <Override PartName="/ppt/charts/style6.xml" ContentType="application/vnd.ms-office.chartstyle+xml"/>
  <Override PartName="/ppt/charts/colors7.xml" ContentType="application/vnd.ms-office.chartcolorstyle+xml"/>
  <Override PartName="/ppt/charts/style7.xml" ContentType="application/vnd.ms-office.chartstyle+xml"/>
  <Override PartName="/ppt/charts/colors8.xml" ContentType="application/vnd.ms-office.chartcolorstyle+xml"/>
  <Override PartName="/ppt/charts/style8.xml" ContentType="application/vnd.ms-office.chartstyle+xml"/>
  <Override PartName="/ppt/charts/colors9.xml" ContentType="application/vnd.ms-office.chartcolorstyle+xml"/>
  <Override PartName="/ppt/charts/style9.xml" ContentType="application/vnd.ms-office.chartstyle+xml"/>
  <Override PartName="/ppt/charts/colors10.xml" ContentType="application/vnd.ms-office.chartcolorstyle+xml"/>
  <Override PartName="/ppt/charts/style10.xml" ContentType="application/vnd.ms-office.chartstyle+xml"/>
  <Override PartName="/ppt/charts/colors11.xml" ContentType="application/vnd.ms-office.chartcolorstyle+xml"/>
  <Override PartName="/ppt/charts/style11.xml" ContentType="application/vnd.ms-office.chartstyle+xml"/>
  <Override PartName="/ppt/charts/colors12.xml" ContentType="application/vnd.ms-office.chartcolorstyle+xml"/>
  <Override PartName="/ppt/charts/style12.xml" ContentType="application/vnd.ms-office.chartstyle+xml"/>
  <Override PartName="/ppt/charts/colors13.xml" ContentType="application/vnd.ms-office.chartcolorstyle+xml"/>
  <Override PartName="/ppt/charts/style13.xml" ContentType="application/vnd.ms-office.chartstyle+xml"/>
  <Override PartName="/ppt/charts/colors14.xml" ContentType="application/vnd.ms-office.chartcolorstyle+xml"/>
  <Override PartName="/ppt/charts/style14.xml" ContentType="application/vnd.ms-office.chartstyl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729" r:id="rId5"/>
  </p:sldMasterIdLst>
  <p:notesMasterIdLst>
    <p:notesMasterId r:id="rId136"/>
  </p:notesMasterIdLst>
  <p:handoutMasterIdLst>
    <p:handoutMasterId r:id="rId137"/>
  </p:handoutMasterIdLst>
  <p:sldIdLst>
    <p:sldId id="760" r:id="rId6"/>
    <p:sldId id="762" r:id="rId7"/>
    <p:sldId id="761" r:id="rId8"/>
    <p:sldId id="763" r:id="rId9"/>
    <p:sldId id="764" r:id="rId10"/>
    <p:sldId id="1169" r:id="rId11"/>
    <p:sldId id="1170" r:id="rId12"/>
    <p:sldId id="1171" r:id="rId13"/>
    <p:sldId id="765" r:id="rId14"/>
    <p:sldId id="1172" r:id="rId15"/>
    <p:sldId id="974" r:id="rId16"/>
    <p:sldId id="1239" r:id="rId17"/>
    <p:sldId id="847" r:id="rId18"/>
    <p:sldId id="973" r:id="rId19"/>
    <p:sldId id="1271" r:id="rId20"/>
    <p:sldId id="1272" r:id="rId21"/>
    <p:sldId id="769" r:id="rId22"/>
    <p:sldId id="1173" r:id="rId23"/>
    <p:sldId id="1240" r:id="rId24"/>
    <p:sldId id="1174" r:id="rId25"/>
    <p:sldId id="1175" r:id="rId26"/>
    <p:sldId id="1176" r:id="rId27"/>
    <p:sldId id="1177" r:id="rId28"/>
    <p:sldId id="1178" r:id="rId29"/>
    <p:sldId id="1179" r:id="rId30"/>
    <p:sldId id="1180" r:id="rId31"/>
    <p:sldId id="1181" r:id="rId32"/>
    <p:sldId id="1182" r:id="rId33"/>
    <p:sldId id="1183" r:id="rId34"/>
    <p:sldId id="1184" r:id="rId35"/>
    <p:sldId id="1185" r:id="rId36"/>
    <p:sldId id="1186" r:id="rId37"/>
    <p:sldId id="1187" r:id="rId38"/>
    <p:sldId id="852" r:id="rId39"/>
    <p:sldId id="1188" r:id="rId40"/>
    <p:sldId id="1241" r:id="rId41"/>
    <p:sldId id="1189" r:id="rId42"/>
    <p:sldId id="1190" r:id="rId43"/>
    <p:sldId id="1269" r:id="rId44"/>
    <p:sldId id="1192" r:id="rId45"/>
    <p:sldId id="1193" r:id="rId46"/>
    <p:sldId id="1194" r:id="rId47"/>
    <p:sldId id="1195" r:id="rId48"/>
    <p:sldId id="1196" r:id="rId49"/>
    <p:sldId id="1197" r:id="rId50"/>
    <p:sldId id="1198" r:id="rId51"/>
    <p:sldId id="1199" r:id="rId52"/>
    <p:sldId id="1200" r:id="rId53"/>
    <p:sldId id="1201" r:id="rId54"/>
    <p:sldId id="1202" r:id="rId55"/>
    <p:sldId id="1203" r:id="rId56"/>
    <p:sldId id="1204" r:id="rId57"/>
    <p:sldId id="1205" r:id="rId58"/>
    <p:sldId id="1206" r:id="rId59"/>
    <p:sldId id="1207" r:id="rId60"/>
    <p:sldId id="1208" r:id="rId61"/>
    <p:sldId id="1209" r:id="rId62"/>
    <p:sldId id="1210" r:id="rId63"/>
    <p:sldId id="1211" r:id="rId64"/>
    <p:sldId id="1212" r:id="rId65"/>
    <p:sldId id="1213" r:id="rId66"/>
    <p:sldId id="1214" r:id="rId67"/>
    <p:sldId id="1215" r:id="rId68"/>
    <p:sldId id="1216" r:id="rId69"/>
    <p:sldId id="1217" r:id="rId70"/>
    <p:sldId id="1218" r:id="rId71"/>
    <p:sldId id="1219" r:id="rId72"/>
    <p:sldId id="1220" r:id="rId73"/>
    <p:sldId id="1242" r:id="rId74"/>
    <p:sldId id="1221" r:id="rId75"/>
    <p:sldId id="1222" r:id="rId76"/>
    <p:sldId id="1223" r:id="rId77"/>
    <p:sldId id="1224" r:id="rId78"/>
    <p:sldId id="1225" r:id="rId79"/>
    <p:sldId id="1226" r:id="rId80"/>
    <p:sldId id="1227" r:id="rId81"/>
    <p:sldId id="1228" r:id="rId82"/>
    <p:sldId id="1229" r:id="rId83"/>
    <p:sldId id="1230" r:id="rId84"/>
    <p:sldId id="1231" r:id="rId85"/>
    <p:sldId id="1232" r:id="rId86"/>
    <p:sldId id="1233" r:id="rId87"/>
    <p:sldId id="1234" r:id="rId88"/>
    <p:sldId id="1235" r:id="rId89"/>
    <p:sldId id="1236" r:id="rId90"/>
    <p:sldId id="1270" r:id="rId91"/>
    <p:sldId id="1238" r:id="rId92"/>
    <p:sldId id="882" r:id="rId93"/>
    <p:sldId id="1168" r:id="rId94"/>
    <p:sldId id="1274" r:id="rId95"/>
    <p:sldId id="1275" r:id="rId96"/>
    <p:sldId id="1276" r:id="rId97"/>
    <p:sldId id="1277" r:id="rId98"/>
    <p:sldId id="1278" r:id="rId99"/>
    <p:sldId id="1279" r:id="rId100"/>
    <p:sldId id="1280" r:id="rId101"/>
    <p:sldId id="1281" r:id="rId102"/>
    <p:sldId id="1282" r:id="rId103"/>
    <p:sldId id="1283" r:id="rId104"/>
    <p:sldId id="1284" r:id="rId105"/>
    <p:sldId id="1285" r:id="rId106"/>
    <p:sldId id="811" r:id="rId107"/>
    <p:sldId id="1243" r:id="rId108"/>
    <p:sldId id="1244" r:id="rId109"/>
    <p:sldId id="1245" r:id="rId110"/>
    <p:sldId id="1246" r:id="rId111"/>
    <p:sldId id="1247" r:id="rId112"/>
    <p:sldId id="1248" r:id="rId113"/>
    <p:sldId id="1249" r:id="rId114"/>
    <p:sldId id="1250" r:id="rId115"/>
    <p:sldId id="1251" r:id="rId116"/>
    <p:sldId id="1252" r:id="rId117"/>
    <p:sldId id="1253" r:id="rId118"/>
    <p:sldId id="1254" r:id="rId119"/>
    <p:sldId id="1255" r:id="rId120"/>
    <p:sldId id="1256" r:id="rId121"/>
    <p:sldId id="1257" r:id="rId122"/>
    <p:sldId id="1258" r:id="rId123"/>
    <p:sldId id="1273" r:id="rId124"/>
    <p:sldId id="1260" r:id="rId125"/>
    <p:sldId id="1266" r:id="rId126"/>
    <p:sldId id="1261" r:id="rId127"/>
    <p:sldId id="1262" r:id="rId128"/>
    <p:sldId id="1263" r:id="rId129"/>
    <p:sldId id="827" r:id="rId130"/>
    <p:sldId id="1113" r:id="rId131"/>
    <p:sldId id="1114" r:id="rId132"/>
    <p:sldId id="1115" r:id="rId133"/>
    <p:sldId id="1116" r:id="rId134"/>
    <p:sldId id="846" r:id="rId135"/>
  </p:sldIdLst>
  <p:sldSz cx="12192000" cy="6858000"/>
  <p:notesSz cx="6797675" cy="992822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2" orient="horz" pos="4152">
          <p15:clr>
            <a:srgbClr val="A4A3A4"/>
          </p15:clr>
        </p15:guide>
        <p15:guide id="3" orient="horz" pos="269">
          <p15:clr>
            <a:srgbClr val="A4A3A4"/>
          </p15:clr>
        </p15:guide>
        <p15:guide id="4" orient="horz" pos="715">
          <p15:clr>
            <a:srgbClr val="A4A3A4"/>
          </p15:clr>
        </p15:guide>
        <p15:guide id="7" orient="horz" pos="4026">
          <p15:clr>
            <a:srgbClr val="A4A3A4"/>
          </p15:clr>
        </p15:guide>
        <p15:guide id="8" pos="7449">
          <p15:clr>
            <a:srgbClr val="A4A3A4"/>
          </p15:clr>
        </p15:guide>
        <p15:guide id="9" pos="3840">
          <p15:clr>
            <a:srgbClr val="A4A3A4"/>
          </p15:clr>
        </p15:guide>
        <p15:guide id="14" orient="horz" pos="2387" userDrawn="1">
          <p15:clr>
            <a:srgbClr val="A4A3A4"/>
          </p15:clr>
        </p15:guide>
        <p15:guide id="15" orient="horz" pos="1185" userDrawn="1">
          <p15:clr>
            <a:srgbClr val="A4A3A4"/>
          </p15:clr>
        </p15:guide>
        <p15:guide id="19" pos="5560">
          <p15:clr>
            <a:srgbClr val="A4A3A4"/>
          </p15:clr>
        </p15:guide>
        <p15:guide id="20" pos="2889">
          <p15:clr>
            <a:srgbClr val="A4A3A4"/>
          </p15:clr>
        </p15:guide>
        <p15:guide id="21" pos="3703">
          <p15:clr>
            <a:srgbClr val="A4A3A4"/>
          </p15:clr>
        </p15:guide>
        <p15:guide id="25" orient="horz">
          <p15:clr>
            <a:srgbClr val="A4A3A4"/>
          </p15:clr>
        </p15:guide>
        <p15:guide id="26" pos="5704">
          <p15:clr>
            <a:srgbClr val="A4A3A4"/>
          </p15:clr>
        </p15:guide>
        <p15:guide id="27" pos="3906">
          <p15:clr>
            <a:srgbClr val="A4A3A4"/>
          </p15:clr>
        </p15:guide>
        <p15:guide id="28" pos="121" userDrawn="1">
          <p15:clr>
            <a:srgbClr val="A4A3A4"/>
          </p15:clr>
        </p15:guide>
        <p15:guide id="29" orient="horz" pos="1162" userDrawn="1">
          <p15:clr>
            <a:srgbClr val="A4A3A4"/>
          </p15:clr>
        </p15:guide>
        <p15:guide id="30" pos="233">
          <p15:clr>
            <a:srgbClr val="A4A3A4"/>
          </p15:clr>
        </p15:guide>
        <p15:guide id="31" pos="3980">
          <p15:clr>
            <a:srgbClr val="A4A3A4"/>
          </p15:clr>
        </p15:guide>
        <p15:guide id="32" orient="horz" pos="1648">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Stewart, Duncan (TSEDB)" initials="SD(" lastIdx="1" clrIdx="0"/>
  <p:cmAuthor id="1" name="Cheng, Fiona (TSMLP)" initials="CF(" lastIdx="7" clrIdx="1"/>
  <p:cmAuthor id="2" name="Costley, Tom (TSEDB)" initials="CT(" lastIdx="7" clrIdx="2">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717171"/>
    <a:srgbClr val="808080"/>
    <a:srgbClr val="F2F2F2"/>
    <a:srgbClr val="E7E7E7"/>
    <a:srgbClr val="C0C0C0"/>
    <a:srgbClr val="C8D405"/>
    <a:srgbClr val="E6304B"/>
    <a:srgbClr val="989898"/>
    <a:srgbClr val="00AEC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604" autoAdjust="0"/>
    <p:restoredTop sz="99184" autoAdjust="0"/>
  </p:normalViewPr>
  <p:slideViewPr>
    <p:cSldViewPr snapToGrid="0" showGuides="1">
      <p:cViewPr>
        <p:scale>
          <a:sx n="82" d="100"/>
          <a:sy n="82" d="100"/>
        </p:scale>
        <p:origin x="-90" y="-666"/>
      </p:cViewPr>
      <p:guideLst>
        <p:guide orient="horz" pos="4152"/>
        <p:guide orient="horz" pos="269"/>
        <p:guide orient="horz" pos="715"/>
        <p:guide orient="horz" pos="4026"/>
        <p:guide orient="horz" pos="2387"/>
        <p:guide orient="horz" pos="1185"/>
        <p:guide orient="horz"/>
        <p:guide orient="horz" pos="1162"/>
        <p:guide orient="horz" pos="1648"/>
        <p:guide pos="7449"/>
        <p:guide pos="3840"/>
        <p:guide pos="5560"/>
        <p:guide pos="2889"/>
        <p:guide pos="3703"/>
        <p:guide pos="5704"/>
        <p:guide pos="3906"/>
        <p:guide pos="121"/>
        <p:guide pos="233"/>
        <p:guide pos="3980"/>
      </p:guideLst>
    </p:cSldViewPr>
  </p:slideViewPr>
  <p:outlineViewPr>
    <p:cViewPr>
      <p:scale>
        <a:sx n="33" d="100"/>
        <a:sy n="33" d="100"/>
      </p:scale>
      <p:origin x="48" y="32364"/>
    </p:cViewPr>
  </p:outlineViewPr>
  <p:notesTextViewPr>
    <p:cViewPr>
      <p:scale>
        <a:sx n="100" d="100"/>
        <a:sy n="100" d="100"/>
      </p:scale>
      <p:origin x="0" y="0"/>
    </p:cViewPr>
  </p:notesTextViewPr>
  <p:sorterViewPr>
    <p:cViewPr>
      <p:scale>
        <a:sx n="60" d="100"/>
        <a:sy n="60" d="100"/>
      </p:scale>
      <p:origin x="0" y="-5768"/>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38" Type="http://schemas.openxmlformats.org/officeDocument/2006/relationships/commentAuthors" Target="commentAuthors.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28" Type="http://schemas.openxmlformats.org/officeDocument/2006/relationships/slide" Target="slides/slide123.xml"/><Relationship Id="rId5" Type="http://schemas.openxmlformats.org/officeDocument/2006/relationships/slideMaster" Target="slideMasters/slideMaster2.xml"/><Relationship Id="rId90" Type="http://schemas.openxmlformats.org/officeDocument/2006/relationships/slide" Target="slides/slide85.xml"/><Relationship Id="rId95" Type="http://schemas.openxmlformats.org/officeDocument/2006/relationships/slide" Target="slides/slide90.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slide" Target="slides/slide108.xml"/><Relationship Id="rId118" Type="http://schemas.openxmlformats.org/officeDocument/2006/relationships/slide" Target="slides/slide113.xml"/><Relationship Id="rId134" Type="http://schemas.openxmlformats.org/officeDocument/2006/relationships/slide" Target="slides/slide129.xml"/><Relationship Id="rId139"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slide" Target="slides/slide75.xml"/><Relationship Id="rId85" Type="http://schemas.openxmlformats.org/officeDocument/2006/relationships/slide" Target="slides/slide80.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103" Type="http://schemas.openxmlformats.org/officeDocument/2006/relationships/slide" Target="slides/slide98.xml"/><Relationship Id="rId108" Type="http://schemas.openxmlformats.org/officeDocument/2006/relationships/slide" Target="slides/slide103.xml"/><Relationship Id="rId116" Type="http://schemas.openxmlformats.org/officeDocument/2006/relationships/slide" Target="slides/slide111.xml"/><Relationship Id="rId124" Type="http://schemas.openxmlformats.org/officeDocument/2006/relationships/slide" Target="slides/slide119.xml"/><Relationship Id="rId129" Type="http://schemas.openxmlformats.org/officeDocument/2006/relationships/slide" Target="slides/slide124.xml"/><Relationship Id="rId137" Type="http://schemas.openxmlformats.org/officeDocument/2006/relationships/handoutMaster" Target="handoutMasters/handoutMaster1.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83" Type="http://schemas.openxmlformats.org/officeDocument/2006/relationships/slide" Target="slides/slide78.xml"/><Relationship Id="rId88" Type="http://schemas.openxmlformats.org/officeDocument/2006/relationships/slide" Target="slides/slide83.xml"/><Relationship Id="rId91" Type="http://schemas.openxmlformats.org/officeDocument/2006/relationships/slide" Target="slides/slide86.xml"/><Relationship Id="rId96" Type="http://schemas.openxmlformats.org/officeDocument/2006/relationships/slide" Target="slides/slide91.xml"/><Relationship Id="rId111" Type="http://schemas.openxmlformats.org/officeDocument/2006/relationships/slide" Target="slides/slide106.xml"/><Relationship Id="rId132" Type="http://schemas.openxmlformats.org/officeDocument/2006/relationships/slide" Target="slides/slide127.xml"/><Relationship Id="rId140"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6" Type="http://schemas.openxmlformats.org/officeDocument/2006/relationships/slide" Target="slides/slide101.xml"/><Relationship Id="rId114" Type="http://schemas.openxmlformats.org/officeDocument/2006/relationships/slide" Target="slides/slide109.xml"/><Relationship Id="rId119" Type="http://schemas.openxmlformats.org/officeDocument/2006/relationships/slide" Target="slides/slide114.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slide" Target="slides/slide73.xml"/><Relationship Id="rId81" Type="http://schemas.openxmlformats.org/officeDocument/2006/relationships/slide" Target="slides/slide76.xml"/><Relationship Id="rId86" Type="http://schemas.openxmlformats.org/officeDocument/2006/relationships/slide" Target="slides/slide81.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30" Type="http://schemas.openxmlformats.org/officeDocument/2006/relationships/slide" Target="slides/slide125.xml"/><Relationship Id="rId135" Type="http://schemas.openxmlformats.org/officeDocument/2006/relationships/slide" Target="slides/slide130.xml"/><Relationship Id="rId143"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141" Type="http://schemas.openxmlformats.org/officeDocument/2006/relationships/theme" Target="theme/theme1.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slide" Target="slides/slide126.xml"/><Relationship Id="rId136" Type="http://schemas.openxmlformats.org/officeDocument/2006/relationships/notesMaster" Target="notesMasters/notesMaster1.xml"/><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slide" Target="slides/slide121.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3" Type="http://schemas.microsoft.com/office/2011/relationships/chartColorStyle" Target="colors2.xml"/><Relationship Id="rId2" Type="http://schemas.openxmlformats.org/officeDocument/2006/relationships/chartUserShapes" Target="../drawings/drawing1.xml"/><Relationship Id="rId1" Type="http://schemas.openxmlformats.org/officeDocument/2006/relationships/package" Target="../embeddings/Microsoft_Excel_Worksheet2.xlsx"/><Relationship Id="rId4" Type="http://schemas.microsoft.com/office/2011/relationships/chartStyle" Target="style2.xml"/></Relationships>
</file>

<file path=ppt/charts/_rels/chart3.xml.rels><?xml version="1.0" encoding="UTF-8" standalone="yes"?>
<Relationships xmlns="http://schemas.openxmlformats.org/package/2006/relationships"><Relationship Id="rId3" Type="http://schemas.microsoft.com/office/2011/relationships/chartColorStyle" Target="colors3.xml"/><Relationship Id="rId2" Type="http://schemas.openxmlformats.org/officeDocument/2006/relationships/chartUserShapes" Target="../drawings/drawing2.xml"/><Relationship Id="rId1" Type="http://schemas.openxmlformats.org/officeDocument/2006/relationships/package" Target="../embeddings/Microsoft_Excel_Worksheet3.xlsx"/><Relationship Id="rId4" Type="http://schemas.microsoft.com/office/2011/relationships/chartStyle" Target="style3.xml"/></Relationships>
</file>

<file path=ppt/charts/_rels/chart4.xml.rels><?xml version="1.0" encoding="UTF-8" standalone="yes"?>
<Relationships xmlns="http://schemas.openxmlformats.org/package/2006/relationships"><Relationship Id="rId3" Type="http://schemas.microsoft.com/office/2011/relationships/chartColorStyle" Target="colors4.xml"/><Relationship Id="rId2" Type="http://schemas.openxmlformats.org/officeDocument/2006/relationships/chartUserShapes" Target="../drawings/drawing3.xml"/><Relationship Id="rId1" Type="http://schemas.openxmlformats.org/officeDocument/2006/relationships/package" Target="../embeddings/Microsoft_Excel_Worksheet4.xlsx"/><Relationship Id="rId4" Type="http://schemas.microsoft.com/office/2011/relationships/chartStyle" Target="style4.xml"/></Relationships>
</file>

<file path=ppt/charts/_rels/chart5.xml.rels><?xml version="1.0" encoding="UTF-8" standalone="yes"?>
<Relationships xmlns="http://schemas.openxmlformats.org/package/2006/relationships"><Relationship Id="rId3" Type="http://schemas.microsoft.com/office/2011/relationships/chartStyle" Target="style5.xml"/><Relationship Id="rId2" Type="http://schemas.microsoft.com/office/2011/relationships/chartColorStyle" Target="colors5.xml"/><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3" Type="http://schemas.microsoft.com/office/2011/relationships/chartStyle" Target="style6.xml"/><Relationship Id="rId2" Type="http://schemas.microsoft.com/office/2011/relationships/chartColorStyle" Target="colors6.xml"/><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3" Type="http://schemas.microsoft.com/office/2011/relationships/chartStyle" Target="style7.xml"/><Relationship Id="rId2" Type="http://schemas.microsoft.com/office/2011/relationships/chartColorStyle" Target="colors7.xml"/><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3" Type="http://schemas.microsoft.com/office/2011/relationships/chartStyle" Target="style8.xml"/><Relationship Id="rId2" Type="http://schemas.microsoft.com/office/2011/relationships/chartColorStyle" Target="colors8.xml"/><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3" Type="http://schemas.microsoft.com/office/2011/relationships/chartStyle" Target="style9.xml"/><Relationship Id="rId2" Type="http://schemas.microsoft.com/office/2011/relationships/chartColorStyle" Target="colors9.xml"/><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3" Type="http://schemas.microsoft.com/office/2011/relationships/chartStyle" Target="style10.xml"/><Relationship Id="rId2" Type="http://schemas.microsoft.com/office/2011/relationships/chartColorStyle" Target="colors10.xml"/><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xm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2.xm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3.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4.xml"/></Relationships>
</file>

<file path=ppt/charts/_rels/chart15.xml.rels><?xml version="1.0" encoding="UTF-8" standalone="yes"?>
<Relationships xmlns="http://schemas.openxmlformats.org/package/2006/relationships"><Relationship Id="rId3" Type="http://schemas.microsoft.com/office/2011/relationships/chartStyle" Target="style11.xml"/><Relationship Id="rId2" Type="http://schemas.microsoft.com/office/2011/relationships/chartColorStyle" Target="colors11.xml"/><Relationship Id="rId1" Type="http://schemas.openxmlformats.org/officeDocument/2006/relationships/package" Target="../embeddings/Microsoft_Excel_Worksheet15.xlsx"/></Relationships>
</file>

<file path=ppt/charts/_rels/chart16.xml.rels><?xml version="1.0" encoding="UTF-8" standalone="yes"?>
<Relationships xmlns="http://schemas.openxmlformats.org/package/2006/relationships"><Relationship Id="rId3" Type="http://schemas.microsoft.com/office/2011/relationships/chartStyle" Target="style12.xml"/><Relationship Id="rId2" Type="http://schemas.microsoft.com/office/2011/relationships/chartColorStyle" Target="colors12.xml"/><Relationship Id="rId1"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3" Type="http://schemas.microsoft.com/office/2011/relationships/chartStyle" Target="style13.xml"/><Relationship Id="rId2" Type="http://schemas.microsoft.com/office/2011/relationships/chartColorStyle" Target="colors13.xml"/><Relationship Id="rId1"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3" Type="http://schemas.microsoft.com/office/2011/relationships/chartStyle" Target="style14.xml"/><Relationship Id="rId2" Type="http://schemas.microsoft.com/office/2011/relationships/chartColorStyle" Target="colors14.xml"/><Relationship Id="rId1" Type="http://schemas.openxmlformats.org/officeDocument/2006/relationships/package" Target="../embeddings/Microsoft_Excel_Worksheet1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Expenditure (£ millions)</c:v>
                </c:pt>
              </c:strCache>
            </c:strRef>
          </c:tx>
          <c:spPr>
            <a:solidFill>
              <a:schemeClr val="tx1"/>
            </a:solidFill>
            <a:ln>
              <a:noFill/>
            </a:ln>
            <a:effectLst/>
          </c:spPr>
          <c:invertIfNegative val="0"/>
          <c:dLbls>
            <c:numFmt formatCode="&quot;£&quot;#,##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2011</c:v>
                </c:pt>
                <c:pt idx="1">
                  <c:v>2012</c:v>
                </c:pt>
                <c:pt idx="2">
                  <c:v>2013</c:v>
                </c:pt>
                <c:pt idx="3">
                  <c:v>2014</c:v>
                </c:pt>
                <c:pt idx="4">
                  <c:v>2015*</c:v>
                </c:pt>
                <c:pt idx="5">
                  <c:v>2016</c:v>
                </c:pt>
              </c:strCache>
            </c:strRef>
          </c:cat>
          <c:val>
            <c:numRef>
              <c:f>Sheet1!$B$2:$B$7</c:f>
              <c:numCache>
                <c:formatCode>"£"#,##0</c:formatCode>
                <c:ptCount val="6"/>
                <c:pt idx="0">
                  <c:v>22666</c:v>
                </c:pt>
                <c:pt idx="1">
                  <c:v>23976</c:v>
                </c:pt>
                <c:pt idx="2">
                  <c:v>23294</c:v>
                </c:pt>
                <c:pt idx="3">
                  <c:v>22692</c:v>
                </c:pt>
                <c:pt idx="4">
                  <c:v>24825</c:v>
                </c:pt>
                <c:pt idx="5">
                  <c:v>23079</c:v>
                </c:pt>
              </c:numCache>
            </c:numRef>
          </c:val>
          <c:extLst xmlns:c16r2="http://schemas.microsoft.com/office/drawing/2015/06/chart">
            <c:ext xmlns:c16="http://schemas.microsoft.com/office/drawing/2014/chart" uri="{C3380CC4-5D6E-409C-BE32-E72D297353CC}">
              <c16:uniqueId val="{00000000-D193-4133-A992-2E61812C698E}"/>
            </c:ext>
          </c:extLst>
        </c:ser>
        <c:dLbls>
          <c:showLegendKey val="0"/>
          <c:showVal val="0"/>
          <c:showCatName val="0"/>
          <c:showSerName val="0"/>
          <c:showPercent val="0"/>
          <c:showBubbleSize val="0"/>
        </c:dLbls>
        <c:gapWidth val="30"/>
        <c:overlap val="-27"/>
        <c:axId val="150754816"/>
        <c:axId val="150756352"/>
      </c:barChart>
      <c:catAx>
        <c:axId val="150754816"/>
        <c:scaling>
          <c:orientation val="minMax"/>
        </c:scaling>
        <c:delete val="0"/>
        <c:axPos val="b"/>
        <c:numFmt formatCode="General" sourceLinked="1"/>
        <c:majorTickMark val="cross"/>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0756352"/>
        <c:crosses val="autoZero"/>
        <c:auto val="1"/>
        <c:lblAlgn val="ctr"/>
        <c:lblOffset val="100"/>
        <c:noMultiLvlLbl val="0"/>
      </c:catAx>
      <c:valAx>
        <c:axId val="150756352"/>
        <c:scaling>
          <c:orientation val="minMax"/>
          <c:min val="10"/>
        </c:scaling>
        <c:delete val="1"/>
        <c:axPos val="l"/>
        <c:numFmt formatCode="&quot;£&quot;#,##0" sourceLinked="1"/>
        <c:majorTickMark val="out"/>
        <c:minorTickMark val="none"/>
        <c:tickLblPos val="nextTo"/>
        <c:crossAx val="1507548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Annual trip volume in millions</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0155-4577-B0AC-0223CB2670D6}"/>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0155-4577-B0AC-0223CB2670D6}"/>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0155-4577-B0AC-0223CB2670D6}"/>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0155-4577-B0AC-0223CB2670D6}"/>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0155-4577-B0AC-0223CB2670D6}"/>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General</c:formatCode>
                <c:ptCount val="3"/>
                <c:pt idx="0">
                  <c:v>99.3</c:v>
                </c:pt>
                <c:pt idx="1">
                  <c:v>11.5</c:v>
                </c:pt>
                <c:pt idx="2">
                  <c:v>9.3000000000000007</c:v>
                </c:pt>
              </c:numCache>
            </c:numRef>
          </c:val>
          <c:extLst xmlns:c16r2="http://schemas.microsoft.com/office/drawing/2015/06/chart">
            <c:ext xmlns:c16="http://schemas.microsoft.com/office/drawing/2014/chart" uri="{C3380CC4-5D6E-409C-BE32-E72D297353CC}">
              <c16:uniqueId val="{00000006-0155-4577-B0AC-0223CB2670D6}"/>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Annual trip volume in millions</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0155-4577-B0AC-0223CB2670D6}"/>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0155-4577-B0AC-0223CB2670D6}"/>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0155-4577-B0AC-0223CB2670D6}"/>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0155-4577-B0AC-0223CB2670D6}"/>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0155-4577-B0AC-0223CB2670D6}"/>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General</c:formatCode>
                <c:ptCount val="3"/>
                <c:pt idx="0">
                  <c:v>287.7</c:v>
                </c:pt>
                <c:pt idx="1">
                  <c:v>38.9</c:v>
                </c:pt>
                <c:pt idx="2">
                  <c:v>33</c:v>
                </c:pt>
              </c:numCache>
            </c:numRef>
          </c:val>
          <c:extLst xmlns:c16r2="http://schemas.microsoft.com/office/drawing/2015/06/chart">
            <c:ext xmlns:c16="http://schemas.microsoft.com/office/drawing/2014/chart" uri="{C3380CC4-5D6E-409C-BE32-E72D297353CC}">
              <c16:uniqueId val="{00000006-0155-4577-B0AC-0223CB2670D6}"/>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userShapes r:id="rId2"/>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Annual expenditure in millions (£)</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0155-4577-B0AC-0223CB2670D6}"/>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0155-4577-B0AC-0223CB2670D6}"/>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0155-4577-B0AC-0223CB2670D6}"/>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0155-4577-B0AC-0223CB2670D6}"/>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0155-4577-B0AC-0223CB2670D6}"/>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#,##0</c:formatCode>
                <c:ptCount val="3"/>
                <c:pt idx="0">
                  <c:v>18492</c:v>
                </c:pt>
                <c:pt idx="1">
                  <c:v>2897</c:v>
                </c:pt>
                <c:pt idx="2">
                  <c:v>1689</c:v>
                </c:pt>
              </c:numCache>
            </c:numRef>
          </c:val>
          <c:extLst xmlns:c16r2="http://schemas.microsoft.com/office/drawing/2015/06/chart">
            <c:ext xmlns:c16="http://schemas.microsoft.com/office/drawing/2014/chart" uri="{C3380CC4-5D6E-409C-BE32-E72D297353CC}">
              <c16:uniqueId val="{00000006-0155-4577-B0AC-0223CB2670D6}"/>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userShapes r:id="rId2"/>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759978222819716"/>
          <c:y val="0.28840291290680542"/>
          <c:w val="0.77874432587448994"/>
          <c:h val="0.48156367269913636"/>
        </c:manualLayout>
      </c:layout>
      <c:areaChart>
        <c:grouping val="standard"/>
        <c:varyColors val="0"/>
        <c:ser>
          <c:idx val="0"/>
          <c:order val="0"/>
          <c:tx>
            <c:strRef>
              <c:f>Sheet1!$B$1</c:f>
              <c:strCache>
                <c:ptCount val="1"/>
                <c:pt idx="0">
                  <c:v>Nights Volume (millions)</c:v>
                </c:pt>
              </c:strCache>
            </c:strRef>
          </c:tx>
          <c:spPr>
            <a:solidFill>
              <a:schemeClr val="accent6">
                <a:lumMod val="60000"/>
                <a:lumOff val="40000"/>
              </a:schemeClr>
            </a:solidFill>
            <a:ln>
              <a:noFill/>
            </a:ln>
            <a:effectLst/>
          </c:spPr>
          <c:dLbls>
            <c:dLbl>
              <c:idx val="0"/>
              <c:layout>
                <c:manualLayout>
                  <c:x val="0"/>
                  <c:y val="-4.6753681392235687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0-6C5B-4391-82CC-44F29A7BB555}"/>
                </c:ext>
              </c:extLst>
            </c:dLbl>
            <c:dLbl>
              <c:idx val="1"/>
              <c:layout>
                <c:manualLayout>
                  <c:x val="-3.233758939637078E-17"/>
                  <c:y val="-4.2503346720214191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6C5B-4391-82CC-44F29A7BB555}"/>
                </c:ext>
              </c:extLst>
            </c:dLbl>
            <c:dLbl>
              <c:idx val="2"/>
              <c:layout>
                <c:manualLayout>
                  <c:x val="0"/>
                  <c:y val="-3.400267737617142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2-6C5B-4391-82CC-44F29A7BB555}"/>
                </c:ext>
              </c:extLst>
            </c:dLbl>
            <c:dLbl>
              <c:idx val="3"/>
              <c:layout>
                <c:manualLayout>
                  <c:x val="-6.4675178792741559E-17"/>
                  <c:y val="-2.975234270415001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6C5B-4391-82CC-44F29A7BB555}"/>
                </c:ext>
              </c:extLst>
            </c:dLbl>
            <c:dLbl>
              <c:idx val="4"/>
              <c:layout>
                <c:manualLayout>
                  <c:x val="-1.2935035758548312E-16"/>
                  <c:y val="-3.400267737617142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4-6C5B-4391-82CC-44F29A7BB555}"/>
                </c:ext>
              </c:extLst>
            </c:dLbl>
            <c:dLbl>
              <c:idx val="5"/>
              <c:layout>
                <c:manualLayout>
                  <c:x val="0"/>
                  <c:y val="-1.7001338688085753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6C5B-4391-82CC-44F29A7BB555}"/>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12700" cap="rnd" cmpd="sng" algn="ctr">
                      <a:solidFill>
                        <a:schemeClr val="bg1"/>
                      </a:solidFill>
                      <a:prstDash val="sysDot"/>
                      <a:round/>
                    </a:ln>
                    <a:effectLst/>
                  </c:spPr>
                </c15:leaderLines>
              </c:ext>
            </c:extLst>
          </c:dLbls>
          <c:cat>
            <c:strRef>
              <c:f>Sheet1!$A$2:$A$7</c:f>
              <c:strCache>
                <c:ptCount val="6"/>
                <c:pt idx="0">
                  <c:v>2011</c:v>
                </c:pt>
                <c:pt idx="1">
                  <c:v>2012</c:v>
                </c:pt>
                <c:pt idx="2">
                  <c:v>2013</c:v>
                </c:pt>
                <c:pt idx="3">
                  <c:v>2014</c:v>
                </c:pt>
                <c:pt idx="4">
                  <c:v>2015 *</c:v>
                </c:pt>
                <c:pt idx="5">
                  <c:v>2016</c:v>
                </c:pt>
              </c:strCache>
            </c:strRef>
          </c:cat>
          <c:val>
            <c:numRef>
              <c:f>Sheet1!$B$2:$B$7</c:f>
              <c:numCache>
                <c:formatCode>General</c:formatCode>
                <c:ptCount val="6"/>
                <c:pt idx="0">
                  <c:v>387.32900000000001</c:v>
                </c:pt>
                <c:pt idx="1">
                  <c:v>388.24</c:v>
                </c:pt>
                <c:pt idx="2">
                  <c:v>373.60700000000003</c:v>
                </c:pt>
                <c:pt idx="3">
                  <c:v>349.54599999999999</c:v>
                </c:pt>
                <c:pt idx="4">
                  <c:v>377.101</c:v>
                </c:pt>
                <c:pt idx="5">
                  <c:v>359.55700000000002</c:v>
                </c:pt>
              </c:numCache>
            </c:numRef>
          </c:val>
          <c:extLst xmlns:c16r2="http://schemas.microsoft.com/office/drawing/2015/06/chart">
            <c:ext xmlns:c16="http://schemas.microsoft.com/office/drawing/2014/chart" uri="{C3380CC4-5D6E-409C-BE32-E72D297353CC}">
              <c16:uniqueId val="{00000006-6C5B-4391-82CC-44F29A7BB555}"/>
            </c:ext>
          </c:extLst>
        </c:ser>
        <c:ser>
          <c:idx val="1"/>
          <c:order val="1"/>
          <c:tx>
            <c:strRef>
              <c:f>Sheet1!$C$1</c:f>
              <c:strCache>
                <c:ptCount val="1"/>
                <c:pt idx="0">
                  <c:v>Trip Volume (millions)</c:v>
                </c:pt>
              </c:strCache>
            </c:strRef>
          </c:tx>
          <c:spPr>
            <a:solidFill>
              <a:schemeClr val="accent6"/>
            </a:solidFill>
            <a:ln>
              <a:noFill/>
            </a:ln>
            <a:effectLst/>
          </c:spPr>
          <c:dLbls>
            <c:dLbl>
              <c:idx val="0"/>
              <c:layout>
                <c:manualLayout>
                  <c:x val="-1.616879469818539E-17"/>
                  <c:y val="8.5006693440428382E-3"/>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7-6C5B-4391-82CC-44F29A7BB555}"/>
                </c:ext>
              </c:extLst>
            </c:dLbl>
            <c:dLbl>
              <c:idx val="1"/>
              <c:layout>
                <c:manualLayout>
                  <c:x val="0"/>
                  <c:y val="4.2503346720214191E-3"/>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8-6C5B-4391-82CC-44F29A7BB555}"/>
                </c:ext>
              </c:extLst>
            </c:dLbl>
            <c:dLbl>
              <c:idx val="2"/>
              <c:layout>
                <c:manualLayout>
                  <c:x val="-6.4675178792741559E-17"/>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9-6C5B-4391-82CC-44F29A7BB555}"/>
                </c:ext>
              </c:extLst>
            </c:dLbl>
            <c:dLbl>
              <c:idx val="3"/>
              <c:layout>
                <c:manualLayout>
                  <c:x val="-6.4675178792741559E-17"/>
                  <c:y val="8.5006693440429163E-3"/>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A-6C5B-4391-82CC-44F29A7BB555}"/>
                </c:ext>
              </c:extLst>
            </c:dLbl>
            <c:dLbl>
              <c:idx val="4"/>
              <c:layout>
                <c:manualLayout>
                  <c:x val="1.3888888888979878E-7"/>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15:layout>
                    <c:manualLayout>
                      <c:w val="0.11385916666666666"/>
                      <c:h val="6.4073962516733599E-2"/>
                    </c:manualLayout>
                  </c15:layout>
                </c:ext>
                <c:ext xmlns:c16="http://schemas.microsoft.com/office/drawing/2014/chart" uri="{C3380CC4-5D6E-409C-BE32-E72D297353CC}">
                  <c16:uniqueId val="{0000000B-6C5B-4391-82CC-44F29A7BB555}"/>
                </c:ext>
              </c:extLst>
            </c:dLbl>
            <c:dLbl>
              <c:idx val="5"/>
              <c:layout>
                <c:manualLayout>
                  <c:x val="1.3888888888979878E-7"/>
                  <c:y val="4.2503346720213411E-3"/>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15:layout>
                    <c:manualLayout>
                      <c:w val="0.11385916666666666"/>
                      <c:h val="6.4073962516733599E-2"/>
                    </c:manualLayout>
                  </c15:layout>
                </c:ext>
                <c:ext xmlns:c16="http://schemas.microsoft.com/office/drawing/2014/chart" uri="{C3380CC4-5D6E-409C-BE32-E72D297353CC}">
                  <c16:uniqueId val="{0000000C-6C5B-4391-82CC-44F29A7BB555}"/>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12700" cap="rnd" cmpd="sng" algn="ctr">
                      <a:solidFill>
                        <a:schemeClr val="tx1">
                          <a:lumMod val="35000"/>
                          <a:lumOff val="65000"/>
                        </a:schemeClr>
                      </a:solidFill>
                      <a:prstDash val="sysDot"/>
                      <a:round/>
                    </a:ln>
                    <a:effectLst/>
                  </c:spPr>
                </c15:leaderLines>
              </c:ext>
            </c:extLst>
          </c:dLbls>
          <c:cat>
            <c:strRef>
              <c:f>Sheet1!$A$2:$A$7</c:f>
              <c:strCache>
                <c:ptCount val="6"/>
                <c:pt idx="0">
                  <c:v>2011</c:v>
                </c:pt>
                <c:pt idx="1">
                  <c:v>2012</c:v>
                </c:pt>
                <c:pt idx="2">
                  <c:v>2013</c:v>
                </c:pt>
                <c:pt idx="3">
                  <c:v>2014</c:v>
                </c:pt>
                <c:pt idx="4">
                  <c:v>2015 *</c:v>
                </c:pt>
                <c:pt idx="5">
                  <c:v>2016</c:v>
                </c:pt>
              </c:strCache>
            </c:strRef>
          </c:cat>
          <c:val>
            <c:numRef>
              <c:f>Sheet1!$C$2:$C$7</c:f>
              <c:numCache>
                <c:formatCode>General</c:formatCode>
                <c:ptCount val="6"/>
                <c:pt idx="0">
                  <c:v>126.63500000000001</c:v>
                </c:pt>
                <c:pt idx="1">
                  <c:v>126.01900000000001</c:v>
                </c:pt>
                <c:pt idx="2">
                  <c:v>122.905</c:v>
                </c:pt>
                <c:pt idx="3">
                  <c:v>114.242</c:v>
                </c:pt>
                <c:pt idx="4">
                  <c:v>124.426</c:v>
                </c:pt>
                <c:pt idx="5">
                  <c:v>119.455</c:v>
                </c:pt>
              </c:numCache>
            </c:numRef>
          </c:val>
          <c:extLst xmlns:c16r2="http://schemas.microsoft.com/office/drawing/2015/06/chart">
            <c:ext xmlns:c16="http://schemas.microsoft.com/office/drawing/2014/chart" uri="{C3380CC4-5D6E-409C-BE32-E72D297353CC}">
              <c16:uniqueId val="{0000000D-6C5B-4391-82CC-44F29A7BB555}"/>
            </c:ext>
          </c:extLst>
        </c:ser>
        <c:dLbls>
          <c:showLegendKey val="0"/>
          <c:showVal val="0"/>
          <c:showCatName val="0"/>
          <c:showSerName val="0"/>
          <c:showPercent val="0"/>
          <c:showBubbleSize val="0"/>
        </c:dLbls>
        <c:axId val="190972672"/>
        <c:axId val="190974208"/>
      </c:areaChart>
      <c:catAx>
        <c:axId val="190972672"/>
        <c:scaling>
          <c:orientation val="minMax"/>
        </c:scaling>
        <c:delete val="1"/>
        <c:axPos val="b"/>
        <c:numFmt formatCode="General" sourceLinked="1"/>
        <c:majorTickMark val="cross"/>
        <c:minorTickMark val="none"/>
        <c:tickLblPos val="nextTo"/>
        <c:crossAx val="190974208"/>
        <c:crosses val="autoZero"/>
        <c:auto val="1"/>
        <c:lblAlgn val="ctr"/>
        <c:lblOffset val="100"/>
        <c:noMultiLvlLbl val="0"/>
      </c:catAx>
      <c:valAx>
        <c:axId val="190974208"/>
        <c:scaling>
          <c:orientation val="minMax"/>
          <c:min val="0"/>
        </c:scaling>
        <c:delete val="1"/>
        <c:axPos val="l"/>
        <c:numFmt formatCode="General" sourceLinked="1"/>
        <c:majorTickMark val="out"/>
        <c:minorTickMark val="none"/>
        <c:tickLblPos val="nextTo"/>
        <c:crossAx val="190972672"/>
        <c:crosses val="autoZero"/>
        <c:crossBetween val="between"/>
      </c:valAx>
      <c:spPr>
        <a:noFill/>
        <a:ln w="25400">
          <a:noFill/>
        </a:ln>
        <a:effectLst/>
      </c:spPr>
    </c:plotArea>
    <c:plotVisOnly val="1"/>
    <c:dispBlanksAs val="zero"/>
    <c:showDLblsOverMax val="0"/>
  </c:chart>
  <c:spPr>
    <a:noFill/>
    <a:ln>
      <a:noFill/>
    </a:ln>
    <a:effectLst/>
  </c:spPr>
  <c:txPr>
    <a:bodyPr/>
    <a:lstStyle/>
    <a:p>
      <a:pPr>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Trip volume</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B4C4-4500-A912-2398E9573C95}"/>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B4C4-4500-A912-2398E9573C95}"/>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B4C4-4500-A912-2398E9573C95}"/>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B4C4-4500-A912-2398E9573C95}"/>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B4C4-4500-A912-2398E9573C95}"/>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Holidays</c:v>
                </c:pt>
                <c:pt idx="1">
                  <c:v>VFR</c:v>
                </c:pt>
                <c:pt idx="2">
                  <c:v>Business</c:v>
                </c:pt>
              </c:strCache>
            </c:strRef>
          </c:cat>
          <c:val>
            <c:numRef>
              <c:f>Sheet1!$B$2:$B$4</c:f>
              <c:numCache>
                <c:formatCode>General</c:formatCode>
                <c:ptCount val="3"/>
                <c:pt idx="0">
                  <c:v>55.9</c:v>
                </c:pt>
                <c:pt idx="1">
                  <c:v>42.3</c:v>
                </c:pt>
                <c:pt idx="2">
                  <c:v>16.8</c:v>
                </c:pt>
              </c:numCache>
            </c:numRef>
          </c:val>
          <c:extLst xmlns:c16r2="http://schemas.microsoft.com/office/drawing/2015/06/chart">
            <c:ext xmlns:c16="http://schemas.microsoft.com/office/drawing/2014/chart" uri="{C3380CC4-5D6E-409C-BE32-E72D297353CC}">
              <c16:uniqueId val="{00000006-B4C4-4500-A912-2398E9573C95}"/>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Trip volume</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18A7-49BB-B269-BF3B7984B844}"/>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18A7-49BB-B269-BF3B7984B844}"/>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18A7-49BB-B269-BF3B7984B844}"/>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18A7-49BB-B269-BF3B7984B844}"/>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18A7-49BB-B269-BF3B7984B844}"/>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Holidays</c:v>
                </c:pt>
                <c:pt idx="1">
                  <c:v>VFR</c:v>
                </c:pt>
                <c:pt idx="2">
                  <c:v>Business</c:v>
                </c:pt>
              </c:strCache>
            </c:strRef>
          </c:cat>
          <c:val>
            <c:numRef>
              <c:f>Sheet1!$B$2:$B$4</c:f>
              <c:numCache>
                <c:formatCode>General</c:formatCode>
                <c:ptCount val="3"/>
                <c:pt idx="0">
                  <c:v>190.9</c:v>
                </c:pt>
                <c:pt idx="1">
                  <c:v>116.1</c:v>
                </c:pt>
                <c:pt idx="2">
                  <c:v>38.700000000000003</c:v>
                </c:pt>
              </c:numCache>
            </c:numRef>
          </c:val>
          <c:extLst xmlns:c16r2="http://schemas.microsoft.com/office/drawing/2015/06/chart">
            <c:ext xmlns:c16="http://schemas.microsoft.com/office/drawing/2014/chart" uri="{C3380CC4-5D6E-409C-BE32-E72D297353CC}">
              <c16:uniqueId val="{00000006-18A7-49BB-B269-BF3B7984B844}"/>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786245462467456"/>
          <c:y val="0.17667524939147075"/>
          <c:w val="0.52584617184658389"/>
          <c:h val="0.66946088135417592"/>
        </c:manualLayout>
      </c:layout>
      <c:doughnutChart>
        <c:varyColors val="1"/>
        <c:ser>
          <c:idx val="0"/>
          <c:order val="0"/>
          <c:tx>
            <c:strRef>
              <c:f>Sheet1!$B$1</c:f>
              <c:strCache>
                <c:ptCount val="1"/>
                <c:pt idx="0">
                  <c:v>Trip expenditure</c:v>
                </c:pt>
              </c:strCache>
            </c:strRef>
          </c:tx>
          <c:spPr>
            <a:ln>
              <a:noFill/>
            </a:ln>
          </c:spPr>
          <c:dPt>
            <c:idx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6BD2-4B0F-9715-B24808F44CCA}"/>
              </c:ext>
            </c:extLst>
          </c:dPt>
          <c:dPt>
            <c:idx val="1"/>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3-6BD2-4B0F-9715-B24808F44CCA}"/>
              </c:ext>
            </c:extLst>
          </c:dPt>
          <c:dPt>
            <c:idx val="2"/>
            <c:bubble3D val="0"/>
            <c:spPr>
              <a:solidFill>
                <a:schemeClr val="accent6">
                  <a:lumMod val="60000"/>
                  <a:lumOff val="40000"/>
                </a:schemeClr>
              </a:solidFill>
              <a:ln w="19050">
                <a:noFill/>
              </a:ln>
              <a:effectLst/>
            </c:spPr>
            <c:extLst xmlns:c16r2="http://schemas.microsoft.com/office/drawing/2015/06/chart">
              <c:ext xmlns:c16="http://schemas.microsoft.com/office/drawing/2014/chart" uri="{C3380CC4-5D6E-409C-BE32-E72D297353CC}">
                <c16:uniqueId val="{00000005-6BD2-4B0F-9715-B24808F44CCA}"/>
              </c:ext>
            </c:extLst>
          </c:dPt>
          <c:dLbls>
            <c:dLbl>
              <c:idx val="1"/>
              <c:layout>
                <c:manualLayout>
                  <c:x val="-5.8796296296296296E-3"/>
                  <c:y val="0"/>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6BD2-4B0F-9715-B24808F44CCA}"/>
                </c:ext>
              </c:extLst>
            </c:dLbl>
            <c:dLbl>
              <c:idx val="2"/>
              <c:layout>
                <c:manualLayout>
                  <c:x val="1.1759259259259259E-2"/>
                  <c:y val="-1.0079365079365079E-2"/>
                </c:manualLayout>
              </c:layout>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6BD2-4B0F-9715-B24808F44CCA}"/>
                </c:ext>
              </c:extLst>
            </c:dLbl>
            <c:spPr>
              <a:noFill/>
              <a:ln>
                <a:noFill/>
              </a:ln>
              <a:effectLst/>
            </c:spPr>
            <c:txPr>
              <a:bodyPr rot="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Holidays</c:v>
                </c:pt>
                <c:pt idx="1">
                  <c:v>VFR</c:v>
                </c:pt>
                <c:pt idx="2">
                  <c:v>Business</c:v>
                </c:pt>
              </c:strCache>
            </c:strRef>
          </c:cat>
          <c:val>
            <c:numRef>
              <c:f>Sheet1!$B$2:$B$4</c:f>
              <c:numCache>
                <c:formatCode>#,##0</c:formatCode>
                <c:ptCount val="3"/>
                <c:pt idx="0">
                  <c:v>13313</c:v>
                </c:pt>
                <c:pt idx="1">
                  <c:v>4695</c:v>
                </c:pt>
                <c:pt idx="2">
                  <c:v>4369</c:v>
                </c:pt>
              </c:numCache>
            </c:numRef>
          </c:val>
          <c:extLst xmlns:c16r2="http://schemas.microsoft.com/office/drawing/2015/06/chart">
            <c:ext xmlns:c16="http://schemas.microsoft.com/office/drawing/2014/chart" uri="{C3380CC4-5D6E-409C-BE32-E72D297353CC}">
              <c16:uniqueId val="{00000006-6BD2-4B0F-9715-B24808F44CCA}"/>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900">
          <a:solidFill>
            <a:schemeClr val="bg1"/>
          </a:solidFill>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1.5252998315711919E-2"/>
          <c:w val="0.99152494176676587"/>
          <c:h val="0.94425700358506737"/>
        </c:manualLayout>
      </c:layout>
      <c:barChart>
        <c:barDir val="bar"/>
        <c:grouping val="clustered"/>
        <c:varyColors val="0"/>
        <c:ser>
          <c:idx val="0"/>
          <c:order val="0"/>
          <c:tx>
            <c:strRef>
              <c:f>Sheet1!$B$1</c:f>
              <c:strCache>
                <c:ptCount val="1"/>
                <c:pt idx="0">
                  <c:v>x</c:v>
                </c:pt>
              </c:strCache>
            </c:strRef>
          </c:tx>
          <c:spPr>
            <a:solidFill>
              <a:schemeClr val="accent1"/>
            </a:solidFill>
            <a:ln w="19050">
              <a:noFill/>
            </a:ln>
            <a:effectLst/>
          </c:spPr>
          <c:invertIfNegative val="0"/>
          <c:dPt>
            <c:idx val="0"/>
            <c:invertIfNegative val="0"/>
            <c:bubble3D val="0"/>
            <c:spPr>
              <a:solidFill>
                <a:schemeClr val="accent6">
                  <a:lumMod val="50000"/>
                </a:schemeClr>
              </a:solidFill>
              <a:ln w="19050">
                <a:noFill/>
              </a:ln>
              <a:effectLst/>
            </c:spPr>
            <c:extLst xmlns:c16r2="http://schemas.microsoft.com/office/drawing/2015/06/chart">
              <c:ext xmlns:c16="http://schemas.microsoft.com/office/drawing/2014/chart" uri="{C3380CC4-5D6E-409C-BE32-E72D297353CC}">
                <c16:uniqueId val="{00000001-E123-494C-8E07-19D9A981BBAE}"/>
              </c:ext>
            </c:extLst>
          </c:dPt>
          <c:dPt>
            <c:idx val="1"/>
            <c:invertIfNegative val="0"/>
            <c:bubble3D val="0"/>
            <c:spPr>
              <a:solidFill>
                <a:schemeClr val="accent6">
                  <a:lumMod val="75000"/>
                </a:schemeClr>
              </a:solidFill>
              <a:ln w="19050">
                <a:noFill/>
              </a:ln>
              <a:effectLst/>
            </c:spPr>
            <c:extLst xmlns:c16r2="http://schemas.microsoft.com/office/drawing/2015/06/chart">
              <c:ext xmlns:c16="http://schemas.microsoft.com/office/drawing/2014/chart" uri="{C3380CC4-5D6E-409C-BE32-E72D297353CC}">
                <c16:uniqueId val="{00000003-E123-494C-8E07-19D9A981BBAE}"/>
              </c:ext>
            </c:extLst>
          </c:dPt>
          <c:dPt>
            <c:idx val="2"/>
            <c:invertIfNegative val="0"/>
            <c:bubble3D val="0"/>
            <c:spPr>
              <a:solidFill>
                <a:schemeClr val="accent6"/>
              </a:solidFill>
              <a:ln w="19050">
                <a:noFill/>
              </a:ln>
              <a:effectLst/>
            </c:spPr>
            <c:extLst xmlns:c16r2="http://schemas.microsoft.com/office/drawing/2015/06/chart">
              <c:ext xmlns:c16="http://schemas.microsoft.com/office/drawing/2014/chart" uri="{C3380CC4-5D6E-409C-BE32-E72D297353CC}">
                <c16:uniqueId val="{00000005-E123-494C-8E07-19D9A981BBAE}"/>
              </c:ext>
            </c:extLst>
          </c:dPt>
          <c:dPt>
            <c:idx val="3"/>
            <c:invertIfNegative val="0"/>
            <c:bubble3D val="0"/>
            <c:spPr>
              <a:solidFill>
                <a:srgbClr val="6F7DC3"/>
              </a:solidFill>
              <a:ln w="19050">
                <a:noFill/>
              </a:ln>
              <a:effectLst/>
            </c:spPr>
            <c:extLst xmlns:c16r2="http://schemas.microsoft.com/office/drawing/2015/06/chart">
              <c:ext xmlns:c16="http://schemas.microsoft.com/office/drawing/2014/chart" uri="{C3380CC4-5D6E-409C-BE32-E72D297353CC}">
                <c16:uniqueId val="{00000007-E123-494C-8E07-19D9A981BBAE}"/>
              </c:ext>
            </c:extLst>
          </c:dPt>
          <c:dPt>
            <c:idx val="4"/>
            <c:invertIfNegative val="0"/>
            <c:bubble3D val="0"/>
            <c:spPr>
              <a:solidFill>
                <a:srgbClr val="8B96CE"/>
              </a:solidFill>
              <a:ln w="19050">
                <a:noFill/>
              </a:ln>
              <a:effectLst/>
            </c:spPr>
            <c:extLst xmlns:c16r2="http://schemas.microsoft.com/office/drawing/2015/06/chart">
              <c:ext xmlns:c16="http://schemas.microsoft.com/office/drawing/2014/chart" uri="{C3380CC4-5D6E-409C-BE32-E72D297353CC}">
                <c16:uniqueId val="{00000009-E123-494C-8E07-19D9A981BBAE}"/>
              </c:ext>
            </c:extLst>
          </c:dPt>
          <c:dPt>
            <c:idx val="5"/>
            <c:invertIfNegative val="0"/>
            <c:bubble3D val="0"/>
            <c:spPr>
              <a:solidFill>
                <a:schemeClr val="tx1"/>
              </a:solidFill>
              <a:ln w="19050">
                <a:noFill/>
              </a:ln>
              <a:effectLst/>
            </c:spPr>
            <c:extLst xmlns:c16r2="http://schemas.microsoft.com/office/drawing/2015/06/chart">
              <c:ext xmlns:c16="http://schemas.microsoft.com/office/drawing/2014/chart" uri="{C3380CC4-5D6E-409C-BE32-E72D297353CC}">
                <c16:uniqueId val="{0000000B-E123-494C-8E07-19D9A981BBAE}"/>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dLblPos val="inBase"/>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numCache>
            </c:numRef>
          </c:cat>
          <c:val>
            <c:numRef>
              <c:f>Sheet1!$B$2:$B$7</c:f>
              <c:numCache>
                <c:formatCode>0.0</c:formatCode>
                <c:ptCount val="6"/>
                <c:pt idx="0">
                  <c:v>13.013</c:v>
                </c:pt>
                <c:pt idx="1">
                  <c:v>8.2609999999999992</c:v>
                </c:pt>
                <c:pt idx="2">
                  <c:v>11.243</c:v>
                </c:pt>
                <c:pt idx="3">
                  <c:v>22.61</c:v>
                </c:pt>
                <c:pt idx="4">
                  <c:v>25.831</c:v>
                </c:pt>
                <c:pt idx="5">
                  <c:v>38.347999999999999</c:v>
                </c:pt>
              </c:numCache>
            </c:numRef>
          </c:val>
          <c:extLst xmlns:c16r2="http://schemas.microsoft.com/office/drawing/2015/06/chart">
            <c:ext xmlns:c16="http://schemas.microsoft.com/office/drawing/2014/chart" uri="{C3380CC4-5D6E-409C-BE32-E72D297353CC}">
              <c16:uniqueId val="{0000000C-E123-494C-8E07-19D9A981BBAE}"/>
            </c:ext>
          </c:extLst>
        </c:ser>
        <c:dLbls>
          <c:showLegendKey val="0"/>
          <c:showVal val="0"/>
          <c:showCatName val="0"/>
          <c:showSerName val="0"/>
          <c:showPercent val="0"/>
          <c:showBubbleSize val="0"/>
        </c:dLbls>
        <c:gapWidth val="40"/>
        <c:axId val="191621376"/>
        <c:axId val="191619840"/>
      </c:barChart>
      <c:valAx>
        <c:axId val="191619840"/>
        <c:scaling>
          <c:orientation val="minMax"/>
        </c:scaling>
        <c:delete val="1"/>
        <c:axPos val="t"/>
        <c:numFmt formatCode="0.0" sourceLinked="1"/>
        <c:majorTickMark val="out"/>
        <c:minorTickMark val="none"/>
        <c:tickLblPos val="nextTo"/>
        <c:crossAx val="191621376"/>
        <c:crosses val="autoZero"/>
        <c:crossBetween val="between"/>
      </c:valAx>
      <c:catAx>
        <c:axId val="191621376"/>
        <c:scaling>
          <c:orientation val="maxMin"/>
        </c:scaling>
        <c:delete val="1"/>
        <c:axPos val="l"/>
        <c:numFmt formatCode="General" sourceLinked="1"/>
        <c:majorTickMark val="out"/>
        <c:minorTickMark val="none"/>
        <c:tickLblPos val="nextTo"/>
        <c:crossAx val="191619840"/>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3476151774870636E-2"/>
          <c:y val="7.0853557621566324E-2"/>
          <c:w val="0.90557522550351488"/>
          <c:h val="0.78969535917980749"/>
        </c:manualLayout>
      </c:layout>
      <c:lineChart>
        <c:grouping val="standard"/>
        <c:varyColors val="0"/>
        <c:ser>
          <c:idx val="0"/>
          <c:order val="0"/>
          <c:tx>
            <c:strRef>
              <c:f>Sheet1!$B$1</c:f>
              <c:strCache>
                <c:ptCount val="1"/>
                <c:pt idx="0">
                  <c:v>GB All Tourism Volume (millions)</c:v>
                </c:pt>
              </c:strCache>
            </c:strRef>
          </c:tx>
          <c:spPr>
            <a:ln w="28575" cap="rnd">
              <a:solidFill>
                <a:schemeClr val="accent6">
                  <a:lumMod val="75000"/>
                </a:schemeClr>
              </a:solidFill>
              <a:round/>
            </a:ln>
            <a:effectLst/>
          </c:spPr>
          <c:marker>
            <c:symbol val="circle"/>
            <c:size val="8"/>
            <c:spPr>
              <a:solidFill>
                <a:schemeClr val="accent6">
                  <a:lumMod val="75000"/>
                </a:schemeClr>
              </a:solidFill>
              <a:ln w="19050">
                <a:solidFill>
                  <a:srgbClr val="E3E3E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2011</c:v>
                </c:pt>
                <c:pt idx="1">
                  <c:v>2012</c:v>
                </c:pt>
                <c:pt idx="2">
                  <c:v>2013</c:v>
                </c:pt>
                <c:pt idx="3">
                  <c:v>2014</c:v>
                </c:pt>
                <c:pt idx="4">
                  <c:v>2015*</c:v>
                </c:pt>
                <c:pt idx="5">
                  <c:v>2016</c:v>
                </c:pt>
              </c:strCache>
            </c:strRef>
          </c:cat>
          <c:val>
            <c:numRef>
              <c:f>Sheet1!$B$2:$B$7</c:f>
              <c:numCache>
                <c:formatCode>0.0</c:formatCode>
                <c:ptCount val="6"/>
                <c:pt idx="0">
                  <c:v>126.63500000000001</c:v>
                </c:pt>
                <c:pt idx="1">
                  <c:v>126.01900000000001</c:v>
                </c:pt>
                <c:pt idx="2">
                  <c:v>122.905</c:v>
                </c:pt>
                <c:pt idx="3">
                  <c:v>114.242</c:v>
                </c:pt>
                <c:pt idx="4">
                  <c:v>124.426</c:v>
                </c:pt>
                <c:pt idx="5">
                  <c:v>119.455</c:v>
                </c:pt>
              </c:numCache>
            </c:numRef>
          </c:val>
          <c:smooth val="0"/>
          <c:extLst xmlns:c16r2="http://schemas.microsoft.com/office/drawing/2015/06/chart">
            <c:ext xmlns:c16="http://schemas.microsoft.com/office/drawing/2014/chart" uri="{C3380CC4-5D6E-409C-BE32-E72D297353CC}">
              <c16:uniqueId val="{00000006-555E-4530-99F4-A1699AA2449E}"/>
            </c:ext>
          </c:extLst>
        </c:ser>
        <c:ser>
          <c:idx val="1"/>
          <c:order val="1"/>
          <c:tx>
            <c:strRef>
              <c:f>Sheet1!$C$1</c:f>
              <c:strCache>
                <c:ptCount val="1"/>
                <c:pt idx="0">
                  <c:v>GB Holiday Volume (millions)</c:v>
                </c:pt>
              </c:strCache>
            </c:strRef>
          </c:tx>
          <c:spPr>
            <a:ln w="28575" cap="rnd">
              <a:solidFill>
                <a:schemeClr val="accent6"/>
              </a:solidFill>
              <a:round/>
            </a:ln>
            <a:effectLst/>
          </c:spPr>
          <c:marker>
            <c:symbol val="circle"/>
            <c:size val="8"/>
            <c:spPr>
              <a:solidFill>
                <a:schemeClr val="accent6"/>
              </a:solidFill>
              <a:ln w="19050">
                <a:solidFill>
                  <a:srgbClr val="E3E3E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2011</c:v>
                </c:pt>
                <c:pt idx="1">
                  <c:v>2012</c:v>
                </c:pt>
                <c:pt idx="2">
                  <c:v>2013</c:v>
                </c:pt>
                <c:pt idx="3">
                  <c:v>2014</c:v>
                </c:pt>
                <c:pt idx="4">
                  <c:v>2015*</c:v>
                </c:pt>
                <c:pt idx="5">
                  <c:v>2016</c:v>
                </c:pt>
              </c:strCache>
            </c:strRef>
          </c:cat>
          <c:val>
            <c:numRef>
              <c:f>Sheet1!$C$2:$C$7</c:f>
              <c:numCache>
                <c:formatCode>0.0</c:formatCode>
                <c:ptCount val="6"/>
                <c:pt idx="0">
                  <c:v>58.435000000000002</c:v>
                </c:pt>
                <c:pt idx="1">
                  <c:v>57.695</c:v>
                </c:pt>
                <c:pt idx="2">
                  <c:v>56.969000000000001</c:v>
                </c:pt>
                <c:pt idx="3">
                  <c:v>52.902999999999999</c:v>
                </c:pt>
                <c:pt idx="4">
                  <c:v>55.96</c:v>
                </c:pt>
                <c:pt idx="5">
                  <c:v>55.887999999999998</c:v>
                </c:pt>
              </c:numCache>
            </c:numRef>
          </c:val>
          <c:smooth val="0"/>
          <c:extLst xmlns:c16r2="http://schemas.microsoft.com/office/drawing/2015/06/chart">
            <c:ext xmlns:c16="http://schemas.microsoft.com/office/drawing/2014/chart" uri="{C3380CC4-5D6E-409C-BE32-E72D297353CC}">
              <c16:uniqueId val="{0000000D-555E-4530-99F4-A1699AA2449E}"/>
            </c:ext>
          </c:extLst>
        </c:ser>
        <c:ser>
          <c:idx val="2"/>
          <c:order val="2"/>
          <c:tx>
            <c:strRef>
              <c:f>Sheet1!$D$1</c:f>
              <c:strCache>
                <c:ptCount val="1"/>
                <c:pt idx="0">
                  <c:v>GB VFR Volume (millions)</c:v>
                </c:pt>
              </c:strCache>
            </c:strRef>
          </c:tx>
          <c:spPr>
            <a:ln w="28575" cap="rnd">
              <a:solidFill>
                <a:srgbClr val="6372BD"/>
              </a:solidFill>
              <a:round/>
            </a:ln>
            <a:effectLst/>
          </c:spPr>
          <c:marker>
            <c:symbol val="circle"/>
            <c:size val="8"/>
            <c:spPr>
              <a:solidFill>
                <a:srgbClr val="6372BD"/>
              </a:solidFill>
              <a:ln w="19050">
                <a:solidFill>
                  <a:srgbClr val="E3E3E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2011</c:v>
                </c:pt>
                <c:pt idx="1">
                  <c:v>2012</c:v>
                </c:pt>
                <c:pt idx="2">
                  <c:v>2013</c:v>
                </c:pt>
                <c:pt idx="3">
                  <c:v>2014</c:v>
                </c:pt>
                <c:pt idx="4">
                  <c:v>2015*</c:v>
                </c:pt>
                <c:pt idx="5">
                  <c:v>2016</c:v>
                </c:pt>
              </c:strCache>
            </c:strRef>
          </c:cat>
          <c:val>
            <c:numRef>
              <c:f>Sheet1!$D$2:$D$7</c:f>
              <c:numCache>
                <c:formatCode>0.0</c:formatCode>
                <c:ptCount val="6"/>
                <c:pt idx="0">
                  <c:v>45.722999999999999</c:v>
                </c:pt>
                <c:pt idx="1">
                  <c:v>45.137</c:v>
                </c:pt>
                <c:pt idx="2">
                  <c:v>44.2</c:v>
                </c:pt>
                <c:pt idx="3">
                  <c:v>42.533000000000001</c:v>
                </c:pt>
                <c:pt idx="4">
                  <c:v>46.554000000000002</c:v>
                </c:pt>
                <c:pt idx="5">
                  <c:v>42.293999999999997</c:v>
                </c:pt>
              </c:numCache>
            </c:numRef>
          </c:val>
          <c:smooth val="0"/>
          <c:extLst xmlns:c16r2="http://schemas.microsoft.com/office/drawing/2015/06/chart">
            <c:ext xmlns:c16="http://schemas.microsoft.com/office/drawing/2014/chart" uri="{C3380CC4-5D6E-409C-BE32-E72D297353CC}">
              <c16:uniqueId val="{00000014-555E-4530-99F4-A1699AA2449E}"/>
            </c:ext>
          </c:extLst>
        </c:ser>
        <c:ser>
          <c:idx val="3"/>
          <c:order val="3"/>
          <c:tx>
            <c:strRef>
              <c:f>Sheet1!$E$1</c:f>
              <c:strCache>
                <c:ptCount val="1"/>
                <c:pt idx="0">
                  <c:v>GB Business Volume  (millions)</c:v>
                </c:pt>
              </c:strCache>
            </c:strRef>
          </c:tx>
          <c:spPr>
            <a:ln w="28575" cap="rnd">
              <a:solidFill>
                <a:srgbClr val="8B96CE"/>
              </a:solidFill>
              <a:round/>
            </a:ln>
            <a:effectLst/>
          </c:spPr>
          <c:marker>
            <c:symbol val="circle"/>
            <c:size val="8"/>
            <c:spPr>
              <a:solidFill>
                <a:srgbClr val="8B96CE"/>
              </a:solidFill>
              <a:ln w="19050">
                <a:solidFill>
                  <a:srgbClr val="E3E3E3"/>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n-US"/>
              </a:p>
            </c:txPr>
            <c:dLblPos val="b"/>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2011</c:v>
                </c:pt>
                <c:pt idx="1">
                  <c:v>2012</c:v>
                </c:pt>
                <c:pt idx="2">
                  <c:v>2013</c:v>
                </c:pt>
                <c:pt idx="3">
                  <c:v>2014</c:v>
                </c:pt>
                <c:pt idx="4">
                  <c:v>2015*</c:v>
                </c:pt>
                <c:pt idx="5">
                  <c:v>2016</c:v>
                </c:pt>
              </c:strCache>
            </c:strRef>
          </c:cat>
          <c:val>
            <c:numRef>
              <c:f>Sheet1!$E$2:$E$7</c:f>
              <c:numCache>
                <c:formatCode>0.0</c:formatCode>
                <c:ptCount val="6"/>
                <c:pt idx="0">
                  <c:v>18.571999999999999</c:v>
                </c:pt>
                <c:pt idx="1">
                  <c:v>18.943999999999999</c:v>
                </c:pt>
                <c:pt idx="2">
                  <c:v>17.771999999999998</c:v>
                </c:pt>
                <c:pt idx="3">
                  <c:v>15.895</c:v>
                </c:pt>
                <c:pt idx="4">
                  <c:v>16.495000000000001</c:v>
                </c:pt>
                <c:pt idx="5">
                  <c:v>16.977</c:v>
                </c:pt>
              </c:numCache>
            </c:numRef>
          </c:val>
          <c:smooth val="0"/>
          <c:extLst xmlns:c16r2="http://schemas.microsoft.com/office/drawing/2015/06/chart">
            <c:ext xmlns:c16="http://schemas.microsoft.com/office/drawing/2014/chart" uri="{C3380CC4-5D6E-409C-BE32-E72D297353CC}">
              <c16:uniqueId val="{00000017-555E-4530-99F4-A1699AA2449E}"/>
            </c:ext>
          </c:extLst>
        </c:ser>
        <c:dLbls>
          <c:dLblPos val="t"/>
          <c:showLegendKey val="0"/>
          <c:showVal val="1"/>
          <c:showCatName val="0"/>
          <c:showSerName val="0"/>
          <c:showPercent val="0"/>
          <c:showBubbleSize val="0"/>
        </c:dLbls>
        <c:marker val="1"/>
        <c:smooth val="0"/>
        <c:axId val="194026496"/>
        <c:axId val="194036480"/>
      </c:lineChart>
      <c:catAx>
        <c:axId val="19402649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94036480"/>
        <c:crosses val="autoZero"/>
        <c:auto val="1"/>
        <c:lblAlgn val="ctr"/>
        <c:lblOffset val="100"/>
        <c:noMultiLvlLbl val="0"/>
      </c:catAx>
      <c:valAx>
        <c:axId val="194036480"/>
        <c:scaling>
          <c:orientation val="minMax"/>
        </c:scaling>
        <c:delete val="1"/>
        <c:axPos val="l"/>
        <c:numFmt formatCode="0.0" sourceLinked="1"/>
        <c:majorTickMark val="none"/>
        <c:minorTickMark val="none"/>
        <c:tickLblPos val="nextTo"/>
        <c:crossAx val="194026496"/>
        <c:crosses val="autoZero"/>
        <c:crossBetween val="between"/>
      </c:valAx>
      <c:spPr>
        <a:noFill/>
        <a:ln>
          <a:noFill/>
        </a:ln>
        <a:effectLst/>
      </c:spPr>
    </c:plotArea>
    <c:plotVisOnly val="1"/>
    <c:dispBlanksAs val="zero"/>
    <c:showDLblsOverMax val="0"/>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25728623174963999"/>
          <c:w val="0.99980300991438298"/>
          <c:h val="0.54487084360592375"/>
        </c:manualLayout>
      </c:layout>
      <c:barChart>
        <c:barDir val="col"/>
        <c:grouping val="clustered"/>
        <c:varyColors val="0"/>
        <c:ser>
          <c:idx val="0"/>
          <c:order val="0"/>
          <c:tx>
            <c:strRef>
              <c:f>Sheet1!$B$1</c:f>
              <c:strCache>
                <c:ptCount val="1"/>
                <c:pt idx="0">
                  <c:v>Series 1</c:v>
                </c:pt>
              </c:strCache>
            </c:strRef>
          </c:tx>
          <c:spPr>
            <a:solidFill>
              <a:schemeClr val="bg2"/>
            </a:solidFill>
          </c:spPr>
          <c:invertIfNegative val="0"/>
          <c:dLbls>
            <c:numFmt formatCode="0%" sourceLinked="0"/>
            <c:spPr>
              <a:noFill/>
              <a:ln>
                <a:noFill/>
              </a:ln>
              <a:effectLst/>
            </c:spPr>
            <c:txPr>
              <a:bodyPr/>
              <a:lstStyle/>
              <a:p>
                <a:pPr>
                  <a:defRPr lang="en-AU" sz="800">
                    <a:solidFill>
                      <a:schemeClr val="bg1">
                        <a:lumMod val="50000"/>
                      </a:schemeClr>
                    </a:solidFill>
                    <a:latin typeface="Verdana" panose="020B0604030504040204" pitchFamily="34" charset="0"/>
                    <a:ea typeface="Verdana" panose="020B0604030504040204" pitchFamily="34" charset="0"/>
                    <a:cs typeface="Verdana" panose="020B060403050404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0%</c:formatCode>
                <c:ptCount val="12"/>
                <c:pt idx="0">
                  <c:v>-9.0999999999999998E-2</c:v>
                </c:pt>
                <c:pt idx="1">
                  <c:v>-7.5999999999999998E-2</c:v>
                </c:pt>
                <c:pt idx="2">
                  <c:v>0.13</c:v>
                </c:pt>
                <c:pt idx="3">
                  <c:v>-1.6E-2</c:v>
                </c:pt>
                <c:pt idx="4">
                  <c:v>-0.16600000000000001</c:v>
                </c:pt>
                <c:pt idx="5">
                  <c:v>-7.8E-2</c:v>
                </c:pt>
                <c:pt idx="6">
                  <c:v>-5.5E-2</c:v>
                </c:pt>
                <c:pt idx="7">
                  <c:v>8.6999999999999994E-2</c:v>
                </c:pt>
                <c:pt idx="8">
                  <c:v>-0.10100000000000001</c:v>
                </c:pt>
                <c:pt idx="9">
                  <c:v>5.1999999999999998E-2</c:v>
                </c:pt>
                <c:pt idx="10">
                  <c:v>7.2999999999999995E-2</c:v>
                </c:pt>
                <c:pt idx="11">
                  <c:v>-0.17899999999999999</c:v>
                </c:pt>
              </c:numCache>
            </c:numRef>
          </c:val>
          <c:extLst xmlns:c16r2="http://schemas.microsoft.com/office/drawing/2015/06/chart">
            <c:ext xmlns:c16="http://schemas.microsoft.com/office/drawing/2014/chart" uri="{C3380CC4-5D6E-409C-BE32-E72D297353CC}">
              <c16:uniqueId val="{00000000-ED59-4206-99D4-175C0A3445E0}"/>
            </c:ext>
          </c:extLst>
        </c:ser>
        <c:dLbls>
          <c:showLegendKey val="0"/>
          <c:showVal val="1"/>
          <c:showCatName val="0"/>
          <c:showSerName val="0"/>
          <c:showPercent val="0"/>
          <c:showBubbleSize val="0"/>
        </c:dLbls>
        <c:gapWidth val="40"/>
        <c:axId val="197107072"/>
        <c:axId val="197474560"/>
      </c:barChart>
      <c:catAx>
        <c:axId val="197107072"/>
        <c:scaling>
          <c:orientation val="minMax"/>
        </c:scaling>
        <c:delete val="0"/>
        <c:axPos val="b"/>
        <c:numFmt formatCode="General" sourceLinked="0"/>
        <c:majorTickMark val="none"/>
        <c:minorTickMark val="none"/>
        <c:tickLblPos val="low"/>
        <c:spPr>
          <a:ln>
            <a:noFill/>
          </a:ln>
        </c:spPr>
        <c:txPr>
          <a:bodyPr/>
          <a:lstStyle/>
          <a:p>
            <a:pPr>
              <a:defRPr lang="en-AU" sz="800">
                <a:solidFill>
                  <a:schemeClr val="bg1">
                    <a:lumMod val="50000"/>
                  </a:schemeClr>
                </a:solidFill>
                <a:latin typeface="Verdana" panose="020B0604030504040204" pitchFamily="34" charset="0"/>
                <a:ea typeface="Verdana" panose="020B0604030504040204" pitchFamily="34" charset="0"/>
                <a:cs typeface="Verdana" panose="020B0604030504040204" pitchFamily="34" charset="0"/>
              </a:defRPr>
            </a:pPr>
            <a:endParaRPr lang="en-US"/>
          </a:p>
        </c:txPr>
        <c:crossAx val="197474560"/>
        <c:crosses val="autoZero"/>
        <c:auto val="1"/>
        <c:lblAlgn val="ctr"/>
        <c:lblOffset val="400"/>
        <c:noMultiLvlLbl val="0"/>
      </c:catAx>
      <c:valAx>
        <c:axId val="197474560"/>
        <c:scaling>
          <c:orientation val="minMax"/>
          <c:max val="0.3"/>
          <c:min val="-0.3"/>
        </c:scaling>
        <c:delete val="1"/>
        <c:axPos val="l"/>
        <c:numFmt formatCode="0%" sourceLinked="1"/>
        <c:majorTickMark val="out"/>
        <c:minorTickMark val="none"/>
        <c:tickLblPos val="none"/>
        <c:crossAx val="197107072"/>
        <c:crosses val="autoZero"/>
        <c:crossBetween val="between"/>
      </c:valAx>
      <c:spPr>
        <a:noFill/>
        <a:ln>
          <a:noFill/>
        </a:ln>
      </c:spPr>
    </c:plotArea>
    <c:plotVisOnly val="1"/>
    <c:dispBlanksAs val="gap"/>
    <c:showDLblsOverMax val="0"/>
  </c:chart>
  <c:spPr>
    <a:noFill/>
    <a:ln>
      <a:noFill/>
    </a:ln>
  </c:spPr>
  <c:txPr>
    <a:bodyPr/>
    <a:lstStyle/>
    <a:p>
      <a:pPr>
        <a:defRPr sz="900">
          <a:latin typeface="+mn-lt"/>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6762418323289001E-2"/>
          <c:y val="0.10201681154431"/>
          <c:w val="0.96680083391840199"/>
          <c:h val="0.67001463562743502"/>
        </c:manualLayout>
      </c:layout>
      <c:barChart>
        <c:barDir val="col"/>
        <c:grouping val="clustered"/>
        <c:varyColors val="0"/>
        <c:ser>
          <c:idx val="0"/>
          <c:order val="0"/>
          <c:tx>
            <c:strRef>
              <c:f>Sheet1!$B$1</c:f>
              <c:strCache>
                <c:ptCount val="1"/>
                <c:pt idx="0">
                  <c:v>Series 1</c:v>
                </c:pt>
              </c:strCache>
            </c:strRef>
          </c:tx>
          <c:spPr>
            <a:solidFill>
              <a:schemeClr val="bg2"/>
            </a:solidFill>
          </c:spPr>
          <c:invertIfNegative val="0"/>
          <c:dLbls>
            <c:numFmt formatCode="0%" sourceLinked="0"/>
            <c:spPr>
              <a:noFill/>
              <a:ln>
                <a:noFill/>
              </a:ln>
              <a:effectLst/>
            </c:spPr>
            <c:txPr>
              <a:bodyPr/>
              <a:lstStyle/>
              <a:p>
                <a:pPr>
                  <a:defRPr>
                    <a:solidFill>
                      <a:schemeClr val="bg1">
                        <a:lumMod val="50000"/>
                      </a:schemeClr>
                    </a:solidFill>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0%</c:formatCode>
                <c:ptCount val="12"/>
                <c:pt idx="0">
                  <c:v>-0.25</c:v>
                </c:pt>
                <c:pt idx="1">
                  <c:v>4.5999999999999999E-2</c:v>
                </c:pt>
                <c:pt idx="2">
                  <c:v>0.126</c:v>
                </c:pt>
                <c:pt idx="3">
                  <c:v>-0.04</c:v>
                </c:pt>
                <c:pt idx="4">
                  <c:v>0.08</c:v>
                </c:pt>
                <c:pt idx="5">
                  <c:v>-0.125</c:v>
                </c:pt>
                <c:pt idx="6">
                  <c:v>-0.29299999999999998</c:v>
                </c:pt>
                <c:pt idx="7">
                  <c:v>-0.105</c:v>
                </c:pt>
                <c:pt idx="8">
                  <c:v>-0.20100000000000001</c:v>
                </c:pt>
                <c:pt idx="9">
                  <c:v>6.3E-2</c:v>
                </c:pt>
                <c:pt idx="10">
                  <c:v>0.3</c:v>
                </c:pt>
                <c:pt idx="11">
                  <c:v>8.5000000000000006E-2</c:v>
                </c:pt>
              </c:numCache>
            </c:numRef>
          </c:val>
          <c:extLst xmlns:c16r2="http://schemas.microsoft.com/office/drawing/2015/06/chart">
            <c:ext xmlns:c16="http://schemas.microsoft.com/office/drawing/2014/chart" uri="{C3380CC4-5D6E-409C-BE32-E72D297353CC}">
              <c16:uniqueId val="{00000000-52B2-4CD8-BD74-75A80EF57AB5}"/>
            </c:ext>
          </c:extLst>
        </c:ser>
        <c:dLbls>
          <c:showLegendKey val="0"/>
          <c:showVal val="1"/>
          <c:showCatName val="0"/>
          <c:showSerName val="0"/>
          <c:showPercent val="0"/>
          <c:showBubbleSize val="0"/>
        </c:dLbls>
        <c:gapWidth val="40"/>
        <c:axId val="198905856"/>
        <c:axId val="198908544"/>
      </c:barChart>
      <c:catAx>
        <c:axId val="198905856"/>
        <c:scaling>
          <c:orientation val="minMax"/>
        </c:scaling>
        <c:delete val="0"/>
        <c:axPos val="b"/>
        <c:numFmt formatCode="General" sourceLinked="0"/>
        <c:majorTickMark val="none"/>
        <c:minorTickMark val="none"/>
        <c:tickLblPos val="low"/>
        <c:spPr>
          <a:ln>
            <a:noFill/>
          </a:ln>
        </c:spPr>
        <c:txPr>
          <a:bodyPr/>
          <a:lstStyle/>
          <a:p>
            <a:pPr>
              <a:defRPr>
                <a:solidFill>
                  <a:schemeClr val="bg1">
                    <a:lumMod val="50000"/>
                  </a:schemeClr>
                </a:solidFill>
              </a:defRPr>
            </a:pPr>
            <a:endParaRPr lang="en-US"/>
          </a:p>
        </c:txPr>
        <c:crossAx val="198908544"/>
        <c:crosses val="autoZero"/>
        <c:auto val="1"/>
        <c:lblAlgn val="ctr"/>
        <c:lblOffset val="400"/>
        <c:noMultiLvlLbl val="0"/>
      </c:catAx>
      <c:valAx>
        <c:axId val="198908544"/>
        <c:scaling>
          <c:orientation val="minMax"/>
        </c:scaling>
        <c:delete val="1"/>
        <c:axPos val="l"/>
        <c:numFmt formatCode="0%" sourceLinked="1"/>
        <c:majorTickMark val="out"/>
        <c:minorTickMark val="none"/>
        <c:tickLblPos val="none"/>
        <c:crossAx val="198905856"/>
        <c:crosses val="autoZero"/>
        <c:crossBetween val="between"/>
      </c:valAx>
      <c:spPr>
        <a:noFill/>
        <a:ln>
          <a:noFill/>
        </a:ln>
      </c:spPr>
    </c:plotArea>
    <c:plotVisOnly val="1"/>
    <c:dispBlanksAs val="gap"/>
    <c:showDLblsOverMax val="0"/>
  </c:chart>
  <c:spPr>
    <a:noFill/>
    <a:ln>
      <a:noFill/>
    </a:ln>
  </c:spPr>
  <c:txPr>
    <a:bodyPr/>
    <a:lstStyle/>
    <a:p>
      <a:pPr>
        <a:defRPr sz="800">
          <a:latin typeface="Verdana" panose="020B0604030504040204" pitchFamily="34" charset="0"/>
          <a:ea typeface="Verdana" panose="020B0604030504040204" pitchFamily="34" charset="0"/>
          <a:cs typeface="Verdana" panose="020B0604030504040204" pitchFamily="34" charset="0"/>
        </a:defRPr>
      </a:pPr>
      <a:endParaRPr lang="en-U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1366920899023841E-3"/>
          <c:y val="0.10174707911884891"/>
          <c:w val="0.99768120331112597"/>
          <c:h val="0.66243470897161505"/>
        </c:manualLayout>
      </c:layout>
      <c:barChart>
        <c:barDir val="col"/>
        <c:grouping val="clustered"/>
        <c:varyColors val="0"/>
        <c:ser>
          <c:idx val="0"/>
          <c:order val="0"/>
          <c:tx>
            <c:strRef>
              <c:f>Sheet1!$B$1</c:f>
              <c:strCache>
                <c:ptCount val="1"/>
                <c:pt idx="0">
                  <c:v>Series 1</c:v>
                </c:pt>
              </c:strCache>
            </c:strRef>
          </c:tx>
          <c:spPr>
            <a:solidFill>
              <a:schemeClr val="bg2"/>
            </a:solidFill>
          </c:spPr>
          <c:invertIfNegative val="0"/>
          <c:dLbls>
            <c:numFmt formatCode="0%" sourceLinked="0"/>
            <c:spPr>
              <a:noFill/>
              <a:ln>
                <a:noFill/>
              </a:ln>
              <a:effectLst/>
            </c:spPr>
            <c:txPr>
              <a:bodyPr/>
              <a:lstStyle/>
              <a:p>
                <a:pPr>
                  <a:defRPr>
                    <a:solidFill>
                      <a:schemeClr val="bg1">
                        <a:lumMod val="50000"/>
                      </a:schemeClr>
                    </a:solidFill>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0%</c:formatCode>
                <c:ptCount val="12"/>
                <c:pt idx="0">
                  <c:v>-0.127</c:v>
                </c:pt>
                <c:pt idx="1">
                  <c:v>0.28299999999999997</c:v>
                </c:pt>
                <c:pt idx="2">
                  <c:v>-0.317</c:v>
                </c:pt>
                <c:pt idx="3">
                  <c:v>-0.26600000000000001</c:v>
                </c:pt>
                <c:pt idx="4">
                  <c:v>-0.161</c:v>
                </c:pt>
                <c:pt idx="5">
                  <c:v>0.113</c:v>
                </c:pt>
                <c:pt idx="6">
                  <c:v>-4.3999999999999997E-2</c:v>
                </c:pt>
                <c:pt idx="7">
                  <c:v>8.5000000000000006E-2</c:v>
                </c:pt>
                <c:pt idx="8">
                  <c:v>0.04</c:v>
                </c:pt>
                <c:pt idx="9">
                  <c:v>-0.16700000000000001</c:v>
                </c:pt>
                <c:pt idx="10">
                  <c:v>-0.499</c:v>
                </c:pt>
                <c:pt idx="11">
                  <c:v>-0.30399999999999999</c:v>
                </c:pt>
              </c:numCache>
            </c:numRef>
          </c:val>
          <c:extLst xmlns:c16r2="http://schemas.microsoft.com/office/drawing/2015/06/chart">
            <c:ext xmlns:c16="http://schemas.microsoft.com/office/drawing/2014/chart" uri="{C3380CC4-5D6E-409C-BE32-E72D297353CC}">
              <c16:uniqueId val="{00000000-84C6-45FE-A483-ABE7A466DCD3}"/>
            </c:ext>
          </c:extLst>
        </c:ser>
        <c:dLbls>
          <c:showLegendKey val="0"/>
          <c:showVal val="1"/>
          <c:showCatName val="0"/>
          <c:showSerName val="0"/>
          <c:showPercent val="0"/>
          <c:showBubbleSize val="0"/>
        </c:dLbls>
        <c:gapWidth val="40"/>
        <c:axId val="199309952"/>
        <c:axId val="199329280"/>
      </c:barChart>
      <c:catAx>
        <c:axId val="199309952"/>
        <c:scaling>
          <c:orientation val="minMax"/>
        </c:scaling>
        <c:delete val="0"/>
        <c:axPos val="b"/>
        <c:numFmt formatCode="General" sourceLinked="0"/>
        <c:majorTickMark val="none"/>
        <c:minorTickMark val="none"/>
        <c:tickLblPos val="low"/>
        <c:spPr>
          <a:ln>
            <a:noFill/>
          </a:ln>
        </c:spPr>
        <c:txPr>
          <a:bodyPr/>
          <a:lstStyle/>
          <a:p>
            <a:pPr>
              <a:defRPr sz="800">
                <a:solidFill>
                  <a:schemeClr val="bg1">
                    <a:lumMod val="50000"/>
                  </a:schemeClr>
                </a:solidFill>
              </a:defRPr>
            </a:pPr>
            <a:endParaRPr lang="en-US"/>
          </a:p>
        </c:txPr>
        <c:crossAx val="199329280"/>
        <c:crosses val="autoZero"/>
        <c:auto val="1"/>
        <c:lblAlgn val="ctr"/>
        <c:lblOffset val="400"/>
        <c:noMultiLvlLbl val="0"/>
      </c:catAx>
      <c:valAx>
        <c:axId val="199329280"/>
        <c:scaling>
          <c:orientation val="minMax"/>
        </c:scaling>
        <c:delete val="1"/>
        <c:axPos val="l"/>
        <c:numFmt formatCode="0%" sourceLinked="1"/>
        <c:majorTickMark val="out"/>
        <c:minorTickMark val="none"/>
        <c:tickLblPos val="none"/>
        <c:crossAx val="199309952"/>
        <c:crosses val="autoZero"/>
        <c:crossBetween val="between"/>
      </c:valAx>
      <c:spPr>
        <a:noFill/>
        <a:ln>
          <a:noFill/>
        </a:ln>
      </c:spPr>
    </c:plotArea>
    <c:plotVisOnly val="1"/>
    <c:dispBlanksAs val="gap"/>
    <c:showDLblsOverMax val="0"/>
  </c:chart>
  <c:spPr>
    <a:noFill/>
    <a:ln>
      <a:noFill/>
    </a:ln>
  </c:spPr>
  <c:txPr>
    <a:bodyPr/>
    <a:lstStyle/>
    <a:p>
      <a:pPr>
        <a:defRPr sz="900">
          <a:latin typeface="Verdana" panose="020B0604030504040204" pitchFamily="34" charset="0"/>
          <a:ea typeface="Verdana" panose="020B0604030504040204" pitchFamily="34" charset="0"/>
          <a:cs typeface="Verdana" panose="020B0604030504040204" pitchFamily="34" charset="0"/>
        </a:defRPr>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160109077756933"/>
          <c:y val="0.16358674923289945"/>
          <c:w val="0.88141274169752271"/>
          <c:h val="0.65200503090602446"/>
        </c:manualLayout>
      </c:layout>
      <c:barChart>
        <c:barDir val="col"/>
        <c:grouping val="stacked"/>
        <c:varyColors val="0"/>
        <c:ser>
          <c:idx val="0"/>
          <c:order val="0"/>
          <c:tx>
            <c:strRef>
              <c:f>Sheet1!$B$1</c:f>
              <c:strCache>
                <c:ptCount val="1"/>
                <c:pt idx="0">
                  <c:v>GB Domestic Hols - 1-3 nt trips</c:v>
                </c:pt>
              </c:strCache>
            </c:strRef>
          </c:tx>
          <c:spPr>
            <a:solidFill>
              <a:schemeClr val="accent5"/>
            </a:solidFill>
          </c:spPr>
          <c:invertIfNegative val="0"/>
          <c:cat>
            <c:strRef>
              <c:f>Sheet1!$A$2:$A$33</c:f>
              <c:strCache>
                <c:ptCount val="32"/>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strCache>
            </c:strRef>
          </c:cat>
          <c:val>
            <c:numRef>
              <c:f>Sheet1!$B$2:$B$33</c:f>
              <c:numCache>
                <c:formatCode>0.0%</c:formatCode>
                <c:ptCount val="32"/>
                <c:pt idx="0">
                  <c:v>0.33062022163044413</c:v>
                </c:pt>
                <c:pt idx="1">
                  <c:v>0.34810704207622184</c:v>
                </c:pt>
                <c:pt idx="2">
                  <c:v>0.36403454784178563</c:v>
                </c:pt>
                <c:pt idx="3">
                  <c:v>0.37544633695875229</c:v>
                </c:pt>
                <c:pt idx="4">
                  <c:v>0.3776777510504527</c:v>
                </c:pt>
                <c:pt idx="5">
                  <c:v>0.38421091375629657</c:v>
                </c:pt>
                <c:pt idx="6">
                  <c:v>0.38220791746589078</c:v>
                </c:pt>
                <c:pt idx="7">
                  <c:v>0.37863030583160007</c:v>
                </c:pt>
                <c:pt idx="8">
                  <c:v>0.38189438574547691</c:v>
                </c:pt>
                <c:pt idx="9">
                  <c:v>0.37589986380439716</c:v>
                </c:pt>
                <c:pt idx="10">
                  <c:v>0.3867334301332423</c:v>
                </c:pt>
                <c:pt idx="11">
                  <c:v>0.39127545099694061</c:v>
                </c:pt>
                <c:pt idx="12">
                  <c:v>0.39351837233045978</c:v>
                </c:pt>
                <c:pt idx="13">
                  <c:v>0.39770043704518981</c:v>
                </c:pt>
                <c:pt idx="14">
                  <c:v>0.38965794122370323</c:v>
                </c:pt>
                <c:pt idx="15">
                  <c:v>0.39768187580564401</c:v>
                </c:pt>
                <c:pt idx="16">
                  <c:v>0.39671641791044776</c:v>
                </c:pt>
                <c:pt idx="17">
                  <c:v>0.3960910652920962</c:v>
                </c:pt>
                <c:pt idx="18">
                  <c:v>0.393147515231282</c:v>
                </c:pt>
                <c:pt idx="19">
                  <c:v>0.39083036710407476</c:v>
                </c:pt>
                <c:pt idx="20">
                  <c:v>0.39200230395084906</c:v>
                </c:pt>
                <c:pt idx="21">
                  <c:v>0.38826836382922297</c:v>
                </c:pt>
                <c:pt idx="22">
                  <c:v>0.38574786857186194</c:v>
                </c:pt>
                <c:pt idx="23">
                  <c:v>0.37046881494607431</c:v>
                </c:pt>
                <c:pt idx="24">
                  <c:v>0.36798106407014902</c:v>
                </c:pt>
                <c:pt idx="25">
                  <c:v>0.35801901421253568</c:v>
                </c:pt>
                <c:pt idx="26">
                  <c:v>0.36334649730642188</c:v>
                </c:pt>
                <c:pt idx="27">
                  <c:v>0.37236015981735165</c:v>
                </c:pt>
                <c:pt idx="28">
                  <c:v>0.36925146034486217</c:v>
                </c:pt>
                <c:pt idx="29">
                  <c:v>0.37474968049671448</c:v>
                </c:pt>
                <c:pt idx="30">
                  <c:v>0.36746174163759909</c:v>
                </c:pt>
                <c:pt idx="31">
                  <c:v>0.35813027062915576</c:v>
                </c:pt>
              </c:numCache>
            </c:numRef>
          </c:val>
          <c:extLst xmlns:c16r2="http://schemas.microsoft.com/office/drawing/2015/06/chart">
            <c:ext xmlns:c16="http://schemas.microsoft.com/office/drawing/2014/chart" uri="{C3380CC4-5D6E-409C-BE32-E72D297353CC}">
              <c16:uniqueId val="{00000000-F5D9-48E6-BF08-A6C11519926E}"/>
            </c:ext>
          </c:extLst>
        </c:ser>
        <c:ser>
          <c:idx val="1"/>
          <c:order val="1"/>
          <c:tx>
            <c:strRef>
              <c:f>Sheet1!$C$1</c:f>
              <c:strCache>
                <c:ptCount val="1"/>
                <c:pt idx="0">
                  <c:v>GB Domestic Hols 4+ nt trips</c:v>
                </c:pt>
              </c:strCache>
            </c:strRef>
          </c:tx>
          <c:spPr>
            <a:solidFill>
              <a:schemeClr val="accent6"/>
            </a:solidFill>
          </c:spPr>
          <c:invertIfNegative val="0"/>
          <c:cat>
            <c:strRef>
              <c:f>Sheet1!$A$2:$A$33</c:f>
              <c:strCache>
                <c:ptCount val="32"/>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strCache>
            </c:strRef>
          </c:cat>
          <c:val>
            <c:numRef>
              <c:f>Sheet1!$C$2:$C$33</c:f>
              <c:numCache>
                <c:formatCode>0.0%</c:formatCode>
                <c:ptCount val="32"/>
                <c:pt idx="0">
                  <c:v>0.20411691435443691</c:v>
                </c:pt>
                <c:pt idx="1">
                  <c:v>0.21453523136152403</c:v>
                </c:pt>
                <c:pt idx="2">
                  <c:v>0.22811012637452815</c:v>
                </c:pt>
                <c:pt idx="3">
                  <c:v>0.22962240919351529</c:v>
                </c:pt>
                <c:pt idx="4">
                  <c:v>0.23086214550447542</c:v>
                </c:pt>
                <c:pt idx="5">
                  <c:v>0.2281288450011042</c:v>
                </c:pt>
                <c:pt idx="6">
                  <c:v>0.22283992760926344</c:v>
                </c:pt>
                <c:pt idx="7">
                  <c:v>0.22379961922370059</c:v>
                </c:pt>
                <c:pt idx="8">
                  <c:v>0.22358272165717608</c:v>
                </c:pt>
                <c:pt idx="9">
                  <c:v>0.22590094472187991</c:v>
                </c:pt>
                <c:pt idx="10">
                  <c:v>0.22584984625896826</c:v>
                </c:pt>
                <c:pt idx="11">
                  <c:v>0.22518198122164787</c:v>
                </c:pt>
                <c:pt idx="12">
                  <c:v>0.22403612365404654</c:v>
                </c:pt>
                <c:pt idx="13">
                  <c:v>0.21693042539777527</c:v>
                </c:pt>
                <c:pt idx="14">
                  <c:v>0.21920668058455117</c:v>
                </c:pt>
                <c:pt idx="15">
                  <c:v>0.21696193631550356</c:v>
                </c:pt>
                <c:pt idx="16">
                  <c:v>0.21740938166311294</c:v>
                </c:pt>
                <c:pt idx="17">
                  <c:v>0.21320876288659796</c:v>
                </c:pt>
                <c:pt idx="18">
                  <c:v>0.21411892075487721</c:v>
                </c:pt>
                <c:pt idx="19">
                  <c:v>0.21446103171651701</c:v>
                </c:pt>
                <c:pt idx="20">
                  <c:v>0.21184614728219126</c:v>
                </c:pt>
                <c:pt idx="21">
                  <c:v>0.21231503579952263</c:v>
                </c:pt>
                <c:pt idx="22">
                  <c:v>0.20443293720005631</c:v>
                </c:pt>
                <c:pt idx="23">
                  <c:v>0.20818840104132483</c:v>
                </c:pt>
                <c:pt idx="24">
                  <c:v>0.20932809726182156</c:v>
                </c:pt>
                <c:pt idx="25">
                  <c:v>0.21141280518452768</c:v>
                </c:pt>
                <c:pt idx="26">
                  <c:v>0.20344069439089704</c:v>
                </c:pt>
                <c:pt idx="27">
                  <c:v>0.19799820613176775</c:v>
                </c:pt>
                <c:pt idx="28">
                  <c:v>0.20043358692815705</c:v>
                </c:pt>
                <c:pt idx="29">
                  <c:v>0.19089692371167219</c:v>
                </c:pt>
                <c:pt idx="30">
                  <c:v>0.19567715789261447</c:v>
                </c:pt>
                <c:pt idx="31">
                  <c:v>0.19571313904055967</c:v>
                </c:pt>
              </c:numCache>
            </c:numRef>
          </c:val>
          <c:extLst xmlns:c16r2="http://schemas.microsoft.com/office/drawing/2015/06/chart">
            <c:ext xmlns:c16="http://schemas.microsoft.com/office/drawing/2014/chart" uri="{C3380CC4-5D6E-409C-BE32-E72D297353CC}">
              <c16:uniqueId val="{00000001-F5D9-48E6-BF08-A6C11519926E}"/>
            </c:ext>
          </c:extLst>
        </c:ser>
        <c:ser>
          <c:idx val="2"/>
          <c:order val="2"/>
          <c:tx>
            <c:strRef>
              <c:f>Sheet1!$D$1</c:f>
              <c:strCache>
                <c:ptCount val="1"/>
                <c:pt idx="0">
                  <c:v>GB Outbound Holidays</c:v>
                </c:pt>
              </c:strCache>
            </c:strRef>
          </c:tx>
          <c:spPr>
            <a:solidFill>
              <a:schemeClr val="accent2"/>
            </a:solidFill>
          </c:spPr>
          <c:invertIfNegative val="0"/>
          <c:cat>
            <c:strRef>
              <c:f>Sheet1!$A$2:$A$33</c:f>
              <c:strCache>
                <c:ptCount val="32"/>
                <c:pt idx="0">
                  <c:v>Q1</c:v>
                </c:pt>
                <c:pt idx="1">
                  <c:v>Q2</c:v>
                </c:pt>
                <c:pt idx="2">
                  <c:v>Q3</c:v>
                </c:pt>
                <c:pt idx="3">
                  <c:v>Q4</c:v>
                </c:pt>
                <c:pt idx="4">
                  <c:v>Q1</c:v>
                </c:pt>
                <c:pt idx="5">
                  <c:v>Q2</c:v>
                </c:pt>
                <c:pt idx="6">
                  <c:v>Q3</c:v>
                </c:pt>
                <c:pt idx="7">
                  <c:v>Q4</c:v>
                </c:pt>
                <c:pt idx="8">
                  <c:v>Q1</c:v>
                </c:pt>
                <c:pt idx="9">
                  <c:v>Q2</c:v>
                </c:pt>
                <c:pt idx="10">
                  <c:v>Q3</c:v>
                </c:pt>
                <c:pt idx="11">
                  <c:v>Q4</c:v>
                </c:pt>
                <c:pt idx="12">
                  <c:v>Q1</c:v>
                </c:pt>
                <c:pt idx="13">
                  <c:v>Q2</c:v>
                </c:pt>
                <c:pt idx="14">
                  <c:v>Q3</c:v>
                </c:pt>
                <c:pt idx="15">
                  <c:v>Q4</c:v>
                </c:pt>
                <c:pt idx="16">
                  <c:v>Q1</c:v>
                </c:pt>
                <c:pt idx="17">
                  <c:v>Q2</c:v>
                </c:pt>
                <c:pt idx="18">
                  <c:v>Q3</c:v>
                </c:pt>
                <c:pt idx="19">
                  <c:v>Q4</c:v>
                </c:pt>
                <c:pt idx="20">
                  <c:v>Q1</c:v>
                </c:pt>
                <c:pt idx="21">
                  <c:v>Q2</c:v>
                </c:pt>
                <c:pt idx="22">
                  <c:v>Q3</c:v>
                </c:pt>
                <c:pt idx="23">
                  <c:v>Q4</c:v>
                </c:pt>
                <c:pt idx="24">
                  <c:v>Q1</c:v>
                </c:pt>
                <c:pt idx="25">
                  <c:v>Q2</c:v>
                </c:pt>
                <c:pt idx="26">
                  <c:v>Q3</c:v>
                </c:pt>
                <c:pt idx="27">
                  <c:v>Q4</c:v>
                </c:pt>
                <c:pt idx="28">
                  <c:v>Q1</c:v>
                </c:pt>
                <c:pt idx="29">
                  <c:v>Q2</c:v>
                </c:pt>
                <c:pt idx="30">
                  <c:v>Q3</c:v>
                </c:pt>
                <c:pt idx="31">
                  <c:v>Q4</c:v>
                </c:pt>
              </c:strCache>
            </c:strRef>
          </c:cat>
          <c:val>
            <c:numRef>
              <c:f>Sheet1!$D$2:$D$33</c:f>
              <c:numCache>
                <c:formatCode>0.0%</c:formatCode>
                <c:ptCount val="32"/>
                <c:pt idx="0">
                  <c:v>0.46526286401511896</c:v>
                </c:pt>
                <c:pt idx="1">
                  <c:v>0.43735772656225413</c:v>
                </c:pt>
                <c:pt idx="2">
                  <c:v>0.40785532578368622</c:v>
                </c:pt>
                <c:pt idx="3">
                  <c:v>0.39493125384773242</c:v>
                </c:pt>
                <c:pt idx="4">
                  <c:v>0.39146010344507193</c:v>
                </c:pt>
                <c:pt idx="5">
                  <c:v>0.38766024124259924</c:v>
                </c:pt>
                <c:pt idx="6">
                  <c:v>0.39495215492484592</c:v>
                </c:pt>
                <c:pt idx="7">
                  <c:v>0.39757007494469943</c:v>
                </c:pt>
                <c:pt idx="8">
                  <c:v>0.39452289259734702</c:v>
                </c:pt>
                <c:pt idx="9">
                  <c:v>0.39819919147372285</c:v>
                </c:pt>
                <c:pt idx="10">
                  <c:v>0.38741672360778961</c:v>
                </c:pt>
                <c:pt idx="11">
                  <c:v>0.3835425677814116</c:v>
                </c:pt>
                <c:pt idx="12">
                  <c:v>0.3824455040154936</c:v>
                </c:pt>
                <c:pt idx="13">
                  <c:v>0.38536913755703495</c:v>
                </c:pt>
                <c:pt idx="14">
                  <c:v>0.3911353781917456</c:v>
                </c:pt>
                <c:pt idx="15">
                  <c:v>0.38535618787885245</c:v>
                </c:pt>
                <c:pt idx="16">
                  <c:v>0.38587420042643916</c:v>
                </c:pt>
                <c:pt idx="17">
                  <c:v>0.39070017182130579</c:v>
                </c:pt>
                <c:pt idx="18">
                  <c:v>0.3927335640138408</c:v>
                </c:pt>
                <c:pt idx="19">
                  <c:v>0.39470860117940815</c:v>
                </c:pt>
                <c:pt idx="20">
                  <c:v>0.39615154876695963</c:v>
                </c:pt>
                <c:pt idx="21">
                  <c:v>0.39941660037125432</c:v>
                </c:pt>
                <c:pt idx="22">
                  <c:v>0.40981919422808177</c:v>
                </c:pt>
                <c:pt idx="23">
                  <c:v>0.42134278401260095</c:v>
                </c:pt>
                <c:pt idx="24">
                  <c:v>0.42269083866802948</c:v>
                </c:pt>
                <c:pt idx="25">
                  <c:v>0.43056818060293661</c:v>
                </c:pt>
                <c:pt idx="26">
                  <c:v>0.43321280830268105</c:v>
                </c:pt>
                <c:pt idx="27">
                  <c:v>0.42964163405088063</c:v>
                </c:pt>
                <c:pt idx="28">
                  <c:v>0.43031495272698078</c:v>
                </c:pt>
                <c:pt idx="29">
                  <c:v>0.43435339579161342</c:v>
                </c:pt>
                <c:pt idx="30">
                  <c:v>0.43686110046978649</c:v>
                </c:pt>
                <c:pt idx="31">
                  <c:v>0.44615659033028449</c:v>
                </c:pt>
              </c:numCache>
            </c:numRef>
          </c:val>
          <c:extLst xmlns:c16r2="http://schemas.microsoft.com/office/drawing/2015/06/chart">
            <c:ext xmlns:c16="http://schemas.microsoft.com/office/drawing/2014/chart" uri="{C3380CC4-5D6E-409C-BE32-E72D297353CC}">
              <c16:uniqueId val="{00000002-F5D9-48E6-BF08-A6C11519926E}"/>
            </c:ext>
          </c:extLst>
        </c:ser>
        <c:dLbls>
          <c:showLegendKey val="0"/>
          <c:showVal val="0"/>
          <c:showCatName val="0"/>
          <c:showSerName val="0"/>
          <c:showPercent val="0"/>
          <c:showBubbleSize val="0"/>
        </c:dLbls>
        <c:gapWidth val="60"/>
        <c:overlap val="100"/>
        <c:axId val="202345088"/>
        <c:axId val="202346880"/>
      </c:barChart>
      <c:catAx>
        <c:axId val="202345088"/>
        <c:scaling>
          <c:orientation val="minMax"/>
        </c:scaling>
        <c:delete val="0"/>
        <c:axPos val="b"/>
        <c:numFmt formatCode="General" sourceLinked="0"/>
        <c:majorTickMark val="none"/>
        <c:minorTickMark val="none"/>
        <c:tickLblPos val="nextTo"/>
        <c:spPr>
          <a:ln>
            <a:noFill/>
          </a:ln>
        </c:spPr>
        <c:txPr>
          <a:bodyPr/>
          <a:lstStyle/>
          <a:p>
            <a:pPr>
              <a:defRPr sz="900">
                <a:solidFill>
                  <a:schemeClr val="bg1">
                    <a:lumMod val="50000"/>
                  </a:schemeClr>
                </a:solidFill>
                <a:latin typeface="Arial" panose="020B0604020202020204" pitchFamily="34" charset="0"/>
                <a:cs typeface="Arial" panose="020B0604020202020204" pitchFamily="34" charset="0"/>
              </a:defRPr>
            </a:pPr>
            <a:endParaRPr lang="en-US"/>
          </a:p>
        </c:txPr>
        <c:crossAx val="202346880"/>
        <c:crosses val="autoZero"/>
        <c:auto val="1"/>
        <c:lblAlgn val="ctr"/>
        <c:lblOffset val="100"/>
        <c:noMultiLvlLbl val="0"/>
      </c:catAx>
      <c:valAx>
        <c:axId val="202346880"/>
        <c:scaling>
          <c:orientation val="minMax"/>
          <c:max val="1"/>
          <c:min val="0"/>
        </c:scaling>
        <c:delete val="0"/>
        <c:axPos val="l"/>
        <c:numFmt formatCode="0%" sourceLinked="0"/>
        <c:majorTickMark val="none"/>
        <c:minorTickMark val="none"/>
        <c:tickLblPos val="nextTo"/>
        <c:txPr>
          <a:bodyPr/>
          <a:lstStyle/>
          <a:p>
            <a:pPr>
              <a:defRPr sz="900">
                <a:solidFill>
                  <a:schemeClr val="bg1">
                    <a:lumMod val="50000"/>
                  </a:schemeClr>
                </a:solidFill>
                <a:latin typeface="Arial" panose="020B0604020202020204" pitchFamily="34" charset="0"/>
                <a:cs typeface="Arial" panose="020B0604020202020204" pitchFamily="34" charset="0"/>
              </a:defRPr>
            </a:pPr>
            <a:endParaRPr lang="en-US"/>
          </a:p>
        </c:txPr>
        <c:crossAx val="202345088"/>
        <c:crosses val="autoZero"/>
        <c:crossBetween val="between"/>
      </c:valAx>
    </c:plotArea>
    <c:legend>
      <c:legendPos val="t"/>
      <c:layout>
        <c:manualLayout>
          <c:xMode val="edge"/>
          <c:yMode val="edge"/>
          <c:x val="7.7056968977353216E-2"/>
          <c:y val="6.3913638317255161E-2"/>
          <c:w val="0.89572352492032514"/>
          <c:h val="5.6776179013918612E-2"/>
        </c:manualLayout>
      </c:layout>
      <c:overlay val="0"/>
      <c:txPr>
        <a:bodyPr/>
        <a:lstStyle/>
        <a:p>
          <a:pPr>
            <a:defRPr sz="1000">
              <a:solidFill>
                <a:schemeClr val="bg1">
                  <a:lumMod val="50000"/>
                </a:schemeClr>
              </a:solidFill>
              <a:latin typeface="Arial" panose="020B0604020202020204" pitchFamily="34" charset="0"/>
              <a:cs typeface="Arial" panose="020B0604020202020204" pitchFamily="34" charset="0"/>
            </a:defRPr>
          </a:pPr>
          <a:endParaRPr lang="en-US"/>
        </a:p>
      </c:txPr>
    </c:legend>
    <c:plotVisOnly val="1"/>
    <c:dispBlanksAs val="gap"/>
    <c:showDLblsOverMax val="0"/>
  </c:chart>
  <c:txPr>
    <a:bodyPr/>
    <a:lstStyle/>
    <a:p>
      <a:pPr>
        <a:defRPr sz="800">
          <a:latin typeface="Verdana" panose="020B0604030504040204" pitchFamily="34" charset="0"/>
          <a:ea typeface="Verdana" panose="020B0604030504040204" pitchFamily="34" charset="0"/>
          <a:cs typeface="Verdana" panose="020B0604030504040204" pitchFamily="34" charset="0"/>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0.23146911037029499"/>
          <c:y val="2.8710286458578631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bg1">
                  <a:lumMod val="50000"/>
                </a:schemeClr>
              </a:solidFill>
              <a:latin typeface="+mn-lt"/>
              <a:ea typeface="+mn-ea"/>
              <a:cs typeface="+mn-cs"/>
            </a:defRPr>
          </a:pPr>
          <a:endParaRPr lang="en-US"/>
        </a:p>
      </c:txPr>
    </c:title>
    <c:autoTitleDeleted val="0"/>
    <c:plotArea>
      <c:layout>
        <c:manualLayout>
          <c:layoutTarget val="inner"/>
          <c:xMode val="edge"/>
          <c:yMode val="edge"/>
          <c:x val="0.19363520884677751"/>
          <c:y val="0.15067286437102431"/>
          <c:w val="0.33128596493643914"/>
          <c:h val="0.69796213482456004"/>
        </c:manualLayout>
      </c:layout>
      <c:doughnutChart>
        <c:varyColors val="1"/>
        <c:ser>
          <c:idx val="0"/>
          <c:order val="0"/>
          <c:tx>
            <c:strRef>
              <c:f>Sheet1!$B$1</c:f>
              <c:strCache>
                <c:ptCount val="1"/>
                <c:pt idx="0">
                  <c:v>Trips (millions)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7CA2-4E1F-A21F-F10FB47EF92A}"/>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7CA2-4E1F-A21F-F10FB47EF92A}"/>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7CA2-4E1F-A21F-F10FB47EF92A}"/>
              </c:ext>
            </c:extLst>
          </c:dPt>
          <c:dLbls>
            <c:dLbl>
              <c:idx val="0"/>
              <c:layout>
                <c:manualLayout>
                  <c:x val="-5.9366232030832668E-2"/>
                  <c:y val="2.4860018514743787E-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7CA2-4E1F-A21F-F10FB47EF92A}"/>
                </c:ext>
              </c:extLst>
            </c:dLbl>
            <c:dLbl>
              <c:idx val="1"/>
              <c:layout>
                <c:manualLayout>
                  <c:x val="-5.6122156090841991E-3"/>
                  <c:y val="9.6111640061926802E-3"/>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7CA2-4E1F-A21F-F10FB47EF92A}"/>
                </c:ext>
              </c:extLst>
            </c:dLbl>
            <c:dLbl>
              <c:idx val="2"/>
              <c:layout>
                <c:manualLayout>
                  <c:x val="9.6285032309315305E-4"/>
                  <c:y val="-6.0996171585030109E-3"/>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7CA2-4E1F-A21F-F10FB47EF92A}"/>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0.000</c:formatCode>
                <c:ptCount val="3"/>
                <c:pt idx="0">
                  <c:v>99.341999999999999</c:v>
                </c:pt>
                <c:pt idx="1">
                  <c:v>11.513999999999999</c:v>
                </c:pt>
                <c:pt idx="2">
                  <c:v>9.3070000000000004</c:v>
                </c:pt>
              </c:numCache>
            </c:numRef>
          </c:val>
          <c:extLst xmlns:c16r2="http://schemas.microsoft.com/office/drawing/2015/06/chart">
            <c:ext xmlns:c16="http://schemas.microsoft.com/office/drawing/2014/chart" uri="{C3380CC4-5D6E-409C-BE32-E72D297353CC}">
              <c16:uniqueId val="{00000000-4957-47EE-B6CB-5059C00930FD}"/>
            </c:ext>
          </c:extLst>
        </c:ser>
        <c:dLbls>
          <c:showLegendKey val="0"/>
          <c:showVal val="0"/>
          <c:showCatName val="0"/>
          <c:showSerName val="0"/>
          <c:showPercent val="0"/>
          <c:showBubbleSize val="0"/>
          <c:showLeaderLines val="1"/>
        </c:dLbls>
        <c:firstSliceAng val="0"/>
        <c:holeSize val="55"/>
      </c:doughnutChart>
      <c:spPr>
        <a:noFill/>
        <a:ln>
          <a:noFill/>
        </a:ln>
        <a:effectLst/>
      </c:spPr>
    </c:plotArea>
    <c:legend>
      <c:legendPos val="b"/>
      <c:layout>
        <c:manualLayout>
          <c:xMode val="edge"/>
          <c:yMode val="edge"/>
          <c:x val="0.30213774589657477"/>
          <c:y val="0.88606271186577445"/>
          <c:w val="0.69786225410342528"/>
          <c:h val="9.8565546156782091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bg1">
                  <a:lumMod val="50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0.38915214708271073"/>
          <c:y val="2.049565596992464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bg1">
                  <a:lumMod val="50000"/>
                </a:schemeClr>
              </a:solidFill>
              <a:latin typeface="+mn-lt"/>
              <a:ea typeface="+mn-ea"/>
              <a:cs typeface="+mn-cs"/>
            </a:defRPr>
          </a:pPr>
          <a:endParaRPr lang="en-US"/>
        </a:p>
      </c:txPr>
    </c:title>
    <c:autoTitleDeleted val="0"/>
    <c:plotArea>
      <c:layout>
        <c:manualLayout>
          <c:layoutTarget val="inner"/>
          <c:xMode val="edge"/>
          <c:yMode val="edge"/>
          <c:x val="0.33089592028521442"/>
          <c:y val="0.16960155315112643"/>
          <c:w val="0.57192009382828735"/>
          <c:h val="0.75232855666201615"/>
        </c:manualLayout>
      </c:layout>
      <c:doughnutChart>
        <c:varyColors val="1"/>
        <c:ser>
          <c:idx val="0"/>
          <c:order val="0"/>
          <c:tx>
            <c:strRef>
              <c:f>Sheet1!$B$1</c:f>
              <c:strCache>
                <c:ptCount val="1"/>
                <c:pt idx="0">
                  <c:v>Share of trips (%)</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0526-449A-BAE7-FE911244906D}"/>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0526-449A-BAE7-FE911244906D}"/>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0526-449A-BAE7-FE911244906D}"/>
              </c:ext>
            </c:extLst>
          </c:dPt>
          <c:dLbls>
            <c:dLbl>
              <c:idx val="0"/>
              <c:layout>
                <c:manualLayout>
                  <c:x val="-8.1799177039550752E-2"/>
                  <c:y val="4.6115225932330445E-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0526-449A-BAE7-FE911244906D}"/>
                </c:ext>
              </c:extLst>
            </c:dLbl>
            <c:dLbl>
              <c:idx val="1"/>
              <c:layout>
                <c:manualLayout>
                  <c:x val="3.8951989066452705E-3"/>
                  <c:y val="-1.5371741977443528E-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3-0526-449A-BAE7-FE911244906D}"/>
                </c:ext>
              </c:extLst>
            </c:dLbl>
            <c:dLbl>
              <c:idx val="2"/>
              <c:layout>
                <c:manualLayout>
                  <c:x val="3.8951989066452705E-3"/>
                  <c:y val="-1.0247827984962321E-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5-0526-449A-BAE7-FE911244906D}"/>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0%</c:formatCode>
                <c:ptCount val="3"/>
                <c:pt idx="0">
                  <c:v>0.83</c:v>
                </c:pt>
                <c:pt idx="1">
                  <c:v>0.1</c:v>
                </c:pt>
                <c:pt idx="2">
                  <c:v>0.08</c:v>
                </c:pt>
              </c:numCache>
            </c:numRef>
          </c:val>
          <c:extLst xmlns:c16r2="http://schemas.microsoft.com/office/drawing/2015/06/chart">
            <c:ext xmlns:c16="http://schemas.microsoft.com/office/drawing/2014/chart" uri="{C3380CC4-5D6E-409C-BE32-E72D297353CC}">
              <c16:uniqueId val="{00000008-0526-449A-BAE7-FE911244906D}"/>
            </c:ext>
          </c:extLst>
        </c:ser>
        <c:dLbls>
          <c:showLegendKey val="0"/>
          <c:showVal val="0"/>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0.22011861189922646"/>
          <c:y val="1.0449514241577137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bg1">
                  <a:lumMod val="50000"/>
                </a:schemeClr>
              </a:solidFill>
              <a:latin typeface="+mn-lt"/>
              <a:ea typeface="+mn-ea"/>
              <a:cs typeface="+mn-cs"/>
            </a:defRPr>
          </a:pPr>
          <a:endParaRPr lang="en-US"/>
        </a:p>
      </c:txPr>
    </c:title>
    <c:autoTitleDeleted val="0"/>
    <c:plotArea>
      <c:layout>
        <c:manualLayout>
          <c:layoutTarget val="inner"/>
          <c:xMode val="edge"/>
          <c:yMode val="edge"/>
          <c:x val="0.20703485193581303"/>
          <c:y val="0.1643814889670753"/>
          <c:w val="0.58443878640154934"/>
          <c:h val="0.61947888190197609"/>
        </c:manualLayout>
      </c:layout>
      <c:doughnutChart>
        <c:varyColors val="1"/>
        <c:ser>
          <c:idx val="0"/>
          <c:order val="0"/>
          <c:tx>
            <c:strRef>
              <c:f>Sheet1!$B$1</c:f>
              <c:strCache>
                <c:ptCount val="1"/>
                <c:pt idx="0">
                  <c:v>Nights (millions)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8CD8-466E-85A4-3A1B0582DFB1}"/>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8CD8-466E-85A4-3A1B0582DFB1}"/>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8CD8-466E-85A4-3A1B0582DFB1}"/>
              </c:ext>
            </c:extLst>
          </c:dPt>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0.000</c:formatCode>
                <c:ptCount val="3"/>
                <c:pt idx="0">
                  <c:v>287.702</c:v>
                </c:pt>
                <c:pt idx="1">
                  <c:v>38.875999999999998</c:v>
                </c:pt>
                <c:pt idx="2">
                  <c:v>32.978000000000002</c:v>
                </c:pt>
              </c:numCache>
            </c:numRef>
          </c:val>
          <c:extLst xmlns:c16r2="http://schemas.microsoft.com/office/drawing/2015/06/chart">
            <c:ext xmlns:c16="http://schemas.microsoft.com/office/drawing/2014/chart" uri="{C3380CC4-5D6E-409C-BE32-E72D297353CC}">
              <c16:uniqueId val="{00000000-43BD-4A3D-9C7C-28723D6E600B}"/>
            </c:ext>
          </c:extLst>
        </c:ser>
        <c:dLbls>
          <c:showLegendKey val="0"/>
          <c:showVal val="0"/>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0.56906685576366955"/>
          <c:y val="7.157748250028066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bg1">
                  <a:lumMod val="50000"/>
                </a:schemeClr>
              </a:solidFill>
              <a:latin typeface="+mn-lt"/>
              <a:ea typeface="+mn-ea"/>
              <a:cs typeface="+mn-cs"/>
            </a:defRPr>
          </a:pPr>
          <a:endParaRPr lang="en-US"/>
        </a:p>
      </c:txPr>
    </c:title>
    <c:autoTitleDeleted val="0"/>
    <c:plotArea>
      <c:layout>
        <c:manualLayout>
          <c:layoutTarget val="inner"/>
          <c:xMode val="edge"/>
          <c:yMode val="edge"/>
          <c:x val="0.53658426262181269"/>
          <c:y val="0.2101315031731113"/>
          <c:w val="0.36162540182131508"/>
          <c:h val="0.58814689763856765"/>
        </c:manualLayout>
      </c:layout>
      <c:doughnutChart>
        <c:varyColors val="1"/>
        <c:ser>
          <c:idx val="0"/>
          <c:order val="0"/>
          <c:tx>
            <c:strRef>
              <c:f>Sheet1!$B$1</c:f>
              <c:strCache>
                <c:ptCount val="1"/>
                <c:pt idx="0">
                  <c:v>Share of nights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1084-4A89-97E4-4EF4BED6F0CB}"/>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1084-4A89-97E4-4EF4BED6F0CB}"/>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1084-4A89-97E4-4EF4BED6F0CB}"/>
              </c:ext>
            </c:extLst>
          </c:dPt>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Sheet1!$A$2:$A$4</c:f>
              <c:strCache>
                <c:ptCount val="3"/>
                <c:pt idx="0">
                  <c:v>England</c:v>
                </c:pt>
                <c:pt idx="1">
                  <c:v>Scotland</c:v>
                </c:pt>
                <c:pt idx="2">
                  <c:v>Wales</c:v>
                </c:pt>
              </c:strCache>
            </c:strRef>
          </c:cat>
          <c:val>
            <c:numRef>
              <c:f>Sheet1!$B$2:$B$4</c:f>
              <c:numCache>
                <c:formatCode>0%</c:formatCode>
                <c:ptCount val="3"/>
                <c:pt idx="0">
                  <c:v>0.8</c:v>
                </c:pt>
                <c:pt idx="1">
                  <c:v>0.11</c:v>
                </c:pt>
                <c:pt idx="2">
                  <c:v>0.09</c:v>
                </c:pt>
              </c:numCache>
            </c:numRef>
          </c:val>
          <c:extLst xmlns:c16r2="http://schemas.microsoft.com/office/drawing/2015/06/chart">
            <c:ext xmlns:c16="http://schemas.microsoft.com/office/drawing/2014/chart" uri="{C3380CC4-5D6E-409C-BE32-E72D297353CC}">
              <c16:uniqueId val="{00000008-1084-4A89-97E4-4EF4BED6F0CB}"/>
            </c:ext>
          </c:extLst>
        </c:ser>
        <c:dLbls>
          <c:showLegendKey val="0"/>
          <c:showVal val="0"/>
          <c:showCatName val="0"/>
          <c:showSerName val="0"/>
          <c:showPercent val="0"/>
          <c:showBubbleSize val="0"/>
          <c:showLeaderLines val="1"/>
        </c:dLbls>
        <c:firstSliceAng val="0"/>
        <c:holeSize val="55"/>
      </c:doughnutChart>
      <c:spPr>
        <a:noFill/>
        <a:ln>
          <a:noFill/>
        </a:ln>
        <a:effectLst/>
      </c:spPr>
    </c:plotArea>
    <c:legend>
      <c:legendPos val="b"/>
      <c:layout>
        <c:manualLayout>
          <c:xMode val="edge"/>
          <c:yMode val="edge"/>
          <c:x val="0.11891178130083502"/>
          <c:y val="0.82408859499927012"/>
          <c:w val="0.67072044992919921"/>
          <c:h val="0.16857942944006801"/>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bg1">
                  <a:lumMod val="50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9.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20.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2.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23.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24.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7.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8.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9.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30.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33.wmf"/><Relationship Id="rId1" Type="http://schemas.openxmlformats.org/officeDocument/2006/relationships/image" Target="../media/image32.wmf"/></Relationships>
</file>

<file path=ppt/drawings/drawing1.xml><?xml version="1.0" encoding="utf-8"?>
<c:userShapes xmlns:c="http://schemas.openxmlformats.org/drawingml/2006/chart">
  <cdr:relSizeAnchor xmlns:cdr="http://schemas.openxmlformats.org/drawingml/2006/chartDrawing">
    <cdr:from>
      <cdr:x>0.40632</cdr:x>
      <cdr:y>0.37966</cdr:y>
    </cdr:from>
    <cdr:to>
      <cdr:x>0.77216</cdr:x>
      <cdr:y>0.48419</cdr:y>
    </cdr:to>
    <cdr:sp macro="" textlink="">
      <cdr:nvSpPr>
        <cdr:cNvPr id="2" name="TextBox 1">
          <a:extLst xmlns:a="http://schemas.openxmlformats.org/drawingml/2006/main">
            <a:ext uri="{FF2B5EF4-FFF2-40B4-BE49-F238E27FC236}">
              <a16:creationId xmlns:a16="http://schemas.microsoft.com/office/drawing/2014/main" xmlns="" id="{142255C0-D1A9-495F-BC7A-0012CD3D72A7}"/>
            </a:ext>
          </a:extLst>
        </cdr:cNvPr>
        <cdr:cNvSpPr txBox="1"/>
      </cdr:nvSpPr>
      <cdr:spPr>
        <a:xfrm xmlns:a="http://schemas.openxmlformats.org/drawingml/2006/main">
          <a:off x="877645" y="503059"/>
          <a:ext cx="790226" cy="138499"/>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lgn="ctr"/>
          <a:endParaRPr lang="en-GB" sz="900" dirty="0">
            <a:solidFill>
              <a:schemeClr val="tx1"/>
            </a:solidFill>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0.40632</cdr:x>
      <cdr:y>0.37966</cdr:y>
    </cdr:from>
    <cdr:to>
      <cdr:x>0.77216</cdr:x>
      <cdr:y>0.48419</cdr:y>
    </cdr:to>
    <cdr:sp macro="" textlink="">
      <cdr:nvSpPr>
        <cdr:cNvPr id="2" name="TextBox 1">
          <a:extLst xmlns:a="http://schemas.openxmlformats.org/drawingml/2006/main">
            <a:ext uri="{FF2B5EF4-FFF2-40B4-BE49-F238E27FC236}">
              <a16:creationId xmlns:a16="http://schemas.microsoft.com/office/drawing/2014/main" xmlns="" id="{142255C0-D1A9-495F-BC7A-0012CD3D72A7}"/>
            </a:ext>
          </a:extLst>
        </cdr:cNvPr>
        <cdr:cNvSpPr txBox="1"/>
      </cdr:nvSpPr>
      <cdr:spPr>
        <a:xfrm xmlns:a="http://schemas.openxmlformats.org/drawingml/2006/main">
          <a:off x="877645" y="503059"/>
          <a:ext cx="790226" cy="138499"/>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lgn="ctr"/>
          <a:endParaRPr lang="en-GB" sz="900" dirty="0">
            <a:solidFill>
              <a:schemeClr val="tx1"/>
            </a:solidFill>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0.40632</cdr:x>
      <cdr:y>0.37966</cdr:y>
    </cdr:from>
    <cdr:to>
      <cdr:x>0.77216</cdr:x>
      <cdr:y>0.48419</cdr:y>
    </cdr:to>
    <cdr:sp macro="" textlink="">
      <cdr:nvSpPr>
        <cdr:cNvPr id="2" name="TextBox 1">
          <a:extLst xmlns:a="http://schemas.openxmlformats.org/drawingml/2006/main">
            <a:ext uri="{FF2B5EF4-FFF2-40B4-BE49-F238E27FC236}">
              <a16:creationId xmlns:a16="http://schemas.microsoft.com/office/drawing/2014/main" xmlns="" id="{142255C0-D1A9-495F-BC7A-0012CD3D72A7}"/>
            </a:ext>
          </a:extLst>
        </cdr:cNvPr>
        <cdr:cNvSpPr txBox="1"/>
      </cdr:nvSpPr>
      <cdr:spPr>
        <a:xfrm xmlns:a="http://schemas.openxmlformats.org/drawingml/2006/main">
          <a:off x="877645" y="503059"/>
          <a:ext cx="790226" cy="138499"/>
        </a:xfrm>
        <a:prstGeom xmlns:a="http://schemas.openxmlformats.org/drawingml/2006/main" prst="rect">
          <a:avLst/>
        </a:prstGeom>
        <a:noFill xmlns:a="http://schemas.openxmlformats.org/drawingml/2006/main"/>
      </cdr:spPr>
      <cdr:txBody>
        <a:bodyPr xmlns:a="http://schemas.openxmlformats.org/drawingml/2006/main" vertOverflow="clip" wrap="square" lIns="0" tIns="0" rIns="0" bIns="0" rtlCol="0">
          <a:spAutoFit/>
        </a:bodyPr>
        <a:lstStyle xmlns:a="http://schemas.openxmlformats.org/drawingml/2006/main"/>
        <a:p xmlns:a="http://schemas.openxmlformats.org/drawingml/2006/main">
          <a:pPr algn="ctr"/>
          <a:endParaRPr lang="en-GB" sz="900" dirty="0">
            <a:solidFill>
              <a:schemeClr val="tx1"/>
            </a:solidFill>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2945659" cy="496411"/>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sz="quarter" idx="1"/>
          </p:nvPr>
        </p:nvSpPr>
        <p:spPr>
          <a:xfrm>
            <a:off x="3850443" y="1"/>
            <a:ext cx="2945659" cy="496411"/>
          </a:xfrm>
          <a:prstGeom prst="rect">
            <a:avLst/>
          </a:prstGeom>
        </p:spPr>
        <p:txBody>
          <a:bodyPr vert="horz" lIns="91440" tIns="45720" rIns="91440" bIns="45720" rtlCol="0"/>
          <a:lstStyle>
            <a:lvl1pPr algn="r">
              <a:defRPr sz="1200"/>
            </a:lvl1pPr>
          </a:lstStyle>
          <a:p>
            <a:fld id="{62DDD9A1-A5E4-4168-BE00-9123C02FDEAA}" type="datetimeFigureOut">
              <a:rPr lang="en-GB" smtClean="0"/>
              <a:t>14/12/2017</a:t>
            </a:fld>
            <a:endParaRPr lang="en-GB" dirty="0"/>
          </a:p>
        </p:txBody>
      </p:sp>
      <p:sp>
        <p:nvSpPr>
          <p:cNvPr id="4" name="Footer Placeholder 3"/>
          <p:cNvSpPr>
            <a:spLocks noGrp="1"/>
          </p:cNvSpPr>
          <p:nvPr>
            <p:ph type="ftr" sz="quarter" idx="2"/>
          </p:nvPr>
        </p:nvSpPr>
        <p:spPr>
          <a:xfrm>
            <a:off x="0" y="9430092"/>
            <a:ext cx="2945659" cy="496411"/>
          </a:xfrm>
          <a:prstGeom prst="rect">
            <a:avLst/>
          </a:prstGeom>
        </p:spPr>
        <p:txBody>
          <a:bodyPr vert="horz" lIns="91440" tIns="45720" rIns="91440" bIns="45720" rtlCol="0" anchor="b"/>
          <a:lstStyle>
            <a:lvl1pPr algn="l">
              <a:defRPr sz="1200"/>
            </a:lvl1pPr>
          </a:lstStyle>
          <a:p>
            <a:endParaRPr lang="en-GB" dirty="0"/>
          </a:p>
        </p:txBody>
      </p:sp>
      <p:sp>
        <p:nvSpPr>
          <p:cNvPr id="5" name="Slide Number Placeholder 4"/>
          <p:cNvSpPr>
            <a:spLocks noGrp="1"/>
          </p:cNvSpPr>
          <p:nvPr>
            <p:ph type="sldNum" sz="quarter" idx="3"/>
          </p:nvPr>
        </p:nvSpPr>
        <p:spPr>
          <a:xfrm>
            <a:off x="3850443" y="9430092"/>
            <a:ext cx="2945659" cy="496411"/>
          </a:xfrm>
          <a:prstGeom prst="rect">
            <a:avLst/>
          </a:prstGeom>
        </p:spPr>
        <p:txBody>
          <a:bodyPr vert="horz" lIns="91440" tIns="45720" rIns="91440" bIns="45720" rtlCol="0" anchor="b"/>
          <a:lstStyle>
            <a:lvl1pPr algn="r">
              <a:defRPr sz="1200"/>
            </a:lvl1pPr>
          </a:lstStyle>
          <a:p>
            <a:fld id="{3123CE12-C3D1-40DC-AF30-1FF4ADA9EF5D}" type="slidenum">
              <a:rPr lang="en-GB" smtClean="0"/>
              <a:t>‹#›</a:t>
            </a:fld>
            <a:endParaRPr lang="en-GB" dirty="0"/>
          </a:p>
        </p:txBody>
      </p:sp>
    </p:spTree>
    <p:extLst>
      <p:ext uri="{BB962C8B-B14F-4D97-AF65-F5344CB8AC3E}">
        <p14:creationId xmlns:p14="http://schemas.microsoft.com/office/powerpoint/2010/main" val="163534080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CBAAC5B1-F58D-4268-BB75-9856A9D794A6}" type="datetimeFigureOut">
              <a:rPr lang="en-GB" smtClean="0"/>
              <a:pPr/>
              <a:t>14/12/2017</a:t>
            </a:fld>
            <a:endParaRPr lang="en-GB" dirty="0"/>
          </a:p>
        </p:txBody>
      </p:sp>
      <p:sp>
        <p:nvSpPr>
          <p:cNvPr id="4" name="Slide Image Placeholder 3"/>
          <p:cNvSpPr>
            <a:spLocks noGrp="1" noRot="1" noChangeAspect="1"/>
          </p:cNvSpPr>
          <p:nvPr>
            <p:ph type="sldImg" idx="2"/>
          </p:nvPr>
        </p:nvSpPr>
        <p:spPr>
          <a:xfrm>
            <a:off x="420688" y="1241425"/>
            <a:ext cx="5956300" cy="3349625"/>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679768" y="4777959"/>
            <a:ext cx="5438140" cy="3909239"/>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65900C33-90AE-4963-9AD8-3B07939F57E9}" type="slidenum">
              <a:rPr lang="en-GB" smtClean="0"/>
              <a:pPr/>
              <a:t>‹#›</a:t>
            </a:fld>
            <a:endParaRPr lang="en-GB" dirty="0"/>
          </a:p>
        </p:txBody>
      </p:sp>
    </p:spTree>
    <p:extLst>
      <p:ext uri="{BB962C8B-B14F-4D97-AF65-F5344CB8AC3E}">
        <p14:creationId xmlns:p14="http://schemas.microsoft.com/office/powerpoint/2010/main" val="160960602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65900C33-90AE-4963-9AD8-3B07939F57E9}" type="slidenum">
              <a:rPr lang="en-GB" smtClean="0"/>
              <a:pPr/>
              <a:t>2</a:t>
            </a:fld>
            <a:endParaRPr lang="en-GB" dirty="0"/>
          </a:p>
        </p:txBody>
      </p:sp>
    </p:spTree>
    <p:extLst>
      <p:ext uri="{BB962C8B-B14F-4D97-AF65-F5344CB8AC3E}">
        <p14:creationId xmlns:p14="http://schemas.microsoft.com/office/powerpoint/2010/main" val="391566572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1 (whit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367200" y="1138238"/>
            <a:ext cx="4665663" cy="1787237"/>
          </a:xfrm>
          <a:prstGeom prst="rect">
            <a:avLst/>
          </a:prstGeom>
        </p:spPr>
        <p:txBody>
          <a:bodyPr anchor="b">
            <a:noAutofit/>
          </a:bodyPr>
          <a:lstStyle>
            <a:lvl1pPr algn="l">
              <a:defRPr sz="2400" b="1">
                <a:solidFill>
                  <a:schemeClr val="tx1"/>
                </a:solidFill>
              </a:defRPr>
            </a:lvl1pPr>
          </a:lstStyle>
          <a:p>
            <a:r>
              <a:rPr lang="en-GB" dirty="0"/>
              <a:t>Click to edit master title style</a:t>
            </a:r>
          </a:p>
        </p:txBody>
      </p:sp>
      <p:sp>
        <p:nvSpPr>
          <p:cNvPr id="3" name="Subtitle 2"/>
          <p:cNvSpPr>
            <a:spLocks noGrp="1"/>
          </p:cNvSpPr>
          <p:nvPr>
            <p:ph type="subTitle" idx="1" hasCustomPrompt="1"/>
          </p:nvPr>
        </p:nvSpPr>
        <p:spPr>
          <a:xfrm>
            <a:off x="367200" y="3146902"/>
            <a:ext cx="4665663" cy="1882298"/>
          </a:xfrm>
          <a:prstGeom prst="rect">
            <a:avLst/>
          </a:prstGeom>
        </p:spPr>
        <p:txBody>
          <a:bodyPr anchor="t">
            <a:noAutofit/>
          </a:bodyPr>
          <a:lstStyle>
            <a:lvl1pPr marL="0" indent="0" algn="l">
              <a:spcBef>
                <a:spcPts val="600"/>
              </a:spcBef>
              <a:buNone/>
              <a:defRPr sz="22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7200" y="457201"/>
            <a:ext cx="2567641" cy="493777"/>
          </a:xfrm>
          <a:prstGeom prst="rect">
            <a:avLst/>
          </a:prstGeom>
        </p:spPr>
      </p:pic>
    </p:spTree>
    <p:extLst>
      <p:ext uri="{BB962C8B-B14F-4D97-AF65-F5344CB8AC3E}">
        <p14:creationId xmlns:p14="http://schemas.microsoft.com/office/powerpoint/2010/main" val="848500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2 (white)">
    <p:bg>
      <p:bgPr>
        <a:solidFill>
          <a:schemeClr val="bg1"/>
        </a:solidFill>
        <a:effectLst/>
      </p:bgPr>
    </p:bg>
    <p:spTree>
      <p:nvGrpSpPr>
        <p:cNvPr id="1" name=""/>
        <p:cNvGrpSpPr/>
        <p:nvPr/>
      </p:nvGrpSpPr>
      <p:grpSpPr>
        <a:xfrm>
          <a:off x="0" y="0"/>
          <a:ext cx="0" cy="0"/>
          <a:chOff x="0" y="0"/>
          <a:chExt cx="0" cy="0"/>
        </a:xfrm>
      </p:grpSpPr>
      <p:sp>
        <p:nvSpPr>
          <p:cNvPr id="32" name="Picture Placeholder 31"/>
          <p:cNvSpPr>
            <a:spLocks noGrp="1"/>
          </p:cNvSpPr>
          <p:nvPr>
            <p:ph type="pic" sz="quarter" idx="13"/>
          </p:nvPr>
        </p:nvSpPr>
        <p:spPr>
          <a:xfrm>
            <a:off x="-6650" y="857"/>
            <a:ext cx="12200176" cy="6857143"/>
          </a:xfrm>
          <a:prstGeom prst="rect">
            <a:avLst/>
          </a:prstGeom>
        </p:spPr>
        <p:txBody>
          <a:bodyPr anchor="ctr"/>
          <a:lstStyle>
            <a:lvl1pPr algn="ctr">
              <a:defRPr>
                <a:solidFill>
                  <a:schemeClr val="tx1"/>
                </a:solidFill>
              </a:defRPr>
            </a:lvl1pPr>
          </a:lstStyle>
          <a:p>
            <a:r>
              <a:rPr lang="en-US" dirty="0"/>
              <a:t>Click icon to add picture</a:t>
            </a:r>
            <a:endParaRPr lang="en-GB" dirty="0"/>
          </a:p>
        </p:txBody>
      </p:sp>
      <p:sp>
        <p:nvSpPr>
          <p:cNvPr id="2" name="Title 1"/>
          <p:cNvSpPr>
            <a:spLocks noGrp="1"/>
          </p:cNvSpPr>
          <p:nvPr>
            <p:ph type="ctrTitle" hasCustomPrompt="1"/>
          </p:nvPr>
        </p:nvSpPr>
        <p:spPr>
          <a:xfrm>
            <a:off x="360000" y="3846097"/>
            <a:ext cx="11466875" cy="1143000"/>
          </a:xfrm>
          <a:prstGeom prst="rect">
            <a:avLst/>
          </a:prstGeom>
        </p:spPr>
        <p:txBody>
          <a:bodyPr anchor="b">
            <a:noAutofit/>
          </a:bodyPr>
          <a:lstStyle>
            <a:lvl1pPr algn="l">
              <a:defRPr sz="2400" b="1">
                <a:solidFill>
                  <a:schemeClr val="tx1"/>
                </a:solidFill>
              </a:defRPr>
            </a:lvl1pPr>
          </a:lstStyle>
          <a:p>
            <a:r>
              <a:rPr lang="en-GB" dirty="0"/>
              <a:t>Click to edit master title style</a:t>
            </a:r>
          </a:p>
        </p:txBody>
      </p:sp>
      <p:sp>
        <p:nvSpPr>
          <p:cNvPr id="3" name="Subtitle 2"/>
          <p:cNvSpPr>
            <a:spLocks noGrp="1"/>
          </p:cNvSpPr>
          <p:nvPr>
            <p:ph type="subTitle" idx="1" hasCustomPrompt="1"/>
          </p:nvPr>
        </p:nvSpPr>
        <p:spPr>
          <a:xfrm>
            <a:off x="360000" y="4989097"/>
            <a:ext cx="11466875" cy="1125748"/>
          </a:xfrm>
          <a:prstGeom prst="rect">
            <a:avLst/>
          </a:prstGeom>
        </p:spPr>
        <p:txBody>
          <a:bodyPr anchor="t">
            <a:noAutofit/>
          </a:bodyPr>
          <a:lstStyle>
            <a:lvl1pPr marL="0" indent="0" algn="l">
              <a:spcBef>
                <a:spcPts val="200"/>
              </a:spcBef>
              <a:buNone/>
              <a:defRPr sz="22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spTree>
    <p:extLst>
      <p:ext uri="{BB962C8B-B14F-4D97-AF65-F5344CB8AC3E}">
        <p14:creationId xmlns:p14="http://schemas.microsoft.com/office/powerpoint/2010/main" val="1422397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3 (whit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7162800" y="1138238"/>
            <a:ext cx="4665663" cy="1787237"/>
          </a:xfrm>
          <a:prstGeom prst="rect">
            <a:avLst/>
          </a:prstGeom>
        </p:spPr>
        <p:txBody>
          <a:bodyPr anchor="b">
            <a:noAutofit/>
          </a:bodyPr>
          <a:lstStyle>
            <a:lvl1pPr algn="l">
              <a:defRPr sz="2400" b="1">
                <a:solidFill>
                  <a:schemeClr val="tx1"/>
                </a:solidFill>
              </a:defRPr>
            </a:lvl1pPr>
          </a:lstStyle>
          <a:p>
            <a:r>
              <a:rPr lang="en-GB" dirty="0"/>
              <a:t>Click to edit master title style</a:t>
            </a:r>
          </a:p>
        </p:txBody>
      </p:sp>
      <p:sp>
        <p:nvSpPr>
          <p:cNvPr id="3" name="Subtitle 2"/>
          <p:cNvSpPr>
            <a:spLocks noGrp="1"/>
          </p:cNvSpPr>
          <p:nvPr>
            <p:ph type="subTitle" idx="1" hasCustomPrompt="1"/>
          </p:nvPr>
        </p:nvSpPr>
        <p:spPr>
          <a:xfrm>
            <a:off x="7162800" y="3146902"/>
            <a:ext cx="4665663" cy="1882298"/>
          </a:xfrm>
          <a:prstGeom prst="rect">
            <a:avLst/>
          </a:prstGeom>
        </p:spPr>
        <p:txBody>
          <a:bodyPr anchor="t">
            <a:noAutofit/>
          </a:bodyPr>
          <a:lstStyle>
            <a:lvl1pPr marL="0" indent="0" algn="l">
              <a:spcBef>
                <a:spcPts val="600"/>
              </a:spcBef>
              <a:buNone/>
              <a:defRPr sz="22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pic>
        <p:nvPicPr>
          <p:cNvPr id="8" name="Picture 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7200" y="457201"/>
            <a:ext cx="2567641" cy="493777"/>
          </a:xfrm>
          <a:prstGeom prst="rect">
            <a:avLst/>
          </a:prstGeom>
        </p:spPr>
      </p:pic>
    </p:spTree>
    <p:extLst>
      <p:ext uri="{BB962C8B-B14F-4D97-AF65-F5344CB8AC3E}">
        <p14:creationId xmlns:p14="http://schemas.microsoft.com/office/powerpoint/2010/main" val="2560601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1 (black)">
    <p:bg>
      <p:bgPr>
        <a:solidFill>
          <a:srgbClr val="000000"/>
        </a:solidFill>
        <a:effectLst/>
      </p:bgPr>
    </p:bg>
    <p:spTree>
      <p:nvGrpSpPr>
        <p:cNvPr id="1" name=""/>
        <p:cNvGrpSpPr/>
        <p:nvPr/>
      </p:nvGrpSpPr>
      <p:grpSpPr>
        <a:xfrm>
          <a:off x="0" y="0"/>
          <a:ext cx="0" cy="0"/>
          <a:chOff x="0" y="0"/>
          <a:chExt cx="0" cy="0"/>
        </a:xfrm>
      </p:grpSpPr>
      <p:sp>
        <p:nvSpPr>
          <p:cNvPr id="7" name="Title 1"/>
          <p:cNvSpPr>
            <a:spLocks noGrp="1"/>
          </p:cNvSpPr>
          <p:nvPr>
            <p:ph type="ctrTitle" hasCustomPrompt="1"/>
          </p:nvPr>
        </p:nvSpPr>
        <p:spPr>
          <a:xfrm>
            <a:off x="367200" y="1138238"/>
            <a:ext cx="4666800" cy="1789200"/>
          </a:xfrm>
          <a:prstGeom prst="rect">
            <a:avLst/>
          </a:prstGeom>
        </p:spPr>
        <p:txBody>
          <a:bodyPr anchor="b">
            <a:noAutofit/>
          </a:bodyPr>
          <a:lstStyle>
            <a:lvl1pPr algn="l">
              <a:defRPr sz="2400" b="1">
                <a:solidFill>
                  <a:schemeClr val="bg1"/>
                </a:solidFill>
              </a:defRPr>
            </a:lvl1pPr>
          </a:lstStyle>
          <a:p>
            <a:r>
              <a:rPr lang="en-GB" dirty="0"/>
              <a:t>Click to edit master title style</a:t>
            </a:r>
          </a:p>
        </p:txBody>
      </p:sp>
      <p:sp>
        <p:nvSpPr>
          <p:cNvPr id="8" name="Subtitle 2"/>
          <p:cNvSpPr>
            <a:spLocks noGrp="1"/>
          </p:cNvSpPr>
          <p:nvPr>
            <p:ph type="subTitle" idx="1" hasCustomPrompt="1"/>
          </p:nvPr>
        </p:nvSpPr>
        <p:spPr>
          <a:xfrm>
            <a:off x="367200" y="3147038"/>
            <a:ext cx="4666800" cy="1882800"/>
          </a:xfrm>
          <a:prstGeom prst="rect">
            <a:avLst/>
          </a:prstGeom>
        </p:spPr>
        <p:txBody>
          <a:bodyPr anchor="t">
            <a:noAutofit/>
          </a:bodyPr>
          <a:lstStyle>
            <a:lvl1pPr marL="0" indent="0" algn="l">
              <a:spcBef>
                <a:spcPts val="600"/>
              </a:spcBef>
              <a:buNone/>
              <a:defRPr sz="2200" b="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pic>
        <p:nvPicPr>
          <p:cNvPr id="6" name="Picture 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7200" y="457201"/>
            <a:ext cx="2567641" cy="493777"/>
          </a:xfrm>
          <a:prstGeom prst="rect">
            <a:avLst/>
          </a:prstGeom>
        </p:spPr>
      </p:pic>
    </p:spTree>
    <p:extLst>
      <p:ext uri="{BB962C8B-B14F-4D97-AF65-F5344CB8AC3E}">
        <p14:creationId xmlns:p14="http://schemas.microsoft.com/office/powerpoint/2010/main" val="41485694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slide 2 (black)">
    <p:bg>
      <p:bgPr>
        <a:solidFill>
          <a:srgbClr val="000000"/>
        </a:solidFill>
        <a:effectLst/>
      </p:bgPr>
    </p:bg>
    <p:spTree>
      <p:nvGrpSpPr>
        <p:cNvPr id="1" name=""/>
        <p:cNvGrpSpPr/>
        <p:nvPr/>
      </p:nvGrpSpPr>
      <p:grpSpPr>
        <a:xfrm>
          <a:off x="0" y="0"/>
          <a:ext cx="0" cy="0"/>
          <a:chOff x="0" y="0"/>
          <a:chExt cx="0" cy="0"/>
        </a:xfrm>
      </p:grpSpPr>
      <p:sp>
        <p:nvSpPr>
          <p:cNvPr id="32" name="Picture Placeholder 31"/>
          <p:cNvSpPr>
            <a:spLocks noGrp="1"/>
          </p:cNvSpPr>
          <p:nvPr>
            <p:ph type="pic" sz="quarter" idx="13"/>
          </p:nvPr>
        </p:nvSpPr>
        <p:spPr>
          <a:xfrm>
            <a:off x="-6650" y="857"/>
            <a:ext cx="12200176" cy="6857143"/>
          </a:xfrm>
          <a:prstGeom prst="rect">
            <a:avLst/>
          </a:prstGeom>
        </p:spPr>
        <p:txBody>
          <a:bodyPr anchor="ctr"/>
          <a:lstStyle>
            <a:lvl1pPr algn="ctr">
              <a:defRPr>
                <a:solidFill>
                  <a:schemeClr val="bg1"/>
                </a:solidFill>
              </a:defRPr>
            </a:lvl1pPr>
          </a:lstStyle>
          <a:p>
            <a:r>
              <a:rPr lang="en-US" dirty="0"/>
              <a:t>Click icon to add picture</a:t>
            </a:r>
            <a:endParaRPr lang="en-GB" dirty="0"/>
          </a:p>
        </p:txBody>
      </p:sp>
      <p:sp>
        <p:nvSpPr>
          <p:cNvPr id="8" name="Title 1"/>
          <p:cNvSpPr>
            <a:spLocks noGrp="1"/>
          </p:cNvSpPr>
          <p:nvPr>
            <p:ph type="ctrTitle" hasCustomPrompt="1"/>
          </p:nvPr>
        </p:nvSpPr>
        <p:spPr>
          <a:xfrm>
            <a:off x="360000" y="3898052"/>
            <a:ext cx="11466875" cy="1039091"/>
          </a:xfrm>
          <a:prstGeom prst="rect">
            <a:avLst/>
          </a:prstGeom>
        </p:spPr>
        <p:txBody>
          <a:bodyPr anchor="b">
            <a:noAutofit/>
          </a:bodyPr>
          <a:lstStyle>
            <a:lvl1pPr algn="l">
              <a:defRPr sz="2400" b="1">
                <a:solidFill>
                  <a:schemeClr val="bg1"/>
                </a:solidFill>
              </a:defRPr>
            </a:lvl1pPr>
          </a:lstStyle>
          <a:p>
            <a:r>
              <a:rPr lang="en-GB" dirty="0"/>
              <a:t>Click to edit master title style</a:t>
            </a:r>
          </a:p>
        </p:txBody>
      </p:sp>
      <p:sp>
        <p:nvSpPr>
          <p:cNvPr id="9" name="Subtitle 2"/>
          <p:cNvSpPr>
            <a:spLocks noGrp="1"/>
          </p:cNvSpPr>
          <p:nvPr>
            <p:ph type="subTitle" idx="1" hasCustomPrompt="1"/>
          </p:nvPr>
        </p:nvSpPr>
        <p:spPr>
          <a:xfrm>
            <a:off x="360000" y="4989097"/>
            <a:ext cx="11466875" cy="1125748"/>
          </a:xfrm>
          <a:prstGeom prst="rect">
            <a:avLst/>
          </a:prstGeom>
        </p:spPr>
        <p:txBody>
          <a:bodyPr anchor="t">
            <a:noAutofit/>
          </a:bodyPr>
          <a:lstStyle>
            <a:lvl1pPr marL="0" indent="0" algn="l">
              <a:spcBef>
                <a:spcPts val="200"/>
              </a:spcBef>
              <a:buNone/>
              <a:defRPr sz="22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spTree>
    <p:extLst>
      <p:ext uri="{BB962C8B-B14F-4D97-AF65-F5344CB8AC3E}">
        <p14:creationId xmlns:p14="http://schemas.microsoft.com/office/powerpoint/2010/main" val="3140993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3 (black)">
    <p:bg>
      <p:bgPr>
        <a:solidFill>
          <a:srgbClr val="000000"/>
        </a:solidFill>
        <a:effectLst/>
      </p:bgPr>
    </p:bg>
    <p:spTree>
      <p:nvGrpSpPr>
        <p:cNvPr id="1" name=""/>
        <p:cNvGrpSpPr/>
        <p:nvPr/>
      </p:nvGrpSpPr>
      <p:grpSpPr>
        <a:xfrm>
          <a:off x="0" y="0"/>
          <a:ext cx="0" cy="0"/>
          <a:chOff x="0" y="0"/>
          <a:chExt cx="0" cy="0"/>
        </a:xfrm>
      </p:grpSpPr>
      <p:sp>
        <p:nvSpPr>
          <p:cNvPr id="7" name="Title 1"/>
          <p:cNvSpPr>
            <a:spLocks noGrp="1"/>
          </p:cNvSpPr>
          <p:nvPr>
            <p:ph type="ctrTitle" hasCustomPrompt="1"/>
          </p:nvPr>
        </p:nvSpPr>
        <p:spPr>
          <a:xfrm>
            <a:off x="7161663" y="1138238"/>
            <a:ext cx="4666800" cy="1789200"/>
          </a:xfrm>
          <a:prstGeom prst="rect">
            <a:avLst/>
          </a:prstGeom>
        </p:spPr>
        <p:txBody>
          <a:bodyPr anchor="b">
            <a:noAutofit/>
          </a:bodyPr>
          <a:lstStyle>
            <a:lvl1pPr algn="l">
              <a:defRPr sz="2400" b="1">
                <a:solidFill>
                  <a:schemeClr val="bg1"/>
                </a:solidFill>
              </a:defRPr>
            </a:lvl1pPr>
          </a:lstStyle>
          <a:p>
            <a:r>
              <a:rPr lang="en-GB" dirty="0"/>
              <a:t>Click to edit master title style</a:t>
            </a:r>
          </a:p>
        </p:txBody>
      </p:sp>
      <p:sp>
        <p:nvSpPr>
          <p:cNvPr id="8" name="Subtitle 2"/>
          <p:cNvSpPr>
            <a:spLocks noGrp="1"/>
          </p:cNvSpPr>
          <p:nvPr>
            <p:ph type="subTitle" idx="1" hasCustomPrompt="1"/>
          </p:nvPr>
        </p:nvSpPr>
        <p:spPr>
          <a:xfrm>
            <a:off x="7161663" y="3147038"/>
            <a:ext cx="4666800" cy="1882800"/>
          </a:xfrm>
          <a:prstGeom prst="rect">
            <a:avLst/>
          </a:prstGeom>
        </p:spPr>
        <p:txBody>
          <a:bodyPr anchor="t">
            <a:noAutofit/>
          </a:bodyPr>
          <a:lstStyle>
            <a:lvl1pPr marL="0" indent="0" algn="l">
              <a:spcBef>
                <a:spcPts val="600"/>
              </a:spcBef>
              <a:buNone/>
              <a:defRPr sz="2200" b="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dirty="0"/>
              <a:t>Click to edit master subtitle style</a:t>
            </a:r>
          </a:p>
        </p:txBody>
      </p:sp>
      <p:pic>
        <p:nvPicPr>
          <p:cNvPr id="6" name="Picture 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67200" y="457201"/>
            <a:ext cx="2567641" cy="493777"/>
          </a:xfrm>
          <a:prstGeom prst="rect">
            <a:avLst/>
          </a:prstGeom>
        </p:spPr>
      </p:pic>
    </p:spTree>
    <p:extLst>
      <p:ext uri="{BB962C8B-B14F-4D97-AF65-F5344CB8AC3E}">
        <p14:creationId xmlns:p14="http://schemas.microsoft.com/office/powerpoint/2010/main" val="1729066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Section header (white)">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sz="quarter" idx="15" hasCustomPrompt="1"/>
          </p:nvPr>
        </p:nvSpPr>
        <p:spPr>
          <a:xfrm>
            <a:off x="360362" y="2984855"/>
            <a:ext cx="11466511" cy="1585557"/>
          </a:xfrm>
          <a:prstGeom prst="rect">
            <a:avLst/>
          </a:prstGeom>
        </p:spPr>
        <p:txBody>
          <a:bodyPr anchor="t"/>
          <a:lstStyle>
            <a:lvl1pPr algn="l">
              <a:spcBef>
                <a:spcPts val="200"/>
              </a:spcBef>
              <a:defRPr sz="2400" b="1">
                <a:solidFill>
                  <a:schemeClr val="tx1"/>
                </a:solidFill>
              </a:defRPr>
            </a:lvl1pPr>
            <a:lvl2pPr marL="0" indent="0" algn="l">
              <a:spcBef>
                <a:spcPts val="200"/>
              </a:spcBef>
              <a:buNone/>
              <a:defRPr sz="2200" b="0">
                <a:solidFill>
                  <a:schemeClr val="tx1"/>
                </a:solidFill>
              </a:defRPr>
            </a:lvl2pPr>
          </a:lstStyle>
          <a:p>
            <a:pPr lvl="0"/>
            <a:r>
              <a:rPr lang="en-GB" dirty="0"/>
              <a:t>Click to edit master text styles</a:t>
            </a:r>
          </a:p>
          <a:p>
            <a:pPr lvl="1"/>
            <a:r>
              <a:rPr lang="en-GB" dirty="0"/>
              <a:t>Second level</a:t>
            </a:r>
          </a:p>
        </p:txBody>
      </p:sp>
      <p:sp>
        <p:nvSpPr>
          <p:cNvPr id="5" name="Text Placeholder 2"/>
          <p:cNvSpPr>
            <a:spLocks noGrp="1"/>
          </p:cNvSpPr>
          <p:nvPr>
            <p:ph type="body" sz="quarter" idx="16" hasCustomPrompt="1"/>
          </p:nvPr>
        </p:nvSpPr>
        <p:spPr>
          <a:xfrm>
            <a:off x="359999" y="2564672"/>
            <a:ext cx="976676" cy="411163"/>
          </a:xfrm>
          <a:prstGeom prst="rect">
            <a:avLst/>
          </a:prstGeom>
        </p:spPr>
        <p:txBody>
          <a:bodyPr anchor="t"/>
          <a:lstStyle>
            <a:lvl1pPr algn="l">
              <a:spcBef>
                <a:spcPts val="200"/>
              </a:spcBef>
              <a:defRPr sz="2400" b="1">
                <a:solidFill>
                  <a:schemeClr val="tx1"/>
                </a:solidFill>
              </a:defRPr>
            </a:lvl1pPr>
            <a:lvl2pPr marL="0" indent="0" algn="l">
              <a:spcBef>
                <a:spcPts val="200"/>
              </a:spcBef>
              <a:buNone/>
              <a:defRPr sz="2200" b="0">
                <a:solidFill>
                  <a:schemeClr val="tx1"/>
                </a:solidFill>
              </a:defRPr>
            </a:lvl2pPr>
          </a:lstStyle>
          <a:p>
            <a:pPr lvl="0"/>
            <a:r>
              <a:rPr lang="en-US" dirty="0"/>
              <a:t>No.</a:t>
            </a:r>
          </a:p>
        </p:txBody>
      </p:sp>
    </p:spTree>
    <p:extLst>
      <p:ext uri="{BB962C8B-B14F-4D97-AF65-F5344CB8AC3E}">
        <p14:creationId xmlns:p14="http://schemas.microsoft.com/office/powerpoint/2010/main" val="2401925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Section header (black)">
    <p:bg>
      <p:bgPr>
        <a:solidFill>
          <a:srgbClr val="000000"/>
        </a:solidFill>
        <a:effectLst/>
      </p:bgPr>
    </p:bg>
    <p:spTree>
      <p:nvGrpSpPr>
        <p:cNvPr id="1" name=""/>
        <p:cNvGrpSpPr/>
        <p:nvPr/>
      </p:nvGrpSpPr>
      <p:grpSpPr>
        <a:xfrm>
          <a:off x="0" y="0"/>
          <a:ext cx="0" cy="0"/>
          <a:chOff x="0" y="0"/>
          <a:chExt cx="0" cy="0"/>
        </a:xfrm>
      </p:grpSpPr>
      <p:sp>
        <p:nvSpPr>
          <p:cNvPr id="5" name="Text Placeholder 2"/>
          <p:cNvSpPr>
            <a:spLocks noGrp="1"/>
          </p:cNvSpPr>
          <p:nvPr>
            <p:ph type="body" sz="quarter" idx="15" hasCustomPrompt="1"/>
          </p:nvPr>
        </p:nvSpPr>
        <p:spPr>
          <a:xfrm>
            <a:off x="359998" y="2984855"/>
            <a:ext cx="11468465" cy="1585557"/>
          </a:xfrm>
          <a:prstGeom prst="rect">
            <a:avLst/>
          </a:prstGeom>
        </p:spPr>
        <p:txBody>
          <a:bodyPr anchor="t"/>
          <a:lstStyle>
            <a:lvl1pPr algn="l">
              <a:spcBef>
                <a:spcPts val="200"/>
              </a:spcBef>
              <a:defRPr sz="2400" b="1">
                <a:solidFill>
                  <a:schemeClr val="bg1"/>
                </a:solidFill>
              </a:defRPr>
            </a:lvl1pPr>
            <a:lvl2pPr marL="0" indent="0" algn="l">
              <a:spcBef>
                <a:spcPts val="200"/>
              </a:spcBef>
              <a:buNone/>
              <a:defRPr sz="2200" b="0">
                <a:solidFill>
                  <a:schemeClr val="bg1"/>
                </a:solidFill>
              </a:defRPr>
            </a:lvl2pPr>
          </a:lstStyle>
          <a:p>
            <a:pPr lvl="0"/>
            <a:r>
              <a:rPr lang="en-GB" dirty="0"/>
              <a:t>Click to edit master text styles</a:t>
            </a:r>
          </a:p>
          <a:p>
            <a:pPr lvl="1"/>
            <a:r>
              <a:rPr lang="en-GB" dirty="0"/>
              <a:t>Second level</a:t>
            </a:r>
          </a:p>
        </p:txBody>
      </p:sp>
      <p:sp>
        <p:nvSpPr>
          <p:cNvPr id="7" name="Text Placeholder 2"/>
          <p:cNvSpPr>
            <a:spLocks noGrp="1"/>
          </p:cNvSpPr>
          <p:nvPr>
            <p:ph type="body" sz="quarter" idx="16" hasCustomPrompt="1"/>
          </p:nvPr>
        </p:nvSpPr>
        <p:spPr>
          <a:xfrm>
            <a:off x="360363" y="2564672"/>
            <a:ext cx="976312" cy="411163"/>
          </a:xfrm>
          <a:prstGeom prst="rect">
            <a:avLst/>
          </a:prstGeom>
        </p:spPr>
        <p:txBody>
          <a:bodyPr anchor="t"/>
          <a:lstStyle>
            <a:lvl1pPr algn="l">
              <a:spcBef>
                <a:spcPts val="200"/>
              </a:spcBef>
              <a:defRPr sz="2400" b="1">
                <a:solidFill>
                  <a:schemeClr val="bg1"/>
                </a:solidFill>
              </a:defRPr>
            </a:lvl1pPr>
            <a:lvl2pPr marL="0" indent="0" algn="l">
              <a:spcBef>
                <a:spcPts val="200"/>
              </a:spcBef>
              <a:buNone/>
              <a:defRPr sz="2200" b="0">
                <a:solidFill>
                  <a:schemeClr val="tx1"/>
                </a:solidFill>
              </a:defRPr>
            </a:lvl2pPr>
          </a:lstStyle>
          <a:p>
            <a:pPr lvl="0"/>
            <a:r>
              <a:rPr lang="en-US" dirty="0"/>
              <a:t>No.</a:t>
            </a:r>
          </a:p>
        </p:txBody>
      </p:sp>
    </p:spTree>
    <p:extLst>
      <p:ext uri="{BB962C8B-B14F-4D97-AF65-F5344CB8AC3E}">
        <p14:creationId xmlns:p14="http://schemas.microsoft.com/office/powerpoint/2010/main" val="2324934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Title and 2 x content - no sub heading">
    <p:spTree>
      <p:nvGrpSpPr>
        <p:cNvPr id="1" name=""/>
        <p:cNvGrpSpPr/>
        <p:nvPr/>
      </p:nvGrpSpPr>
      <p:grpSpPr>
        <a:xfrm>
          <a:off x="0" y="0"/>
          <a:ext cx="0" cy="0"/>
          <a:chOff x="0" y="0"/>
          <a:chExt cx="0" cy="0"/>
        </a:xfrm>
      </p:grpSpPr>
      <p:sp>
        <p:nvSpPr>
          <p:cNvPr id="8" name="Content Placeholder 2"/>
          <p:cNvSpPr>
            <a:spLocks noGrp="1"/>
          </p:cNvSpPr>
          <p:nvPr>
            <p:ph idx="1" hasCustomPrompt="1"/>
          </p:nvPr>
        </p:nvSpPr>
        <p:spPr>
          <a:xfrm>
            <a:off x="360000"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 name="Content Placeholder 35"/>
          <p:cNvSpPr>
            <a:spLocks noGrp="1"/>
          </p:cNvSpPr>
          <p:nvPr>
            <p:ph sz="quarter" idx="14" hasCustomPrompt="1"/>
          </p:nvPr>
        </p:nvSpPr>
        <p:spPr>
          <a:xfrm>
            <a:off x="6318874"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6"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6"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1389203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2 x content - no sub heading">
    <p:spTree>
      <p:nvGrpSpPr>
        <p:cNvPr id="1" name=""/>
        <p:cNvGrpSpPr/>
        <p:nvPr/>
      </p:nvGrpSpPr>
      <p:grpSpPr>
        <a:xfrm>
          <a:off x="0" y="0"/>
          <a:ext cx="0" cy="0"/>
          <a:chOff x="0" y="0"/>
          <a:chExt cx="0" cy="0"/>
        </a:xfrm>
      </p:grpSpPr>
      <p:sp>
        <p:nvSpPr>
          <p:cNvPr id="8" name="Content Placeholder 2"/>
          <p:cNvSpPr>
            <a:spLocks noGrp="1"/>
          </p:cNvSpPr>
          <p:nvPr>
            <p:ph idx="1" hasCustomPrompt="1"/>
          </p:nvPr>
        </p:nvSpPr>
        <p:spPr>
          <a:xfrm>
            <a:off x="360000"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 name="Content Placeholder 35"/>
          <p:cNvSpPr>
            <a:spLocks noGrp="1"/>
          </p:cNvSpPr>
          <p:nvPr>
            <p:ph sz="quarter" idx="14" hasCustomPrompt="1"/>
          </p:nvPr>
        </p:nvSpPr>
        <p:spPr>
          <a:xfrm>
            <a:off x="6318874"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6"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6" name="Title Placeholder 1"/>
          <p:cNvSpPr>
            <a:spLocks noGrp="1"/>
          </p:cNvSpPr>
          <p:nvPr>
            <p:ph type="title"/>
          </p:nvPr>
        </p:nvSpPr>
        <p:spPr>
          <a:xfrm>
            <a:off x="355600" y="1019488"/>
            <a:ext cx="5508000" cy="704346"/>
          </a:xfrm>
          <a:prstGeom prst="rect">
            <a:avLst/>
          </a:prstGeom>
        </p:spPr>
        <p:txBody>
          <a:bodyPr vert="horz" lIns="0" tIns="0" rIns="0" bIns="0" rtlCol="0" anchor="b">
            <a:noAutofit/>
          </a:bodyPr>
          <a:lstStyle/>
          <a:p>
            <a:r>
              <a:rPr lang="en-US" dirty="0"/>
              <a:t>Click to edit Master title style</a:t>
            </a:r>
            <a:endParaRPr lang="en-GB" dirty="0"/>
          </a:p>
        </p:txBody>
      </p:sp>
      <p:sp>
        <p:nvSpPr>
          <p:cNvPr id="14" name="Content Placeholder 35"/>
          <p:cNvSpPr>
            <a:spLocks noGrp="1"/>
          </p:cNvSpPr>
          <p:nvPr>
            <p:ph sz="quarter" idx="15" hasCustomPrompt="1"/>
          </p:nvPr>
        </p:nvSpPr>
        <p:spPr>
          <a:xfrm>
            <a:off x="6318874" y="1019488"/>
            <a:ext cx="5508000" cy="705600"/>
          </a:xfrm>
          <a:prstGeom prst="rect">
            <a:avLst/>
          </a:prstGeom>
        </p:spPr>
        <p:txBody>
          <a:bodyPr vert="horz" lIns="0" tIns="0" rIns="0" bIns="0" rtlCol="0" anchor="b">
            <a:noAutofit/>
          </a:bodyPr>
          <a:lstStyle>
            <a:lvl1pPr>
              <a:defRPr lang="en-GB" sz="2000" b="1" dirty="0">
                <a:latin typeface="+mj-lt"/>
                <a:ea typeface="+mj-ea"/>
                <a:cs typeface="+mj-cs"/>
              </a:defRPr>
            </a:lvl1pPr>
            <a:lvl2pPr>
              <a:defRPr lang="en-GB" dirty="0"/>
            </a:lvl2pPr>
            <a:lvl3pPr>
              <a:defRPr lang="en-GB" dirty="0"/>
            </a:lvl3pPr>
            <a:lvl4pPr>
              <a:defRPr lang="en-GB" dirty="0"/>
            </a:lvl4pPr>
            <a:lvl5pPr>
              <a:defRPr lang="en-GB" dirty="0"/>
            </a:lvl5pPr>
          </a:lstStyle>
          <a:p>
            <a:pPr lvl="0">
              <a:spcBef>
                <a:spcPts val="600"/>
              </a:spcBef>
            </a:pPr>
            <a:r>
              <a:rPr lang="en-GB" dirty="0"/>
              <a:t>Click to edit master text styles</a:t>
            </a:r>
          </a:p>
        </p:txBody>
      </p:sp>
    </p:spTree>
    <p:extLst>
      <p:ext uri="{BB962C8B-B14F-4D97-AF65-F5344CB8AC3E}">
        <p14:creationId xmlns:p14="http://schemas.microsoft.com/office/powerpoint/2010/main" val="3003434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Title and content - no sub heading">
    <p:spTree>
      <p:nvGrpSpPr>
        <p:cNvPr id="1" name=""/>
        <p:cNvGrpSpPr/>
        <p:nvPr/>
      </p:nvGrpSpPr>
      <p:grpSpPr>
        <a:xfrm>
          <a:off x="0" y="0"/>
          <a:ext cx="0" cy="0"/>
          <a:chOff x="0" y="0"/>
          <a:chExt cx="0" cy="0"/>
        </a:xfrm>
      </p:grpSpPr>
      <p:sp>
        <p:nvSpPr>
          <p:cNvPr id="7" name="Content Placeholder 2"/>
          <p:cNvSpPr>
            <a:spLocks noGrp="1"/>
          </p:cNvSpPr>
          <p:nvPr>
            <p:ph idx="1" hasCustomPrompt="1"/>
          </p:nvPr>
        </p:nvSpPr>
        <p:spPr>
          <a:xfrm>
            <a:off x="359999" y="1892300"/>
            <a:ext cx="11466873" cy="3833968"/>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5"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5"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1459477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and content - no sub heading">
    <p:spTree>
      <p:nvGrpSpPr>
        <p:cNvPr id="1" name=""/>
        <p:cNvGrpSpPr/>
        <p:nvPr/>
      </p:nvGrpSpPr>
      <p:grpSpPr>
        <a:xfrm>
          <a:off x="0" y="0"/>
          <a:ext cx="0" cy="0"/>
          <a:chOff x="0" y="0"/>
          <a:chExt cx="0" cy="0"/>
        </a:xfrm>
      </p:grpSpPr>
      <p:sp>
        <p:nvSpPr>
          <p:cNvPr id="7" name="Content Placeholder 2"/>
          <p:cNvSpPr>
            <a:spLocks noGrp="1"/>
          </p:cNvSpPr>
          <p:nvPr>
            <p:ph idx="1" hasCustomPrompt="1"/>
          </p:nvPr>
        </p:nvSpPr>
        <p:spPr>
          <a:xfrm>
            <a:off x="359999" y="1892300"/>
            <a:ext cx="11466873" cy="3833968"/>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5"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5"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2787168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and 2 x content - no sub heading">
    <p:spTree>
      <p:nvGrpSpPr>
        <p:cNvPr id="1" name=""/>
        <p:cNvGrpSpPr/>
        <p:nvPr/>
      </p:nvGrpSpPr>
      <p:grpSpPr>
        <a:xfrm>
          <a:off x="0" y="0"/>
          <a:ext cx="0" cy="0"/>
          <a:chOff x="0" y="0"/>
          <a:chExt cx="0" cy="0"/>
        </a:xfrm>
      </p:grpSpPr>
      <p:sp>
        <p:nvSpPr>
          <p:cNvPr id="8" name="Content Placeholder 2"/>
          <p:cNvSpPr>
            <a:spLocks noGrp="1"/>
          </p:cNvSpPr>
          <p:nvPr>
            <p:ph idx="1" hasCustomPrompt="1"/>
          </p:nvPr>
        </p:nvSpPr>
        <p:spPr>
          <a:xfrm>
            <a:off x="360000"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 name="Content Placeholder 35"/>
          <p:cNvSpPr>
            <a:spLocks noGrp="1"/>
          </p:cNvSpPr>
          <p:nvPr>
            <p:ph sz="quarter" idx="14" hasCustomPrompt="1"/>
          </p:nvPr>
        </p:nvSpPr>
        <p:spPr>
          <a:xfrm>
            <a:off x="6318874" y="1892300"/>
            <a:ext cx="5508000" cy="3819050"/>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6"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6"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1654389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le and 3 x content - no sub heading">
    <p:spTree>
      <p:nvGrpSpPr>
        <p:cNvPr id="1" name=""/>
        <p:cNvGrpSpPr/>
        <p:nvPr/>
      </p:nvGrpSpPr>
      <p:grpSpPr>
        <a:xfrm>
          <a:off x="0" y="0"/>
          <a:ext cx="0" cy="0"/>
          <a:chOff x="0" y="0"/>
          <a:chExt cx="0" cy="0"/>
        </a:xfrm>
      </p:grpSpPr>
      <p:sp>
        <p:nvSpPr>
          <p:cNvPr id="9" name="Content Placeholder 2"/>
          <p:cNvSpPr>
            <a:spLocks noGrp="1"/>
          </p:cNvSpPr>
          <p:nvPr>
            <p:ph idx="1"/>
          </p:nvPr>
        </p:nvSpPr>
        <p:spPr>
          <a:xfrm>
            <a:off x="359998" y="1892300"/>
            <a:ext cx="3600000" cy="3819525"/>
          </a:xfrm>
          <a:prstGeom prst="rect">
            <a:avLst/>
          </a:prstGeom>
          <a:ln w="12700">
            <a:noFill/>
          </a:ln>
          <a:extLst>
            <a:ext uri="{91240B29-F687-4F45-9708-019B960494DF}">
              <a14:hiddenLine xmlns:a14="http://schemas.microsoft.com/office/drawing/2010/main" w="0">
                <a:solidFill>
                  <a:srgbClr val="FFFFFF"/>
                </a:solidFill>
              </a14:hiddenLine>
            </a:ext>
          </a:extLst>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 name="Content Placeholder 2"/>
          <p:cNvSpPr>
            <a:spLocks noGrp="1"/>
          </p:cNvSpPr>
          <p:nvPr>
            <p:ph idx="14"/>
          </p:nvPr>
        </p:nvSpPr>
        <p:spPr>
          <a:xfrm>
            <a:off x="4293436" y="1892300"/>
            <a:ext cx="3600000" cy="3819525"/>
          </a:xfrm>
          <a:prstGeom prst="rect">
            <a:avLst/>
          </a:prstGeom>
          <a:ln w="12700">
            <a:noFill/>
          </a:ln>
          <a:extLst>
            <a:ext uri="{91240B29-F687-4F45-9708-019B960494DF}">
              <a14:hiddenLine xmlns:a14="http://schemas.microsoft.com/office/drawing/2010/main" w="0">
                <a:solidFill>
                  <a:srgbClr val="FFFFFF"/>
                </a:solidFill>
              </a14:hiddenLine>
            </a:ext>
          </a:extLst>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1" name="Content Placeholder 2"/>
          <p:cNvSpPr>
            <a:spLocks noGrp="1"/>
          </p:cNvSpPr>
          <p:nvPr>
            <p:ph idx="15"/>
          </p:nvPr>
        </p:nvSpPr>
        <p:spPr>
          <a:xfrm>
            <a:off x="8226874" y="1892300"/>
            <a:ext cx="3600000" cy="3819525"/>
          </a:xfrm>
          <a:prstGeom prst="rect">
            <a:avLst/>
          </a:prstGeom>
          <a:ln w="12700">
            <a:noFill/>
          </a:ln>
          <a:extLst>
            <a:ext uri="{91240B29-F687-4F45-9708-019B960494DF}">
              <a14:hiddenLine xmlns:a14="http://schemas.microsoft.com/office/drawing/2010/main" w="0">
                <a:solidFill>
                  <a:srgbClr val="FFFFFF"/>
                </a:solidFill>
              </a14:hiddenLine>
            </a:ext>
          </a:extLst>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9" name="Slide Number Placeholder 5"/>
          <p:cNvSpPr>
            <a:spLocks noGrp="1"/>
          </p:cNvSpPr>
          <p:nvPr>
            <p:ph type="sldNum" sz="quarter" idx="4"/>
          </p:nvPr>
        </p:nvSpPr>
        <p:spPr>
          <a:xfrm>
            <a:off x="10856913" y="6394275"/>
            <a:ext cx="969962" cy="196850"/>
          </a:xfrm>
          <a:prstGeom prst="rect">
            <a:avLst/>
          </a:prstGeom>
          <a:ln w="12700">
            <a:noFill/>
          </a:ln>
          <a:extLst>
            <a:ext uri="{91240B29-F687-4F45-9708-019B960494DF}">
              <a14:hiddenLine xmlns:a14="http://schemas.microsoft.com/office/drawing/2010/main" w="0">
                <a:solidFill>
                  <a:srgbClr val="FFFFFF"/>
                </a:solidFill>
              </a14:hiddenLine>
            </a:ext>
          </a:extLst>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7" name="Title Placeholder 1"/>
          <p:cNvSpPr>
            <a:spLocks noGrp="1"/>
          </p:cNvSpPr>
          <p:nvPr>
            <p:ph type="title"/>
          </p:nvPr>
        </p:nvSpPr>
        <p:spPr>
          <a:xfrm>
            <a:off x="355600" y="1019488"/>
            <a:ext cx="11452423" cy="704346"/>
          </a:xfrm>
          <a:prstGeom prst="rect">
            <a:avLst/>
          </a:prstGeom>
          <a:ln w="12700">
            <a:noFill/>
          </a:ln>
          <a:extLst>
            <a:ext uri="{91240B29-F687-4F45-9708-019B960494DF}">
              <a14:hiddenLine xmlns:a14="http://schemas.microsoft.com/office/drawing/2010/main" w="0">
                <a:solidFill>
                  <a:srgbClr val="FFFFFF"/>
                </a:solidFill>
              </a14:hiddenLine>
            </a:ext>
          </a:extLst>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2308421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le and 4 x content - no sub heading">
    <p:spTree>
      <p:nvGrpSpPr>
        <p:cNvPr id="1" name=""/>
        <p:cNvGrpSpPr/>
        <p:nvPr/>
      </p:nvGrpSpPr>
      <p:grpSpPr>
        <a:xfrm>
          <a:off x="0" y="0"/>
          <a:ext cx="0" cy="0"/>
          <a:chOff x="0" y="0"/>
          <a:chExt cx="0" cy="0"/>
        </a:xfrm>
      </p:grpSpPr>
      <p:sp>
        <p:nvSpPr>
          <p:cNvPr id="10" name="Content Placeholder 2"/>
          <p:cNvSpPr>
            <a:spLocks noGrp="1"/>
          </p:cNvSpPr>
          <p:nvPr>
            <p:ph idx="1" hasCustomPrompt="1"/>
          </p:nvPr>
        </p:nvSpPr>
        <p:spPr>
          <a:xfrm>
            <a:off x="359998" y="1892300"/>
            <a:ext cx="2700000" cy="3819525"/>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1" name="Content Placeholder 2"/>
          <p:cNvSpPr>
            <a:spLocks noGrp="1"/>
          </p:cNvSpPr>
          <p:nvPr>
            <p:ph idx="14" hasCustomPrompt="1"/>
          </p:nvPr>
        </p:nvSpPr>
        <p:spPr>
          <a:xfrm>
            <a:off x="3282290" y="1892300"/>
            <a:ext cx="2700000" cy="3819525"/>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3" name="Content Placeholder 2"/>
          <p:cNvSpPr>
            <a:spLocks noGrp="1"/>
          </p:cNvSpPr>
          <p:nvPr>
            <p:ph idx="15" hasCustomPrompt="1"/>
          </p:nvPr>
        </p:nvSpPr>
        <p:spPr>
          <a:xfrm>
            <a:off x="6204582" y="1892300"/>
            <a:ext cx="2700000" cy="3819525"/>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8" name="Content Placeholder 2"/>
          <p:cNvSpPr>
            <a:spLocks noGrp="1"/>
          </p:cNvSpPr>
          <p:nvPr>
            <p:ph idx="16" hasCustomPrompt="1"/>
          </p:nvPr>
        </p:nvSpPr>
        <p:spPr>
          <a:xfrm>
            <a:off x="9126874" y="1892300"/>
            <a:ext cx="2700000" cy="3819525"/>
          </a:xfrm>
          <a:prstGeom prst="rect">
            <a:avLst/>
          </a:prstGeom>
        </p:spPr>
        <p:txBody>
          <a:bodyPr>
            <a:noAutofit/>
          </a:bodyPr>
          <a:lstStyle>
            <a:lvl1pPr>
              <a:defRPr sz="1100" b="0">
                <a:solidFill>
                  <a:schemeClr val="tx1"/>
                </a:solidFill>
              </a:defRPr>
            </a:lvl1pPr>
            <a:lvl2pPr>
              <a:spcBef>
                <a:spcPts val="600"/>
              </a:spcBef>
              <a:defRPr sz="1100">
                <a:solidFill>
                  <a:schemeClr val="tx1"/>
                </a:solidFill>
              </a:defRPr>
            </a:lvl2pPr>
            <a:lvl3pPr marL="361950" indent="-180975">
              <a:spcBef>
                <a:spcPts val="600"/>
              </a:spcBef>
              <a:buClr>
                <a:schemeClr val="tx1"/>
              </a:buClr>
              <a:buFont typeface="Arial" panose="020B0604020202020204" pitchFamily="34" charset="0"/>
              <a:buChar char="-"/>
              <a:defRPr sz="1100">
                <a:solidFill>
                  <a:schemeClr val="tx1"/>
                </a:solidFill>
              </a:defRPr>
            </a:lvl3pPr>
            <a:lvl4pPr marL="542925" indent="-180975">
              <a:spcBef>
                <a:spcPts val="600"/>
              </a:spcBef>
              <a:buClr>
                <a:schemeClr val="tx1"/>
              </a:buClr>
              <a:buFont typeface="Arial" panose="020B0604020202020204" pitchFamily="34" charset="0"/>
              <a:buChar char="-"/>
              <a:defRPr sz="1100">
                <a:solidFill>
                  <a:schemeClr val="tx1"/>
                </a:solidFill>
              </a:defRPr>
            </a:lvl4pPr>
            <a:lvl5pPr marL="714375" indent="-171450">
              <a:spcBef>
                <a:spcPts val="600"/>
              </a:spcBef>
              <a:buClr>
                <a:schemeClr val="tx1"/>
              </a:buClr>
              <a:buFont typeface="Arial" panose="020B0604020202020204" pitchFamily="34" charset="0"/>
              <a:buChar char="-"/>
              <a:defRPr sz="1100">
                <a:solidFill>
                  <a:schemeClr val="tx1"/>
                </a:solidFill>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22"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8"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604373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only - no sub heading">
    <p:spTree>
      <p:nvGrpSpPr>
        <p:cNvPr id="1" name=""/>
        <p:cNvGrpSpPr/>
        <p:nvPr/>
      </p:nvGrpSpPr>
      <p:grpSpPr>
        <a:xfrm>
          <a:off x="0" y="0"/>
          <a:ext cx="0" cy="0"/>
          <a:chOff x="0" y="0"/>
          <a:chExt cx="0" cy="0"/>
        </a:xfrm>
      </p:grpSpPr>
      <p:sp>
        <p:nvSpPr>
          <p:cNvPr id="11"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sp>
        <p:nvSpPr>
          <p:cNvPr id="4"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Tree>
    <p:extLst>
      <p:ext uri="{BB962C8B-B14F-4D97-AF65-F5344CB8AC3E}">
        <p14:creationId xmlns:p14="http://schemas.microsoft.com/office/powerpoint/2010/main" val="3105829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Section header (white)">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sz="quarter" idx="15" hasCustomPrompt="1"/>
          </p:nvPr>
        </p:nvSpPr>
        <p:spPr>
          <a:xfrm>
            <a:off x="360362" y="2984855"/>
            <a:ext cx="11466511" cy="1585557"/>
          </a:xfrm>
          <a:prstGeom prst="rect">
            <a:avLst/>
          </a:prstGeom>
        </p:spPr>
        <p:txBody>
          <a:bodyPr anchor="t"/>
          <a:lstStyle>
            <a:lvl1pPr algn="l">
              <a:spcBef>
                <a:spcPts val="200"/>
              </a:spcBef>
              <a:defRPr sz="2400" b="1">
                <a:solidFill>
                  <a:schemeClr val="tx1"/>
                </a:solidFill>
              </a:defRPr>
            </a:lvl1pPr>
            <a:lvl2pPr marL="0" indent="0" algn="l">
              <a:spcBef>
                <a:spcPts val="200"/>
              </a:spcBef>
              <a:buNone/>
              <a:defRPr sz="2200" b="0">
                <a:solidFill>
                  <a:schemeClr val="tx1"/>
                </a:solidFill>
              </a:defRPr>
            </a:lvl2pPr>
          </a:lstStyle>
          <a:p>
            <a:pPr lvl="0"/>
            <a:r>
              <a:rPr lang="en-GB" dirty="0"/>
              <a:t>Click to edit master text styles</a:t>
            </a:r>
          </a:p>
          <a:p>
            <a:pPr lvl="1"/>
            <a:r>
              <a:rPr lang="en-GB" dirty="0"/>
              <a:t>Second level</a:t>
            </a:r>
          </a:p>
        </p:txBody>
      </p:sp>
      <p:sp>
        <p:nvSpPr>
          <p:cNvPr id="5" name="Text Placeholder 2"/>
          <p:cNvSpPr>
            <a:spLocks noGrp="1"/>
          </p:cNvSpPr>
          <p:nvPr>
            <p:ph type="body" sz="quarter" idx="16" hasCustomPrompt="1"/>
          </p:nvPr>
        </p:nvSpPr>
        <p:spPr>
          <a:xfrm>
            <a:off x="359999" y="2564672"/>
            <a:ext cx="976676" cy="411163"/>
          </a:xfrm>
          <a:prstGeom prst="rect">
            <a:avLst/>
          </a:prstGeom>
        </p:spPr>
        <p:txBody>
          <a:bodyPr anchor="t"/>
          <a:lstStyle>
            <a:lvl1pPr algn="l">
              <a:spcBef>
                <a:spcPts val="200"/>
              </a:spcBef>
              <a:defRPr sz="2400" b="1">
                <a:solidFill>
                  <a:schemeClr val="tx1"/>
                </a:solidFill>
              </a:defRPr>
            </a:lvl1pPr>
            <a:lvl2pPr marL="0" indent="0" algn="l">
              <a:spcBef>
                <a:spcPts val="200"/>
              </a:spcBef>
              <a:buNone/>
              <a:defRPr sz="2200" b="0">
                <a:solidFill>
                  <a:schemeClr val="tx1"/>
                </a:solidFill>
              </a:defRPr>
            </a:lvl2pPr>
          </a:lstStyle>
          <a:p>
            <a:pPr lvl="0"/>
            <a:r>
              <a:rPr lang="en-US" dirty="0"/>
              <a:t>No.</a:t>
            </a:r>
          </a:p>
        </p:txBody>
      </p:sp>
    </p:spTree>
    <p:extLst>
      <p:ext uri="{BB962C8B-B14F-4D97-AF65-F5344CB8AC3E}">
        <p14:creationId xmlns:p14="http://schemas.microsoft.com/office/powerpoint/2010/main" val="14522543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em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image" Target="../media/image4.png"/><Relationship Id="rId5" Type="http://schemas.openxmlformats.org/officeDocument/2006/relationships/slideLayout" Target="../slideLayouts/slideLayout16.xml"/><Relationship Id="rId10" Type="http://schemas.openxmlformats.org/officeDocument/2006/relationships/image" Target="../media/image3.emf"/><Relationship Id="rId4" Type="http://schemas.openxmlformats.org/officeDocument/2006/relationships/slideLayout" Target="../slideLayouts/slideLayout15.xml"/><Relationship Id="rId9"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7" name="Group 6"/>
          <p:cNvGrpSpPr/>
          <p:nvPr/>
        </p:nvGrpSpPr>
        <p:grpSpPr>
          <a:xfrm>
            <a:off x="-1143000" y="-438330"/>
            <a:ext cx="13716000" cy="6621721"/>
            <a:chOff x="-1143000" y="-438330"/>
            <a:chExt cx="13716000" cy="6621721"/>
          </a:xfrm>
        </p:grpSpPr>
        <p:cxnSp>
          <p:nvCxnSpPr>
            <p:cNvPr id="12" name="Straight Connector 11"/>
            <p:cNvCxnSpPr/>
            <p:nvPr userDrawn="1"/>
          </p:nvCxnSpPr>
          <p:spPr>
            <a:xfrm>
              <a:off x="11826875"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256200" y="1138238"/>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a:xfrm>
              <a:off x="-256200" y="1710267"/>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56200" y="612000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sp>
          <p:nvSpPr>
            <p:cNvPr id="13" name="TextBox 12"/>
            <p:cNvSpPr txBox="1"/>
            <p:nvPr userDrawn="1"/>
          </p:nvSpPr>
          <p:spPr>
            <a:xfrm>
              <a:off x="-747711" y="1075580"/>
              <a:ext cx="438671" cy="123111"/>
            </a:xfrm>
            <a:prstGeom prst="rect">
              <a:avLst/>
            </a:prstGeom>
            <a:noFill/>
          </p:spPr>
          <p:txBody>
            <a:bodyPr wrap="square" lIns="0" tIns="0" rIns="0" bIns="0" rtlCol="0">
              <a:spAutoFit/>
            </a:bodyPr>
            <a:lstStyle/>
            <a:p>
              <a:pPr algn="r"/>
              <a:r>
                <a:rPr lang="en-GB" sz="800" dirty="0">
                  <a:solidFill>
                    <a:schemeClr val="tx1"/>
                  </a:solidFill>
                </a:rPr>
                <a:t>3.16cm</a:t>
              </a:r>
            </a:p>
          </p:txBody>
        </p:sp>
        <p:cxnSp>
          <p:nvCxnSpPr>
            <p:cNvPr id="21" name="Straight Connector 20"/>
            <p:cNvCxnSpPr/>
            <p:nvPr userDrawn="1"/>
          </p:nvCxnSpPr>
          <p:spPr>
            <a:xfrm>
              <a:off x="-256200" y="2282296"/>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256200" y="2854325"/>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6200" y="3426354"/>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a:off x="-256200" y="3998383"/>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256200" y="4570412"/>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a:xfrm>
              <a:off x="-256200" y="5142441"/>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256200" y="571447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114935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212003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309071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406140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503208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600277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697345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794413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891482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a:xfrm>
              <a:off x="988550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1085619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a:off x="1104900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a:xfrm>
              <a:off x="1007727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9105543"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813381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7162089"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619036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a:xfrm>
              <a:off x="5218635"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424690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a:xfrm>
              <a:off x="3275181"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a:xfrm>
              <a:off x="230345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1331727"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51" name="TextBox 50"/>
            <p:cNvSpPr txBox="1"/>
            <p:nvPr userDrawn="1"/>
          </p:nvSpPr>
          <p:spPr>
            <a:xfrm>
              <a:off x="-747711" y="1646156"/>
              <a:ext cx="438671" cy="123111"/>
            </a:xfrm>
            <a:prstGeom prst="rect">
              <a:avLst/>
            </a:prstGeom>
            <a:noFill/>
          </p:spPr>
          <p:txBody>
            <a:bodyPr wrap="square" lIns="0" tIns="0" rIns="0" bIns="0" rtlCol="0">
              <a:spAutoFit/>
            </a:bodyPr>
            <a:lstStyle/>
            <a:p>
              <a:pPr algn="r"/>
              <a:r>
                <a:rPr lang="en-GB" sz="800" dirty="0">
                  <a:solidFill>
                    <a:schemeClr val="tx1"/>
                  </a:solidFill>
                </a:rPr>
                <a:t>4.75cm</a:t>
              </a:r>
            </a:p>
          </p:txBody>
        </p:sp>
        <p:sp>
          <p:nvSpPr>
            <p:cNvPr id="52" name="TextBox 51"/>
            <p:cNvSpPr txBox="1"/>
            <p:nvPr userDrawn="1"/>
          </p:nvSpPr>
          <p:spPr>
            <a:xfrm>
              <a:off x="-747711" y="2216732"/>
              <a:ext cx="438671" cy="123111"/>
            </a:xfrm>
            <a:prstGeom prst="rect">
              <a:avLst/>
            </a:prstGeom>
            <a:noFill/>
          </p:spPr>
          <p:txBody>
            <a:bodyPr wrap="square" lIns="0" tIns="0" rIns="0" bIns="0" rtlCol="0">
              <a:spAutoFit/>
            </a:bodyPr>
            <a:lstStyle/>
            <a:p>
              <a:pPr algn="r"/>
              <a:r>
                <a:rPr lang="en-GB" sz="800" dirty="0">
                  <a:solidFill>
                    <a:schemeClr val="tx1"/>
                  </a:solidFill>
                </a:rPr>
                <a:t>6.34cm</a:t>
              </a:r>
            </a:p>
          </p:txBody>
        </p:sp>
        <p:sp>
          <p:nvSpPr>
            <p:cNvPr id="53" name="TextBox 52"/>
            <p:cNvSpPr txBox="1"/>
            <p:nvPr userDrawn="1"/>
          </p:nvSpPr>
          <p:spPr>
            <a:xfrm>
              <a:off x="-747711" y="2787308"/>
              <a:ext cx="438671" cy="123111"/>
            </a:xfrm>
            <a:prstGeom prst="rect">
              <a:avLst/>
            </a:prstGeom>
            <a:noFill/>
          </p:spPr>
          <p:txBody>
            <a:bodyPr wrap="square" lIns="0" tIns="0" rIns="0" bIns="0" rtlCol="0">
              <a:spAutoFit/>
            </a:bodyPr>
            <a:lstStyle/>
            <a:p>
              <a:pPr algn="r"/>
              <a:r>
                <a:rPr lang="en-GB" sz="800" dirty="0">
                  <a:solidFill>
                    <a:schemeClr val="tx1"/>
                  </a:solidFill>
                </a:rPr>
                <a:t>7.93cm</a:t>
              </a:r>
            </a:p>
          </p:txBody>
        </p:sp>
        <p:sp>
          <p:nvSpPr>
            <p:cNvPr id="54" name="TextBox 53"/>
            <p:cNvSpPr txBox="1"/>
            <p:nvPr userDrawn="1"/>
          </p:nvSpPr>
          <p:spPr>
            <a:xfrm>
              <a:off x="-747711" y="3357884"/>
              <a:ext cx="438671" cy="123111"/>
            </a:xfrm>
            <a:prstGeom prst="rect">
              <a:avLst/>
            </a:prstGeom>
            <a:noFill/>
          </p:spPr>
          <p:txBody>
            <a:bodyPr wrap="square" lIns="0" tIns="0" rIns="0" bIns="0" rtlCol="0">
              <a:spAutoFit/>
            </a:bodyPr>
            <a:lstStyle/>
            <a:p>
              <a:pPr algn="r"/>
              <a:r>
                <a:rPr lang="en-GB" sz="800" dirty="0">
                  <a:solidFill>
                    <a:schemeClr val="tx1"/>
                  </a:solidFill>
                </a:rPr>
                <a:t>9.52cm</a:t>
              </a:r>
            </a:p>
          </p:txBody>
        </p:sp>
        <p:sp>
          <p:nvSpPr>
            <p:cNvPr id="55" name="TextBox 54"/>
            <p:cNvSpPr txBox="1"/>
            <p:nvPr userDrawn="1"/>
          </p:nvSpPr>
          <p:spPr>
            <a:xfrm>
              <a:off x="-747711" y="3928460"/>
              <a:ext cx="438671" cy="123111"/>
            </a:xfrm>
            <a:prstGeom prst="rect">
              <a:avLst/>
            </a:prstGeom>
            <a:noFill/>
          </p:spPr>
          <p:txBody>
            <a:bodyPr wrap="square" lIns="0" tIns="0" rIns="0" bIns="0" rtlCol="0">
              <a:spAutoFit/>
            </a:bodyPr>
            <a:lstStyle/>
            <a:p>
              <a:pPr algn="r"/>
              <a:r>
                <a:rPr lang="en-GB" sz="800" dirty="0">
                  <a:solidFill>
                    <a:schemeClr val="tx1"/>
                  </a:solidFill>
                </a:rPr>
                <a:t>11.11cm</a:t>
              </a:r>
            </a:p>
          </p:txBody>
        </p:sp>
        <p:sp>
          <p:nvSpPr>
            <p:cNvPr id="56" name="TextBox 55"/>
            <p:cNvSpPr txBox="1"/>
            <p:nvPr userDrawn="1"/>
          </p:nvSpPr>
          <p:spPr>
            <a:xfrm>
              <a:off x="-747711" y="4499036"/>
              <a:ext cx="438671" cy="123111"/>
            </a:xfrm>
            <a:prstGeom prst="rect">
              <a:avLst/>
            </a:prstGeom>
            <a:noFill/>
          </p:spPr>
          <p:txBody>
            <a:bodyPr wrap="square" lIns="0" tIns="0" rIns="0" bIns="0" rtlCol="0">
              <a:spAutoFit/>
            </a:bodyPr>
            <a:lstStyle/>
            <a:p>
              <a:pPr algn="r"/>
              <a:r>
                <a:rPr lang="en-GB" sz="800" dirty="0">
                  <a:solidFill>
                    <a:schemeClr val="tx1"/>
                  </a:solidFill>
                </a:rPr>
                <a:t>12.70cm</a:t>
              </a:r>
            </a:p>
          </p:txBody>
        </p:sp>
        <p:sp>
          <p:nvSpPr>
            <p:cNvPr id="57" name="TextBox 56"/>
            <p:cNvSpPr txBox="1"/>
            <p:nvPr userDrawn="1"/>
          </p:nvSpPr>
          <p:spPr>
            <a:xfrm>
              <a:off x="-747711" y="5069612"/>
              <a:ext cx="438671" cy="123111"/>
            </a:xfrm>
            <a:prstGeom prst="rect">
              <a:avLst/>
            </a:prstGeom>
            <a:noFill/>
          </p:spPr>
          <p:txBody>
            <a:bodyPr wrap="square" lIns="0" tIns="0" rIns="0" bIns="0" rtlCol="0">
              <a:spAutoFit/>
            </a:bodyPr>
            <a:lstStyle/>
            <a:p>
              <a:pPr algn="r"/>
              <a:r>
                <a:rPr lang="en-GB" sz="800" dirty="0">
                  <a:solidFill>
                    <a:schemeClr val="tx1"/>
                  </a:solidFill>
                </a:rPr>
                <a:t>14.29cm</a:t>
              </a:r>
            </a:p>
          </p:txBody>
        </p:sp>
        <p:sp>
          <p:nvSpPr>
            <p:cNvPr id="58" name="TextBox 57"/>
            <p:cNvSpPr txBox="1"/>
            <p:nvPr userDrawn="1"/>
          </p:nvSpPr>
          <p:spPr>
            <a:xfrm>
              <a:off x="-747711" y="5640188"/>
              <a:ext cx="438671" cy="123111"/>
            </a:xfrm>
            <a:prstGeom prst="rect">
              <a:avLst/>
            </a:prstGeom>
            <a:noFill/>
          </p:spPr>
          <p:txBody>
            <a:bodyPr wrap="square" lIns="0" tIns="0" rIns="0" bIns="0" rtlCol="0">
              <a:spAutoFit/>
            </a:bodyPr>
            <a:lstStyle/>
            <a:p>
              <a:pPr algn="r"/>
              <a:r>
                <a:rPr lang="en-GB" sz="800" dirty="0">
                  <a:solidFill>
                    <a:schemeClr val="tx1"/>
                  </a:solidFill>
                </a:rPr>
                <a:t>15.87cm</a:t>
              </a:r>
            </a:p>
          </p:txBody>
        </p:sp>
        <p:sp>
          <p:nvSpPr>
            <p:cNvPr id="59" name="TextBox 58"/>
            <p:cNvSpPr txBox="1"/>
            <p:nvPr userDrawn="1"/>
          </p:nvSpPr>
          <p:spPr>
            <a:xfrm>
              <a:off x="-747711" y="6060280"/>
              <a:ext cx="438671" cy="123111"/>
            </a:xfrm>
            <a:prstGeom prst="rect">
              <a:avLst/>
            </a:prstGeom>
            <a:noFill/>
          </p:spPr>
          <p:txBody>
            <a:bodyPr wrap="square" lIns="0" tIns="0" rIns="0" bIns="0" rtlCol="0">
              <a:spAutoFit/>
            </a:bodyPr>
            <a:lstStyle/>
            <a:p>
              <a:pPr algn="r"/>
              <a:r>
                <a:rPr lang="en-GB" sz="800" dirty="0">
                  <a:solidFill>
                    <a:schemeClr val="tx1"/>
                  </a:solidFill>
                </a:rPr>
                <a:t>17.00cm</a:t>
              </a:r>
            </a:p>
          </p:txBody>
        </p:sp>
        <p:sp>
          <p:nvSpPr>
            <p:cNvPr id="60" name="TextBox 59"/>
            <p:cNvSpPr txBox="1"/>
            <p:nvPr userDrawn="1"/>
          </p:nvSpPr>
          <p:spPr>
            <a:xfrm>
              <a:off x="304800" y="-437436"/>
              <a:ext cx="438671" cy="123111"/>
            </a:xfrm>
            <a:prstGeom prst="rect">
              <a:avLst/>
            </a:prstGeom>
            <a:noFill/>
          </p:spPr>
          <p:txBody>
            <a:bodyPr wrap="square" lIns="0" tIns="0" rIns="0" bIns="0" rtlCol="0">
              <a:spAutoFit/>
            </a:bodyPr>
            <a:lstStyle/>
            <a:p>
              <a:pPr algn="l"/>
              <a:r>
                <a:rPr lang="en-GB" sz="800" dirty="0">
                  <a:solidFill>
                    <a:schemeClr val="tx1"/>
                  </a:solidFill>
                </a:rPr>
                <a:t>1.00cm</a:t>
              </a:r>
            </a:p>
          </p:txBody>
        </p:sp>
        <p:sp>
          <p:nvSpPr>
            <p:cNvPr id="61" name="TextBox 60"/>
            <p:cNvSpPr txBox="1"/>
            <p:nvPr userDrawn="1"/>
          </p:nvSpPr>
          <p:spPr>
            <a:xfrm>
              <a:off x="1276838" y="-437436"/>
              <a:ext cx="438671" cy="123111"/>
            </a:xfrm>
            <a:prstGeom prst="rect">
              <a:avLst/>
            </a:prstGeom>
            <a:noFill/>
          </p:spPr>
          <p:txBody>
            <a:bodyPr wrap="square" lIns="0" tIns="0" rIns="0" bIns="0" rtlCol="0">
              <a:spAutoFit/>
            </a:bodyPr>
            <a:lstStyle/>
            <a:p>
              <a:pPr algn="l"/>
              <a:r>
                <a:rPr lang="en-GB" sz="800" dirty="0">
                  <a:solidFill>
                    <a:schemeClr val="tx1"/>
                  </a:solidFill>
                </a:rPr>
                <a:t>3.70cm</a:t>
              </a:r>
            </a:p>
          </p:txBody>
        </p:sp>
        <p:sp>
          <p:nvSpPr>
            <p:cNvPr id="62" name="TextBox 61"/>
            <p:cNvSpPr txBox="1"/>
            <p:nvPr userDrawn="1"/>
          </p:nvSpPr>
          <p:spPr>
            <a:xfrm>
              <a:off x="2248876" y="-437436"/>
              <a:ext cx="438671" cy="123111"/>
            </a:xfrm>
            <a:prstGeom prst="rect">
              <a:avLst/>
            </a:prstGeom>
            <a:noFill/>
          </p:spPr>
          <p:txBody>
            <a:bodyPr wrap="square" lIns="0" tIns="0" rIns="0" bIns="0" rtlCol="0">
              <a:spAutoFit/>
            </a:bodyPr>
            <a:lstStyle/>
            <a:p>
              <a:pPr algn="l"/>
              <a:r>
                <a:rPr lang="en-GB" sz="800" dirty="0">
                  <a:solidFill>
                    <a:schemeClr val="tx1"/>
                  </a:solidFill>
                </a:rPr>
                <a:t>6.40cm</a:t>
              </a:r>
            </a:p>
          </p:txBody>
        </p:sp>
        <p:sp>
          <p:nvSpPr>
            <p:cNvPr id="63" name="TextBox 62"/>
            <p:cNvSpPr txBox="1"/>
            <p:nvPr userDrawn="1"/>
          </p:nvSpPr>
          <p:spPr>
            <a:xfrm>
              <a:off x="3220914" y="-437436"/>
              <a:ext cx="438671" cy="123111"/>
            </a:xfrm>
            <a:prstGeom prst="rect">
              <a:avLst/>
            </a:prstGeom>
            <a:noFill/>
          </p:spPr>
          <p:txBody>
            <a:bodyPr wrap="square" lIns="0" tIns="0" rIns="0" bIns="0" rtlCol="0">
              <a:spAutoFit/>
            </a:bodyPr>
            <a:lstStyle/>
            <a:p>
              <a:pPr algn="l"/>
              <a:r>
                <a:rPr lang="en-GB" sz="800" dirty="0">
                  <a:solidFill>
                    <a:schemeClr val="tx1"/>
                  </a:solidFill>
                </a:rPr>
                <a:t>9.10cm</a:t>
              </a:r>
            </a:p>
          </p:txBody>
        </p:sp>
        <p:sp>
          <p:nvSpPr>
            <p:cNvPr id="64" name="TextBox 63"/>
            <p:cNvSpPr txBox="1"/>
            <p:nvPr userDrawn="1"/>
          </p:nvSpPr>
          <p:spPr>
            <a:xfrm>
              <a:off x="4192952" y="-437436"/>
              <a:ext cx="438671" cy="123111"/>
            </a:xfrm>
            <a:prstGeom prst="rect">
              <a:avLst/>
            </a:prstGeom>
            <a:noFill/>
          </p:spPr>
          <p:txBody>
            <a:bodyPr wrap="square" lIns="0" tIns="0" rIns="0" bIns="0" rtlCol="0">
              <a:spAutoFit/>
            </a:bodyPr>
            <a:lstStyle/>
            <a:p>
              <a:pPr algn="l"/>
              <a:r>
                <a:rPr lang="en-GB" sz="800" dirty="0">
                  <a:solidFill>
                    <a:schemeClr val="tx1"/>
                  </a:solidFill>
                </a:rPr>
                <a:t>11.80cm</a:t>
              </a:r>
            </a:p>
          </p:txBody>
        </p:sp>
        <p:sp>
          <p:nvSpPr>
            <p:cNvPr id="65" name="TextBox 64"/>
            <p:cNvSpPr txBox="1"/>
            <p:nvPr userDrawn="1"/>
          </p:nvSpPr>
          <p:spPr>
            <a:xfrm>
              <a:off x="5164990" y="-437436"/>
              <a:ext cx="438671" cy="123111"/>
            </a:xfrm>
            <a:prstGeom prst="rect">
              <a:avLst/>
            </a:prstGeom>
            <a:noFill/>
          </p:spPr>
          <p:txBody>
            <a:bodyPr wrap="square" lIns="0" tIns="0" rIns="0" bIns="0" rtlCol="0">
              <a:spAutoFit/>
            </a:bodyPr>
            <a:lstStyle/>
            <a:p>
              <a:pPr algn="l"/>
              <a:r>
                <a:rPr lang="en-GB" sz="800" dirty="0">
                  <a:solidFill>
                    <a:schemeClr val="tx1"/>
                  </a:solidFill>
                </a:rPr>
                <a:t>14.50cm</a:t>
              </a:r>
            </a:p>
          </p:txBody>
        </p:sp>
        <p:sp>
          <p:nvSpPr>
            <p:cNvPr id="66" name="TextBox 65"/>
            <p:cNvSpPr txBox="1"/>
            <p:nvPr userDrawn="1"/>
          </p:nvSpPr>
          <p:spPr>
            <a:xfrm>
              <a:off x="6137028" y="-437436"/>
              <a:ext cx="438671" cy="123111"/>
            </a:xfrm>
            <a:prstGeom prst="rect">
              <a:avLst/>
            </a:prstGeom>
            <a:noFill/>
          </p:spPr>
          <p:txBody>
            <a:bodyPr wrap="square" lIns="0" tIns="0" rIns="0" bIns="0" rtlCol="0">
              <a:spAutoFit/>
            </a:bodyPr>
            <a:lstStyle/>
            <a:p>
              <a:pPr algn="l"/>
              <a:r>
                <a:rPr lang="en-GB" sz="800" dirty="0">
                  <a:solidFill>
                    <a:schemeClr val="tx1"/>
                  </a:solidFill>
                </a:rPr>
                <a:t>17.20cm</a:t>
              </a:r>
            </a:p>
          </p:txBody>
        </p:sp>
        <p:sp>
          <p:nvSpPr>
            <p:cNvPr id="67" name="TextBox 66"/>
            <p:cNvSpPr txBox="1"/>
            <p:nvPr userDrawn="1"/>
          </p:nvSpPr>
          <p:spPr>
            <a:xfrm>
              <a:off x="7109066" y="-437436"/>
              <a:ext cx="438671" cy="123111"/>
            </a:xfrm>
            <a:prstGeom prst="rect">
              <a:avLst/>
            </a:prstGeom>
            <a:noFill/>
          </p:spPr>
          <p:txBody>
            <a:bodyPr wrap="square" lIns="0" tIns="0" rIns="0" bIns="0" rtlCol="0">
              <a:spAutoFit/>
            </a:bodyPr>
            <a:lstStyle/>
            <a:p>
              <a:pPr algn="l"/>
              <a:r>
                <a:rPr lang="en-GB" sz="800" dirty="0">
                  <a:solidFill>
                    <a:schemeClr val="tx1"/>
                  </a:solidFill>
                </a:rPr>
                <a:t>9.90cm</a:t>
              </a:r>
            </a:p>
          </p:txBody>
        </p:sp>
        <p:sp>
          <p:nvSpPr>
            <p:cNvPr id="68" name="TextBox 67"/>
            <p:cNvSpPr txBox="1"/>
            <p:nvPr userDrawn="1"/>
          </p:nvSpPr>
          <p:spPr>
            <a:xfrm>
              <a:off x="8081104" y="-437436"/>
              <a:ext cx="438671" cy="123111"/>
            </a:xfrm>
            <a:prstGeom prst="rect">
              <a:avLst/>
            </a:prstGeom>
            <a:noFill/>
          </p:spPr>
          <p:txBody>
            <a:bodyPr wrap="square" lIns="0" tIns="0" rIns="0" bIns="0" rtlCol="0">
              <a:spAutoFit/>
            </a:bodyPr>
            <a:lstStyle/>
            <a:p>
              <a:pPr algn="l"/>
              <a:r>
                <a:rPr lang="en-GB" sz="800" dirty="0">
                  <a:solidFill>
                    <a:schemeClr val="tx1"/>
                  </a:solidFill>
                </a:rPr>
                <a:t>22.60cm</a:t>
              </a:r>
            </a:p>
          </p:txBody>
        </p:sp>
        <p:sp>
          <p:nvSpPr>
            <p:cNvPr id="69" name="TextBox 68"/>
            <p:cNvSpPr txBox="1"/>
            <p:nvPr userDrawn="1"/>
          </p:nvSpPr>
          <p:spPr>
            <a:xfrm>
              <a:off x="9053142" y="-437436"/>
              <a:ext cx="438671" cy="123111"/>
            </a:xfrm>
            <a:prstGeom prst="rect">
              <a:avLst/>
            </a:prstGeom>
            <a:noFill/>
          </p:spPr>
          <p:txBody>
            <a:bodyPr wrap="square" lIns="0" tIns="0" rIns="0" bIns="0" rtlCol="0">
              <a:spAutoFit/>
            </a:bodyPr>
            <a:lstStyle/>
            <a:p>
              <a:pPr algn="l"/>
              <a:r>
                <a:rPr lang="en-GB" sz="800" dirty="0">
                  <a:solidFill>
                    <a:schemeClr val="tx1"/>
                  </a:solidFill>
                </a:rPr>
                <a:t>25.30cm</a:t>
              </a:r>
            </a:p>
          </p:txBody>
        </p:sp>
        <p:sp>
          <p:nvSpPr>
            <p:cNvPr id="70" name="TextBox 69"/>
            <p:cNvSpPr txBox="1"/>
            <p:nvPr userDrawn="1"/>
          </p:nvSpPr>
          <p:spPr>
            <a:xfrm>
              <a:off x="10025180" y="-437436"/>
              <a:ext cx="438671" cy="123111"/>
            </a:xfrm>
            <a:prstGeom prst="rect">
              <a:avLst/>
            </a:prstGeom>
            <a:noFill/>
          </p:spPr>
          <p:txBody>
            <a:bodyPr wrap="square" lIns="0" tIns="0" rIns="0" bIns="0" rtlCol="0">
              <a:spAutoFit/>
            </a:bodyPr>
            <a:lstStyle/>
            <a:p>
              <a:pPr algn="l"/>
              <a:r>
                <a:rPr lang="en-GB" sz="800" dirty="0">
                  <a:solidFill>
                    <a:schemeClr val="tx1"/>
                  </a:solidFill>
                </a:rPr>
                <a:t>27.99cm</a:t>
              </a:r>
            </a:p>
          </p:txBody>
        </p:sp>
        <p:sp>
          <p:nvSpPr>
            <p:cNvPr id="71" name="TextBox 70"/>
            <p:cNvSpPr txBox="1"/>
            <p:nvPr userDrawn="1"/>
          </p:nvSpPr>
          <p:spPr>
            <a:xfrm>
              <a:off x="10997215" y="-437436"/>
              <a:ext cx="438671" cy="123111"/>
            </a:xfrm>
            <a:prstGeom prst="rect">
              <a:avLst/>
            </a:prstGeom>
            <a:noFill/>
          </p:spPr>
          <p:txBody>
            <a:bodyPr wrap="square" lIns="0" tIns="0" rIns="0" bIns="0" rtlCol="0">
              <a:spAutoFit/>
            </a:bodyPr>
            <a:lstStyle/>
            <a:p>
              <a:pPr algn="l"/>
              <a:r>
                <a:rPr lang="en-GB" sz="800" dirty="0">
                  <a:solidFill>
                    <a:schemeClr val="tx1"/>
                  </a:solidFill>
                </a:rPr>
                <a:t>30.69cm</a:t>
              </a:r>
            </a:p>
          </p:txBody>
        </p:sp>
        <p:sp>
          <p:nvSpPr>
            <p:cNvPr id="72" name="TextBox 71"/>
            <p:cNvSpPr txBox="1"/>
            <p:nvPr userDrawn="1"/>
          </p:nvSpPr>
          <p:spPr>
            <a:xfrm>
              <a:off x="11461750" y="-437436"/>
              <a:ext cx="438671" cy="123111"/>
            </a:xfrm>
            <a:prstGeom prst="rect">
              <a:avLst/>
            </a:prstGeom>
            <a:noFill/>
          </p:spPr>
          <p:txBody>
            <a:bodyPr wrap="square" lIns="0" tIns="0" rIns="0" bIns="0" rtlCol="0">
              <a:spAutoFit/>
            </a:bodyPr>
            <a:lstStyle/>
            <a:p>
              <a:pPr algn="r"/>
              <a:r>
                <a:rPr lang="en-GB" sz="800" dirty="0">
                  <a:solidFill>
                    <a:schemeClr val="tx1"/>
                  </a:solidFill>
                </a:rPr>
                <a:t>32.85cm</a:t>
              </a:r>
            </a:p>
          </p:txBody>
        </p:sp>
        <p:sp>
          <p:nvSpPr>
            <p:cNvPr id="74" name="TextBox 73"/>
            <p:cNvSpPr txBox="1"/>
            <p:nvPr userDrawn="1"/>
          </p:nvSpPr>
          <p:spPr>
            <a:xfrm>
              <a:off x="10490780" y="-437436"/>
              <a:ext cx="438671" cy="123111"/>
            </a:xfrm>
            <a:prstGeom prst="rect">
              <a:avLst/>
            </a:prstGeom>
            <a:noFill/>
          </p:spPr>
          <p:txBody>
            <a:bodyPr wrap="square" lIns="0" tIns="0" rIns="0" bIns="0" rtlCol="0">
              <a:spAutoFit/>
            </a:bodyPr>
            <a:lstStyle/>
            <a:p>
              <a:pPr algn="r"/>
              <a:r>
                <a:rPr lang="en-GB" sz="800" dirty="0">
                  <a:solidFill>
                    <a:schemeClr val="tx1"/>
                  </a:solidFill>
                </a:rPr>
                <a:t>30.16cm</a:t>
              </a:r>
            </a:p>
          </p:txBody>
        </p:sp>
        <p:sp>
          <p:nvSpPr>
            <p:cNvPr id="75" name="TextBox 74"/>
            <p:cNvSpPr txBox="1"/>
            <p:nvPr userDrawn="1"/>
          </p:nvSpPr>
          <p:spPr>
            <a:xfrm>
              <a:off x="9519807" y="-437436"/>
              <a:ext cx="438671" cy="123111"/>
            </a:xfrm>
            <a:prstGeom prst="rect">
              <a:avLst/>
            </a:prstGeom>
            <a:noFill/>
          </p:spPr>
          <p:txBody>
            <a:bodyPr wrap="square" lIns="0" tIns="0" rIns="0" bIns="0" rtlCol="0">
              <a:spAutoFit/>
            </a:bodyPr>
            <a:lstStyle/>
            <a:p>
              <a:pPr algn="r"/>
              <a:r>
                <a:rPr lang="en-GB" sz="800" dirty="0">
                  <a:solidFill>
                    <a:schemeClr val="tx1"/>
                  </a:solidFill>
                </a:rPr>
                <a:t>27.46cm</a:t>
              </a:r>
            </a:p>
          </p:txBody>
        </p:sp>
        <p:sp>
          <p:nvSpPr>
            <p:cNvPr id="76" name="TextBox 75"/>
            <p:cNvSpPr txBox="1"/>
            <p:nvPr userDrawn="1"/>
          </p:nvSpPr>
          <p:spPr>
            <a:xfrm>
              <a:off x="8548834" y="-437436"/>
              <a:ext cx="438671" cy="123111"/>
            </a:xfrm>
            <a:prstGeom prst="rect">
              <a:avLst/>
            </a:prstGeom>
            <a:noFill/>
          </p:spPr>
          <p:txBody>
            <a:bodyPr wrap="square" lIns="0" tIns="0" rIns="0" bIns="0" rtlCol="0">
              <a:spAutoFit/>
            </a:bodyPr>
            <a:lstStyle/>
            <a:p>
              <a:pPr algn="r"/>
              <a:r>
                <a:rPr lang="en-GB" sz="800" dirty="0">
                  <a:solidFill>
                    <a:schemeClr val="tx1"/>
                  </a:solidFill>
                </a:rPr>
                <a:t>24.76cm</a:t>
              </a:r>
            </a:p>
          </p:txBody>
        </p:sp>
        <p:sp>
          <p:nvSpPr>
            <p:cNvPr id="77" name="TextBox 76"/>
            <p:cNvSpPr txBox="1"/>
            <p:nvPr userDrawn="1"/>
          </p:nvSpPr>
          <p:spPr>
            <a:xfrm>
              <a:off x="7577861" y="-437436"/>
              <a:ext cx="438671" cy="123111"/>
            </a:xfrm>
            <a:prstGeom prst="rect">
              <a:avLst/>
            </a:prstGeom>
            <a:noFill/>
          </p:spPr>
          <p:txBody>
            <a:bodyPr wrap="square" lIns="0" tIns="0" rIns="0" bIns="0" rtlCol="0">
              <a:spAutoFit/>
            </a:bodyPr>
            <a:lstStyle/>
            <a:p>
              <a:pPr algn="r"/>
              <a:r>
                <a:rPr lang="en-GB" sz="800" dirty="0">
                  <a:solidFill>
                    <a:schemeClr val="tx1"/>
                  </a:solidFill>
                </a:rPr>
                <a:t>22.07cm</a:t>
              </a:r>
            </a:p>
          </p:txBody>
        </p:sp>
        <p:sp>
          <p:nvSpPr>
            <p:cNvPr id="78" name="TextBox 77"/>
            <p:cNvSpPr txBox="1"/>
            <p:nvPr userDrawn="1"/>
          </p:nvSpPr>
          <p:spPr>
            <a:xfrm>
              <a:off x="6606888" y="-437436"/>
              <a:ext cx="438671" cy="123111"/>
            </a:xfrm>
            <a:prstGeom prst="rect">
              <a:avLst/>
            </a:prstGeom>
            <a:noFill/>
          </p:spPr>
          <p:txBody>
            <a:bodyPr wrap="square" lIns="0" tIns="0" rIns="0" bIns="0" rtlCol="0">
              <a:spAutoFit/>
            </a:bodyPr>
            <a:lstStyle/>
            <a:p>
              <a:pPr algn="r"/>
              <a:r>
                <a:rPr lang="en-GB" sz="800" dirty="0">
                  <a:solidFill>
                    <a:schemeClr val="tx1"/>
                  </a:solidFill>
                </a:rPr>
                <a:t>19.37cm</a:t>
              </a:r>
            </a:p>
          </p:txBody>
        </p:sp>
        <p:sp>
          <p:nvSpPr>
            <p:cNvPr id="79" name="TextBox 78"/>
            <p:cNvSpPr txBox="1"/>
            <p:nvPr userDrawn="1"/>
          </p:nvSpPr>
          <p:spPr>
            <a:xfrm>
              <a:off x="5635915" y="-437436"/>
              <a:ext cx="438671" cy="123111"/>
            </a:xfrm>
            <a:prstGeom prst="rect">
              <a:avLst/>
            </a:prstGeom>
            <a:noFill/>
          </p:spPr>
          <p:txBody>
            <a:bodyPr wrap="square" lIns="0" tIns="0" rIns="0" bIns="0" rtlCol="0">
              <a:spAutoFit/>
            </a:bodyPr>
            <a:lstStyle/>
            <a:p>
              <a:pPr algn="r"/>
              <a:r>
                <a:rPr lang="en-GB" sz="800" dirty="0">
                  <a:solidFill>
                    <a:schemeClr val="tx1"/>
                  </a:solidFill>
                </a:rPr>
                <a:t>16.67cm</a:t>
              </a:r>
            </a:p>
          </p:txBody>
        </p:sp>
        <p:sp>
          <p:nvSpPr>
            <p:cNvPr id="80" name="TextBox 79"/>
            <p:cNvSpPr txBox="1"/>
            <p:nvPr userDrawn="1"/>
          </p:nvSpPr>
          <p:spPr>
            <a:xfrm>
              <a:off x="4664942" y="-437436"/>
              <a:ext cx="438671" cy="123111"/>
            </a:xfrm>
            <a:prstGeom prst="rect">
              <a:avLst/>
            </a:prstGeom>
            <a:noFill/>
          </p:spPr>
          <p:txBody>
            <a:bodyPr wrap="square" lIns="0" tIns="0" rIns="0" bIns="0" rtlCol="0">
              <a:spAutoFit/>
            </a:bodyPr>
            <a:lstStyle/>
            <a:p>
              <a:pPr algn="r"/>
              <a:r>
                <a:rPr lang="en-GB" sz="800" dirty="0">
                  <a:solidFill>
                    <a:schemeClr val="tx1"/>
                  </a:solidFill>
                </a:rPr>
                <a:t>13.98cm</a:t>
              </a:r>
            </a:p>
          </p:txBody>
        </p:sp>
        <p:sp>
          <p:nvSpPr>
            <p:cNvPr id="81" name="TextBox 80"/>
            <p:cNvSpPr txBox="1"/>
            <p:nvPr userDrawn="1"/>
          </p:nvSpPr>
          <p:spPr>
            <a:xfrm>
              <a:off x="3693969" y="-437436"/>
              <a:ext cx="438671" cy="123111"/>
            </a:xfrm>
            <a:prstGeom prst="rect">
              <a:avLst/>
            </a:prstGeom>
            <a:noFill/>
          </p:spPr>
          <p:txBody>
            <a:bodyPr wrap="square" lIns="0" tIns="0" rIns="0" bIns="0" rtlCol="0">
              <a:spAutoFit/>
            </a:bodyPr>
            <a:lstStyle/>
            <a:p>
              <a:pPr algn="r"/>
              <a:r>
                <a:rPr lang="en-GB" sz="800" dirty="0">
                  <a:solidFill>
                    <a:schemeClr val="tx1"/>
                  </a:solidFill>
                </a:rPr>
                <a:t>11.28cm</a:t>
              </a:r>
            </a:p>
          </p:txBody>
        </p:sp>
        <p:sp>
          <p:nvSpPr>
            <p:cNvPr id="82" name="TextBox 81"/>
            <p:cNvSpPr txBox="1"/>
            <p:nvPr userDrawn="1"/>
          </p:nvSpPr>
          <p:spPr>
            <a:xfrm>
              <a:off x="2722996" y="-437436"/>
              <a:ext cx="438671" cy="123111"/>
            </a:xfrm>
            <a:prstGeom prst="rect">
              <a:avLst/>
            </a:prstGeom>
            <a:noFill/>
          </p:spPr>
          <p:txBody>
            <a:bodyPr wrap="square" lIns="0" tIns="0" rIns="0" bIns="0" rtlCol="0">
              <a:spAutoFit/>
            </a:bodyPr>
            <a:lstStyle/>
            <a:p>
              <a:pPr algn="r"/>
              <a:r>
                <a:rPr lang="en-GB" sz="800" dirty="0">
                  <a:solidFill>
                    <a:schemeClr val="tx1"/>
                  </a:solidFill>
                </a:rPr>
                <a:t>8.59cm</a:t>
              </a:r>
            </a:p>
          </p:txBody>
        </p:sp>
        <p:sp>
          <p:nvSpPr>
            <p:cNvPr id="83" name="TextBox 82"/>
            <p:cNvSpPr txBox="1"/>
            <p:nvPr userDrawn="1"/>
          </p:nvSpPr>
          <p:spPr>
            <a:xfrm>
              <a:off x="1752023" y="-437436"/>
              <a:ext cx="438671" cy="123111"/>
            </a:xfrm>
            <a:prstGeom prst="rect">
              <a:avLst/>
            </a:prstGeom>
            <a:noFill/>
          </p:spPr>
          <p:txBody>
            <a:bodyPr wrap="square" lIns="0" tIns="0" rIns="0" bIns="0" rtlCol="0">
              <a:spAutoFit/>
            </a:bodyPr>
            <a:lstStyle/>
            <a:p>
              <a:pPr algn="r"/>
              <a:r>
                <a:rPr lang="en-GB" sz="800" dirty="0">
                  <a:solidFill>
                    <a:schemeClr val="tx1"/>
                  </a:solidFill>
                </a:rPr>
                <a:t>5.89cm</a:t>
              </a:r>
            </a:p>
          </p:txBody>
        </p:sp>
        <p:sp>
          <p:nvSpPr>
            <p:cNvPr id="84" name="TextBox 83"/>
            <p:cNvSpPr txBox="1"/>
            <p:nvPr userDrawn="1"/>
          </p:nvSpPr>
          <p:spPr>
            <a:xfrm>
              <a:off x="781050" y="-437436"/>
              <a:ext cx="438671" cy="123111"/>
            </a:xfrm>
            <a:prstGeom prst="rect">
              <a:avLst/>
            </a:prstGeom>
            <a:noFill/>
          </p:spPr>
          <p:txBody>
            <a:bodyPr wrap="square" lIns="0" tIns="0" rIns="0" bIns="0" rtlCol="0">
              <a:spAutoFit/>
            </a:bodyPr>
            <a:lstStyle/>
            <a:p>
              <a:pPr algn="r"/>
              <a:r>
                <a:rPr lang="en-GB" sz="800" dirty="0">
                  <a:solidFill>
                    <a:schemeClr val="tx1"/>
                  </a:solidFill>
                </a:rPr>
                <a:t>3.19cm</a:t>
              </a:r>
            </a:p>
          </p:txBody>
        </p:sp>
        <p:cxnSp>
          <p:nvCxnSpPr>
            <p:cNvPr id="5" name="Straight Connector 4"/>
            <p:cNvCxnSpPr/>
            <p:nvPr userDrawn="1"/>
          </p:nvCxnSpPr>
          <p:spPr>
            <a:xfrm>
              <a:off x="36000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85" name="TextBox 84"/>
            <p:cNvSpPr txBox="1"/>
            <p:nvPr userDrawn="1"/>
          </p:nvSpPr>
          <p:spPr>
            <a:xfrm>
              <a:off x="-1143000" y="5763299"/>
              <a:ext cx="833960" cy="123111"/>
            </a:xfrm>
            <a:prstGeom prst="rect">
              <a:avLst/>
            </a:prstGeom>
            <a:noFill/>
          </p:spPr>
          <p:txBody>
            <a:bodyPr wrap="square" lIns="0" tIns="0" rIns="0" bIns="0" rtlCol="0">
              <a:spAutoFit/>
            </a:bodyPr>
            <a:lstStyle/>
            <a:p>
              <a:pPr algn="r"/>
              <a:r>
                <a:rPr lang="en-GB" sz="800" dirty="0">
                  <a:solidFill>
                    <a:schemeClr val="tx1"/>
                  </a:solidFill>
                </a:rPr>
                <a:t>Content Bottom</a:t>
              </a:r>
            </a:p>
          </p:txBody>
        </p:sp>
        <p:sp>
          <p:nvSpPr>
            <p:cNvPr id="86" name="TextBox 85"/>
            <p:cNvSpPr txBox="1"/>
            <p:nvPr userDrawn="1"/>
          </p:nvSpPr>
          <p:spPr>
            <a:xfrm>
              <a:off x="-1143000" y="1769267"/>
              <a:ext cx="833960" cy="123111"/>
            </a:xfrm>
            <a:prstGeom prst="rect">
              <a:avLst/>
            </a:prstGeom>
            <a:noFill/>
          </p:spPr>
          <p:txBody>
            <a:bodyPr wrap="square" lIns="0" tIns="0" rIns="0" bIns="0" rtlCol="0">
              <a:spAutoFit/>
            </a:bodyPr>
            <a:lstStyle/>
            <a:p>
              <a:pPr algn="r"/>
              <a:r>
                <a:rPr lang="en-GB" sz="800" dirty="0">
                  <a:solidFill>
                    <a:schemeClr val="tx1"/>
                  </a:solidFill>
                </a:rPr>
                <a:t>Content Top</a:t>
              </a:r>
            </a:p>
          </p:txBody>
        </p:sp>
        <p:sp>
          <p:nvSpPr>
            <p:cNvPr id="87" name="TextBox 86"/>
            <p:cNvSpPr txBox="1"/>
            <p:nvPr userDrawn="1"/>
          </p:nvSpPr>
          <p:spPr>
            <a:xfrm>
              <a:off x="-1143000" y="1198691"/>
              <a:ext cx="833960" cy="123111"/>
            </a:xfrm>
            <a:prstGeom prst="rect">
              <a:avLst/>
            </a:prstGeom>
            <a:noFill/>
          </p:spPr>
          <p:txBody>
            <a:bodyPr wrap="square" lIns="0" tIns="0" rIns="0" bIns="0" rtlCol="0">
              <a:spAutoFit/>
            </a:bodyPr>
            <a:lstStyle/>
            <a:p>
              <a:pPr algn="r"/>
              <a:r>
                <a:rPr lang="en-GB" sz="800" dirty="0">
                  <a:solidFill>
                    <a:schemeClr val="tx1"/>
                  </a:solidFill>
                </a:rPr>
                <a:t>Heading Baseline</a:t>
              </a:r>
            </a:p>
          </p:txBody>
        </p:sp>
        <p:sp>
          <p:nvSpPr>
            <p:cNvPr id="88" name="TextBox 87"/>
            <p:cNvSpPr txBox="1"/>
            <p:nvPr userDrawn="1"/>
          </p:nvSpPr>
          <p:spPr>
            <a:xfrm>
              <a:off x="-590537" y="-438330"/>
              <a:ext cx="833960" cy="123111"/>
            </a:xfrm>
            <a:prstGeom prst="rect">
              <a:avLst/>
            </a:prstGeom>
            <a:noFill/>
          </p:spPr>
          <p:txBody>
            <a:bodyPr wrap="square" lIns="0" tIns="0" rIns="0" bIns="0" rtlCol="0">
              <a:spAutoFit/>
            </a:bodyPr>
            <a:lstStyle/>
            <a:p>
              <a:pPr algn="r"/>
              <a:r>
                <a:rPr lang="en-GB" sz="800" dirty="0">
                  <a:solidFill>
                    <a:schemeClr val="tx1"/>
                  </a:solidFill>
                </a:rPr>
                <a:t>Left Margin</a:t>
              </a:r>
            </a:p>
          </p:txBody>
        </p:sp>
        <p:sp>
          <p:nvSpPr>
            <p:cNvPr id="89" name="TextBox 88"/>
            <p:cNvSpPr txBox="1"/>
            <p:nvPr userDrawn="1"/>
          </p:nvSpPr>
          <p:spPr>
            <a:xfrm>
              <a:off x="11933758" y="-438330"/>
              <a:ext cx="639242" cy="123111"/>
            </a:xfrm>
            <a:prstGeom prst="rect">
              <a:avLst/>
            </a:prstGeom>
            <a:noFill/>
          </p:spPr>
          <p:txBody>
            <a:bodyPr wrap="square" lIns="0" tIns="0" rIns="0" bIns="0" rtlCol="0">
              <a:spAutoFit/>
            </a:bodyPr>
            <a:lstStyle/>
            <a:p>
              <a:pPr algn="l"/>
              <a:r>
                <a:rPr lang="en-GB" sz="800" dirty="0">
                  <a:solidFill>
                    <a:schemeClr val="tx1"/>
                  </a:solidFill>
                </a:rPr>
                <a:t>Right Margin</a:t>
              </a:r>
            </a:p>
          </p:txBody>
        </p:sp>
      </p:grpSp>
      <p:sp>
        <p:nvSpPr>
          <p:cNvPr id="91"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
        <p:nvSpPr>
          <p:cNvPr id="92" name="Text Placeholder 2"/>
          <p:cNvSpPr>
            <a:spLocks noGrp="1"/>
          </p:cNvSpPr>
          <p:nvPr>
            <p:ph type="body" idx="1"/>
          </p:nvPr>
        </p:nvSpPr>
        <p:spPr>
          <a:xfrm>
            <a:off x="359999" y="1892378"/>
            <a:ext cx="11466875" cy="3819447"/>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93"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cxnSp>
        <p:nvCxnSpPr>
          <p:cNvPr id="94" name="Straight Connector 93"/>
          <p:cNvCxnSpPr/>
          <p:nvPr/>
        </p:nvCxnSpPr>
        <p:spPr>
          <a:xfrm>
            <a:off x="0" y="6124991"/>
            <a:ext cx="12193200" cy="0"/>
          </a:xfrm>
          <a:prstGeom prst="line">
            <a:avLst/>
          </a:prstGeom>
          <a:ln w="190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pic>
        <p:nvPicPr>
          <p:cNvPr id="96" name="Picture 95" descr="logo-03.png"/>
          <p:cNvPicPr>
            <a:picLocks noChangeAspect="1"/>
          </p:cNvPicPr>
          <p:nvPr/>
        </p:nvPicPr>
        <p:blipFill>
          <a:blip r:embed="rId13">
            <a:alphaModFix/>
            <a:extLst>
              <a:ext uri="{28A0092B-C50C-407E-A947-70E740481C1C}">
                <a14:useLocalDpi xmlns:a14="http://schemas.microsoft.com/office/drawing/2010/main" val="0"/>
              </a:ext>
            </a:extLst>
          </a:blip>
          <a:stretch>
            <a:fillRect/>
          </a:stretch>
        </p:blipFill>
        <p:spPr>
          <a:xfrm>
            <a:off x="297773" y="6334125"/>
            <a:ext cx="4329415" cy="324431"/>
          </a:xfrm>
          <a:prstGeom prst="rect">
            <a:avLst/>
          </a:prstGeom>
        </p:spPr>
      </p:pic>
      <p:graphicFrame>
        <p:nvGraphicFramePr>
          <p:cNvPr id="90" name="Table 89"/>
          <p:cNvGraphicFramePr>
            <a:graphicFrameLocks noGrp="1"/>
          </p:cNvGraphicFramePr>
          <p:nvPr>
            <p:extLst>
              <p:ext uri="{D42A27DB-BD31-4B8C-83A1-F6EECF244321}">
                <p14:modId xmlns:p14="http://schemas.microsoft.com/office/powerpoint/2010/main" val="346171553"/>
              </p:ext>
            </p:extLst>
          </p:nvPr>
        </p:nvGraphicFramePr>
        <p:xfrm>
          <a:off x="355600" y="819509"/>
          <a:ext cx="11469690" cy="315554"/>
        </p:xfrm>
        <a:graphic>
          <a:graphicData uri="http://schemas.openxmlformats.org/drawingml/2006/table">
            <a:tbl>
              <a:tblPr firstRow="1" bandRow="1">
                <a:tableStyleId>{5C22544A-7EE6-4342-B048-85BDC9FD1C3A}</a:tableStyleId>
              </a:tblPr>
              <a:tblGrid>
                <a:gridCol w="1274410">
                  <a:extLst>
                    <a:ext uri="{9D8B030D-6E8A-4147-A177-3AD203B41FA5}">
                      <a16:colId xmlns:a16="http://schemas.microsoft.com/office/drawing/2014/main" xmlns="" val="20000"/>
                    </a:ext>
                  </a:extLst>
                </a:gridCol>
                <a:gridCol w="1274410">
                  <a:extLst>
                    <a:ext uri="{9D8B030D-6E8A-4147-A177-3AD203B41FA5}">
                      <a16:colId xmlns:a16="http://schemas.microsoft.com/office/drawing/2014/main" xmlns="" val="20001"/>
                    </a:ext>
                  </a:extLst>
                </a:gridCol>
                <a:gridCol w="1274410">
                  <a:extLst>
                    <a:ext uri="{9D8B030D-6E8A-4147-A177-3AD203B41FA5}">
                      <a16:colId xmlns:a16="http://schemas.microsoft.com/office/drawing/2014/main" xmlns="" val="20002"/>
                    </a:ext>
                  </a:extLst>
                </a:gridCol>
                <a:gridCol w="1274410">
                  <a:extLst>
                    <a:ext uri="{9D8B030D-6E8A-4147-A177-3AD203B41FA5}">
                      <a16:colId xmlns:a16="http://schemas.microsoft.com/office/drawing/2014/main" xmlns="" val="20003"/>
                    </a:ext>
                  </a:extLst>
                </a:gridCol>
                <a:gridCol w="1274410">
                  <a:extLst>
                    <a:ext uri="{9D8B030D-6E8A-4147-A177-3AD203B41FA5}">
                      <a16:colId xmlns:a16="http://schemas.microsoft.com/office/drawing/2014/main" xmlns="" val="20004"/>
                    </a:ext>
                  </a:extLst>
                </a:gridCol>
                <a:gridCol w="1274410">
                  <a:extLst>
                    <a:ext uri="{9D8B030D-6E8A-4147-A177-3AD203B41FA5}">
                      <a16:colId xmlns:a16="http://schemas.microsoft.com/office/drawing/2014/main" xmlns="" val="20005"/>
                    </a:ext>
                  </a:extLst>
                </a:gridCol>
                <a:gridCol w="1274410">
                  <a:extLst>
                    <a:ext uri="{9D8B030D-6E8A-4147-A177-3AD203B41FA5}">
                      <a16:colId xmlns:a16="http://schemas.microsoft.com/office/drawing/2014/main" xmlns="" val="20006"/>
                    </a:ext>
                  </a:extLst>
                </a:gridCol>
                <a:gridCol w="1274410">
                  <a:extLst>
                    <a:ext uri="{9D8B030D-6E8A-4147-A177-3AD203B41FA5}">
                      <a16:colId xmlns:a16="http://schemas.microsoft.com/office/drawing/2014/main" xmlns="" val="20007"/>
                    </a:ext>
                  </a:extLst>
                </a:gridCol>
                <a:gridCol w="1274410">
                  <a:extLst>
                    <a:ext uri="{9D8B030D-6E8A-4147-A177-3AD203B41FA5}">
                      <a16:colId xmlns:a16="http://schemas.microsoft.com/office/drawing/2014/main" xmlns="" val="20008"/>
                    </a:ext>
                  </a:extLst>
                </a:gridCol>
              </a:tblGrid>
              <a:tr h="315554">
                <a:tc>
                  <a:txBody>
                    <a:bodyPr/>
                    <a:lstStyle/>
                    <a:p>
                      <a:pPr algn="ctr"/>
                      <a:r>
                        <a:rPr lang="en-GB" sz="1000" b="0" i="0" dirty="0">
                          <a:solidFill>
                            <a:schemeClr val="tx1"/>
                          </a:solidFill>
                        </a:rPr>
                        <a:t>Welcome</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Summary</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dirty="0">
                          <a:solidFill>
                            <a:schemeClr val="tx1"/>
                          </a:solidFill>
                        </a:rPr>
                        <a:t>Headlines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baseline="0" dirty="0">
                          <a:solidFill>
                            <a:schemeClr val="tx1"/>
                          </a:solidFill>
                        </a:rPr>
                        <a:t>Detail</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dirty="0">
                          <a:solidFill>
                            <a:schemeClr val="tx1"/>
                          </a:solidFill>
                        </a:rPr>
                        <a:t>Long-term</a:t>
                      </a:r>
                      <a:r>
                        <a:rPr lang="en-GB" sz="1000" b="0" i="0" baseline="0" dirty="0">
                          <a:solidFill>
                            <a:schemeClr val="tx1"/>
                          </a:solidFill>
                        </a:rPr>
                        <a:t> trends</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Full </a:t>
                      </a:r>
                      <a:br>
                        <a:rPr lang="en-GB" sz="1000" b="0" i="0" dirty="0">
                          <a:solidFill>
                            <a:schemeClr val="tx1"/>
                          </a:solidFill>
                        </a:rPr>
                      </a:br>
                      <a:r>
                        <a:rPr lang="en-GB" sz="1000" b="0" i="0" dirty="0">
                          <a:solidFill>
                            <a:schemeClr val="tx1"/>
                          </a:solidFill>
                        </a:rPr>
                        <a:t>data</a:t>
                      </a:r>
                      <a:r>
                        <a:rPr lang="en-GB" sz="1000" b="0" i="0" baseline="0" dirty="0">
                          <a:solidFill>
                            <a:schemeClr val="tx1"/>
                          </a:solidFill>
                        </a:rPr>
                        <a:t> tables</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Methods &amp; Performance Report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Further details</a:t>
                      </a:r>
                    </a:p>
                    <a:p>
                      <a:pPr algn="ct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pSp>
        <p:nvGrpSpPr>
          <p:cNvPr id="4" name="Group 3">
            <a:extLst>
              <a:ext uri="{FF2B5EF4-FFF2-40B4-BE49-F238E27FC236}">
                <a16:creationId xmlns:a16="http://schemas.microsoft.com/office/drawing/2014/main" xmlns="" id="{BF4A229B-8E7B-4B1F-BB17-2E42022CC31B}"/>
              </a:ext>
            </a:extLst>
          </p:cNvPr>
          <p:cNvGrpSpPr/>
          <p:nvPr userDrawn="1"/>
        </p:nvGrpSpPr>
        <p:grpSpPr>
          <a:xfrm>
            <a:off x="6108961" y="6148417"/>
            <a:ext cx="5029399" cy="641445"/>
            <a:chOff x="6137028" y="6124991"/>
            <a:chExt cx="5029399" cy="641445"/>
          </a:xfrm>
        </p:grpSpPr>
        <p:grpSp>
          <p:nvGrpSpPr>
            <p:cNvPr id="97" name="Group 96"/>
            <p:cNvGrpSpPr/>
            <p:nvPr userDrawn="1"/>
          </p:nvGrpSpPr>
          <p:grpSpPr>
            <a:xfrm>
              <a:off x="6137028" y="6124991"/>
              <a:ext cx="5029399" cy="641445"/>
              <a:chOff x="7007703" y="5907141"/>
              <a:chExt cx="5029399" cy="641445"/>
            </a:xfrm>
          </p:grpSpPr>
          <p:pic>
            <p:nvPicPr>
              <p:cNvPr id="98" name="Picture 97"/>
              <p:cNvPicPr/>
              <p:nvPr/>
            </p:nvPicPr>
            <p:blipFill rotWithShape="1">
              <a:blip r:embed="rId14">
                <a:extLst>
                  <a:ext uri="{28A0092B-C50C-407E-A947-70E740481C1C}">
                    <a14:useLocalDpi xmlns:a14="http://schemas.microsoft.com/office/drawing/2010/main" val="0"/>
                  </a:ext>
                </a:extLst>
              </a:blip>
              <a:srcRect l="30570" t="25217" r="48146" b="26749"/>
              <a:stretch/>
            </p:blipFill>
            <p:spPr>
              <a:xfrm>
                <a:off x="7007703" y="5907141"/>
                <a:ext cx="1608995" cy="641445"/>
              </a:xfrm>
              <a:prstGeom prst="rect">
                <a:avLst/>
              </a:prstGeom>
              <a:extLst>
                <a:ext uri="{FAA26D3D-D897-4be2-8F04-BA451C77F1D7}">
                  <ma14:placeholderFlag xmlns:wpc="http://schemas.microsoft.com/office/word/2010/wordprocessingCanvas" xmlns:mc="http://schemas.openxmlformats.org/markup-compatibility/2006" xmlns:m="http://schemas.openxmlformats.org/officeDocument/2006/math" xmlns:wp14="http://schemas.microsoft.com/office/word/2010/wordprocessingDrawing" xmlns:wp="http://schemas.openxmlformats.org/drawingml/2006/wordprocessingDrawing" xmlns:w14="http://schemas.microsoft.com/office/word/2010/wordml" xmlns:wpg="http://schemas.microsoft.com/office/word/2010/wordprocessingGroup" xmlns:wpi="http://schemas.microsoft.com/office/word/2010/wordprocessingInk" xmlns:wne="http://schemas.microsoft.com/office/word/2006/wordml" xmlns:wps="http://schemas.microsoft.com/office/word/2010/wordprocessingShape" xmlns:pic="http://schemas.openxmlformats.org/drawingml/2006/picture" xmlns:ve="http://schemas.openxmlformats.org/markup-compatibility/2006" xmlns="" xmlns:mo="http://schemas.microsoft.com/office/mac/office/2008/main" xmlns:mv="urn:schemas-microsoft-com:mac:vml" xmlns:o="urn:schemas-microsoft-com:office:office" xmlns:v="urn:schemas-microsoft-com:vml" xmlns:w10="urn:schemas-microsoft-com:office:word" xmlns:w="http://schemas.openxmlformats.org/wordprocessingml/2006/main" xmlns:ma14="http://schemas.microsoft.com/office/mac/drawingml/2011/main" xmlns:arto="http://schemas.microsoft.com/office/word/2006/arto" xmlns:lc="http://schemas.openxmlformats.org/drawingml/2006/lockedCanvas"/>
                </a:ext>
              </a:extLst>
            </p:spPr>
          </p:pic>
          <p:pic>
            <p:nvPicPr>
              <p:cNvPr id="99" name="Picture 98"/>
              <p:cNvPicPr/>
              <p:nvPr/>
            </p:nvPicPr>
            <p:blipFill>
              <a:blip r:embed="rId15">
                <a:extLst>
                  <a:ext uri="{28A0092B-C50C-407E-A947-70E740481C1C}">
                    <a14:useLocalDpi xmlns:a14="http://schemas.microsoft.com/office/drawing/2010/main" val="0"/>
                  </a:ext>
                </a:extLst>
              </a:blip>
              <a:srcRect/>
              <a:stretch>
                <a:fillRect/>
              </a:stretch>
            </p:blipFill>
            <p:spPr bwMode="auto">
              <a:xfrm>
                <a:off x="10133350" y="6056026"/>
                <a:ext cx="1903752" cy="387280"/>
              </a:xfrm>
              <a:prstGeom prst="rect">
                <a:avLst/>
              </a:prstGeom>
              <a:noFill/>
              <a:ln>
                <a:noFill/>
              </a:ln>
            </p:spPr>
          </p:pic>
        </p:grpSp>
        <p:pic>
          <p:nvPicPr>
            <p:cNvPr id="3" name="Picture 2">
              <a:extLst>
                <a:ext uri="{FF2B5EF4-FFF2-40B4-BE49-F238E27FC236}">
                  <a16:creationId xmlns:a16="http://schemas.microsoft.com/office/drawing/2014/main" xmlns="" id="{26CCD890-DD8F-464A-B34C-B13C4A10B5F1}"/>
                </a:ext>
              </a:extLst>
            </p:cNvPr>
            <p:cNvPicPr>
              <a:picLocks noChangeAspect="1"/>
            </p:cNvPicPr>
            <p:nvPr userDrawn="1"/>
          </p:nvPicPr>
          <p:blipFill>
            <a:blip r:embed="rId16"/>
            <a:stretch>
              <a:fillRect/>
            </a:stretch>
          </p:blipFill>
          <p:spPr>
            <a:xfrm>
              <a:off x="8016532" y="6233281"/>
              <a:ext cx="1059967" cy="424863"/>
            </a:xfrm>
            <a:prstGeom prst="rect">
              <a:avLst/>
            </a:prstGeom>
          </p:spPr>
        </p:pic>
      </p:grpSp>
    </p:spTree>
    <p:extLst>
      <p:ext uri="{BB962C8B-B14F-4D97-AF65-F5344CB8AC3E}">
        <p14:creationId xmlns:p14="http://schemas.microsoft.com/office/powerpoint/2010/main" val="3680662798"/>
      </p:ext>
    </p:extLst>
  </p:cSld>
  <p:clrMap bg1="lt1" tx1="dk1" bg2="lt2" tx2="dk2" accent1="accent1" accent2="accent2" accent3="accent3" accent4="accent4" accent5="accent5" accent6="accent6" hlink="hlink" folHlink="folHlink"/>
  <p:sldLayoutIdLst>
    <p:sldLayoutId id="2147483683" r:id="rId1"/>
    <p:sldLayoutId id="2147483727" r:id="rId2"/>
    <p:sldLayoutId id="2147483738" r:id="rId3"/>
    <p:sldLayoutId id="2147483649" r:id="rId4"/>
    <p:sldLayoutId id="2147483728" r:id="rId5"/>
    <p:sldLayoutId id="2147483739" r:id="rId6"/>
    <p:sldLayoutId id="2147483697" r:id="rId7"/>
    <p:sldLayoutId id="2147483696" r:id="rId8"/>
    <p:sldLayoutId id="2147483746" r:id="rId9"/>
    <p:sldLayoutId id="2147483750" r:id="rId10"/>
    <p:sldLayoutId id="2147483747"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1200"/>
        </a:spcBef>
        <a:buFont typeface="Arial" panose="020B0604020202020204" pitchFamily="34" charset="0"/>
        <a:buNone/>
        <a:defRPr sz="14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4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Font typeface="Wingdings" panose="05000000000000000000" pitchFamily="2" charset="2"/>
        <a:buChar char="§"/>
        <a:defRPr sz="14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Font typeface="Wingdings" panose="05000000000000000000" pitchFamily="2" charset="2"/>
        <a:buChar char="§"/>
        <a:defRPr sz="14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Font typeface="Wingdings" panose="05000000000000000000" pitchFamily="2"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pos="227" userDrawn="1">
          <p15:clr>
            <a:srgbClr val="A4A3A4"/>
          </p15:clr>
        </p15:guide>
        <p15:guide id="25" pos="7451" userDrawn="1">
          <p15:clr>
            <a:srgbClr val="A4A3A4"/>
          </p15:clr>
        </p15:guide>
        <p15:guide id="26" orient="horz" pos="1192" userDrawn="1">
          <p15:clr>
            <a:srgbClr val="A4A3A4"/>
          </p15:clr>
        </p15:guide>
        <p15:guide id="28" orient="horz" pos="1162" userDrawn="1">
          <p15:clr>
            <a:srgbClr val="A4A3A4"/>
          </p15:clr>
        </p15:guide>
        <p15:guide id="29" orient="horz" pos="717" userDrawn="1">
          <p15:clr>
            <a:srgbClr val="A4A3A4"/>
          </p15:clr>
        </p15:guide>
        <p15:guide id="33" orient="horz" pos="3600" userDrawn="1">
          <p15:clr>
            <a:srgbClr val="A4A3A4"/>
          </p15:clr>
        </p15:guide>
        <p15:guide id="34" orient="horz" pos="3855" userDrawn="1">
          <p15:clr>
            <a:srgbClr val="A4A3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7" name="Group 6"/>
          <p:cNvGrpSpPr/>
          <p:nvPr/>
        </p:nvGrpSpPr>
        <p:grpSpPr>
          <a:xfrm>
            <a:off x="-1143000" y="-438330"/>
            <a:ext cx="13716000" cy="6621721"/>
            <a:chOff x="-1143000" y="-438330"/>
            <a:chExt cx="13716000" cy="6621721"/>
          </a:xfrm>
        </p:grpSpPr>
        <p:cxnSp>
          <p:nvCxnSpPr>
            <p:cNvPr id="12" name="Straight Connector 11"/>
            <p:cNvCxnSpPr/>
            <p:nvPr userDrawn="1"/>
          </p:nvCxnSpPr>
          <p:spPr>
            <a:xfrm>
              <a:off x="11826875"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a:off x="-256200" y="1138238"/>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a:xfrm>
              <a:off x="-256200" y="1710267"/>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a:off x="-256200" y="612000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sp>
          <p:nvSpPr>
            <p:cNvPr id="13" name="TextBox 12"/>
            <p:cNvSpPr txBox="1"/>
            <p:nvPr userDrawn="1"/>
          </p:nvSpPr>
          <p:spPr>
            <a:xfrm>
              <a:off x="-747711" y="1075580"/>
              <a:ext cx="438671" cy="123111"/>
            </a:xfrm>
            <a:prstGeom prst="rect">
              <a:avLst/>
            </a:prstGeom>
            <a:noFill/>
          </p:spPr>
          <p:txBody>
            <a:bodyPr wrap="square" lIns="0" tIns="0" rIns="0" bIns="0" rtlCol="0">
              <a:spAutoFit/>
            </a:bodyPr>
            <a:lstStyle/>
            <a:p>
              <a:pPr algn="r"/>
              <a:r>
                <a:rPr lang="en-GB" sz="800" dirty="0">
                  <a:solidFill>
                    <a:schemeClr val="tx1"/>
                  </a:solidFill>
                </a:rPr>
                <a:t>3.16cm</a:t>
              </a:r>
            </a:p>
          </p:txBody>
        </p:sp>
        <p:cxnSp>
          <p:nvCxnSpPr>
            <p:cNvPr id="21" name="Straight Connector 20"/>
            <p:cNvCxnSpPr/>
            <p:nvPr userDrawn="1"/>
          </p:nvCxnSpPr>
          <p:spPr>
            <a:xfrm>
              <a:off x="-256200" y="2282296"/>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256200" y="2854325"/>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6200" y="3426354"/>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a:off x="-256200" y="3998383"/>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256200" y="4570412"/>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a:xfrm>
              <a:off x="-256200" y="5142441"/>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256200" y="5714470"/>
              <a:ext cx="180000" cy="0"/>
            </a:xfrm>
            <a:prstGeom prst="line">
              <a:avLst/>
            </a:prstGeom>
            <a:ln w="63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userDrawn="1"/>
          </p:nvCxnSpPr>
          <p:spPr>
            <a:xfrm>
              <a:off x="114935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212003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309071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406140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503208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600277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697345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794413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891482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a:xfrm>
              <a:off x="988550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1085619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userDrawn="1"/>
          </p:nvCxnSpPr>
          <p:spPr>
            <a:xfrm>
              <a:off x="1104900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a:xfrm>
              <a:off x="1007727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9105543"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8133816"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7162089"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6190362"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a:xfrm>
              <a:off x="5218635"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4246908"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a:xfrm>
              <a:off x="3275181"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a:xfrm>
              <a:off x="2303454"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1331727"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51" name="TextBox 50"/>
            <p:cNvSpPr txBox="1"/>
            <p:nvPr userDrawn="1"/>
          </p:nvSpPr>
          <p:spPr>
            <a:xfrm>
              <a:off x="-747711" y="1646156"/>
              <a:ext cx="438671" cy="123111"/>
            </a:xfrm>
            <a:prstGeom prst="rect">
              <a:avLst/>
            </a:prstGeom>
            <a:noFill/>
          </p:spPr>
          <p:txBody>
            <a:bodyPr wrap="square" lIns="0" tIns="0" rIns="0" bIns="0" rtlCol="0">
              <a:spAutoFit/>
            </a:bodyPr>
            <a:lstStyle/>
            <a:p>
              <a:pPr algn="r"/>
              <a:r>
                <a:rPr lang="en-GB" sz="800" dirty="0">
                  <a:solidFill>
                    <a:schemeClr val="tx1"/>
                  </a:solidFill>
                </a:rPr>
                <a:t>4.75cm</a:t>
              </a:r>
            </a:p>
          </p:txBody>
        </p:sp>
        <p:sp>
          <p:nvSpPr>
            <p:cNvPr id="52" name="TextBox 51"/>
            <p:cNvSpPr txBox="1"/>
            <p:nvPr userDrawn="1"/>
          </p:nvSpPr>
          <p:spPr>
            <a:xfrm>
              <a:off x="-747711" y="2216732"/>
              <a:ext cx="438671" cy="123111"/>
            </a:xfrm>
            <a:prstGeom prst="rect">
              <a:avLst/>
            </a:prstGeom>
            <a:noFill/>
          </p:spPr>
          <p:txBody>
            <a:bodyPr wrap="square" lIns="0" tIns="0" rIns="0" bIns="0" rtlCol="0">
              <a:spAutoFit/>
            </a:bodyPr>
            <a:lstStyle/>
            <a:p>
              <a:pPr algn="r"/>
              <a:r>
                <a:rPr lang="en-GB" sz="800" dirty="0">
                  <a:solidFill>
                    <a:schemeClr val="tx1"/>
                  </a:solidFill>
                </a:rPr>
                <a:t>6.34cm</a:t>
              </a:r>
            </a:p>
          </p:txBody>
        </p:sp>
        <p:sp>
          <p:nvSpPr>
            <p:cNvPr id="53" name="TextBox 52"/>
            <p:cNvSpPr txBox="1"/>
            <p:nvPr userDrawn="1"/>
          </p:nvSpPr>
          <p:spPr>
            <a:xfrm>
              <a:off x="-747711" y="2787308"/>
              <a:ext cx="438671" cy="123111"/>
            </a:xfrm>
            <a:prstGeom prst="rect">
              <a:avLst/>
            </a:prstGeom>
            <a:noFill/>
          </p:spPr>
          <p:txBody>
            <a:bodyPr wrap="square" lIns="0" tIns="0" rIns="0" bIns="0" rtlCol="0">
              <a:spAutoFit/>
            </a:bodyPr>
            <a:lstStyle/>
            <a:p>
              <a:pPr algn="r"/>
              <a:r>
                <a:rPr lang="en-GB" sz="800" dirty="0">
                  <a:solidFill>
                    <a:schemeClr val="tx1"/>
                  </a:solidFill>
                </a:rPr>
                <a:t>7.93cm</a:t>
              </a:r>
            </a:p>
          </p:txBody>
        </p:sp>
        <p:sp>
          <p:nvSpPr>
            <p:cNvPr id="54" name="TextBox 53"/>
            <p:cNvSpPr txBox="1"/>
            <p:nvPr userDrawn="1"/>
          </p:nvSpPr>
          <p:spPr>
            <a:xfrm>
              <a:off x="-747711" y="3357884"/>
              <a:ext cx="438671" cy="123111"/>
            </a:xfrm>
            <a:prstGeom prst="rect">
              <a:avLst/>
            </a:prstGeom>
            <a:noFill/>
          </p:spPr>
          <p:txBody>
            <a:bodyPr wrap="square" lIns="0" tIns="0" rIns="0" bIns="0" rtlCol="0">
              <a:spAutoFit/>
            </a:bodyPr>
            <a:lstStyle/>
            <a:p>
              <a:pPr algn="r"/>
              <a:r>
                <a:rPr lang="en-GB" sz="800" dirty="0">
                  <a:solidFill>
                    <a:schemeClr val="tx1"/>
                  </a:solidFill>
                </a:rPr>
                <a:t>9.52cm</a:t>
              </a:r>
            </a:p>
          </p:txBody>
        </p:sp>
        <p:sp>
          <p:nvSpPr>
            <p:cNvPr id="55" name="TextBox 54"/>
            <p:cNvSpPr txBox="1"/>
            <p:nvPr userDrawn="1"/>
          </p:nvSpPr>
          <p:spPr>
            <a:xfrm>
              <a:off x="-747711" y="3928460"/>
              <a:ext cx="438671" cy="123111"/>
            </a:xfrm>
            <a:prstGeom prst="rect">
              <a:avLst/>
            </a:prstGeom>
            <a:noFill/>
          </p:spPr>
          <p:txBody>
            <a:bodyPr wrap="square" lIns="0" tIns="0" rIns="0" bIns="0" rtlCol="0">
              <a:spAutoFit/>
            </a:bodyPr>
            <a:lstStyle/>
            <a:p>
              <a:pPr algn="r"/>
              <a:r>
                <a:rPr lang="en-GB" sz="800" dirty="0">
                  <a:solidFill>
                    <a:schemeClr val="tx1"/>
                  </a:solidFill>
                </a:rPr>
                <a:t>11.11cm</a:t>
              </a:r>
            </a:p>
          </p:txBody>
        </p:sp>
        <p:sp>
          <p:nvSpPr>
            <p:cNvPr id="56" name="TextBox 55"/>
            <p:cNvSpPr txBox="1"/>
            <p:nvPr userDrawn="1"/>
          </p:nvSpPr>
          <p:spPr>
            <a:xfrm>
              <a:off x="-747711" y="4499036"/>
              <a:ext cx="438671" cy="123111"/>
            </a:xfrm>
            <a:prstGeom prst="rect">
              <a:avLst/>
            </a:prstGeom>
            <a:noFill/>
          </p:spPr>
          <p:txBody>
            <a:bodyPr wrap="square" lIns="0" tIns="0" rIns="0" bIns="0" rtlCol="0">
              <a:spAutoFit/>
            </a:bodyPr>
            <a:lstStyle/>
            <a:p>
              <a:pPr algn="r"/>
              <a:r>
                <a:rPr lang="en-GB" sz="800" dirty="0">
                  <a:solidFill>
                    <a:schemeClr val="tx1"/>
                  </a:solidFill>
                </a:rPr>
                <a:t>12.70cm</a:t>
              </a:r>
            </a:p>
          </p:txBody>
        </p:sp>
        <p:sp>
          <p:nvSpPr>
            <p:cNvPr id="57" name="TextBox 56"/>
            <p:cNvSpPr txBox="1"/>
            <p:nvPr userDrawn="1"/>
          </p:nvSpPr>
          <p:spPr>
            <a:xfrm>
              <a:off x="-747711" y="5069612"/>
              <a:ext cx="438671" cy="123111"/>
            </a:xfrm>
            <a:prstGeom prst="rect">
              <a:avLst/>
            </a:prstGeom>
            <a:noFill/>
          </p:spPr>
          <p:txBody>
            <a:bodyPr wrap="square" lIns="0" tIns="0" rIns="0" bIns="0" rtlCol="0">
              <a:spAutoFit/>
            </a:bodyPr>
            <a:lstStyle/>
            <a:p>
              <a:pPr algn="r"/>
              <a:r>
                <a:rPr lang="en-GB" sz="800" dirty="0">
                  <a:solidFill>
                    <a:schemeClr val="tx1"/>
                  </a:solidFill>
                </a:rPr>
                <a:t>14.29cm</a:t>
              </a:r>
            </a:p>
          </p:txBody>
        </p:sp>
        <p:sp>
          <p:nvSpPr>
            <p:cNvPr id="58" name="TextBox 57"/>
            <p:cNvSpPr txBox="1"/>
            <p:nvPr userDrawn="1"/>
          </p:nvSpPr>
          <p:spPr>
            <a:xfrm>
              <a:off x="-747711" y="5640188"/>
              <a:ext cx="438671" cy="123111"/>
            </a:xfrm>
            <a:prstGeom prst="rect">
              <a:avLst/>
            </a:prstGeom>
            <a:noFill/>
          </p:spPr>
          <p:txBody>
            <a:bodyPr wrap="square" lIns="0" tIns="0" rIns="0" bIns="0" rtlCol="0">
              <a:spAutoFit/>
            </a:bodyPr>
            <a:lstStyle/>
            <a:p>
              <a:pPr algn="r"/>
              <a:r>
                <a:rPr lang="en-GB" sz="800" dirty="0">
                  <a:solidFill>
                    <a:schemeClr val="tx1"/>
                  </a:solidFill>
                </a:rPr>
                <a:t>15.87cm</a:t>
              </a:r>
            </a:p>
          </p:txBody>
        </p:sp>
        <p:sp>
          <p:nvSpPr>
            <p:cNvPr id="59" name="TextBox 58"/>
            <p:cNvSpPr txBox="1"/>
            <p:nvPr userDrawn="1"/>
          </p:nvSpPr>
          <p:spPr>
            <a:xfrm>
              <a:off x="-747711" y="6060280"/>
              <a:ext cx="438671" cy="123111"/>
            </a:xfrm>
            <a:prstGeom prst="rect">
              <a:avLst/>
            </a:prstGeom>
            <a:noFill/>
          </p:spPr>
          <p:txBody>
            <a:bodyPr wrap="square" lIns="0" tIns="0" rIns="0" bIns="0" rtlCol="0">
              <a:spAutoFit/>
            </a:bodyPr>
            <a:lstStyle/>
            <a:p>
              <a:pPr algn="r"/>
              <a:r>
                <a:rPr lang="en-GB" sz="800" dirty="0">
                  <a:solidFill>
                    <a:schemeClr val="tx1"/>
                  </a:solidFill>
                </a:rPr>
                <a:t>17.00cm</a:t>
              </a:r>
            </a:p>
          </p:txBody>
        </p:sp>
        <p:sp>
          <p:nvSpPr>
            <p:cNvPr id="60" name="TextBox 59"/>
            <p:cNvSpPr txBox="1"/>
            <p:nvPr userDrawn="1"/>
          </p:nvSpPr>
          <p:spPr>
            <a:xfrm>
              <a:off x="304800" y="-437436"/>
              <a:ext cx="438671" cy="123111"/>
            </a:xfrm>
            <a:prstGeom prst="rect">
              <a:avLst/>
            </a:prstGeom>
            <a:noFill/>
          </p:spPr>
          <p:txBody>
            <a:bodyPr wrap="square" lIns="0" tIns="0" rIns="0" bIns="0" rtlCol="0">
              <a:spAutoFit/>
            </a:bodyPr>
            <a:lstStyle/>
            <a:p>
              <a:pPr algn="l"/>
              <a:r>
                <a:rPr lang="en-GB" sz="800" dirty="0">
                  <a:solidFill>
                    <a:schemeClr val="tx1"/>
                  </a:solidFill>
                </a:rPr>
                <a:t>1.00cm</a:t>
              </a:r>
            </a:p>
          </p:txBody>
        </p:sp>
        <p:sp>
          <p:nvSpPr>
            <p:cNvPr id="61" name="TextBox 60"/>
            <p:cNvSpPr txBox="1"/>
            <p:nvPr userDrawn="1"/>
          </p:nvSpPr>
          <p:spPr>
            <a:xfrm>
              <a:off x="1276838" y="-437436"/>
              <a:ext cx="438671" cy="123111"/>
            </a:xfrm>
            <a:prstGeom prst="rect">
              <a:avLst/>
            </a:prstGeom>
            <a:noFill/>
          </p:spPr>
          <p:txBody>
            <a:bodyPr wrap="square" lIns="0" tIns="0" rIns="0" bIns="0" rtlCol="0">
              <a:spAutoFit/>
            </a:bodyPr>
            <a:lstStyle/>
            <a:p>
              <a:pPr algn="l"/>
              <a:r>
                <a:rPr lang="en-GB" sz="800" dirty="0">
                  <a:solidFill>
                    <a:schemeClr val="tx1"/>
                  </a:solidFill>
                </a:rPr>
                <a:t>3.70cm</a:t>
              </a:r>
            </a:p>
          </p:txBody>
        </p:sp>
        <p:sp>
          <p:nvSpPr>
            <p:cNvPr id="62" name="TextBox 61"/>
            <p:cNvSpPr txBox="1"/>
            <p:nvPr userDrawn="1"/>
          </p:nvSpPr>
          <p:spPr>
            <a:xfrm>
              <a:off x="2248876" y="-437436"/>
              <a:ext cx="438671" cy="123111"/>
            </a:xfrm>
            <a:prstGeom prst="rect">
              <a:avLst/>
            </a:prstGeom>
            <a:noFill/>
          </p:spPr>
          <p:txBody>
            <a:bodyPr wrap="square" lIns="0" tIns="0" rIns="0" bIns="0" rtlCol="0">
              <a:spAutoFit/>
            </a:bodyPr>
            <a:lstStyle/>
            <a:p>
              <a:pPr algn="l"/>
              <a:r>
                <a:rPr lang="en-GB" sz="800" dirty="0">
                  <a:solidFill>
                    <a:schemeClr val="tx1"/>
                  </a:solidFill>
                </a:rPr>
                <a:t>6.40cm</a:t>
              </a:r>
            </a:p>
          </p:txBody>
        </p:sp>
        <p:sp>
          <p:nvSpPr>
            <p:cNvPr id="63" name="TextBox 62"/>
            <p:cNvSpPr txBox="1"/>
            <p:nvPr userDrawn="1"/>
          </p:nvSpPr>
          <p:spPr>
            <a:xfrm>
              <a:off x="3220914" y="-437436"/>
              <a:ext cx="438671" cy="123111"/>
            </a:xfrm>
            <a:prstGeom prst="rect">
              <a:avLst/>
            </a:prstGeom>
            <a:noFill/>
          </p:spPr>
          <p:txBody>
            <a:bodyPr wrap="square" lIns="0" tIns="0" rIns="0" bIns="0" rtlCol="0">
              <a:spAutoFit/>
            </a:bodyPr>
            <a:lstStyle/>
            <a:p>
              <a:pPr algn="l"/>
              <a:r>
                <a:rPr lang="en-GB" sz="800" dirty="0">
                  <a:solidFill>
                    <a:schemeClr val="tx1"/>
                  </a:solidFill>
                </a:rPr>
                <a:t>9.10cm</a:t>
              </a:r>
            </a:p>
          </p:txBody>
        </p:sp>
        <p:sp>
          <p:nvSpPr>
            <p:cNvPr id="64" name="TextBox 63"/>
            <p:cNvSpPr txBox="1"/>
            <p:nvPr userDrawn="1"/>
          </p:nvSpPr>
          <p:spPr>
            <a:xfrm>
              <a:off x="4192952" y="-437436"/>
              <a:ext cx="438671" cy="123111"/>
            </a:xfrm>
            <a:prstGeom prst="rect">
              <a:avLst/>
            </a:prstGeom>
            <a:noFill/>
          </p:spPr>
          <p:txBody>
            <a:bodyPr wrap="square" lIns="0" tIns="0" rIns="0" bIns="0" rtlCol="0">
              <a:spAutoFit/>
            </a:bodyPr>
            <a:lstStyle/>
            <a:p>
              <a:pPr algn="l"/>
              <a:r>
                <a:rPr lang="en-GB" sz="800" dirty="0">
                  <a:solidFill>
                    <a:schemeClr val="tx1"/>
                  </a:solidFill>
                </a:rPr>
                <a:t>11.80cm</a:t>
              </a:r>
            </a:p>
          </p:txBody>
        </p:sp>
        <p:sp>
          <p:nvSpPr>
            <p:cNvPr id="65" name="TextBox 64"/>
            <p:cNvSpPr txBox="1"/>
            <p:nvPr userDrawn="1"/>
          </p:nvSpPr>
          <p:spPr>
            <a:xfrm>
              <a:off x="5164990" y="-437436"/>
              <a:ext cx="438671" cy="123111"/>
            </a:xfrm>
            <a:prstGeom prst="rect">
              <a:avLst/>
            </a:prstGeom>
            <a:noFill/>
          </p:spPr>
          <p:txBody>
            <a:bodyPr wrap="square" lIns="0" tIns="0" rIns="0" bIns="0" rtlCol="0">
              <a:spAutoFit/>
            </a:bodyPr>
            <a:lstStyle/>
            <a:p>
              <a:pPr algn="l"/>
              <a:r>
                <a:rPr lang="en-GB" sz="800" dirty="0">
                  <a:solidFill>
                    <a:schemeClr val="tx1"/>
                  </a:solidFill>
                </a:rPr>
                <a:t>14.50cm</a:t>
              </a:r>
            </a:p>
          </p:txBody>
        </p:sp>
        <p:sp>
          <p:nvSpPr>
            <p:cNvPr id="66" name="TextBox 65"/>
            <p:cNvSpPr txBox="1"/>
            <p:nvPr userDrawn="1"/>
          </p:nvSpPr>
          <p:spPr>
            <a:xfrm>
              <a:off x="6137028" y="-437436"/>
              <a:ext cx="438671" cy="123111"/>
            </a:xfrm>
            <a:prstGeom prst="rect">
              <a:avLst/>
            </a:prstGeom>
            <a:noFill/>
          </p:spPr>
          <p:txBody>
            <a:bodyPr wrap="square" lIns="0" tIns="0" rIns="0" bIns="0" rtlCol="0">
              <a:spAutoFit/>
            </a:bodyPr>
            <a:lstStyle/>
            <a:p>
              <a:pPr algn="l"/>
              <a:r>
                <a:rPr lang="en-GB" sz="800" dirty="0">
                  <a:solidFill>
                    <a:schemeClr val="tx1"/>
                  </a:solidFill>
                </a:rPr>
                <a:t>17.20cm</a:t>
              </a:r>
            </a:p>
          </p:txBody>
        </p:sp>
        <p:sp>
          <p:nvSpPr>
            <p:cNvPr id="67" name="TextBox 66"/>
            <p:cNvSpPr txBox="1"/>
            <p:nvPr userDrawn="1"/>
          </p:nvSpPr>
          <p:spPr>
            <a:xfrm>
              <a:off x="7109066" y="-437436"/>
              <a:ext cx="438671" cy="123111"/>
            </a:xfrm>
            <a:prstGeom prst="rect">
              <a:avLst/>
            </a:prstGeom>
            <a:noFill/>
          </p:spPr>
          <p:txBody>
            <a:bodyPr wrap="square" lIns="0" tIns="0" rIns="0" bIns="0" rtlCol="0">
              <a:spAutoFit/>
            </a:bodyPr>
            <a:lstStyle/>
            <a:p>
              <a:pPr algn="l"/>
              <a:r>
                <a:rPr lang="en-GB" sz="800" dirty="0">
                  <a:solidFill>
                    <a:schemeClr val="tx1"/>
                  </a:solidFill>
                </a:rPr>
                <a:t>9.90cm</a:t>
              </a:r>
            </a:p>
          </p:txBody>
        </p:sp>
        <p:sp>
          <p:nvSpPr>
            <p:cNvPr id="68" name="TextBox 67"/>
            <p:cNvSpPr txBox="1"/>
            <p:nvPr userDrawn="1"/>
          </p:nvSpPr>
          <p:spPr>
            <a:xfrm>
              <a:off x="8081104" y="-437436"/>
              <a:ext cx="438671" cy="123111"/>
            </a:xfrm>
            <a:prstGeom prst="rect">
              <a:avLst/>
            </a:prstGeom>
            <a:noFill/>
          </p:spPr>
          <p:txBody>
            <a:bodyPr wrap="square" lIns="0" tIns="0" rIns="0" bIns="0" rtlCol="0">
              <a:spAutoFit/>
            </a:bodyPr>
            <a:lstStyle/>
            <a:p>
              <a:pPr algn="l"/>
              <a:r>
                <a:rPr lang="en-GB" sz="800" dirty="0">
                  <a:solidFill>
                    <a:schemeClr val="tx1"/>
                  </a:solidFill>
                </a:rPr>
                <a:t>22.60cm</a:t>
              </a:r>
            </a:p>
          </p:txBody>
        </p:sp>
        <p:sp>
          <p:nvSpPr>
            <p:cNvPr id="69" name="TextBox 68"/>
            <p:cNvSpPr txBox="1"/>
            <p:nvPr userDrawn="1"/>
          </p:nvSpPr>
          <p:spPr>
            <a:xfrm>
              <a:off x="9053142" y="-437436"/>
              <a:ext cx="438671" cy="123111"/>
            </a:xfrm>
            <a:prstGeom prst="rect">
              <a:avLst/>
            </a:prstGeom>
            <a:noFill/>
          </p:spPr>
          <p:txBody>
            <a:bodyPr wrap="square" lIns="0" tIns="0" rIns="0" bIns="0" rtlCol="0">
              <a:spAutoFit/>
            </a:bodyPr>
            <a:lstStyle/>
            <a:p>
              <a:pPr algn="l"/>
              <a:r>
                <a:rPr lang="en-GB" sz="800" dirty="0">
                  <a:solidFill>
                    <a:schemeClr val="tx1"/>
                  </a:solidFill>
                </a:rPr>
                <a:t>25.30cm</a:t>
              </a:r>
            </a:p>
          </p:txBody>
        </p:sp>
        <p:sp>
          <p:nvSpPr>
            <p:cNvPr id="70" name="TextBox 69"/>
            <p:cNvSpPr txBox="1"/>
            <p:nvPr userDrawn="1"/>
          </p:nvSpPr>
          <p:spPr>
            <a:xfrm>
              <a:off x="10025180" y="-437436"/>
              <a:ext cx="438671" cy="123111"/>
            </a:xfrm>
            <a:prstGeom prst="rect">
              <a:avLst/>
            </a:prstGeom>
            <a:noFill/>
          </p:spPr>
          <p:txBody>
            <a:bodyPr wrap="square" lIns="0" tIns="0" rIns="0" bIns="0" rtlCol="0">
              <a:spAutoFit/>
            </a:bodyPr>
            <a:lstStyle/>
            <a:p>
              <a:pPr algn="l"/>
              <a:r>
                <a:rPr lang="en-GB" sz="800" dirty="0">
                  <a:solidFill>
                    <a:schemeClr val="tx1"/>
                  </a:solidFill>
                </a:rPr>
                <a:t>27.99cm</a:t>
              </a:r>
            </a:p>
          </p:txBody>
        </p:sp>
        <p:sp>
          <p:nvSpPr>
            <p:cNvPr id="71" name="TextBox 70"/>
            <p:cNvSpPr txBox="1"/>
            <p:nvPr userDrawn="1"/>
          </p:nvSpPr>
          <p:spPr>
            <a:xfrm>
              <a:off x="10997215" y="-437436"/>
              <a:ext cx="438671" cy="123111"/>
            </a:xfrm>
            <a:prstGeom prst="rect">
              <a:avLst/>
            </a:prstGeom>
            <a:noFill/>
          </p:spPr>
          <p:txBody>
            <a:bodyPr wrap="square" lIns="0" tIns="0" rIns="0" bIns="0" rtlCol="0">
              <a:spAutoFit/>
            </a:bodyPr>
            <a:lstStyle/>
            <a:p>
              <a:pPr algn="l"/>
              <a:r>
                <a:rPr lang="en-GB" sz="800" dirty="0">
                  <a:solidFill>
                    <a:schemeClr val="tx1"/>
                  </a:solidFill>
                </a:rPr>
                <a:t>30.69cm</a:t>
              </a:r>
            </a:p>
          </p:txBody>
        </p:sp>
        <p:sp>
          <p:nvSpPr>
            <p:cNvPr id="72" name="TextBox 71"/>
            <p:cNvSpPr txBox="1"/>
            <p:nvPr userDrawn="1"/>
          </p:nvSpPr>
          <p:spPr>
            <a:xfrm>
              <a:off x="11461750" y="-437436"/>
              <a:ext cx="438671" cy="123111"/>
            </a:xfrm>
            <a:prstGeom prst="rect">
              <a:avLst/>
            </a:prstGeom>
            <a:noFill/>
          </p:spPr>
          <p:txBody>
            <a:bodyPr wrap="square" lIns="0" tIns="0" rIns="0" bIns="0" rtlCol="0">
              <a:spAutoFit/>
            </a:bodyPr>
            <a:lstStyle/>
            <a:p>
              <a:pPr algn="r"/>
              <a:r>
                <a:rPr lang="en-GB" sz="800" dirty="0">
                  <a:solidFill>
                    <a:schemeClr val="tx1"/>
                  </a:solidFill>
                </a:rPr>
                <a:t>32.85cm</a:t>
              </a:r>
            </a:p>
          </p:txBody>
        </p:sp>
        <p:sp>
          <p:nvSpPr>
            <p:cNvPr id="74" name="TextBox 73"/>
            <p:cNvSpPr txBox="1"/>
            <p:nvPr userDrawn="1"/>
          </p:nvSpPr>
          <p:spPr>
            <a:xfrm>
              <a:off x="10490780" y="-437436"/>
              <a:ext cx="438671" cy="123111"/>
            </a:xfrm>
            <a:prstGeom prst="rect">
              <a:avLst/>
            </a:prstGeom>
            <a:noFill/>
          </p:spPr>
          <p:txBody>
            <a:bodyPr wrap="square" lIns="0" tIns="0" rIns="0" bIns="0" rtlCol="0">
              <a:spAutoFit/>
            </a:bodyPr>
            <a:lstStyle/>
            <a:p>
              <a:pPr algn="r"/>
              <a:r>
                <a:rPr lang="en-GB" sz="800" dirty="0">
                  <a:solidFill>
                    <a:schemeClr val="tx1"/>
                  </a:solidFill>
                </a:rPr>
                <a:t>30.16cm</a:t>
              </a:r>
            </a:p>
          </p:txBody>
        </p:sp>
        <p:sp>
          <p:nvSpPr>
            <p:cNvPr id="75" name="TextBox 74"/>
            <p:cNvSpPr txBox="1"/>
            <p:nvPr userDrawn="1"/>
          </p:nvSpPr>
          <p:spPr>
            <a:xfrm>
              <a:off x="9519807" y="-437436"/>
              <a:ext cx="438671" cy="123111"/>
            </a:xfrm>
            <a:prstGeom prst="rect">
              <a:avLst/>
            </a:prstGeom>
            <a:noFill/>
          </p:spPr>
          <p:txBody>
            <a:bodyPr wrap="square" lIns="0" tIns="0" rIns="0" bIns="0" rtlCol="0">
              <a:spAutoFit/>
            </a:bodyPr>
            <a:lstStyle/>
            <a:p>
              <a:pPr algn="r"/>
              <a:r>
                <a:rPr lang="en-GB" sz="800" dirty="0">
                  <a:solidFill>
                    <a:schemeClr val="tx1"/>
                  </a:solidFill>
                </a:rPr>
                <a:t>27.46cm</a:t>
              </a:r>
            </a:p>
          </p:txBody>
        </p:sp>
        <p:sp>
          <p:nvSpPr>
            <p:cNvPr id="76" name="TextBox 75"/>
            <p:cNvSpPr txBox="1"/>
            <p:nvPr userDrawn="1"/>
          </p:nvSpPr>
          <p:spPr>
            <a:xfrm>
              <a:off x="8548834" y="-437436"/>
              <a:ext cx="438671" cy="123111"/>
            </a:xfrm>
            <a:prstGeom prst="rect">
              <a:avLst/>
            </a:prstGeom>
            <a:noFill/>
          </p:spPr>
          <p:txBody>
            <a:bodyPr wrap="square" lIns="0" tIns="0" rIns="0" bIns="0" rtlCol="0">
              <a:spAutoFit/>
            </a:bodyPr>
            <a:lstStyle/>
            <a:p>
              <a:pPr algn="r"/>
              <a:r>
                <a:rPr lang="en-GB" sz="800" dirty="0">
                  <a:solidFill>
                    <a:schemeClr val="tx1"/>
                  </a:solidFill>
                </a:rPr>
                <a:t>24.76cm</a:t>
              </a:r>
            </a:p>
          </p:txBody>
        </p:sp>
        <p:sp>
          <p:nvSpPr>
            <p:cNvPr id="77" name="TextBox 76"/>
            <p:cNvSpPr txBox="1"/>
            <p:nvPr userDrawn="1"/>
          </p:nvSpPr>
          <p:spPr>
            <a:xfrm>
              <a:off x="7577861" y="-437436"/>
              <a:ext cx="438671" cy="123111"/>
            </a:xfrm>
            <a:prstGeom prst="rect">
              <a:avLst/>
            </a:prstGeom>
            <a:noFill/>
          </p:spPr>
          <p:txBody>
            <a:bodyPr wrap="square" lIns="0" tIns="0" rIns="0" bIns="0" rtlCol="0">
              <a:spAutoFit/>
            </a:bodyPr>
            <a:lstStyle/>
            <a:p>
              <a:pPr algn="r"/>
              <a:r>
                <a:rPr lang="en-GB" sz="800" dirty="0">
                  <a:solidFill>
                    <a:schemeClr val="tx1"/>
                  </a:solidFill>
                </a:rPr>
                <a:t>22.07cm</a:t>
              </a:r>
            </a:p>
          </p:txBody>
        </p:sp>
        <p:sp>
          <p:nvSpPr>
            <p:cNvPr id="78" name="TextBox 77"/>
            <p:cNvSpPr txBox="1"/>
            <p:nvPr userDrawn="1"/>
          </p:nvSpPr>
          <p:spPr>
            <a:xfrm>
              <a:off x="6606888" y="-437436"/>
              <a:ext cx="438671" cy="123111"/>
            </a:xfrm>
            <a:prstGeom prst="rect">
              <a:avLst/>
            </a:prstGeom>
            <a:noFill/>
          </p:spPr>
          <p:txBody>
            <a:bodyPr wrap="square" lIns="0" tIns="0" rIns="0" bIns="0" rtlCol="0">
              <a:spAutoFit/>
            </a:bodyPr>
            <a:lstStyle/>
            <a:p>
              <a:pPr algn="r"/>
              <a:r>
                <a:rPr lang="en-GB" sz="800" dirty="0">
                  <a:solidFill>
                    <a:schemeClr val="tx1"/>
                  </a:solidFill>
                </a:rPr>
                <a:t>19.37cm</a:t>
              </a:r>
            </a:p>
          </p:txBody>
        </p:sp>
        <p:sp>
          <p:nvSpPr>
            <p:cNvPr id="79" name="TextBox 78"/>
            <p:cNvSpPr txBox="1"/>
            <p:nvPr userDrawn="1"/>
          </p:nvSpPr>
          <p:spPr>
            <a:xfrm>
              <a:off x="5635915" y="-437436"/>
              <a:ext cx="438671" cy="123111"/>
            </a:xfrm>
            <a:prstGeom prst="rect">
              <a:avLst/>
            </a:prstGeom>
            <a:noFill/>
          </p:spPr>
          <p:txBody>
            <a:bodyPr wrap="square" lIns="0" tIns="0" rIns="0" bIns="0" rtlCol="0">
              <a:spAutoFit/>
            </a:bodyPr>
            <a:lstStyle/>
            <a:p>
              <a:pPr algn="r"/>
              <a:r>
                <a:rPr lang="en-GB" sz="800" dirty="0">
                  <a:solidFill>
                    <a:schemeClr val="tx1"/>
                  </a:solidFill>
                </a:rPr>
                <a:t>16.67cm</a:t>
              </a:r>
            </a:p>
          </p:txBody>
        </p:sp>
        <p:sp>
          <p:nvSpPr>
            <p:cNvPr id="80" name="TextBox 79"/>
            <p:cNvSpPr txBox="1"/>
            <p:nvPr userDrawn="1"/>
          </p:nvSpPr>
          <p:spPr>
            <a:xfrm>
              <a:off x="4664942" y="-437436"/>
              <a:ext cx="438671" cy="123111"/>
            </a:xfrm>
            <a:prstGeom prst="rect">
              <a:avLst/>
            </a:prstGeom>
            <a:noFill/>
          </p:spPr>
          <p:txBody>
            <a:bodyPr wrap="square" lIns="0" tIns="0" rIns="0" bIns="0" rtlCol="0">
              <a:spAutoFit/>
            </a:bodyPr>
            <a:lstStyle/>
            <a:p>
              <a:pPr algn="r"/>
              <a:r>
                <a:rPr lang="en-GB" sz="800" dirty="0">
                  <a:solidFill>
                    <a:schemeClr val="tx1"/>
                  </a:solidFill>
                </a:rPr>
                <a:t>13.98cm</a:t>
              </a:r>
            </a:p>
          </p:txBody>
        </p:sp>
        <p:sp>
          <p:nvSpPr>
            <p:cNvPr id="81" name="TextBox 80"/>
            <p:cNvSpPr txBox="1"/>
            <p:nvPr userDrawn="1"/>
          </p:nvSpPr>
          <p:spPr>
            <a:xfrm>
              <a:off x="3693969" y="-437436"/>
              <a:ext cx="438671" cy="123111"/>
            </a:xfrm>
            <a:prstGeom prst="rect">
              <a:avLst/>
            </a:prstGeom>
            <a:noFill/>
          </p:spPr>
          <p:txBody>
            <a:bodyPr wrap="square" lIns="0" tIns="0" rIns="0" bIns="0" rtlCol="0">
              <a:spAutoFit/>
            </a:bodyPr>
            <a:lstStyle/>
            <a:p>
              <a:pPr algn="r"/>
              <a:r>
                <a:rPr lang="en-GB" sz="800" dirty="0">
                  <a:solidFill>
                    <a:schemeClr val="tx1"/>
                  </a:solidFill>
                </a:rPr>
                <a:t>11.28cm</a:t>
              </a:r>
            </a:p>
          </p:txBody>
        </p:sp>
        <p:sp>
          <p:nvSpPr>
            <p:cNvPr id="82" name="TextBox 81"/>
            <p:cNvSpPr txBox="1"/>
            <p:nvPr userDrawn="1"/>
          </p:nvSpPr>
          <p:spPr>
            <a:xfrm>
              <a:off x="2722996" y="-437436"/>
              <a:ext cx="438671" cy="123111"/>
            </a:xfrm>
            <a:prstGeom prst="rect">
              <a:avLst/>
            </a:prstGeom>
            <a:noFill/>
          </p:spPr>
          <p:txBody>
            <a:bodyPr wrap="square" lIns="0" tIns="0" rIns="0" bIns="0" rtlCol="0">
              <a:spAutoFit/>
            </a:bodyPr>
            <a:lstStyle/>
            <a:p>
              <a:pPr algn="r"/>
              <a:r>
                <a:rPr lang="en-GB" sz="800" dirty="0">
                  <a:solidFill>
                    <a:schemeClr val="tx1"/>
                  </a:solidFill>
                </a:rPr>
                <a:t>8.59cm</a:t>
              </a:r>
            </a:p>
          </p:txBody>
        </p:sp>
        <p:sp>
          <p:nvSpPr>
            <p:cNvPr id="83" name="TextBox 82"/>
            <p:cNvSpPr txBox="1"/>
            <p:nvPr userDrawn="1"/>
          </p:nvSpPr>
          <p:spPr>
            <a:xfrm>
              <a:off x="1752023" y="-437436"/>
              <a:ext cx="438671" cy="123111"/>
            </a:xfrm>
            <a:prstGeom prst="rect">
              <a:avLst/>
            </a:prstGeom>
            <a:noFill/>
          </p:spPr>
          <p:txBody>
            <a:bodyPr wrap="square" lIns="0" tIns="0" rIns="0" bIns="0" rtlCol="0">
              <a:spAutoFit/>
            </a:bodyPr>
            <a:lstStyle/>
            <a:p>
              <a:pPr algn="r"/>
              <a:r>
                <a:rPr lang="en-GB" sz="800" dirty="0">
                  <a:solidFill>
                    <a:schemeClr val="tx1"/>
                  </a:solidFill>
                </a:rPr>
                <a:t>5.89cm</a:t>
              </a:r>
            </a:p>
          </p:txBody>
        </p:sp>
        <p:sp>
          <p:nvSpPr>
            <p:cNvPr id="84" name="TextBox 83"/>
            <p:cNvSpPr txBox="1"/>
            <p:nvPr userDrawn="1"/>
          </p:nvSpPr>
          <p:spPr>
            <a:xfrm>
              <a:off x="781050" y="-437436"/>
              <a:ext cx="438671" cy="123111"/>
            </a:xfrm>
            <a:prstGeom prst="rect">
              <a:avLst/>
            </a:prstGeom>
            <a:noFill/>
          </p:spPr>
          <p:txBody>
            <a:bodyPr wrap="square" lIns="0" tIns="0" rIns="0" bIns="0" rtlCol="0">
              <a:spAutoFit/>
            </a:bodyPr>
            <a:lstStyle/>
            <a:p>
              <a:pPr algn="r"/>
              <a:r>
                <a:rPr lang="en-GB" sz="800" dirty="0">
                  <a:solidFill>
                    <a:schemeClr val="tx1"/>
                  </a:solidFill>
                </a:rPr>
                <a:t>3.19cm</a:t>
              </a:r>
            </a:p>
          </p:txBody>
        </p:sp>
        <p:cxnSp>
          <p:nvCxnSpPr>
            <p:cNvPr id="5" name="Straight Connector 4"/>
            <p:cNvCxnSpPr/>
            <p:nvPr userDrawn="1"/>
          </p:nvCxnSpPr>
          <p:spPr>
            <a:xfrm>
              <a:off x="360000" y="-265725"/>
              <a:ext cx="0" cy="180000"/>
            </a:xfrm>
            <a:prstGeom prst="line">
              <a:avLst/>
            </a:prstGeom>
            <a:ln w="6350">
              <a:gradFill>
                <a:gsLst>
                  <a:gs pos="0">
                    <a:srgbClr val="F2DA64"/>
                  </a:gs>
                  <a:gs pos="18000">
                    <a:srgbClr val="A27700"/>
                  </a:gs>
                  <a:gs pos="71000">
                    <a:srgbClr val="D7B446"/>
                  </a:gs>
                  <a:gs pos="51000">
                    <a:srgbClr val="F2DA64"/>
                  </a:gs>
                  <a:gs pos="100000">
                    <a:srgbClr val="987000"/>
                  </a:gs>
                </a:gsLst>
                <a:lin ang="5400000" scaled="0"/>
              </a:gradFill>
            </a:ln>
          </p:spPr>
          <p:style>
            <a:lnRef idx="1">
              <a:schemeClr val="accent1"/>
            </a:lnRef>
            <a:fillRef idx="0">
              <a:schemeClr val="accent1"/>
            </a:fillRef>
            <a:effectRef idx="0">
              <a:schemeClr val="accent1"/>
            </a:effectRef>
            <a:fontRef idx="minor">
              <a:schemeClr val="tx1"/>
            </a:fontRef>
          </p:style>
        </p:cxnSp>
        <p:sp>
          <p:nvSpPr>
            <p:cNvPr id="85" name="TextBox 84"/>
            <p:cNvSpPr txBox="1"/>
            <p:nvPr userDrawn="1"/>
          </p:nvSpPr>
          <p:spPr>
            <a:xfrm>
              <a:off x="-1143000" y="5763299"/>
              <a:ext cx="833960" cy="123111"/>
            </a:xfrm>
            <a:prstGeom prst="rect">
              <a:avLst/>
            </a:prstGeom>
            <a:noFill/>
          </p:spPr>
          <p:txBody>
            <a:bodyPr wrap="square" lIns="0" tIns="0" rIns="0" bIns="0" rtlCol="0">
              <a:spAutoFit/>
            </a:bodyPr>
            <a:lstStyle/>
            <a:p>
              <a:pPr algn="r"/>
              <a:r>
                <a:rPr lang="en-GB" sz="800" dirty="0">
                  <a:solidFill>
                    <a:schemeClr val="tx1"/>
                  </a:solidFill>
                </a:rPr>
                <a:t>Content Bottom</a:t>
              </a:r>
            </a:p>
          </p:txBody>
        </p:sp>
        <p:sp>
          <p:nvSpPr>
            <p:cNvPr id="86" name="TextBox 85"/>
            <p:cNvSpPr txBox="1"/>
            <p:nvPr userDrawn="1"/>
          </p:nvSpPr>
          <p:spPr>
            <a:xfrm>
              <a:off x="-1143000" y="1769267"/>
              <a:ext cx="833960" cy="123111"/>
            </a:xfrm>
            <a:prstGeom prst="rect">
              <a:avLst/>
            </a:prstGeom>
            <a:noFill/>
          </p:spPr>
          <p:txBody>
            <a:bodyPr wrap="square" lIns="0" tIns="0" rIns="0" bIns="0" rtlCol="0">
              <a:spAutoFit/>
            </a:bodyPr>
            <a:lstStyle/>
            <a:p>
              <a:pPr algn="r"/>
              <a:r>
                <a:rPr lang="en-GB" sz="800" dirty="0">
                  <a:solidFill>
                    <a:schemeClr val="tx1"/>
                  </a:solidFill>
                </a:rPr>
                <a:t>Content Top</a:t>
              </a:r>
            </a:p>
          </p:txBody>
        </p:sp>
        <p:sp>
          <p:nvSpPr>
            <p:cNvPr id="87" name="TextBox 86"/>
            <p:cNvSpPr txBox="1"/>
            <p:nvPr userDrawn="1"/>
          </p:nvSpPr>
          <p:spPr>
            <a:xfrm>
              <a:off x="-1143000" y="1198691"/>
              <a:ext cx="833960" cy="123111"/>
            </a:xfrm>
            <a:prstGeom prst="rect">
              <a:avLst/>
            </a:prstGeom>
            <a:noFill/>
          </p:spPr>
          <p:txBody>
            <a:bodyPr wrap="square" lIns="0" tIns="0" rIns="0" bIns="0" rtlCol="0">
              <a:spAutoFit/>
            </a:bodyPr>
            <a:lstStyle/>
            <a:p>
              <a:pPr algn="r"/>
              <a:r>
                <a:rPr lang="en-GB" sz="800" dirty="0">
                  <a:solidFill>
                    <a:schemeClr val="tx1"/>
                  </a:solidFill>
                </a:rPr>
                <a:t>Heading Baseline</a:t>
              </a:r>
            </a:p>
          </p:txBody>
        </p:sp>
        <p:sp>
          <p:nvSpPr>
            <p:cNvPr id="88" name="TextBox 87"/>
            <p:cNvSpPr txBox="1"/>
            <p:nvPr userDrawn="1"/>
          </p:nvSpPr>
          <p:spPr>
            <a:xfrm>
              <a:off x="-590537" y="-438330"/>
              <a:ext cx="833960" cy="123111"/>
            </a:xfrm>
            <a:prstGeom prst="rect">
              <a:avLst/>
            </a:prstGeom>
            <a:noFill/>
          </p:spPr>
          <p:txBody>
            <a:bodyPr wrap="square" lIns="0" tIns="0" rIns="0" bIns="0" rtlCol="0">
              <a:spAutoFit/>
            </a:bodyPr>
            <a:lstStyle/>
            <a:p>
              <a:pPr algn="r"/>
              <a:r>
                <a:rPr lang="en-GB" sz="800" dirty="0">
                  <a:solidFill>
                    <a:schemeClr val="tx1"/>
                  </a:solidFill>
                </a:rPr>
                <a:t>Left Margin</a:t>
              </a:r>
            </a:p>
          </p:txBody>
        </p:sp>
        <p:sp>
          <p:nvSpPr>
            <p:cNvPr id="89" name="TextBox 88"/>
            <p:cNvSpPr txBox="1"/>
            <p:nvPr userDrawn="1"/>
          </p:nvSpPr>
          <p:spPr>
            <a:xfrm>
              <a:off x="11933758" y="-438330"/>
              <a:ext cx="639242" cy="123111"/>
            </a:xfrm>
            <a:prstGeom prst="rect">
              <a:avLst/>
            </a:prstGeom>
            <a:noFill/>
          </p:spPr>
          <p:txBody>
            <a:bodyPr wrap="square" lIns="0" tIns="0" rIns="0" bIns="0" rtlCol="0">
              <a:spAutoFit/>
            </a:bodyPr>
            <a:lstStyle/>
            <a:p>
              <a:pPr algn="l"/>
              <a:r>
                <a:rPr lang="en-GB" sz="800" dirty="0">
                  <a:solidFill>
                    <a:schemeClr val="tx1"/>
                  </a:solidFill>
                </a:rPr>
                <a:t>Right Margin</a:t>
              </a:r>
            </a:p>
          </p:txBody>
        </p:sp>
      </p:grpSp>
      <p:sp>
        <p:nvSpPr>
          <p:cNvPr id="93" name="Slide Number Placeholder 5"/>
          <p:cNvSpPr>
            <a:spLocks noGrp="1"/>
          </p:cNvSpPr>
          <p:nvPr>
            <p:ph type="sldNum" sz="quarter" idx="4"/>
          </p:nvPr>
        </p:nvSpPr>
        <p:spPr>
          <a:xfrm>
            <a:off x="10856913" y="6394275"/>
            <a:ext cx="969962" cy="196850"/>
          </a:xfrm>
          <a:prstGeom prst="rect">
            <a:avLst/>
          </a:prstGeom>
        </p:spPr>
        <p:txBody>
          <a:bodyPr vert="horz" lIns="0" tIns="0" rIns="0" bIns="0" rtlCol="0" anchor="ctr"/>
          <a:lstStyle>
            <a:lvl1pPr algn="r">
              <a:defRPr sz="1000">
                <a:solidFill>
                  <a:schemeClr val="tx1"/>
                </a:solidFill>
              </a:defRPr>
            </a:lvl1pPr>
          </a:lstStyle>
          <a:p>
            <a:fld id="{4034BEE3-566C-4068-A777-C3A4762E861B}" type="slidenum">
              <a:rPr lang="en-GB" smtClean="0"/>
              <a:pPr/>
              <a:t>‹#›</a:t>
            </a:fld>
            <a:endParaRPr lang="en-GB" dirty="0"/>
          </a:p>
        </p:txBody>
      </p:sp>
      <p:cxnSp>
        <p:nvCxnSpPr>
          <p:cNvPr id="94" name="Straight Connector 93"/>
          <p:cNvCxnSpPr/>
          <p:nvPr/>
        </p:nvCxnSpPr>
        <p:spPr>
          <a:xfrm>
            <a:off x="0" y="6124991"/>
            <a:ext cx="12193200" cy="0"/>
          </a:xfrm>
          <a:prstGeom prst="line">
            <a:avLst/>
          </a:prstGeom>
          <a:ln w="19050">
            <a:gradFill>
              <a:gsLst>
                <a:gs pos="0">
                  <a:srgbClr val="F2DA64"/>
                </a:gs>
                <a:gs pos="18000">
                  <a:srgbClr val="A27700"/>
                </a:gs>
                <a:gs pos="71000">
                  <a:srgbClr val="D7B446"/>
                </a:gs>
                <a:gs pos="51000">
                  <a:srgbClr val="F2DA64"/>
                </a:gs>
                <a:gs pos="100000">
                  <a:srgbClr val="987000"/>
                </a:gs>
              </a:gsLst>
              <a:lin ang="0" scaled="0"/>
            </a:gradFill>
          </a:ln>
        </p:spPr>
        <p:style>
          <a:lnRef idx="1">
            <a:schemeClr val="accent1"/>
          </a:lnRef>
          <a:fillRef idx="0">
            <a:schemeClr val="accent1"/>
          </a:fillRef>
          <a:effectRef idx="0">
            <a:schemeClr val="accent1"/>
          </a:effectRef>
          <a:fontRef idx="minor">
            <a:schemeClr val="tx1"/>
          </a:fontRef>
        </p:style>
      </p:cxnSp>
      <p:pic>
        <p:nvPicPr>
          <p:cNvPr id="96" name="Picture 95" descr="logo-03.png"/>
          <p:cNvPicPr>
            <a:picLocks noChangeAspect="1"/>
          </p:cNvPicPr>
          <p:nvPr/>
        </p:nvPicPr>
        <p:blipFill>
          <a:blip r:embed="rId8">
            <a:alphaModFix/>
            <a:extLst>
              <a:ext uri="{28A0092B-C50C-407E-A947-70E740481C1C}">
                <a14:useLocalDpi xmlns:a14="http://schemas.microsoft.com/office/drawing/2010/main" val="0"/>
              </a:ext>
            </a:extLst>
          </a:blip>
          <a:stretch>
            <a:fillRect/>
          </a:stretch>
        </p:blipFill>
        <p:spPr>
          <a:xfrm>
            <a:off x="297773" y="6334125"/>
            <a:ext cx="4329415" cy="324431"/>
          </a:xfrm>
          <a:prstGeom prst="rect">
            <a:avLst/>
          </a:prstGeom>
        </p:spPr>
      </p:pic>
      <p:sp>
        <p:nvSpPr>
          <p:cNvPr id="95" name="Title Placeholder 1"/>
          <p:cNvSpPr>
            <a:spLocks noGrp="1"/>
          </p:cNvSpPr>
          <p:nvPr>
            <p:ph type="title"/>
          </p:nvPr>
        </p:nvSpPr>
        <p:spPr>
          <a:xfrm>
            <a:off x="355600" y="1019488"/>
            <a:ext cx="11452423" cy="704346"/>
          </a:xfrm>
          <a:prstGeom prst="rect">
            <a:avLst/>
          </a:prstGeom>
        </p:spPr>
        <p:txBody>
          <a:bodyPr vert="horz" lIns="0" tIns="0" rIns="0" bIns="0" rtlCol="0" anchor="b">
            <a:noAutofit/>
          </a:bodyPr>
          <a:lstStyle/>
          <a:p>
            <a:r>
              <a:rPr lang="en-US" dirty="0"/>
              <a:t>Click to edit Master title style</a:t>
            </a:r>
            <a:endParaRPr lang="en-GB" dirty="0"/>
          </a:p>
        </p:txBody>
      </p:sp>
      <p:sp>
        <p:nvSpPr>
          <p:cNvPr id="97" name="Text Placeholder 2"/>
          <p:cNvSpPr>
            <a:spLocks noGrp="1"/>
          </p:cNvSpPr>
          <p:nvPr>
            <p:ph type="body" idx="1"/>
          </p:nvPr>
        </p:nvSpPr>
        <p:spPr>
          <a:xfrm>
            <a:off x="359999" y="1892378"/>
            <a:ext cx="11466875" cy="3819447"/>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graphicFrame>
        <p:nvGraphicFramePr>
          <p:cNvPr id="92" name="Table 91"/>
          <p:cNvGraphicFramePr>
            <a:graphicFrameLocks noGrp="1"/>
          </p:cNvGraphicFramePr>
          <p:nvPr userDrawn="1">
            <p:extLst>
              <p:ext uri="{D42A27DB-BD31-4B8C-83A1-F6EECF244321}">
                <p14:modId xmlns:p14="http://schemas.microsoft.com/office/powerpoint/2010/main" val="2866591240"/>
              </p:ext>
            </p:extLst>
          </p:nvPr>
        </p:nvGraphicFramePr>
        <p:xfrm>
          <a:off x="355600" y="819509"/>
          <a:ext cx="11469690" cy="315554"/>
        </p:xfrm>
        <a:graphic>
          <a:graphicData uri="http://schemas.openxmlformats.org/drawingml/2006/table">
            <a:tbl>
              <a:tblPr firstRow="1" bandRow="1">
                <a:tableStyleId>{5C22544A-7EE6-4342-B048-85BDC9FD1C3A}</a:tableStyleId>
              </a:tblPr>
              <a:tblGrid>
                <a:gridCol w="1274410">
                  <a:extLst>
                    <a:ext uri="{9D8B030D-6E8A-4147-A177-3AD203B41FA5}">
                      <a16:colId xmlns:a16="http://schemas.microsoft.com/office/drawing/2014/main" xmlns="" val="20000"/>
                    </a:ext>
                  </a:extLst>
                </a:gridCol>
                <a:gridCol w="1274410">
                  <a:extLst>
                    <a:ext uri="{9D8B030D-6E8A-4147-A177-3AD203B41FA5}">
                      <a16:colId xmlns:a16="http://schemas.microsoft.com/office/drawing/2014/main" xmlns="" val="20001"/>
                    </a:ext>
                  </a:extLst>
                </a:gridCol>
                <a:gridCol w="1274410">
                  <a:extLst>
                    <a:ext uri="{9D8B030D-6E8A-4147-A177-3AD203B41FA5}">
                      <a16:colId xmlns:a16="http://schemas.microsoft.com/office/drawing/2014/main" xmlns="" val="20002"/>
                    </a:ext>
                  </a:extLst>
                </a:gridCol>
                <a:gridCol w="1274410">
                  <a:extLst>
                    <a:ext uri="{9D8B030D-6E8A-4147-A177-3AD203B41FA5}">
                      <a16:colId xmlns:a16="http://schemas.microsoft.com/office/drawing/2014/main" xmlns="" val="20003"/>
                    </a:ext>
                  </a:extLst>
                </a:gridCol>
                <a:gridCol w="1274410">
                  <a:extLst>
                    <a:ext uri="{9D8B030D-6E8A-4147-A177-3AD203B41FA5}">
                      <a16:colId xmlns:a16="http://schemas.microsoft.com/office/drawing/2014/main" xmlns="" val="20004"/>
                    </a:ext>
                  </a:extLst>
                </a:gridCol>
                <a:gridCol w="1274410">
                  <a:extLst>
                    <a:ext uri="{9D8B030D-6E8A-4147-A177-3AD203B41FA5}">
                      <a16:colId xmlns:a16="http://schemas.microsoft.com/office/drawing/2014/main" xmlns="" val="20005"/>
                    </a:ext>
                  </a:extLst>
                </a:gridCol>
                <a:gridCol w="1274410">
                  <a:extLst>
                    <a:ext uri="{9D8B030D-6E8A-4147-A177-3AD203B41FA5}">
                      <a16:colId xmlns:a16="http://schemas.microsoft.com/office/drawing/2014/main" xmlns="" val="20006"/>
                    </a:ext>
                  </a:extLst>
                </a:gridCol>
                <a:gridCol w="1274410">
                  <a:extLst>
                    <a:ext uri="{9D8B030D-6E8A-4147-A177-3AD203B41FA5}">
                      <a16:colId xmlns:a16="http://schemas.microsoft.com/office/drawing/2014/main" xmlns="" val="20007"/>
                    </a:ext>
                  </a:extLst>
                </a:gridCol>
                <a:gridCol w="1274410">
                  <a:extLst>
                    <a:ext uri="{9D8B030D-6E8A-4147-A177-3AD203B41FA5}">
                      <a16:colId xmlns:a16="http://schemas.microsoft.com/office/drawing/2014/main" xmlns="" val="20008"/>
                    </a:ext>
                  </a:extLst>
                </a:gridCol>
              </a:tblGrid>
              <a:tr h="315554">
                <a:tc>
                  <a:txBody>
                    <a:bodyPr/>
                    <a:lstStyle/>
                    <a:p>
                      <a:pPr algn="ctr"/>
                      <a:r>
                        <a:rPr lang="en-GB" sz="1000" b="0" i="0" dirty="0">
                          <a:solidFill>
                            <a:schemeClr val="tx1"/>
                          </a:solidFill>
                        </a:rPr>
                        <a:t>Welcome</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 Summary</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dirty="0">
                          <a:solidFill>
                            <a:schemeClr val="tx1"/>
                          </a:solidFill>
                        </a:rPr>
                        <a:t>Headlines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baseline="0" dirty="0">
                          <a:solidFill>
                            <a:schemeClr val="tx1"/>
                          </a:solidFill>
                        </a:rPr>
                        <a:t>Detail</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2016</a:t>
                      </a:r>
                    </a:p>
                    <a:p>
                      <a:pPr algn="ctr"/>
                      <a:r>
                        <a:rPr lang="en-GB" sz="1000" b="0" i="0" dirty="0">
                          <a:solidFill>
                            <a:schemeClr val="tx1"/>
                          </a:solidFill>
                        </a:rPr>
                        <a:t>Long-term</a:t>
                      </a:r>
                      <a:r>
                        <a:rPr lang="en-GB" sz="1000" b="0" i="0" baseline="0" dirty="0">
                          <a:solidFill>
                            <a:schemeClr val="tx1"/>
                          </a:solidFill>
                        </a:rPr>
                        <a:t> trends</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Full </a:t>
                      </a:r>
                      <a:br>
                        <a:rPr lang="en-GB" sz="1000" b="0" i="0" dirty="0">
                          <a:solidFill>
                            <a:schemeClr val="tx1"/>
                          </a:solidFill>
                        </a:rPr>
                      </a:br>
                      <a:r>
                        <a:rPr lang="en-GB" sz="1000" b="0" i="0" dirty="0">
                          <a:solidFill>
                            <a:schemeClr val="tx1"/>
                          </a:solidFill>
                        </a:rPr>
                        <a:t>data</a:t>
                      </a:r>
                      <a:r>
                        <a:rPr lang="en-GB" sz="1000" b="0" i="0" baseline="0" dirty="0">
                          <a:solidFill>
                            <a:schemeClr val="tx1"/>
                          </a:solidFill>
                        </a:rPr>
                        <a:t> tables</a:t>
                      </a:r>
                      <a:endParaRPr lang="en-GB" sz="1000" b="0" i="0" dirty="0">
                        <a:solidFill>
                          <a:schemeClr val="tx1"/>
                        </a:solidFil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000" b="0" i="0" dirty="0">
                          <a:solidFill>
                            <a:schemeClr val="tx1"/>
                          </a:solidFill>
                        </a:rPr>
                        <a:t>Methods &amp; Performance Report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000" b="0" i="0" dirty="0">
                          <a:solidFill>
                            <a:schemeClr val="tx1"/>
                          </a:solidFill>
                        </a:rPr>
                        <a:t>Further details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pSp>
        <p:nvGrpSpPr>
          <p:cNvPr id="91" name="Group 90">
            <a:extLst>
              <a:ext uri="{FF2B5EF4-FFF2-40B4-BE49-F238E27FC236}">
                <a16:creationId xmlns:a16="http://schemas.microsoft.com/office/drawing/2014/main" xmlns="" id="{2F0F427C-A9AF-444D-95F3-E1FF6D099AB7}"/>
              </a:ext>
            </a:extLst>
          </p:cNvPr>
          <p:cNvGrpSpPr/>
          <p:nvPr userDrawn="1"/>
        </p:nvGrpSpPr>
        <p:grpSpPr>
          <a:xfrm>
            <a:off x="6108961" y="6148417"/>
            <a:ext cx="5029399" cy="641445"/>
            <a:chOff x="6137028" y="6124991"/>
            <a:chExt cx="5029399" cy="641445"/>
          </a:xfrm>
        </p:grpSpPr>
        <p:grpSp>
          <p:nvGrpSpPr>
            <p:cNvPr id="100" name="Group 99">
              <a:extLst>
                <a:ext uri="{FF2B5EF4-FFF2-40B4-BE49-F238E27FC236}">
                  <a16:creationId xmlns:a16="http://schemas.microsoft.com/office/drawing/2014/main" xmlns="" id="{01249E88-2131-4320-B370-6C9E32A9E7C0}"/>
                </a:ext>
              </a:extLst>
            </p:cNvPr>
            <p:cNvGrpSpPr/>
            <p:nvPr userDrawn="1"/>
          </p:nvGrpSpPr>
          <p:grpSpPr>
            <a:xfrm>
              <a:off x="6137028" y="6124991"/>
              <a:ext cx="5029399" cy="641445"/>
              <a:chOff x="7007703" y="5907141"/>
              <a:chExt cx="5029399" cy="641445"/>
            </a:xfrm>
          </p:grpSpPr>
          <p:pic>
            <p:nvPicPr>
              <p:cNvPr id="102" name="Picture 101">
                <a:extLst>
                  <a:ext uri="{FF2B5EF4-FFF2-40B4-BE49-F238E27FC236}">
                    <a16:creationId xmlns:a16="http://schemas.microsoft.com/office/drawing/2014/main" xmlns="" id="{F8F0A66B-D3CE-4FDA-9583-8CBADF5290E6}"/>
                  </a:ext>
                </a:extLst>
              </p:cNvPr>
              <p:cNvPicPr/>
              <p:nvPr/>
            </p:nvPicPr>
            <p:blipFill rotWithShape="1">
              <a:blip r:embed="rId9">
                <a:extLst>
                  <a:ext uri="{28A0092B-C50C-407E-A947-70E740481C1C}">
                    <a14:useLocalDpi xmlns:a14="http://schemas.microsoft.com/office/drawing/2010/main" val="0"/>
                  </a:ext>
                </a:extLst>
              </a:blip>
              <a:srcRect l="30570" t="25217" r="48146" b="26749"/>
              <a:stretch/>
            </p:blipFill>
            <p:spPr>
              <a:xfrm>
                <a:off x="7007703" y="5907141"/>
                <a:ext cx="1608995" cy="641445"/>
              </a:xfrm>
              <a:prstGeom prst="rect">
                <a:avLst/>
              </a:prstGeom>
              <a:extLst>
                <a:ext uri="{FAA26D3D-D897-4be2-8F04-BA451C77F1D7}">
                  <ma14:placeholderFlag xmlns:wpc="http://schemas.microsoft.com/office/word/2010/wordprocessingCanvas" xmlns:mc="http://schemas.openxmlformats.org/markup-compatibility/2006" xmlns:m="http://schemas.openxmlformats.org/officeDocument/2006/math" xmlns:wp14="http://schemas.microsoft.com/office/word/2010/wordprocessingDrawing" xmlns:wp="http://schemas.openxmlformats.org/drawingml/2006/wordprocessingDrawing" xmlns:w14="http://schemas.microsoft.com/office/word/2010/wordml" xmlns:wpg="http://schemas.microsoft.com/office/word/2010/wordprocessingGroup" xmlns:wpi="http://schemas.microsoft.com/office/word/2010/wordprocessingInk" xmlns:wne="http://schemas.microsoft.com/office/word/2006/wordml" xmlns:wps="http://schemas.microsoft.com/office/word/2010/wordprocessingShape" xmlns:pic="http://schemas.openxmlformats.org/drawingml/2006/picture" xmlns:ve="http://schemas.openxmlformats.org/markup-compatibility/2006" xmlns="" xmlns:mo="http://schemas.microsoft.com/office/mac/office/2008/main" xmlns:mv="urn:schemas-microsoft-com:mac:vml" xmlns:o="urn:schemas-microsoft-com:office:office" xmlns:v="urn:schemas-microsoft-com:vml" xmlns:w10="urn:schemas-microsoft-com:office:word" xmlns:w="http://schemas.openxmlformats.org/wordprocessingml/2006/main" xmlns:ma14="http://schemas.microsoft.com/office/mac/drawingml/2011/main" xmlns:arto="http://schemas.microsoft.com/office/word/2006/arto" xmlns:lc="http://schemas.openxmlformats.org/drawingml/2006/lockedCanvas"/>
                </a:ext>
              </a:extLst>
            </p:spPr>
          </p:pic>
          <p:pic>
            <p:nvPicPr>
              <p:cNvPr id="103" name="Picture 102">
                <a:extLst>
                  <a:ext uri="{FF2B5EF4-FFF2-40B4-BE49-F238E27FC236}">
                    <a16:creationId xmlns:a16="http://schemas.microsoft.com/office/drawing/2014/main" xmlns="" id="{BBB1FF9C-D82E-4614-96FD-4DCB7E13A343}"/>
                  </a:ext>
                </a:extLst>
              </p:cNvPr>
              <p:cNvPicPr/>
              <p:nvPr/>
            </p:nvPicPr>
            <p:blipFill>
              <a:blip r:embed="rId10">
                <a:extLst>
                  <a:ext uri="{28A0092B-C50C-407E-A947-70E740481C1C}">
                    <a14:useLocalDpi xmlns:a14="http://schemas.microsoft.com/office/drawing/2010/main" val="0"/>
                  </a:ext>
                </a:extLst>
              </a:blip>
              <a:srcRect/>
              <a:stretch>
                <a:fillRect/>
              </a:stretch>
            </p:blipFill>
            <p:spPr bwMode="auto">
              <a:xfrm>
                <a:off x="10133350" y="6056026"/>
                <a:ext cx="1903752" cy="387280"/>
              </a:xfrm>
              <a:prstGeom prst="rect">
                <a:avLst/>
              </a:prstGeom>
              <a:noFill/>
              <a:ln>
                <a:noFill/>
              </a:ln>
            </p:spPr>
          </p:pic>
        </p:grpSp>
        <p:pic>
          <p:nvPicPr>
            <p:cNvPr id="101" name="Picture 100">
              <a:extLst>
                <a:ext uri="{FF2B5EF4-FFF2-40B4-BE49-F238E27FC236}">
                  <a16:creationId xmlns:a16="http://schemas.microsoft.com/office/drawing/2014/main" xmlns="" id="{96561E65-6C8C-45E3-BEC8-616E24F3F39E}"/>
                </a:ext>
              </a:extLst>
            </p:cNvPr>
            <p:cNvPicPr>
              <a:picLocks noChangeAspect="1"/>
            </p:cNvPicPr>
            <p:nvPr userDrawn="1"/>
          </p:nvPicPr>
          <p:blipFill>
            <a:blip r:embed="rId11"/>
            <a:stretch>
              <a:fillRect/>
            </a:stretch>
          </p:blipFill>
          <p:spPr>
            <a:xfrm>
              <a:off x="8016532" y="6233281"/>
              <a:ext cx="1059967" cy="424863"/>
            </a:xfrm>
            <a:prstGeom prst="rect">
              <a:avLst/>
            </a:prstGeom>
          </p:spPr>
        </p:pic>
      </p:grpSp>
    </p:spTree>
    <p:extLst>
      <p:ext uri="{BB962C8B-B14F-4D97-AF65-F5344CB8AC3E}">
        <p14:creationId xmlns:p14="http://schemas.microsoft.com/office/powerpoint/2010/main" val="3452111281"/>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48" r:id="rId6"/>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pos="227">
          <p15:clr>
            <a:srgbClr val="A4A3A4"/>
          </p15:clr>
        </p15:guide>
        <p15:guide id="2" orient="horz" pos="2159">
          <p15:clr>
            <a:srgbClr val="A4A3A4"/>
          </p15:clr>
        </p15:guide>
        <p15:guide id="3" pos="725">
          <p15:clr>
            <a:srgbClr val="A4A3A4"/>
          </p15:clr>
        </p15:guide>
        <p15:guide id="4" pos="842">
          <p15:clr>
            <a:srgbClr val="A4A3A4"/>
          </p15:clr>
        </p15:guide>
        <p15:guide id="5" pos="1335">
          <p15:clr>
            <a:srgbClr val="A4A3A4"/>
          </p15:clr>
        </p15:guide>
        <p15:guide id="6" pos="1454">
          <p15:clr>
            <a:srgbClr val="A4A3A4"/>
          </p15:clr>
        </p15:guide>
        <p15:guide id="7" pos="1947">
          <p15:clr>
            <a:srgbClr val="A4A3A4"/>
          </p15:clr>
        </p15:guide>
        <p15:guide id="8" pos="2064">
          <p15:clr>
            <a:srgbClr val="A4A3A4"/>
          </p15:clr>
        </p15:guide>
        <p15:guide id="9" pos="2558">
          <p15:clr>
            <a:srgbClr val="A4A3A4"/>
          </p15:clr>
        </p15:guide>
        <p15:guide id="10" pos="2678">
          <p15:clr>
            <a:srgbClr val="A4A3A4"/>
          </p15:clr>
        </p15:guide>
        <p15:guide id="11" pos="3170">
          <p15:clr>
            <a:srgbClr val="A4A3A4"/>
          </p15:clr>
        </p15:guide>
        <p15:guide id="12" pos="3288">
          <p15:clr>
            <a:srgbClr val="A4A3A4"/>
          </p15:clr>
        </p15:guide>
        <p15:guide id="13" pos="3780">
          <p15:clr>
            <a:srgbClr val="A4A3A4"/>
          </p15:clr>
        </p15:guide>
        <p15:guide id="14" pos="3900">
          <p15:clr>
            <a:srgbClr val="A4A3A4"/>
          </p15:clr>
        </p15:guide>
        <p15:guide id="15" pos="4392">
          <p15:clr>
            <a:srgbClr val="A4A3A4"/>
          </p15:clr>
        </p15:guide>
        <p15:guide id="16" pos="4512">
          <p15:clr>
            <a:srgbClr val="A4A3A4"/>
          </p15:clr>
        </p15:guide>
        <p15:guide id="17" pos="5124">
          <p15:clr>
            <a:srgbClr val="A4A3A4"/>
          </p15:clr>
        </p15:guide>
        <p15:guide id="18" pos="5004">
          <p15:clr>
            <a:srgbClr val="A4A3A4"/>
          </p15:clr>
        </p15:guide>
        <p15:guide id="19" pos="5616">
          <p15:clr>
            <a:srgbClr val="A4A3A4"/>
          </p15:clr>
        </p15:guide>
        <p15:guide id="20" pos="5736">
          <p15:clr>
            <a:srgbClr val="A4A3A4"/>
          </p15:clr>
        </p15:guide>
        <p15:guide id="21" pos="6227">
          <p15:clr>
            <a:srgbClr val="A4A3A4"/>
          </p15:clr>
        </p15:guide>
        <p15:guide id="22" pos="6348">
          <p15:clr>
            <a:srgbClr val="A4A3A4"/>
          </p15:clr>
        </p15:guide>
        <p15:guide id="23" pos="6839">
          <p15:clr>
            <a:srgbClr val="A4A3A4"/>
          </p15:clr>
        </p15:guide>
        <p15:guide id="24" pos="6960">
          <p15:clr>
            <a:srgbClr val="A4A3A4"/>
          </p15:clr>
        </p15:guide>
        <p15:guide id="25" pos="7451">
          <p15:clr>
            <a:srgbClr val="A4A3A4"/>
          </p15:clr>
        </p15:guide>
        <p15:guide id="26" orient="horz" pos="1799">
          <p15:clr>
            <a:srgbClr val="A4A3A4"/>
          </p15:clr>
        </p15:guide>
        <p15:guide id="27" orient="horz" pos="1437">
          <p15:clr>
            <a:srgbClr val="A4A3A4"/>
          </p15:clr>
        </p15:guide>
        <p15:guide id="28" orient="horz" pos="1077">
          <p15:clr>
            <a:srgbClr val="A4A3A4"/>
          </p15:clr>
        </p15:guide>
        <p15:guide id="29" orient="horz" pos="717">
          <p15:clr>
            <a:srgbClr val="A4A3A4"/>
          </p15:clr>
        </p15:guide>
        <p15:guide id="30" orient="horz" pos="2519">
          <p15:clr>
            <a:srgbClr val="A4A3A4"/>
          </p15:clr>
        </p15:guide>
        <p15:guide id="31" orient="horz" pos="2879">
          <p15:clr>
            <a:srgbClr val="A4A3A4"/>
          </p15:clr>
        </p15:guide>
        <p15:guide id="32" orient="horz" pos="3240">
          <p15:clr>
            <a:srgbClr val="A4A3A4"/>
          </p15:clr>
        </p15:guide>
        <p15:guide id="33" orient="horz" pos="3600">
          <p15:clr>
            <a:srgbClr val="A4A3A4"/>
          </p15:clr>
        </p15:guide>
        <p15:guide id="34" orient="horz" pos="3855">
          <p15:clr>
            <a:srgbClr val="A4A3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emf"/></Relationships>
</file>

<file path=ppt/slides/_rels/slide2.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notesSlide" Target="../notesSlides/notesSlide1.xml"/><Relationship Id="rId1" Type="http://schemas.openxmlformats.org/officeDocument/2006/relationships/slideLayout" Target="../slideLayouts/slideLayout11.xml"/><Relationship Id="rId6" Type="http://schemas.openxmlformats.org/officeDocument/2006/relationships/slide" Target="slide17.xml"/><Relationship Id="rId11" Type="http://schemas.openxmlformats.org/officeDocument/2006/relationships/slide" Target="slide130.xml"/><Relationship Id="rId5" Type="http://schemas.openxmlformats.org/officeDocument/2006/relationships/slide" Target="slide15.xml"/><Relationship Id="rId10" Type="http://schemas.openxmlformats.org/officeDocument/2006/relationships/slide" Target="slide102.xml"/><Relationship Id="rId4" Type="http://schemas.openxmlformats.org/officeDocument/2006/relationships/slide" Target="slide5.xml"/><Relationship Id="rId9" Type="http://schemas.openxmlformats.org/officeDocument/2006/relationships/slide" Target="slide88.xml"/></Relationships>
</file>

<file path=ppt/slides/_rels/slide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9.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4.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slide" Target="slide21.xml"/><Relationship Id="rId1" Type="http://schemas.openxmlformats.org/officeDocument/2006/relationships/slideLayout" Target="../slideLayouts/slideLayout9.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5.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8.png"/><Relationship Id="rId1" Type="http://schemas.openxmlformats.org/officeDocument/2006/relationships/slideLayout" Target="../slideLayouts/slideLayout9.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6.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13.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slide" Target="slide9.xml"/><Relationship Id="rId1" Type="http://schemas.openxmlformats.org/officeDocument/2006/relationships/slideLayout" Target="../slideLayouts/slideLayout9.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9.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9.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9.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9.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9.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0.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slide" Target="slide102.xml"/><Relationship Id="rId1" Type="http://schemas.openxmlformats.org/officeDocument/2006/relationships/slideLayout" Target="../slideLayouts/slideLayout9.xml"/><Relationship Id="rId6" Type="http://schemas.openxmlformats.org/officeDocument/2006/relationships/slide" Target="slide17.xml"/><Relationship Id="rId5" Type="http://schemas.openxmlformats.org/officeDocument/2006/relationships/slide" Target="slide15.xml"/><Relationship Id="rId10" Type="http://schemas.openxmlformats.org/officeDocument/2006/relationships/slide" Target="slide5.xml"/><Relationship Id="rId4" Type="http://schemas.openxmlformats.org/officeDocument/2006/relationships/slide" Target="slide130.xml"/><Relationship Id="rId9" Type="http://schemas.openxmlformats.org/officeDocument/2006/relationships/slide" Target="slide88.xml"/></Relationships>
</file>

<file path=ppt/slides/_rels/slide1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0.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4.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slide" Target="slide102.xml"/><Relationship Id="rId1" Type="http://schemas.openxmlformats.org/officeDocument/2006/relationships/slideLayout" Target="../slideLayouts/slideLayout9.xml"/><Relationship Id="rId6" Type="http://schemas.openxmlformats.org/officeDocument/2006/relationships/slide" Target="slide17.xml"/><Relationship Id="rId5" Type="http://schemas.openxmlformats.org/officeDocument/2006/relationships/slide" Target="slide15.xml"/><Relationship Id="rId10" Type="http://schemas.openxmlformats.org/officeDocument/2006/relationships/slide" Target="slide5.xml"/><Relationship Id="rId4" Type="http://schemas.openxmlformats.org/officeDocument/2006/relationships/slide" Target="slide130.xml"/><Relationship Id="rId9" Type="http://schemas.openxmlformats.org/officeDocument/2006/relationships/slide" Target="slide88.xml"/></Relationships>
</file>

<file path=ppt/slides/_rels/slide15.xml.rels><?xml version="1.0" encoding="UTF-8" standalone="yes"?>
<Relationships xmlns="http://schemas.openxmlformats.org/package/2006/relationships"><Relationship Id="rId8" Type="http://schemas.openxmlformats.org/officeDocument/2006/relationships/slide" Target="slide69.xml"/><Relationship Id="rId13" Type="http://schemas.openxmlformats.org/officeDocument/2006/relationships/slide" Target="slide17.xml"/><Relationship Id="rId18" Type="http://schemas.openxmlformats.org/officeDocument/2006/relationships/slide" Target="slide5.xml"/><Relationship Id="rId3" Type="http://schemas.openxmlformats.org/officeDocument/2006/relationships/chart" Target="../charts/chart2.xml"/><Relationship Id="rId7" Type="http://schemas.openxmlformats.org/officeDocument/2006/relationships/slide" Target="slide46.xml"/><Relationship Id="rId12" Type="http://schemas.openxmlformats.org/officeDocument/2006/relationships/slide" Target="slide15.xml"/><Relationship Id="rId17" Type="http://schemas.openxmlformats.org/officeDocument/2006/relationships/slide" Target="slide88.xml"/><Relationship Id="rId2" Type="http://schemas.openxmlformats.org/officeDocument/2006/relationships/chart" Target="../charts/chart1.xml"/><Relationship Id="rId16" Type="http://schemas.openxmlformats.org/officeDocument/2006/relationships/slide" Target="slide102.xml"/><Relationship Id="rId1" Type="http://schemas.openxmlformats.org/officeDocument/2006/relationships/slideLayout" Target="../slideLayouts/slideLayout16.xml"/><Relationship Id="rId6" Type="http://schemas.openxmlformats.org/officeDocument/2006/relationships/chart" Target="../charts/chart5.xml"/><Relationship Id="rId11" Type="http://schemas.openxmlformats.org/officeDocument/2006/relationships/slide" Target="slide130.xml"/><Relationship Id="rId5" Type="http://schemas.openxmlformats.org/officeDocument/2006/relationships/chart" Target="../charts/chart4.xml"/><Relationship Id="rId15" Type="http://schemas.openxmlformats.org/officeDocument/2006/relationships/slide" Target="slide67.xml"/><Relationship Id="rId10" Type="http://schemas.openxmlformats.org/officeDocument/2006/relationships/slide" Target="slide3.xml"/><Relationship Id="rId4" Type="http://schemas.openxmlformats.org/officeDocument/2006/relationships/chart" Target="../charts/chart3.xml"/><Relationship Id="rId9" Type="http://schemas.openxmlformats.org/officeDocument/2006/relationships/slide" Target="slide19.xml"/><Relationship Id="rId14" Type="http://schemas.openxmlformats.org/officeDocument/2006/relationships/slide" Target="slide34.xml"/></Relationships>
</file>

<file path=ppt/slides/_rels/slide16.xml.rels><?xml version="1.0" encoding="UTF-8" standalone="yes"?>
<Relationships xmlns="http://schemas.openxmlformats.org/package/2006/relationships"><Relationship Id="rId8" Type="http://schemas.openxmlformats.org/officeDocument/2006/relationships/slide" Target="slide90.xml"/><Relationship Id="rId13" Type="http://schemas.openxmlformats.org/officeDocument/2006/relationships/slide" Target="slide34.xml"/><Relationship Id="rId18" Type="http://schemas.openxmlformats.org/officeDocument/2006/relationships/chart" Target="../charts/chart10.xml"/><Relationship Id="rId3" Type="http://schemas.openxmlformats.org/officeDocument/2006/relationships/chart" Target="../charts/chart7.xml"/><Relationship Id="rId7" Type="http://schemas.openxmlformats.org/officeDocument/2006/relationships/slide" Target="slide70.xml"/><Relationship Id="rId12" Type="http://schemas.openxmlformats.org/officeDocument/2006/relationships/slide" Target="slide17.xml"/><Relationship Id="rId17" Type="http://schemas.openxmlformats.org/officeDocument/2006/relationships/slide" Target="slide5.xml"/><Relationship Id="rId2" Type="http://schemas.openxmlformats.org/officeDocument/2006/relationships/chart" Target="../charts/chart6.xml"/><Relationship Id="rId16" Type="http://schemas.openxmlformats.org/officeDocument/2006/relationships/slide" Target="slide88.xml"/><Relationship Id="rId1" Type="http://schemas.openxmlformats.org/officeDocument/2006/relationships/slideLayout" Target="../slideLayouts/slideLayout16.xml"/><Relationship Id="rId6" Type="http://schemas.openxmlformats.org/officeDocument/2006/relationships/slide" Target="slide21.xml"/><Relationship Id="rId11" Type="http://schemas.openxmlformats.org/officeDocument/2006/relationships/slide" Target="slide15.xml"/><Relationship Id="rId5" Type="http://schemas.openxmlformats.org/officeDocument/2006/relationships/chart" Target="../charts/chart9.xml"/><Relationship Id="rId15" Type="http://schemas.openxmlformats.org/officeDocument/2006/relationships/slide" Target="slide102.xml"/><Relationship Id="rId10" Type="http://schemas.openxmlformats.org/officeDocument/2006/relationships/slide" Target="slide130.xml"/><Relationship Id="rId4" Type="http://schemas.openxmlformats.org/officeDocument/2006/relationships/chart" Target="../charts/chart8.xml"/><Relationship Id="rId9" Type="http://schemas.openxmlformats.org/officeDocument/2006/relationships/slide" Target="slide3.xml"/><Relationship Id="rId14" Type="http://schemas.openxmlformats.org/officeDocument/2006/relationships/slide" Target="slide67.xml"/></Relationships>
</file>

<file path=ppt/slides/_rels/slide17.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6.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9.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67.xml"/><Relationship Id="rId11" Type="http://schemas.openxmlformats.org/officeDocument/2006/relationships/slide" Target="slide34.xml"/><Relationship Id="rId5" Type="http://schemas.openxmlformats.org/officeDocument/2006/relationships/slide" Target="slide15.xml"/><Relationship Id="rId10" Type="http://schemas.openxmlformats.org/officeDocument/2006/relationships/slide" Target="slide17.xml"/><Relationship Id="rId4" Type="http://schemas.openxmlformats.org/officeDocument/2006/relationships/slide" Target="slide130.xml"/><Relationship Id="rId9" Type="http://schemas.openxmlformats.org/officeDocument/2006/relationships/slide" Target="slide5.xml"/></Relationships>
</file>

<file path=ppt/slides/_rels/slide20.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67.xml"/><Relationship Id="rId11" Type="http://schemas.openxmlformats.org/officeDocument/2006/relationships/slide" Target="slide34.xml"/><Relationship Id="rId5" Type="http://schemas.openxmlformats.org/officeDocument/2006/relationships/slide" Target="slide15.xml"/><Relationship Id="rId10" Type="http://schemas.openxmlformats.org/officeDocument/2006/relationships/slide" Target="slide17.xml"/><Relationship Id="rId4" Type="http://schemas.openxmlformats.org/officeDocument/2006/relationships/slide" Target="slide130.xml"/><Relationship Id="rId9" Type="http://schemas.openxmlformats.org/officeDocument/2006/relationships/slide" Target="slide5.xml"/></Relationships>
</file>

<file path=ppt/slides/_rels/slide21.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2.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3.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slide" Target="slide34.xml"/><Relationship Id="rId3" Type="http://schemas.openxmlformats.org/officeDocument/2006/relationships/image" Target="../media/image11.gif"/><Relationship Id="rId7" Type="http://schemas.openxmlformats.org/officeDocument/2006/relationships/slide" Target="slide15.xml"/><Relationship Id="rId12" Type="http://schemas.openxmlformats.org/officeDocument/2006/relationships/slide" Target="slide17.xml"/><Relationship Id="rId2" Type="http://schemas.openxmlformats.org/officeDocument/2006/relationships/chart" Target="../charts/chart11.xml"/><Relationship Id="rId1" Type="http://schemas.openxmlformats.org/officeDocument/2006/relationships/slideLayout" Target="../slideLayouts/slideLayout16.xml"/><Relationship Id="rId6" Type="http://schemas.openxmlformats.org/officeDocument/2006/relationships/slide" Target="slide130.xml"/><Relationship Id="rId11" Type="http://schemas.openxmlformats.org/officeDocument/2006/relationships/slide" Target="slide5.xml"/><Relationship Id="rId5" Type="http://schemas.openxmlformats.org/officeDocument/2006/relationships/slide" Target="slide3.xml"/><Relationship Id="rId10" Type="http://schemas.openxmlformats.org/officeDocument/2006/relationships/slide" Target="slide88.xml"/><Relationship Id="rId4" Type="http://schemas.openxmlformats.org/officeDocument/2006/relationships/slide" Target="slide90.xml"/><Relationship Id="rId9" Type="http://schemas.openxmlformats.org/officeDocument/2006/relationships/slide" Target="slide102.xml"/></Relationships>
</file>

<file path=ppt/slides/_rels/slide24.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5.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6.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slide" Target="slide34.xml"/><Relationship Id="rId3" Type="http://schemas.openxmlformats.org/officeDocument/2006/relationships/image" Target="../media/image12.jpeg"/><Relationship Id="rId7" Type="http://schemas.openxmlformats.org/officeDocument/2006/relationships/slide" Target="slide15.xml"/><Relationship Id="rId12" Type="http://schemas.openxmlformats.org/officeDocument/2006/relationships/slide" Target="slide17.xml"/><Relationship Id="rId2" Type="http://schemas.openxmlformats.org/officeDocument/2006/relationships/chart" Target="../charts/chart12.xml"/><Relationship Id="rId1" Type="http://schemas.openxmlformats.org/officeDocument/2006/relationships/slideLayout" Target="../slideLayouts/slideLayout16.xml"/><Relationship Id="rId6" Type="http://schemas.openxmlformats.org/officeDocument/2006/relationships/slide" Target="slide130.xml"/><Relationship Id="rId11" Type="http://schemas.openxmlformats.org/officeDocument/2006/relationships/slide" Target="slide5.xml"/><Relationship Id="rId5" Type="http://schemas.openxmlformats.org/officeDocument/2006/relationships/slide" Target="slide3.xml"/><Relationship Id="rId10" Type="http://schemas.openxmlformats.org/officeDocument/2006/relationships/slide" Target="slide88.xml"/><Relationship Id="rId4" Type="http://schemas.openxmlformats.org/officeDocument/2006/relationships/slide" Target="slide90.xml"/><Relationship Id="rId9" Type="http://schemas.openxmlformats.org/officeDocument/2006/relationships/slide" Target="slide102.xml"/></Relationships>
</file>

<file path=ppt/slides/_rels/slide27.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29.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slide" Target="slide34.xml"/><Relationship Id="rId3" Type="http://schemas.openxmlformats.org/officeDocument/2006/relationships/image" Target="../media/image13.gif"/><Relationship Id="rId7" Type="http://schemas.openxmlformats.org/officeDocument/2006/relationships/slide" Target="slide15.xml"/><Relationship Id="rId12" Type="http://schemas.openxmlformats.org/officeDocument/2006/relationships/slide" Target="slide17.xml"/><Relationship Id="rId2" Type="http://schemas.openxmlformats.org/officeDocument/2006/relationships/chart" Target="../charts/chart13.xml"/><Relationship Id="rId1" Type="http://schemas.openxmlformats.org/officeDocument/2006/relationships/slideLayout" Target="../slideLayouts/slideLayout16.xml"/><Relationship Id="rId6" Type="http://schemas.openxmlformats.org/officeDocument/2006/relationships/slide" Target="slide130.xml"/><Relationship Id="rId11" Type="http://schemas.openxmlformats.org/officeDocument/2006/relationships/slide" Target="slide5.xml"/><Relationship Id="rId5" Type="http://schemas.openxmlformats.org/officeDocument/2006/relationships/slide" Target="slide3.xml"/><Relationship Id="rId10" Type="http://schemas.openxmlformats.org/officeDocument/2006/relationships/slide" Target="slide88.xml"/><Relationship Id="rId4" Type="http://schemas.openxmlformats.org/officeDocument/2006/relationships/slide" Target="slide90.xml"/><Relationship Id="rId9" Type="http://schemas.openxmlformats.org/officeDocument/2006/relationships/slide" Target="slide102.xml"/></Relationships>
</file>

<file path=ppt/slides/_rels/slide30.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31.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32.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1.xml"/><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3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image" Target="../media/image10.png"/><Relationship Id="rId7" Type="http://schemas.openxmlformats.org/officeDocument/2006/relationships/slide" Target="slide67.xml"/><Relationship Id="rId12" Type="http://schemas.openxmlformats.org/officeDocument/2006/relationships/slide" Target="slide34.xml"/><Relationship Id="rId2" Type="http://schemas.openxmlformats.org/officeDocument/2006/relationships/chart" Target="../charts/chart14.xml"/><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17.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34.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36.xml.rels><?xml version="1.0" encoding="UTF-8" standalone="yes"?>
<Relationships xmlns="http://schemas.openxmlformats.org/package/2006/relationships"><Relationship Id="rId8" Type="http://schemas.openxmlformats.org/officeDocument/2006/relationships/slide" Target="slide17.xml"/><Relationship Id="rId13" Type="http://schemas.openxmlformats.org/officeDocument/2006/relationships/slide" Target="slide67.xml"/><Relationship Id="rId3" Type="http://schemas.openxmlformats.org/officeDocument/2006/relationships/chart" Target="../charts/chart16.xml"/><Relationship Id="rId7" Type="http://schemas.openxmlformats.org/officeDocument/2006/relationships/slide" Target="slide15.xml"/><Relationship Id="rId12" Type="http://schemas.openxmlformats.org/officeDocument/2006/relationships/slide" Target="slide34.xml"/><Relationship Id="rId2" Type="http://schemas.openxmlformats.org/officeDocument/2006/relationships/chart" Target="../charts/chart15.xml"/><Relationship Id="rId1" Type="http://schemas.openxmlformats.org/officeDocument/2006/relationships/slideLayout" Target="../slideLayouts/slideLayout16.xml"/><Relationship Id="rId6" Type="http://schemas.openxmlformats.org/officeDocument/2006/relationships/slide" Target="slide130.xml"/><Relationship Id="rId11" Type="http://schemas.openxmlformats.org/officeDocument/2006/relationships/slide" Target="slide5.xml"/><Relationship Id="rId5" Type="http://schemas.openxmlformats.org/officeDocument/2006/relationships/slide" Target="slide3.xml"/><Relationship Id="rId10" Type="http://schemas.openxmlformats.org/officeDocument/2006/relationships/slide" Target="slide88.xml"/><Relationship Id="rId4" Type="http://schemas.openxmlformats.org/officeDocument/2006/relationships/slide" Target="slide90.xml"/><Relationship Id="rId9" Type="http://schemas.openxmlformats.org/officeDocument/2006/relationships/slide" Target="slide102.xml"/></Relationships>
</file>

<file path=ppt/slides/_rels/slide37.xml.rels><?xml version="1.0" encoding="UTF-8" standalone="yes"?>
<Relationships xmlns="http://schemas.openxmlformats.org/package/2006/relationships"><Relationship Id="rId8" Type="http://schemas.openxmlformats.org/officeDocument/2006/relationships/slide" Target="slide17.xml"/><Relationship Id="rId13" Type="http://schemas.openxmlformats.org/officeDocument/2006/relationships/slide" Target="slide67.xml"/><Relationship Id="rId3" Type="http://schemas.openxmlformats.org/officeDocument/2006/relationships/chart" Target="../charts/chart18.xml"/><Relationship Id="rId7" Type="http://schemas.openxmlformats.org/officeDocument/2006/relationships/slide" Target="slide15.xml"/><Relationship Id="rId12" Type="http://schemas.openxmlformats.org/officeDocument/2006/relationships/slide" Target="slide34.xml"/><Relationship Id="rId2" Type="http://schemas.openxmlformats.org/officeDocument/2006/relationships/chart" Target="../charts/chart17.xml"/><Relationship Id="rId1" Type="http://schemas.openxmlformats.org/officeDocument/2006/relationships/slideLayout" Target="../slideLayouts/slideLayout16.xml"/><Relationship Id="rId6" Type="http://schemas.openxmlformats.org/officeDocument/2006/relationships/slide" Target="slide130.xml"/><Relationship Id="rId11" Type="http://schemas.openxmlformats.org/officeDocument/2006/relationships/slide" Target="slide5.xml"/><Relationship Id="rId5" Type="http://schemas.openxmlformats.org/officeDocument/2006/relationships/slide" Target="slide3.xml"/><Relationship Id="rId10" Type="http://schemas.openxmlformats.org/officeDocument/2006/relationships/slide" Target="slide88.xml"/><Relationship Id="rId4" Type="http://schemas.openxmlformats.org/officeDocument/2006/relationships/slide" Target="slide90.xml"/><Relationship Id="rId9" Type="http://schemas.openxmlformats.org/officeDocument/2006/relationships/slide" Target="slide102.xml"/></Relationships>
</file>

<file path=ppt/slides/_rels/slide38.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39.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0.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1.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2.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3.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4.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130.xml"/><Relationship Id="rId7" Type="http://schemas.openxmlformats.org/officeDocument/2006/relationships/slide" Target="slide88.xml"/><Relationship Id="rId2" Type="http://schemas.openxmlformats.org/officeDocument/2006/relationships/slide" Target="slide3.xml"/><Relationship Id="rId1" Type="http://schemas.openxmlformats.org/officeDocument/2006/relationships/slideLayout" Target="../slideLayouts/slideLayout16.xml"/><Relationship Id="rId6" Type="http://schemas.openxmlformats.org/officeDocument/2006/relationships/slide" Target="slide102.xml"/><Relationship Id="rId5" Type="http://schemas.openxmlformats.org/officeDocument/2006/relationships/slide" Target="slide17.xml"/><Relationship Id="rId10" Type="http://schemas.openxmlformats.org/officeDocument/2006/relationships/slide" Target="slide67.xml"/><Relationship Id="rId4" Type="http://schemas.openxmlformats.org/officeDocument/2006/relationships/slide" Target="slide15.xml"/><Relationship Id="rId9" Type="http://schemas.openxmlformats.org/officeDocument/2006/relationships/slide" Target="slide34.xml"/></Relationships>
</file>

<file path=ppt/slides/_rels/slide46.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7.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8.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49.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0.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1.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2.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3.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4.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5.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6.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7.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8.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59.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67.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34.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60.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67.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34.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61.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0.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62.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6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67.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34.xml"/><Relationship Id="rId5" Type="http://schemas.openxmlformats.org/officeDocument/2006/relationships/slide" Target="slide130.xml"/><Relationship Id="rId10" Type="http://schemas.openxmlformats.org/officeDocument/2006/relationships/slide" Target="slide5.xml"/><Relationship Id="rId4" Type="http://schemas.openxmlformats.org/officeDocument/2006/relationships/slide" Target="slide3.xml"/><Relationship Id="rId9" Type="http://schemas.openxmlformats.org/officeDocument/2006/relationships/slide" Target="slide88.xml"/></Relationships>
</file>

<file path=ppt/slides/_rels/slide64.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slide" Target="slide91.xml"/><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65.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66.xml.rels><?xml version="1.0" encoding="UTF-8" standalone="yes"?>
<Relationships xmlns="http://schemas.openxmlformats.org/package/2006/relationships"><Relationship Id="rId8" Type="http://schemas.openxmlformats.org/officeDocument/2006/relationships/slide" Target="slide88.xml"/><Relationship Id="rId3" Type="http://schemas.openxmlformats.org/officeDocument/2006/relationships/slide" Target="slide3.xml"/><Relationship Id="rId7" Type="http://schemas.openxmlformats.org/officeDocument/2006/relationships/slide" Target="slide102.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67.xml"/><Relationship Id="rId5" Type="http://schemas.openxmlformats.org/officeDocument/2006/relationships/slide" Target="slide15.xml"/><Relationship Id="rId10" Type="http://schemas.openxmlformats.org/officeDocument/2006/relationships/slide" Target="slide34.xml"/><Relationship Id="rId4" Type="http://schemas.openxmlformats.org/officeDocument/2006/relationships/slide" Target="slide130.xml"/><Relationship Id="rId9" Type="http://schemas.openxmlformats.org/officeDocument/2006/relationships/slide" Target="slide5.xml"/></Relationships>
</file>

<file path=ppt/slides/_rels/slide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7.xml"/></Relationships>
</file>

<file path=ppt/slides/_rels/slide6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69.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0.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1.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2.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3.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4.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5.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6.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7.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8.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0.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79.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80.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81.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82.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83.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84.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1.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0.pn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85.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1.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1.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86.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1.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2.jpeg"/><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87.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91.xml"/><Relationship Id="rId7" Type="http://schemas.openxmlformats.org/officeDocument/2006/relationships/slide" Target="slide17.xml"/><Relationship Id="rId12" Type="http://schemas.openxmlformats.org/officeDocument/2006/relationships/slide" Target="slide5.xml"/><Relationship Id="rId2" Type="http://schemas.openxmlformats.org/officeDocument/2006/relationships/image" Target="../media/image13.gif"/><Relationship Id="rId1" Type="http://schemas.openxmlformats.org/officeDocument/2006/relationships/slideLayout" Target="../slideLayouts/slideLayout16.xml"/><Relationship Id="rId6" Type="http://schemas.openxmlformats.org/officeDocument/2006/relationships/slide" Target="slide15.xml"/><Relationship Id="rId11" Type="http://schemas.openxmlformats.org/officeDocument/2006/relationships/slide" Target="slide88.xml"/><Relationship Id="rId5" Type="http://schemas.openxmlformats.org/officeDocument/2006/relationships/slide" Target="slide130.xml"/><Relationship Id="rId10" Type="http://schemas.openxmlformats.org/officeDocument/2006/relationships/slide" Target="slide102.xml"/><Relationship Id="rId4" Type="http://schemas.openxmlformats.org/officeDocument/2006/relationships/slide" Target="slide3.xml"/><Relationship Id="rId9" Type="http://schemas.openxmlformats.org/officeDocument/2006/relationships/slide" Target="slide67.xml"/></Relationships>
</file>

<file path=ppt/slides/_rels/slide8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17.xml"/></Relationships>
</file>

<file path=ppt/slides/_rels/slide89.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19.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1.bin"/><Relationship Id="rId2" Type="http://schemas.openxmlformats.org/officeDocument/2006/relationships/slideLayout" Target="../slideLayouts/slideLayout13.xml"/><Relationship Id="rId1" Type="http://schemas.openxmlformats.org/officeDocument/2006/relationships/vmlDrawing" Target="../drawings/vmlDrawing1.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18.wmf"/></Relationships>
</file>

<file path=ppt/slides/_rels/slide90.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image" Target="../media/image19.wmf"/><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2.bin"/><Relationship Id="rId2" Type="http://schemas.openxmlformats.org/officeDocument/2006/relationships/slideLayout" Target="../slideLayouts/slideLayout13.xml"/><Relationship Id="rId1" Type="http://schemas.openxmlformats.org/officeDocument/2006/relationships/vmlDrawing" Target="../drawings/vmlDrawing2.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91.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image" Target="../media/image20.wmf"/><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3.bin"/><Relationship Id="rId2" Type="http://schemas.openxmlformats.org/officeDocument/2006/relationships/slideLayout" Target="../slideLayouts/slideLayout13.xml"/><Relationship Id="rId1" Type="http://schemas.openxmlformats.org/officeDocument/2006/relationships/vmlDrawing" Target="../drawings/vmlDrawing3.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92.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0.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4.bin"/><Relationship Id="rId2" Type="http://schemas.openxmlformats.org/officeDocument/2006/relationships/slideLayout" Target="../slideLayouts/slideLayout13.xml"/><Relationship Id="rId1" Type="http://schemas.openxmlformats.org/officeDocument/2006/relationships/vmlDrawing" Target="../drawings/vmlDrawing4.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1.wmf"/></Relationships>
</file>

<file path=ppt/slides/_rels/slide93.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image" Target="../media/image22.wmf"/><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5.bin"/><Relationship Id="rId2" Type="http://schemas.openxmlformats.org/officeDocument/2006/relationships/slideLayout" Target="../slideLayouts/slideLayout13.xml"/><Relationship Id="rId1" Type="http://schemas.openxmlformats.org/officeDocument/2006/relationships/vmlDrawing" Target="../drawings/vmlDrawing5.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_rels/slide94.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1.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6.bin"/><Relationship Id="rId2" Type="http://schemas.openxmlformats.org/officeDocument/2006/relationships/slideLayout" Target="../slideLayouts/slideLayout13.xml"/><Relationship Id="rId1" Type="http://schemas.openxmlformats.org/officeDocument/2006/relationships/vmlDrawing" Target="../drawings/vmlDrawing6.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3.wmf"/></Relationships>
</file>

<file path=ppt/slides/_rels/slide95.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2.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7.bin"/><Relationship Id="rId2" Type="http://schemas.openxmlformats.org/officeDocument/2006/relationships/slideLayout" Target="../slideLayouts/slideLayout13.xml"/><Relationship Id="rId1" Type="http://schemas.openxmlformats.org/officeDocument/2006/relationships/vmlDrawing" Target="../drawings/vmlDrawing7.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4.wmf"/></Relationships>
</file>

<file path=ppt/slides/_rels/slide96.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3.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8.bin"/><Relationship Id="rId2" Type="http://schemas.openxmlformats.org/officeDocument/2006/relationships/slideLayout" Target="../slideLayouts/slideLayout13.xml"/><Relationship Id="rId1" Type="http://schemas.openxmlformats.org/officeDocument/2006/relationships/vmlDrawing" Target="../drawings/vmlDrawing8.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5.wmf"/></Relationships>
</file>

<file path=ppt/slides/_rels/slide97.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4.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9.bin"/><Relationship Id="rId2" Type="http://schemas.openxmlformats.org/officeDocument/2006/relationships/slideLayout" Target="../slideLayouts/slideLayout13.xml"/><Relationship Id="rId1" Type="http://schemas.openxmlformats.org/officeDocument/2006/relationships/vmlDrawing" Target="../drawings/vmlDrawing9.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6.wmf"/></Relationships>
</file>

<file path=ppt/slides/_rels/slide98.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5.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10.bin"/><Relationship Id="rId2" Type="http://schemas.openxmlformats.org/officeDocument/2006/relationships/slideLayout" Target="../slideLayouts/slideLayout13.xml"/><Relationship Id="rId1" Type="http://schemas.openxmlformats.org/officeDocument/2006/relationships/vmlDrawing" Target="../drawings/vmlDrawing10.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7.wmf"/></Relationships>
</file>

<file path=ppt/slides/_rels/slide99.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6.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11.bin"/><Relationship Id="rId2" Type="http://schemas.openxmlformats.org/officeDocument/2006/relationships/slideLayout" Target="../slideLayouts/slideLayout13.xml"/><Relationship Id="rId1" Type="http://schemas.openxmlformats.org/officeDocument/2006/relationships/vmlDrawing" Target="../drawings/vmlDrawing11.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8.wmf"/></Relationships>
</file>

<file path=ppt/slides/_rels/slide100.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7.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12.bin"/><Relationship Id="rId2" Type="http://schemas.openxmlformats.org/officeDocument/2006/relationships/slideLayout" Target="../slideLayouts/slideLayout13.xml"/><Relationship Id="rId1" Type="http://schemas.openxmlformats.org/officeDocument/2006/relationships/vmlDrawing" Target="../drawings/vmlDrawing12.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29.wmf"/></Relationships>
</file>

<file path=ppt/slides/_rels/slide101.xml.rels><?xml version="1.0" encoding="UTF-8" standalone="yes"?>
<Relationships xmlns="http://schemas.openxmlformats.org/package/2006/relationships"><Relationship Id="rId8" Type="http://schemas.openxmlformats.org/officeDocument/2006/relationships/slide" Target="slide67.xml"/><Relationship Id="rId13" Type="http://schemas.openxmlformats.org/officeDocument/2006/relationships/package" Target="../embeddings/Microsoft_Excel_Worksheet28.xlsx"/><Relationship Id="rId3" Type="http://schemas.openxmlformats.org/officeDocument/2006/relationships/slide" Target="slide3.xml"/><Relationship Id="rId7" Type="http://schemas.openxmlformats.org/officeDocument/2006/relationships/slide" Target="slide34.xml"/><Relationship Id="rId12" Type="http://schemas.openxmlformats.org/officeDocument/2006/relationships/oleObject" Target="../embeddings/oleObject13.bin"/><Relationship Id="rId2" Type="http://schemas.openxmlformats.org/officeDocument/2006/relationships/slideLayout" Target="../slideLayouts/slideLayout13.xml"/><Relationship Id="rId1" Type="http://schemas.openxmlformats.org/officeDocument/2006/relationships/vmlDrawing" Target="../drawings/vmlDrawing13.v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 Id="rId14" Type="http://schemas.openxmlformats.org/officeDocument/2006/relationships/image" Target="../media/image30.wmf"/></Relationships>
</file>

<file path=ppt/slides/_rels/slide10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7.xml"/></Relationships>
</file>

<file path=ppt/slides/_rels/slide103.xml.rels><?xml version="1.0" encoding="UTF-8" standalone="yes"?>
<Relationships xmlns="http://schemas.openxmlformats.org/package/2006/relationships"><Relationship Id="rId8" Type="http://schemas.openxmlformats.org/officeDocument/2006/relationships/slide" Target="slide110.xml"/><Relationship Id="rId13" Type="http://schemas.openxmlformats.org/officeDocument/2006/relationships/slide" Target="slide130.xml"/><Relationship Id="rId18" Type="http://schemas.openxmlformats.org/officeDocument/2006/relationships/slide" Target="slide67.xml"/><Relationship Id="rId3" Type="http://schemas.openxmlformats.org/officeDocument/2006/relationships/slide" Target="slide105.xml"/><Relationship Id="rId21" Type="http://schemas.openxmlformats.org/officeDocument/2006/relationships/slide" Target="slide5.xml"/><Relationship Id="rId7" Type="http://schemas.openxmlformats.org/officeDocument/2006/relationships/slide" Target="slide109.xml"/><Relationship Id="rId12" Type="http://schemas.openxmlformats.org/officeDocument/2006/relationships/slide" Target="slide124.xml"/><Relationship Id="rId17" Type="http://schemas.openxmlformats.org/officeDocument/2006/relationships/slide" Target="slide34.xml"/><Relationship Id="rId2" Type="http://schemas.openxmlformats.org/officeDocument/2006/relationships/slide" Target="slide104.xml"/><Relationship Id="rId16" Type="http://schemas.openxmlformats.org/officeDocument/2006/relationships/slide" Target="slide17.xml"/><Relationship Id="rId20" Type="http://schemas.openxmlformats.org/officeDocument/2006/relationships/slide" Target="slide88.xml"/><Relationship Id="rId1" Type="http://schemas.openxmlformats.org/officeDocument/2006/relationships/slideLayout" Target="../slideLayouts/slideLayout13.xml"/><Relationship Id="rId6" Type="http://schemas.openxmlformats.org/officeDocument/2006/relationships/slide" Target="slide108.xml"/><Relationship Id="rId11" Type="http://schemas.openxmlformats.org/officeDocument/2006/relationships/slide" Target="slide122.xml"/><Relationship Id="rId5" Type="http://schemas.openxmlformats.org/officeDocument/2006/relationships/slide" Target="slide107.xml"/><Relationship Id="rId15" Type="http://schemas.openxmlformats.org/officeDocument/2006/relationships/slide" Target="slide15.xml"/><Relationship Id="rId10" Type="http://schemas.openxmlformats.org/officeDocument/2006/relationships/slide" Target="slide117.xml"/><Relationship Id="rId19" Type="http://schemas.openxmlformats.org/officeDocument/2006/relationships/slide" Target="slide102.xml"/><Relationship Id="rId4" Type="http://schemas.openxmlformats.org/officeDocument/2006/relationships/slide" Target="slide106.xml"/><Relationship Id="rId9" Type="http://schemas.openxmlformats.org/officeDocument/2006/relationships/slide" Target="slide113.xml"/><Relationship Id="rId14" Type="http://schemas.openxmlformats.org/officeDocument/2006/relationships/slide" Target="slide3.xml"/></Relationships>
</file>

<file path=ppt/slides/_rels/slide104.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5.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6.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7.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09.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0.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6.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1.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2.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4.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5.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6.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7.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19.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0.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1.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2.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4.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5.xml.rels><?xml version="1.0" encoding="UTF-8" standalone="yes"?>
<Relationships xmlns="http://schemas.openxmlformats.org/package/2006/relationships"><Relationship Id="rId8" Type="http://schemas.openxmlformats.org/officeDocument/2006/relationships/slide" Target="slide3.xml"/><Relationship Id="rId13" Type="http://schemas.openxmlformats.org/officeDocument/2006/relationships/slide" Target="slide67.xml"/><Relationship Id="rId3" Type="http://schemas.openxmlformats.org/officeDocument/2006/relationships/oleObject" Target="../embeddings/oleObject14.bin"/><Relationship Id="rId7" Type="http://schemas.openxmlformats.org/officeDocument/2006/relationships/image" Target="../media/image34.png"/><Relationship Id="rId12" Type="http://schemas.openxmlformats.org/officeDocument/2006/relationships/slide" Target="slide34.xml"/><Relationship Id="rId2" Type="http://schemas.openxmlformats.org/officeDocument/2006/relationships/slideLayout" Target="../slideLayouts/slideLayout10.xml"/><Relationship Id="rId16" Type="http://schemas.openxmlformats.org/officeDocument/2006/relationships/slide" Target="slide5.xml"/><Relationship Id="rId1" Type="http://schemas.openxmlformats.org/officeDocument/2006/relationships/vmlDrawing" Target="../drawings/vmlDrawing14.vml"/><Relationship Id="rId6" Type="http://schemas.openxmlformats.org/officeDocument/2006/relationships/image" Target="../media/image33.wmf"/><Relationship Id="rId11" Type="http://schemas.openxmlformats.org/officeDocument/2006/relationships/slide" Target="slide17.xml"/><Relationship Id="rId5" Type="http://schemas.openxmlformats.org/officeDocument/2006/relationships/oleObject" Target="../embeddings/oleObject15.bin"/><Relationship Id="rId15" Type="http://schemas.openxmlformats.org/officeDocument/2006/relationships/slide" Target="slide88.xml"/><Relationship Id="rId10" Type="http://schemas.openxmlformats.org/officeDocument/2006/relationships/slide" Target="slide15.xml"/><Relationship Id="rId4" Type="http://schemas.openxmlformats.org/officeDocument/2006/relationships/image" Target="../media/image32.wmf"/><Relationship Id="rId9" Type="http://schemas.openxmlformats.org/officeDocument/2006/relationships/slide" Target="slide130.xml"/><Relationship Id="rId14" Type="http://schemas.openxmlformats.org/officeDocument/2006/relationships/slide" Target="slide102.xml"/></Relationships>
</file>

<file path=ppt/slides/_rels/slide126.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7.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8.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4.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29.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130.xml"/><Relationship Id="rId7" Type="http://schemas.openxmlformats.org/officeDocument/2006/relationships/slide" Target="slide67.xml"/><Relationship Id="rId2" Type="http://schemas.openxmlformats.org/officeDocument/2006/relationships/slide" Target="slide3.xml"/><Relationship Id="rId1" Type="http://schemas.openxmlformats.org/officeDocument/2006/relationships/slideLayout" Target="../slideLayouts/slideLayout13.xml"/><Relationship Id="rId6" Type="http://schemas.openxmlformats.org/officeDocument/2006/relationships/slide" Target="slide34.xml"/><Relationship Id="rId5" Type="http://schemas.openxmlformats.org/officeDocument/2006/relationships/slide" Target="slide17.xml"/><Relationship Id="rId10" Type="http://schemas.openxmlformats.org/officeDocument/2006/relationships/slide" Target="slide5.xml"/><Relationship Id="rId4" Type="http://schemas.openxmlformats.org/officeDocument/2006/relationships/slide" Target="slide15.xml"/><Relationship Id="rId9" Type="http://schemas.openxmlformats.org/officeDocument/2006/relationships/slide" Target="slide88.xml"/></Relationships>
</file>

<file path=ppt/slides/_rels/slide130.xml.rels><?xml version="1.0" encoding="UTF-8" standalone="yes"?>
<Relationships xmlns="http://schemas.openxmlformats.org/package/2006/relationships"><Relationship Id="rId8" Type="http://schemas.openxmlformats.org/officeDocument/2006/relationships/slide" Target="slide67.xml"/><Relationship Id="rId3" Type="http://schemas.openxmlformats.org/officeDocument/2006/relationships/slide" Target="slide3.xml"/><Relationship Id="rId7" Type="http://schemas.openxmlformats.org/officeDocument/2006/relationships/slide" Target="slide34.xml"/><Relationship Id="rId2" Type="http://schemas.openxmlformats.org/officeDocument/2006/relationships/hyperlink" Target="mailto:hris.Greenwood@visitscotland.com" TargetMode="External"/><Relationship Id="rId1" Type="http://schemas.openxmlformats.org/officeDocument/2006/relationships/slideLayout" Target="../slideLayouts/slideLayout15.xml"/><Relationship Id="rId6" Type="http://schemas.openxmlformats.org/officeDocument/2006/relationships/slide" Target="slide17.xml"/><Relationship Id="rId11" Type="http://schemas.openxmlformats.org/officeDocument/2006/relationships/slide" Target="slide5.xml"/><Relationship Id="rId5" Type="http://schemas.openxmlformats.org/officeDocument/2006/relationships/slide" Target="slide15.xml"/><Relationship Id="rId10" Type="http://schemas.openxmlformats.org/officeDocument/2006/relationships/slide" Target="slide88.xml"/><Relationship Id="rId4" Type="http://schemas.openxmlformats.org/officeDocument/2006/relationships/slide" Target="slide130.xml"/><Relationship Id="rId9" Type="http://schemas.openxmlformats.org/officeDocument/2006/relationships/slide" Target="slide10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rotWithShape="1">
          <a:blip r:embed="rId2">
            <a:extLst>
              <a:ext uri="{28A0092B-C50C-407E-A947-70E740481C1C}">
                <a14:useLocalDpi xmlns:a14="http://schemas.microsoft.com/office/drawing/2010/main" val="0"/>
              </a:ext>
            </a:extLst>
          </a:blip>
          <a:srcRect r="4008"/>
          <a:stretch/>
        </p:blipFill>
        <p:spPr bwMode="auto">
          <a:xfrm>
            <a:off x="2641500" y="946298"/>
            <a:ext cx="9550500" cy="4953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itle 4"/>
          <p:cNvSpPr>
            <a:spLocks noGrp="1"/>
          </p:cNvSpPr>
          <p:nvPr>
            <p:ph type="ctrTitle"/>
          </p:nvPr>
        </p:nvSpPr>
        <p:spPr/>
        <p:txBody>
          <a:bodyPr/>
          <a:lstStyle/>
          <a:p>
            <a:r>
              <a:rPr lang="en-GB" sz="2800" dirty="0"/>
              <a:t>The GB Tourist</a:t>
            </a:r>
            <a:r>
              <a:rPr lang="en-GB" dirty="0"/>
              <a:t/>
            </a:r>
            <a:br>
              <a:rPr lang="en-GB" dirty="0"/>
            </a:br>
            <a:r>
              <a:rPr lang="en-GB" dirty="0"/>
              <a:t/>
            </a:r>
            <a:br>
              <a:rPr lang="en-GB" dirty="0"/>
            </a:br>
            <a:r>
              <a:rPr lang="en-GB" dirty="0"/>
              <a:t>2016 Annual Report</a:t>
            </a:r>
          </a:p>
        </p:txBody>
      </p:sp>
      <p:grpSp>
        <p:nvGrpSpPr>
          <p:cNvPr id="7" name="Group 6">
            <a:extLst>
              <a:ext uri="{FF2B5EF4-FFF2-40B4-BE49-F238E27FC236}">
                <a16:creationId xmlns:a16="http://schemas.microsoft.com/office/drawing/2014/main" xmlns="" id="{6219B774-BCF3-4FEA-880C-1FFD95DC1AAD}"/>
              </a:ext>
            </a:extLst>
          </p:cNvPr>
          <p:cNvGrpSpPr/>
          <p:nvPr/>
        </p:nvGrpSpPr>
        <p:grpSpPr>
          <a:xfrm>
            <a:off x="7079345" y="6216555"/>
            <a:ext cx="5029399" cy="641445"/>
            <a:chOff x="6137028" y="6124991"/>
            <a:chExt cx="5029399" cy="641445"/>
          </a:xfrm>
        </p:grpSpPr>
        <p:grpSp>
          <p:nvGrpSpPr>
            <p:cNvPr id="9" name="Group 8">
              <a:extLst>
                <a:ext uri="{FF2B5EF4-FFF2-40B4-BE49-F238E27FC236}">
                  <a16:creationId xmlns:a16="http://schemas.microsoft.com/office/drawing/2014/main" xmlns="" id="{DBEC91A5-A1C4-48EB-8D09-9404A9B29A8D}"/>
                </a:ext>
              </a:extLst>
            </p:cNvPr>
            <p:cNvGrpSpPr/>
            <p:nvPr userDrawn="1"/>
          </p:nvGrpSpPr>
          <p:grpSpPr>
            <a:xfrm>
              <a:off x="6137028" y="6124991"/>
              <a:ext cx="5029399" cy="641445"/>
              <a:chOff x="7007703" y="5907141"/>
              <a:chExt cx="5029399" cy="641445"/>
            </a:xfrm>
          </p:grpSpPr>
          <p:pic>
            <p:nvPicPr>
              <p:cNvPr id="11" name="Picture 10">
                <a:extLst>
                  <a:ext uri="{FF2B5EF4-FFF2-40B4-BE49-F238E27FC236}">
                    <a16:creationId xmlns:a16="http://schemas.microsoft.com/office/drawing/2014/main" xmlns="" id="{813BF0E0-C3E0-4FA7-BBD6-BFE33B9AC102}"/>
                  </a:ext>
                </a:extLst>
              </p:cNvPr>
              <p:cNvPicPr/>
              <p:nvPr/>
            </p:nvPicPr>
            <p:blipFill rotWithShape="1">
              <a:blip r:embed="rId3">
                <a:extLst>
                  <a:ext uri="{28A0092B-C50C-407E-A947-70E740481C1C}">
                    <a14:useLocalDpi xmlns:a14="http://schemas.microsoft.com/office/drawing/2010/main" val="0"/>
                  </a:ext>
                </a:extLst>
              </a:blip>
              <a:srcRect l="30570" t="25217" r="48146" b="26749"/>
              <a:stretch/>
            </p:blipFill>
            <p:spPr>
              <a:xfrm>
                <a:off x="7007703" y="5907141"/>
                <a:ext cx="1608995" cy="641445"/>
              </a:xfrm>
              <a:prstGeom prst="rect">
                <a:avLst/>
              </a:prstGeom>
              <a:extLst>
                <a:ext uri="{FAA26D3D-D897-4be2-8F04-BA451C77F1D7}">
                  <ma14:placeholderFlag xmlns:wpc="http://schemas.microsoft.com/office/word/2010/wordprocessingCanvas" xmlns:mc="http://schemas.openxmlformats.org/markup-compatibility/2006" xmlns:m="http://schemas.openxmlformats.org/officeDocument/2006/math" xmlns:wp14="http://schemas.microsoft.com/office/word/2010/wordprocessingDrawing" xmlns:wp="http://schemas.openxmlformats.org/drawingml/2006/wordprocessingDrawing" xmlns:w14="http://schemas.microsoft.com/office/word/2010/wordml" xmlns:wpg="http://schemas.microsoft.com/office/word/2010/wordprocessingGroup" xmlns:wpi="http://schemas.microsoft.com/office/word/2010/wordprocessingInk" xmlns:wne="http://schemas.microsoft.com/office/word/2006/wordml" xmlns:wps="http://schemas.microsoft.com/office/word/2010/wordprocessingShape" xmlns:pic="http://schemas.openxmlformats.org/drawingml/2006/picture" xmlns:ve="http://schemas.openxmlformats.org/markup-compatibility/2006" xmlns="" xmlns:mo="http://schemas.microsoft.com/office/mac/office/2008/main" xmlns:mv="urn:schemas-microsoft-com:mac:vml" xmlns:o="urn:schemas-microsoft-com:office:office" xmlns:v="urn:schemas-microsoft-com:vml" xmlns:w10="urn:schemas-microsoft-com:office:word" xmlns:w="http://schemas.openxmlformats.org/wordprocessingml/2006/main" xmlns:ma14="http://schemas.microsoft.com/office/mac/drawingml/2011/main" xmlns:arto="http://schemas.microsoft.com/office/word/2006/arto" xmlns:lc="http://schemas.openxmlformats.org/drawingml/2006/lockedCanvas"/>
                </a:ext>
              </a:extLst>
            </p:spPr>
          </p:pic>
          <p:pic>
            <p:nvPicPr>
              <p:cNvPr id="12" name="Picture 11">
                <a:extLst>
                  <a:ext uri="{FF2B5EF4-FFF2-40B4-BE49-F238E27FC236}">
                    <a16:creationId xmlns:a16="http://schemas.microsoft.com/office/drawing/2014/main" xmlns="" id="{E8AFE48D-E79D-4BE7-8BA3-679DE6FF38D9}"/>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10133350" y="6056026"/>
                <a:ext cx="1903752" cy="387280"/>
              </a:xfrm>
              <a:prstGeom prst="rect">
                <a:avLst/>
              </a:prstGeom>
              <a:noFill/>
              <a:ln>
                <a:noFill/>
              </a:ln>
            </p:spPr>
          </p:pic>
        </p:grpSp>
        <p:pic>
          <p:nvPicPr>
            <p:cNvPr id="10" name="Picture 9">
              <a:extLst>
                <a:ext uri="{FF2B5EF4-FFF2-40B4-BE49-F238E27FC236}">
                  <a16:creationId xmlns:a16="http://schemas.microsoft.com/office/drawing/2014/main" xmlns="" id="{D67B2F27-3C4F-41B0-85FC-74BF95D370B4}"/>
                </a:ext>
              </a:extLst>
            </p:cNvPr>
            <p:cNvPicPr>
              <a:picLocks noChangeAspect="1"/>
            </p:cNvPicPr>
            <p:nvPr userDrawn="1"/>
          </p:nvPicPr>
          <p:blipFill>
            <a:blip r:embed="rId5"/>
            <a:stretch>
              <a:fillRect/>
            </a:stretch>
          </p:blipFill>
          <p:spPr>
            <a:xfrm>
              <a:off x="8016532" y="6233281"/>
              <a:ext cx="1059967" cy="424863"/>
            </a:xfrm>
            <a:prstGeom prst="rect">
              <a:avLst/>
            </a:prstGeom>
          </p:spPr>
        </p:pic>
      </p:grpSp>
    </p:spTree>
    <p:extLst>
      <p:ext uri="{BB962C8B-B14F-4D97-AF65-F5344CB8AC3E}">
        <p14:creationId xmlns:p14="http://schemas.microsoft.com/office/powerpoint/2010/main" val="7329467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p:cNvSpPr>
            <a:spLocks noGrp="1"/>
          </p:cNvSpPr>
          <p:nvPr>
            <p:ph type="sldNum" sz="quarter" idx="4"/>
          </p:nvPr>
        </p:nvSpPr>
        <p:spPr/>
        <p:txBody>
          <a:bodyPr/>
          <a:lstStyle/>
          <a:p>
            <a:fld id="{4034BEE3-566C-4068-A777-C3A4762E861B}" type="slidenum">
              <a:rPr lang="en-GB" smtClean="0"/>
              <a:pPr/>
              <a:t>2</a:t>
            </a:fld>
            <a:endParaRPr lang="en-GB" dirty="0"/>
          </a:p>
        </p:txBody>
      </p:sp>
      <p:sp>
        <p:nvSpPr>
          <p:cNvPr id="24" name="Title 23"/>
          <p:cNvSpPr>
            <a:spLocks noGrp="1"/>
          </p:cNvSpPr>
          <p:nvPr>
            <p:ph type="title"/>
          </p:nvPr>
        </p:nvSpPr>
        <p:spPr/>
        <p:txBody>
          <a:bodyPr anchor="b"/>
          <a:lstStyle/>
          <a:p>
            <a:r>
              <a:rPr lang="en-GB" dirty="0"/>
              <a:t>Contents</a:t>
            </a:r>
          </a:p>
        </p:txBody>
      </p:sp>
      <p:graphicFrame>
        <p:nvGraphicFramePr>
          <p:cNvPr id="8" name="Table 7"/>
          <p:cNvGraphicFramePr>
            <a:graphicFrameLocks noGrp="1"/>
          </p:cNvGraphicFramePr>
          <p:nvPr>
            <p:extLst>
              <p:ext uri="{D42A27DB-BD31-4B8C-83A1-F6EECF244321}">
                <p14:modId xmlns:p14="http://schemas.microsoft.com/office/powerpoint/2010/main" val="359162887"/>
              </p:ext>
            </p:extLst>
          </p:nvPr>
        </p:nvGraphicFramePr>
        <p:xfrm>
          <a:off x="365122" y="2183906"/>
          <a:ext cx="5731200" cy="2645937"/>
        </p:xfrm>
        <a:graphic>
          <a:graphicData uri="http://schemas.openxmlformats.org/drawingml/2006/table">
            <a:tbl>
              <a:tblPr>
                <a:tableStyleId>{5C22544A-7EE6-4342-B048-85BDC9FD1C3A}</a:tableStyleId>
              </a:tblPr>
              <a:tblGrid>
                <a:gridCol w="406800">
                  <a:extLst>
                    <a:ext uri="{9D8B030D-6E8A-4147-A177-3AD203B41FA5}">
                      <a16:colId xmlns:a16="http://schemas.microsoft.com/office/drawing/2014/main" xmlns="" val="20000"/>
                    </a:ext>
                  </a:extLst>
                </a:gridCol>
                <a:gridCol w="4244400">
                  <a:extLst>
                    <a:ext uri="{9D8B030D-6E8A-4147-A177-3AD203B41FA5}">
                      <a16:colId xmlns:a16="http://schemas.microsoft.com/office/drawing/2014/main" xmlns="" val="20001"/>
                    </a:ext>
                  </a:extLst>
                </a:gridCol>
                <a:gridCol w="1080000">
                  <a:extLst>
                    <a:ext uri="{9D8B030D-6E8A-4147-A177-3AD203B41FA5}">
                      <a16:colId xmlns:a16="http://schemas.microsoft.com/office/drawing/2014/main" xmlns="" val="20002"/>
                    </a:ext>
                  </a:extLst>
                </a:gridCol>
              </a:tblGrid>
              <a:tr h="293993">
                <a:tc>
                  <a:txBody>
                    <a:bodyPr/>
                    <a:lstStyle/>
                    <a:p>
                      <a:r>
                        <a:rPr lang="en-GB" sz="1100" b="1" dirty="0">
                          <a:solidFill>
                            <a:schemeClr val="tx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dirty="0">
                          <a:solidFill>
                            <a:schemeClr val="tx1"/>
                          </a:solidFill>
                        </a:rPr>
                        <a:t>Welcome </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3" action="ppaction://hlinksldjump"/>
                        </a:rPr>
                        <a:t>03</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293993">
                <a:tc>
                  <a:txBody>
                    <a:bodyPr/>
                    <a:lstStyle/>
                    <a:p>
                      <a:r>
                        <a:rPr lang="en-GB" sz="1100" b="1" dirty="0">
                          <a:solidFill>
                            <a:schemeClr val="tx1"/>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dirty="0">
                          <a:solidFill>
                            <a:schemeClr val="tx1"/>
                          </a:solidFill>
                        </a:rPr>
                        <a:t>Introduction</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4" action="ppaction://hlinksldjump"/>
                        </a:rPr>
                        <a:t>05</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29399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100" b="1" dirty="0">
                          <a:solidFill>
                            <a:schemeClr val="tx1"/>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dirty="0">
                          <a:solidFill>
                            <a:schemeClr val="tx1"/>
                          </a:solidFill>
                        </a:rPr>
                        <a:t>Summary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5" action="ppaction://hlinksldjump"/>
                        </a:rPr>
                        <a:t>15</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293993">
                <a:tc>
                  <a:txBody>
                    <a:bodyPr/>
                    <a:lstStyle/>
                    <a:p>
                      <a:r>
                        <a:rPr lang="en-GB" sz="1100" b="1" dirty="0">
                          <a:solidFill>
                            <a:schemeClr val="tx1"/>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dirty="0">
                          <a:solidFill>
                            <a:schemeClr val="tx1"/>
                          </a:solidFill>
                        </a:rPr>
                        <a:t>2016</a:t>
                      </a:r>
                      <a:r>
                        <a:rPr lang="en-GB" sz="1100" b="1" baseline="0" dirty="0">
                          <a:solidFill>
                            <a:schemeClr val="tx1"/>
                          </a:solidFill>
                        </a:rPr>
                        <a:t> Headlines</a:t>
                      </a:r>
                      <a:endParaRPr lang="en-GB" sz="11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6" action="ppaction://hlinksldjump"/>
                        </a:rPr>
                        <a:t>17</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4"/>
                  </a:ext>
                </a:extLst>
              </a:tr>
              <a:tr h="29399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100" b="1" dirty="0">
                          <a:solidFill>
                            <a:schemeClr val="tx1"/>
                          </a:solidFill>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dirty="0">
                          <a:solidFill>
                            <a:schemeClr val="tx1"/>
                          </a:solidFill>
                        </a:rPr>
                        <a:t>2016</a:t>
                      </a:r>
                      <a:r>
                        <a:rPr lang="en-GB" sz="1100" b="1" baseline="0" dirty="0">
                          <a:solidFill>
                            <a:schemeClr val="tx1"/>
                          </a:solidFill>
                        </a:rPr>
                        <a:t> Detail</a:t>
                      </a:r>
                      <a:endParaRPr lang="en-GB" sz="11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7" action="ppaction://hlinksldjump"/>
                        </a:rPr>
                        <a:t>34</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5"/>
                  </a:ext>
                </a:extLst>
              </a:tr>
              <a:tr h="293993">
                <a:tc>
                  <a:txBody>
                    <a:bodyPr/>
                    <a:lstStyle/>
                    <a:p>
                      <a:r>
                        <a:rPr lang="en-GB" sz="1100" b="1" dirty="0">
                          <a:solidFill>
                            <a:schemeClr val="tx1"/>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00" b="1" baseline="0" dirty="0">
                          <a:solidFill>
                            <a:schemeClr val="tx1"/>
                          </a:solidFill>
                        </a:rPr>
                        <a:t>2016 Long-term trends</a:t>
                      </a:r>
                      <a:endParaRPr lang="en-GB" sz="11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8" action="ppaction://hlinksldjump"/>
                        </a:rPr>
                        <a:t>67</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6"/>
                  </a:ext>
                </a:extLst>
              </a:tr>
              <a:tr h="293993">
                <a:tc>
                  <a:txBody>
                    <a:bodyPr/>
                    <a:lstStyle/>
                    <a:p>
                      <a:r>
                        <a:rPr lang="en-GB" sz="1100" b="1" dirty="0">
                          <a:solidFill>
                            <a:schemeClr val="tx1"/>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100" b="1" dirty="0">
                          <a:solidFill>
                            <a:schemeClr val="tx1"/>
                          </a:solidFill>
                        </a:rPr>
                        <a:t>Full</a:t>
                      </a:r>
                      <a:r>
                        <a:rPr lang="en-GB" sz="1100" b="1" baseline="0" dirty="0">
                          <a:solidFill>
                            <a:schemeClr val="tx1"/>
                          </a:solidFill>
                        </a:rPr>
                        <a:t> data tables</a:t>
                      </a:r>
                      <a:endParaRPr lang="en-GB" sz="11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9" action="ppaction://hlinksldjump"/>
                        </a:rPr>
                        <a:t>88</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7"/>
                  </a:ext>
                </a:extLst>
              </a:tr>
              <a:tr h="293993">
                <a:tc>
                  <a:txBody>
                    <a:bodyPr/>
                    <a:lstStyle/>
                    <a:p>
                      <a:r>
                        <a:rPr lang="en-GB" sz="1100" b="1" dirty="0">
                          <a:solidFill>
                            <a:schemeClr val="tx1"/>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100" b="1" dirty="0">
                          <a:solidFill>
                            <a:schemeClr val="tx1"/>
                          </a:solidFill>
                        </a:rPr>
                        <a:t>Methods &amp; Performance Report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10" action="ppaction://hlinksldjump"/>
                        </a:rPr>
                        <a:t>102</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8"/>
                  </a:ext>
                </a:extLst>
              </a:tr>
              <a:tr h="293993">
                <a:tc>
                  <a:txBody>
                    <a:bodyPr/>
                    <a:lstStyle/>
                    <a:p>
                      <a:r>
                        <a:rPr lang="en-GB" sz="1100" b="1" dirty="0">
                          <a:solidFill>
                            <a:schemeClr val="tx1"/>
                          </a:solidFill>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1100" b="1" dirty="0">
                          <a:solidFill>
                            <a:schemeClr val="tx1"/>
                          </a:solidFill>
                        </a:rPr>
                        <a:t>Further details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200" b="1" dirty="0">
                          <a:solidFill>
                            <a:schemeClr val="tx1"/>
                          </a:solidFill>
                          <a:hlinkClick r:id="rId11" action="ppaction://hlinksldjump"/>
                        </a:rPr>
                        <a:t>130</a:t>
                      </a:r>
                      <a:endParaRPr lang="en-GB" sz="1200" b="1" dirty="0">
                        <a:solidFill>
                          <a:schemeClr val="tx1"/>
                        </a:solidFil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9"/>
                  </a:ext>
                </a:extLst>
              </a:tr>
            </a:tbl>
          </a:graphicData>
        </a:graphic>
      </p:graphicFrame>
      <p:sp>
        <p:nvSpPr>
          <p:cNvPr id="9" name="Freeform 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1" name="Straight Connector 1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 name="Freeform 12">
            <a:hlinkClick r:id="rId11"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5" name="Freeform 14">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 name="TextBox 3"/>
          <p:cNvSpPr txBox="1"/>
          <p:nvPr/>
        </p:nvSpPr>
        <p:spPr>
          <a:xfrm>
            <a:off x="4929390" y="1924336"/>
            <a:ext cx="1274359" cy="169277"/>
          </a:xfrm>
          <a:prstGeom prst="rect">
            <a:avLst/>
          </a:prstGeom>
          <a:noFill/>
        </p:spPr>
        <p:txBody>
          <a:bodyPr wrap="square" lIns="0" tIns="0" rIns="0" bIns="0" rtlCol="0">
            <a:spAutoFit/>
          </a:bodyPr>
          <a:lstStyle/>
          <a:p>
            <a:pPr algn="ctr"/>
            <a:r>
              <a:rPr lang="en-GB" sz="1100" b="1" dirty="0"/>
              <a:t>Page</a:t>
            </a:r>
          </a:p>
        </p:txBody>
      </p:sp>
      <p:sp>
        <p:nvSpPr>
          <p:cNvPr id="20" name="Freeform 8">
            <a:hlinkClick r:id="rId4"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69513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GB" dirty="0"/>
              <a:t>This report presents the main findings of the 2016 Great Britain Tourism Survey (GBTS), providing </a:t>
            </a:r>
            <a:r>
              <a:rPr lang="en-US" dirty="0"/>
              <a:t>volumes, values and characteristics of domestic tourism within Great Britain by residents of Great Britain taken during 2016.</a:t>
            </a:r>
          </a:p>
          <a:p>
            <a:r>
              <a:rPr lang="en-GB" dirty="0"/>
              <a:t>The survey measures participation in overnight tourism trips taken to destinations in GB by residents of England, Scotland and Wales. GBTS replaces the previous United Kingdom Tourism Survey (UKTS) which also included trips to Northern Ireland and ran from 1989 until 2010 inclusive.</a:t>
            </a:r>
          </a:p>
          <a:p>
            <a:r>
              <a:rPr lang="en-US" dirty="0"/>
              <a:t>GBTS is jointly sponsored by VisitEngland, VisitScotland and Visit Wales (the Tourism Department of the Welsh Government).</a:t>
            </a:r>
          </a:p>
        </p:txBody>
      </p:sp>
      <p:sp>
        <p:nvSpPr>
          <p:cNvPr id="3" name="Content Placeholder 2"/>
          <p:cNvSpPr>
            <a:spLocks noGrp="1"/>
          </p:cNvSpPr>
          <p:nvPr>
            <p:ph sz="quarter" idx="14"/>
          </p:nvPr>
        </p:nvSpPr>
        <p:spPr/>
        <p:txBody>
          <a:bodyPr/>
          <a:lstStyle/>
          <a:p>
            <a:r>
              <a:rPr lang="en-GB" dirty="0"/>
              <a:t>No part of this publication may be reproduced for commercial purposes without the written permission of the sponsors. Extracts may be quoted if the source is acknowledged.</a:t>
            </a:r>
          </a:p>
          <a:p>
            <a:r>
              <a:rPr lang="en-GB" dirty="0"/>
              <a:t>Published and copyright of the sponsors:</a:t>
            </a:r>
          </a:p>
          <a:p>
            <a:r>
              <a:rPr lang="en-GB" dirty="0"/>
              <a:t>VisitEngland</a:t>
            </a:r>
            <a:br>
              <a:rPr lang="en-GB" dirty="0"/>
            </a:br>
            <a:r>
              <a:rPr lang="en-GB" dirty="0"/>
              <a:t>VisitScotland</a:t>
            </a:r>
            <a:br>
              <a:rPr lang="en-GB" dirty="0"/>
            </a:br>
            <a:r>
              <a:rPr lang="en-GB" dirty="0"/>
              <a:t>Visit Wales</a:t>
            </a:r>
          </a:p>
          <a:p>
            <a:r>
              <a:rPr lang="en-GB" dirty="0"/>
              <a:t>© September 2017</a:t>
            </a:r>
          </a:p>
          <a:p>
            <a:endParaRPr lang="en-GB" dirty="0"/>
          </a:p>
          <a:p>
            <a:endParaRPr lang="en-GB" dirty="0"/>
          </a:p>
        </p:txBody>
      </p:sp>
      <p:sp>
        <p:nvSpPr>
          <p:cNvPr id="4" name="Slide Number Placeholder 3"/>
          <p:cNvSpPr>
            <a:spLocks noGrp="1"/>
          </p:cNvSpPr>
          <p:nvPr>
            <p:ph type="sldNum" sz="quarter" idx="4"/>
          </p:nvPr>
        </p:nvSpPr>
        <p:spPr/>
        <p:txBody>
          <a:bodyPr/>
          <a:lstStyle/>
          <a:p>
            <a:fld id="{4034BEE3-566C-4068-A777-C3A4762E861B}" type="slidenum">
              <a:rPr lang="en-GB" smtClean="0"/>
              <a:pPr/>
              <a:t>3</a:t>
            </a:fld>
            <a:endParaRPr lang="en-GB" dirty="0"/>
          </a:p>
        </p:txBody>
      </p:sp>
      <p:sp>
        <p:nvSpPr>
          <p:cNvPr id="5" name="Title 4"/>
          <p:cNvSpPr>
            <a:spLocks noGrp="1"/>
          </p:cNvSpPr>
          <p:nvPr>
            <p:ph type="title"/>
          </p:nvPr>
        </p:nvSpPr>
        <p:spPr/>
        <p:txBody>
          <a:bodyPr/>
          <a:lstStyle/>
          <a:p>
            <a:r>
              <a:rPr lang="en-GB" dirty="0"/>
              <a:t>Welcome</a:t>
            </a:r>
          </a:p>
        </p:txBody>
      </p:sp>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9896547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GB" dirty="0"/>
              <a:t>The 2016 GB Tourist has been divided into a number of sections allowing for ease of navigation from headlines to detailed findings.</a:t>
            </a:r>
          </a:p>
          <a:p>
            <a:r>
              <a:rPr lang="en-GB" dirty="0"/>
              <a:t>While the following sections feature the main measurements of domestic tourism, more detailed results are also included in a dedicated section which can be found at the end of the report.</a:t>
            </a:r>
          </a:p>
          <a:p>
            <a:r>
              <a:rPr lang="en-GB" dirty="0"/>
              <a:t>To facilitate ‘on-screen’ navigation, hyperlinks are included between the sections and between the individual figures and tables featured in the main sections and the corresponding more detailed information in the final section. </a:t>
            </a:r>
          </a:p>
          <a:p>
            <a:r>
              <a:rPr lang="en-GB" dirty="0"/>
              <a:t>These hyperlinks are present in different places throughout the report:</a:t>
            </a:r>
          </a:p>
          <a:p>
            <a:pPr marL="171450" indent="-171450">
              <a:buFont typeface="Arial" panose="020B0604020202020204" pitchFamily="34" charset="0"/>
              <a:buChar char="•"/>
            </a:pPr>
            <a:r>
              <a:rPr lang="en-GB" dirty="0"/>
              <a:t>In the table of contents and in the short cuts at the top of each page</a:t>
            </a:r>
          </a:p>
          <a:p>
            <a:pPr marL="171450" indent="-171450">
              <a:buFont typeface="Arial" panose="020B0604020202020204" pitchFamily="34" charset="0"/>
              <a:buChar char="•"/>
            </a:pPr>
            <a:r>
              <a:rPr lang="en-GB" dirty="0"/>
              <a:t>Next to the title of each table/figure in the main sections represented with this icon        linking to the more detailed data tables.</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endParaRPr lang="en-GB" dirty="0"/>
          </a:p>
          <a:p>
            <a:endParaRPr lang="en-GB" dirty="0"/>
          </a:p>
          <a:p>
            <a:endParaRPr lang="en-GB" dirty="0"/>
          </a:p>
          <a:p>
            <a:endParaRPr lang="en-GB" dirty="0"/>
          </a:p>
        </p:txBody>
      </p:sp>
      <p:sp>
        <p:nvSpPr>
          <p:cNvPr id="4" name="Slide Number Placeholder 3"/>
          <p:cNvSpPr>
            <a:spLocks noGrp="1"/>
          </p:cNvSpPr>
          <p:nvPr>
            <p:ph type="sldNum" sz="quarter" idx="4"/>
          </p:nvPr>
        </p:nvSpPr>
        <p:spPr/>
        <p:txBody>
          <a:bodyPr/>
          <a:lstStyle/>
          <a:p>
            <a:fld id="{4034BEE3-566C-4068-A777-C3A4762E861B}" type="slidenum">
              <a:rPr lang="en-GB" smtClean="0"/>
              <a:pPr/>
              <a:t>4</a:t>
            </a:fld>
            <a:endParaRPr lang="en-GB" dirty="0"/>
          </a:p>
        </p:txBody>
      </p:sp>
      <p:sp>
        <p:nvSpPr>
          <p:cNvPr id="5" name="Title 4"/>
          <p:cNvSpPr>
            <a:spLocks noGrp="1"/>
          </p:cNvSpPr>
          <p:nvPr>
            <p:ph type="title"/>
          </p:nvPr>
        </p:nvSpPr>
        <p:spPr/>
        <p:txBody>
          <a:bodyPr/>
          <a:lstStyle/>
          <a:p>
            <a:r>
              <a:rPr lang="en-GB" dirty="0"/>
              <a:t>How to use this report</a:t>
            </a:r>
          </a:p>
        </p:txBody>
      </p:sp>
      <p:sp>
        <p:nvSpPr>
          <p:cNvPr id="20" name="Action Button: Information 19">
            <a:hlinkClick r:id="rId2" action="ppaction://hlinksldjump" highlightClick="1"/>
          </p:cNvPr>
          <p:cNvSpPr/>
          <p:nvPr/>
        </p:nvSpPr>
        <p:spPr bwMode="auto">
          <a:xfrm>
            <a:off x="5616307" y="4333938"/>
            <a:ext cx="180000" cy="180000"/>
          </a:xfrm>
          <a:prstGeom prst="actionButtonInformation">
            <a:avLst/>
          </a:prstGeom>
          <a:solidFill>
            <a:schemeClr val="bg1">
              <a:lumMod val="85000"/>
            </a:schemeClr>
          </a:solidFill>
          <a:ln w="6350" cap="flat" cmpd="sng" algn="ctr">
            <a:noFill/>
            <a:prstDash val="solid"/>
            <a:round/>
            <a:headEnd type="none" w="med" len="med"/>
            <a:tailEnd type="none" w="med" len="med"/>
          </a:ln>
          <a:effectLst/>
        </p:spPr>
        <p:txBody>
          <a:bodyPr vert="horz" wrap="square" lIns="54000" tIns="54000" rIns="54000" bIns="54000" numCol="1" rtlCol="0" anchor="ctr" anchorCtr="0" compatLnSpc="1">
            <a:prstTxWarp prst="textNoShape">
              <a:avLst/>
            </a:prstTxWarp>
          </a:bodyPr>
          <a:lstStyle>
            <a:defPPr>
              <a:defRPr lang="en-GB"/>
            </a:defPPr>
            <a:lvl1pPr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1pPr>
            <a:lvl2pPr marL="414841"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2pPr>
            <a:lvl3pPr marL="829679"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3pPr>
            <a:lvl4pPr marL="1244520"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4pPr>
            <a:lvl5pPr marL="1659356"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5pPr>
            <a:lvl6pPr marL="2074202" algn="l" defTabSz="829679" rtl="0" eaLnBrk="1" latinLnBrk="0" hangingPunct="1">
              <a:defRPr sz="1100" b="1" kern="1200">
                <a:solidFill>
                  <a:schemeClr val="tx1"/>
                </a:solidFill>
                <a:latin typeface="Arial" pitchFamily="34" charset="0"/>
                <a:ea typeface="+mn-ea"/>
                <a:cs typeface="Arial" pitchFamily="34" charset="0"/>
              </a:defRPr>
            </a:lvl6pPr>
            <a:lvl7pPr marL="2489039" algn="l" defTabSz="829679" rtl="0" eaLnBrk="1" latinLnBrk="0" hangingPunct="1">
              <a:defRPr sz="1100" b="1" kern="1200">
                <a:solidFill>
                  <a:schemeClr val="tx1"/>
                </a:solidFill>
                <a:latin typeface="Arial" pitchFamily="34" charset="0"/>
                <a:ea typeface="+mn-ea"/>
                <a:cs typeface="Arial" pitchFamily="34" charset="0"/>
              </a:defRPr>
            </a:lvl7pPr>
            <a:lvl8pPr marL="2903881" algn="l" defTabSz="829679" rtl="0" eaLnBrk="1" latinLnBrk="0" hangingPunct="1">
              <a:defRPr sz="1100" b="1" kern="1200">
                <a:solidFill>
                  <a:schemeClr val="tx1"/>
                </a:solidFill>
                <a:latin typeface="Arial" pitchFamily="34" charset="0"/>
                <a:ea typeface="+mn-ea"/>
                <a:cs typeface="Arial" pitchFamily="34" charset="0"/>
              </a:defRPr>
            </a:lvl8pPr>
            <a:lvl9pPr marL="3318717" algn="l" defTabSz="829679" rtl="0" eaLnBrk="1" latinLnBrk="0" hangingPunct="1">
              <a:defRPr sz="1100" b="1" kern="1200">
                <a:solidFill>
                  <a:schemeClr val="tx1"/>
                </a:solidFill>
                <a:latin typeface="Arial" pitchFamily="34" charset="0"/>
                <a:ea typeface="+mn-ea"/>
                <a:cs typeface="Arial" pitchFamily="34" charset="0"/>
              </a:defRPr>
            </a:lvl9pPr>
          </a:lstStyle>
          <a:p>
            <a:pPr marL="0" marR="0" indent="0" algn="ctr" defTabSz="858838" rtl="0" eaLnBrk="0" fontAlgn="base" latinLnBrk="0" hangingPunct="0">
              <a:lnSpc>
                <a:spcPct val="100000"/>
              </a:lnSpc>
              <a:spcBef>
                <a:spcPct val="50000"/>
              </a:spcBef>
              <a:spcAft>
                <a:spcPct val="0"/>
              </a:spcAft>
              <a:buClrTx/>
              <a:buSzTx/>
              <a:buFontTx/>
              <a:buNone/>
              <a:tabLst/>
            </a:pPr>
            <a:endParaRPr kumimoji="0" lang="en-GB" sz="1400" b="0" u="none" strike="noStrike" cap="none" normalizeH="0" baseline="0" dirty="0">
              <a:ln>
                <a:noFill/>
              </a:ln>
              <a:effectLst/>
              <a:latin typeface="Arial" charset="0"/>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Freeform 21">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97437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32"/>
          <p:cNvSpPr>
            <a:spLocks noGrp="1"/>
          </p:cNvSpPr>
          <p:nvPr>
            <p:ph idx="1"/>
          </p:nvPr>
        </p:nvSpPr>
        <p:spPr/>
        <p:txBody>
          <a:bodyPr/>
          <a:lstStyle/>
          <a:p>
            <a:r>
              <a:rPr lang="en-US" dirty="0"/>
              <a:t>This report is the twenty-eighth in an annual series, published to present statistical information on the volume and value of domestic tourism. Prior to 2011, this series of reports focused on tourism undertaken by the resident population of the United Kingdom to destinations within the UK and the Republic of Ireland. However, since 2011, the scope has covered only the resident populations of Great Britain (England, Scotland and Wales) and trips within these jurisdictions. Northern Ireland data is collected in a separate survey by Tourism Northern Ireland.</a:t>
            </a:r>
          </a:p>
          <a:p>
            <a:r>
              <a:rPr lang="en-US" dirty="0"/>
              <a:t>Consequently, special care must be taken when interpreting trends in domestic tourism to ensure that a consistent base is applied. In this case, all pre-2010 data has been re-calculated to exclude Northern Ireland as a destination and also to exclude all tourism into Great Britain by Northern Irish residents from the analysis. This provides a consistent basis for trend analysis but means that the data published for 2006-2010 in this report is different from that published in previous editions of ‘The UK Tourist’, prior to 2011.</a:t>
            </a:r>
          </a:p>
          <a:p>
            <a:r>
              <a:rPr lang="en-US" dirty="0"/>
              <a:t>All information in the 2016 report is derived from an in-home face-to-face interview survey commissioned jointly by the national tourist boards, VisitEngland (VE), VisitScotland (VS) and Visit Wales (the Tourism Department of the Welsh Government). This joint survey is called the Great Britain Tourism Survey (GBTS).</a:t>
            </a:r>
          </a:p>
        </p:txBody>
      </p:sp>
      <p:sp>
        <p:nvSpPr>
          <p:cNvPr id="2" name="Content Placeholder 1"/>
          <p:cNvSpPr>
            <a:spLocks noGrp="1"/>
          </p:cNvSpPr>
          <p:nvPr>
            <p:ph sz="quarter" idx="14"/>
          </p:nvPr>
        </p:nvSpPr>
        <p:spPr/>
        <p:txBody>
          <a:bodyPr/>
          <a:lstStyle/>
          <a:p>
            <a:endParaRPr lang="en-GB"/>
          </a:p>
        </p:txBody>
      </p:sp>
      <p:sp>
        <p:nvSpPr>
          <p:cNvPr id="3" name="Slide Number Placeholder 2"/>
          <p:cNvSpPr>
            <a:spLocks noGrp="1"/>
          </p:cNvSpPr>
          <p:nvPr>
            <p:ph type="sldNum" sz="quarter" idx="4"/>
          </p:nvPr>
        </p:nvSpPr>
        <p:spPr/>
        <p:txBody>
          <a:bodyPr/>
          <a:lstStyle/>
          <a:p>
            <a:fld id="{4034BEE3-566C-4068-A777-C3A4762E861B}" type="slidenum">
              <a:rPr lang="en-GB" smtClean="0"/>
              <a:pPr/>
              <a:t>5</a:t>
            </a:fld>
            <a:endParaRPr lang="en-GB" dirty="0"/>
          </a:p>
        </p:txBody>
      </p:sp>
      <p:sp>
        <p:nvSpPr>
          <p:cNvPr id="21" name="Title 20"/>
          <p:cNvSpPr>
            <a:spLocks noGrp="1"/>
          </p:cNvSpPr>
          <p:nvPr>
            <p:ph type="title"/>
          </p:nvPr>
        </p:nvSpPr>
        <p:spPr/>
        <p:txBody>
          <a:bodyPr/>
          <a:lstStyle/>
          <a:p>
            <a:r>
              <a:rPr lang="en-GB" dirty="0"/>
              <a:t>Introduction</a:t>
            </a:r>
          </a:p>
        </p:txBody>
      </p:sp>
      <p:pic>
        <p:nvPicPr>
          <p:cNvPr id="16"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7503"/>
          <a:stretch/>
        </p:blipFill>
        <p:spPr bwMode="auto">
          <a:xfrm>
            <a:off x="6096000" y="1496131"/>
            <a:ext cx="6115655" cy="42188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Freeform 16">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0" name="Freeform 29">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832164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32"/>
          <p:cNvSpPr>
            <a:spLocks noGrp="1"/>
          </p:cNvSpPr>
          <p:nvPr>
            <p:ph idx="1"/>
          </p:nvPr>
        </p:nvSpPr>
        <p:spPr/>
        <p:txBody>
          <a:bodyPr/>
          <a:lstStyle/>
          <a:p>
            <a:r>
              <a:rPr lang="en-US" dirty="0"/>
              <a:t>Under its previous guise of the United Kingdom Tourism Survey (UKTS), this was first conducted in 1989 and replaced earlier surveys which the national tourist boards had used to obtain estimates of domestic tourism volume and value. Until 1999, the survey was based on in-home interviews with adults, mainly using a random omnibus survey. This survey vehicle for UKTS was discontinued at the end of 1999. A review was then undertaken to select a new research methodology which would maintain a high degree of consistency in the key principles of the survey design.</a:t>
            </a:r>
          </a:p>
          <a:p>
            <a:r>
              <a:rPr lang="en-US" dirty="0"/>
              <a:t>In 2000, UKTS switched to a new research methodology based on telephone interviews using random digit dialing. By 2003 and 2004 however, significant concerns were being expressed relating to the UKTS derived data on domestic tourism. Following a further extensive review, UKTS returned to the previous (pre-2000) methodology for measuring the volume and value of domestic overnight trips, namely face-to-face interviews conducted in-home. Kantar TNS was appointed to undertake the survey from May 2005 and continues to be responsible for the data collection and analysis.</a:t>
            </a:r>
          </a:p>
          <a:p>
            <a:r>
              <a:rPr lang="en-US" dirty="0"/>
              <a:t>With the removal of Northern Irish residents and Northern Ireland as a destination from the scope of the survey, it was re-launched in 2011 as the Great Britain Tourism Survey.</a:t>
            </a:r>
            <a:endParaRPr lang="en-GB" dirty="0"/>
          </a:p>
        </p:txBody>
      </p:sp>
      <p:sp>
        <p:nvSpPr>
          <p:cNvPr id="17" name="Content Placeholder 32"/>
          <p:cNvSpPr>
            <a:spLocks noGrp="1"/>
          </p:cNvSpPr>
          <p:nvPr>
            <p:ph sz="quarter" idx="14"/>
          </p:nvPr>
        </p:nvSpPr>
        <p:spPr/>
        <p:txBody>
          <a:bodyPr/>
          <a:lstStyle/>
          <a:p>
            <a:r>
              <a:rPr lang="en-US" dirty="0"/>
              <a:t>The approach has remained consistent since May 2005:</a:t>
            </a:r>
          </a:p>
          <a:p>
            <a:pPr marL="171450" indent="-171450">
              <a:spcBef>
                <a:spcPts val="600"/>
              </a:spcBef>
              <a:buFont typeface="Wingdings" panose="05000000000000000000" pitchFamily="2" charset="2"/>
              <a:buChar char="§"/>
            </a:pPr>
            <a:r>
              <a:rPr lang="en-US" dirty="0"/>
              <a:t>100,000 face-to-face interviews per annum, conducted in-home, a weekly sample size of around 2,000 adults aged 16 years or over</a:t>
            </a:r>
          </a:p>
          <a:p>
            <a:pPr marL="171450" indent="-171450">
              <a:spcBef>
                <a:spcPts val="600"/>
              </a:spcBef>
              <a:buFont typeface="Wingdings" panose="05000000000000000000" pitchFamily="2" charset="2"/>
              <a:buChar char="§"/>
            </a:pPr>
            <a:r>
              <a:rPr lang="en-US" dirty="0"/>
              <a:t>Representative of the GB population in relation to various demographic characteristics including gender, age group, socio-economic group, and geographical location</a:t>
            </a:r>
          </a:p>
          <a:p>
            <a:pPr marL="171450" indent="-171450">
              <a:spcBef>
                <a:spcPts val="600"/>
              </a:spcBef>
              <a:buFont typeface="Wingdings" panose="05000000000000000000" pitchFamily="2" charset="2"/>
              <a:buChar char="§"/>
            </a:pPr>
            <a:r>
              <a:rPr lang="en-US" dirty="0"/>
              <a:t>Respondents are asked about any overnight trips taken in the last four weeks</a:t>
            </a:r>
          </a:p>
          <a:p>
            <a:pPr marL="171450" indent="-171450">
              <a:spcBef>
                <a:spcPts val="600"/>
              </a:spcBef>
              <a:buFont typeface="Wingdings" panose="05000000000000000000" pitchFamily="2" charset="2"/>
              <a:buChar char="§"/>
            </a:pPr>
            <a:r>
              <a:rPr lang="en-US" dirty="0"/>
              <a:t>The questions were first added to Kantar TNS’ Omnibus survey on 4th May 2005 and the survey outputs provide continuous data from May 2005 for total number of trips, nights spent, breakdown of expenditure, purpose of trip, accommodation used and party composition on each trip by destination</a:t>
            </a:r>
          </a:p>
          <a:p>
            <a:r>
              <a:rPr lang="en-US" dirty="0"/>
              <a:t>The GBTS/UKTS results gathered since 2005 are not comparable with those from previous years. In addition, given that the survey fieldwork did not begin until May 2005, no survey data was collected for the first four months of the year, January-April. Consequently, the survey data for 2005 is ‘part-year’ in nature – only covering the May-December period. Comparative data is therefore restricted to 2006-2016.</a:t>
            </a:r>
            <a:endParaRPr lang="en-GB" dirty="0"/>
          </a:p>
          <a:p>
            <a:r>
              <a:rPr lang="en-GB" dirty="0"/>
              <a:t>More information on the </a:t>
            </a:r>
            <a:r>
              <a:rPr lang="en-GB" dirty="0">
                <a:hlinkClick r:id="rId2" action="ppaction://hlinksldjump"/>
              </a:rPr>
              <a:t>Survey Methodology </a:t>
            </a:r>
            <a:r>
              <a:rPr lang="en-GB" dirty="0"/>
              <a:t>and </a:t>
            </a:r>
            <a:r>
              <a:rPr lang="en-GB" dirty="0">
                <a:hlinkClick r:id="rId3" action="ppaction://hlinksldjump"/>
              </a:rPr>
              <a:t>Definitions </a:t>
            </a:r>
            <a:r>
              <a:rPr lang="en-GB" dirty="0"/>
              <a:t>can be found by clicking on the link. </a:t>
            </a:r>
          </a:p>
          <a:p>
            <a:endParaRPr lang="en-GB" dirty="0"/>
          </a:p>
        </p:txBody>
      </p:sp>
      <p:sp>
        <p:nvSpPr>
          <p:cNvPr id="3" name="Slide Number Placeholder 2"/>
          <p:cNvSpPr>
            <a:spLocks noGrp="1"/>
          </p:cNvSpPr>
          <p:nvPr>
            <p:ph type="sldNum" sz="quarter" idx="4"/>
          </p:nvPr>
        </p:nvSpPr>
        <p:spPr/>
        <p:txBody>
          <a:bodyPr/>
          <a:lstStyle/>
          <a:p>
            <a:fld id="{4034BEE3-566C-4068-A777-C3A4762E861B}" type="slidenum">
              <a:rPr lang="en-GB" smtClean="0"/>
              <a:pPr/>
              <a:t>6</a:t>
            </a:fld>
            <a:endParaRPr lang="en-GB" dirty="0"/>
          </a:p>
        </p:txBody>
      </p:sp>
      <p:sp>
        <p:nvSpPr>
          <p:cNvPr id="21" name="Title 20"/>
          <p:cNvSpPr>
            <a:spLocks noGrp="1"/>
          </p:cNvSpPr>
          <p:nvPr>
            <p:ph type="title"/>
          </p:nvPr>
        </p:nvSpPr>
        <p:spPr/>
        <p:txBody>
          <a:bodyPr/>
          <a:lstStyle/>
          <a:p>
            <a:r>
              <a:rPr lang="en-GB" dirty="0"/>
              <a:t>History of the Survey</a:t>
            </a:r>
          </a:p>
        </p:txBody>
      </p:sp>
      <p:sp>
        <p:nvSpPr>
          <p:cNvPr id="39" name="Freeform 3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40" name="Straight Connector 3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1" name="Freeform 40">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42">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4" name="Freeform 43">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5" name="Freeform 44">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6" name="Freeform 45">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7" name="Freeform 46">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8"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171710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32"/>
          <p:cNvSpPr>
            <a:spLocks noGrp="1"/>
          </p:cNvSpPr>
          <p:nvPr>
            <p:ph idx="1"/>
          </p:nvPr>
        </p:nvSpPr>
        <p:spPr/>
        <p:txBody>
          <a:bodyPr/>
          <a:lstStyle/>
          <a:p>
            <a:r>
              <a:rPr lang="en-US" dirty="0"/>
              <a:t>The first objective of GBTS is to provide measurements of tourism by residents of GB, in terms of both volume and value. The second is to collect details of the trips taken and of the people taking them. These objectives extend to:</a:t>
            </a:r>
          </a:p>
          <a:p>
            <a:pPr marL="171450" indent="-171450">
              <a:spcBef>
                <a:spcPts val="600"/>
              </a:spcBef>
              <a:buFont typeface="Wingdings" panose="05000000000000000000" pitchFamily="2" charset="2"/>
              <a:buChar char="§"/>
            </a:pPr>
            <a:r>
              <a:rPr lang="en-US" dirty="0"/>
              <a:t>Tourism by people of any age. The core survey is based on adults but collects details of all adults and children present on the trip</a:t>
            </a:r>
          </a:p>
          <a:p>
            <a:pPr marL="171450" indent="-171450">
              <a:spcBef>
                <a:spcPts val="600"/>
              </a:spcBef>
              <a:buFont typeface="Wingdings" panose="05000000000000000000" pitchFamily="2" charset="2"/>
              <a:buChar char="§"/>
            </a:pPr>
            <a:r>
              <a:rPr lang="en-US" dirty="0"/>
              <a:t>Tourism for any purpose. Although the report places considerable emphasis on the important holiday sector, this is not just a holiday survey. Also included within the scope is tourism for the purpose of visiting friends and relatives, for work or business purposes, conferences and exhibitions, or indeed almost any other purpose</a:t>
            </a:r>
          </a:p>
          <a:p>
            <a:pPr marL="171450" indent="-171450">
              <a:spcBef>
                <a:spcPts val="600"/>
              </a:spcBef>
              <a:buFont typeface="Wingdings" panose="05000000000000000000" pitchFamily="2" charset="2"/>
              <a:buChar char="§"/>
            </a:pPr>
            <a:r>
              <a:rPr lang="en-US" dirty="0"/>
              <a:t>Tourism to any part of GB, using any accommodation type</a:t>
            </a:r>
          </a:p>
          <a:p>
            <a:pPr marL="171450" indent="-171450">
              <a:spcBef>
                <a:spcPts val="600"/>
              </a:spcBef>
              <a:buFont typeface="Wingdings" panose="05000000000000000000" pitchFamily="2" charset="2"/>
              <a:buChar char="§"/>
            </a:pPr>
            <a:r>
              <a:rPr lang="en-US" dirty="0"/>
              <a:t>Day excursion trips, not involving an overnight stay away from home, are not covered by the survey</a:t>
            </a:r>
          </a:p>
          <a:p>
            <a:r>
              <a:rPr lang="en-US" dirty="0"/>
              <a:t>GBTS is designed as a continuous measurement of the volume and value of domestic tourism by residents of GB, in such a way as to provide absolute estimates at any point in its currency and relative change over time. Three separate but associated measurements are required from the survey:</a:t>
            </a:r>
          </a:p>
          <a:p>
            <a:pPr marL="171450" indent="-171450">
              <a:spcBef>
                <a:spcPts val="600"/>
              </a:spcBef>
              <a:buFont typeface="Wingdings" panose="05000000000000000000" pitchFamily="2" charset="2"/>
              <a:buChar char="§"/>
            </a:pPr>
            <a:r>
              <a:rPr lang="en-US" dirty="0"/>
              <a:t>The number of trips (including child trips) taken by GB residents</a:t>
            </a:r>
          </a:p>
          <a:p>
            <a:pPr marL="171450" indent="-171450">
              <a:spcBef>
                <a:spcPts val="600"/>
              </a:spcBef>
              <a:buFont typeface="Wingdings" panose="05000000000000000000" pitchFamily="2" charset="2"/>
              <a:buChar char="§"/>
            </a:pPr>
            <a:r>
              <a:rPr lang="en-US" dirty="0"/>
              <a:t>The number of bednights (including child nights) spent away from home on these trips</a:t>
            </a:r>
          </a:p>
          <a:p>
            <a:pPr marL="171450" indent="-171450">
              <a:spcBef>
                <a:spcPts val="600"/>
              </a:spcBef>
              <a:buFont typeface="Wingdings" panose="05000000000000000000" pitchFamily="2" charset="2"/>
              <a:buChar char="§"/>
            </a:pPr>
            <a:r>
              <a:rPr lang="en-US" dirty="0"/>
              <a:t>The value of spending on those trips</a:t>
            </a:r>
          </a:p>
        </p:txBody>
      </p:sp>
      <p:sp>
        <p:nvSpPr>
          <p:cNvPr id="17" name="Content Placeholder 32"/>
          <p:cNvSpPr>
            <a:spLocks noGrp="1"/>
          </p:cNvSpPr>
          <p:nvPr>
            <p:ph sz="quarter" idx="14"/>
          </p:nvPr>
        </p:nvSpPr>
        <p:spPr/>
        <p:txBody>
          <a:bodyPr/>
          <a:lstStyle/>
          <a:p>
            <a:r>
              <a:rPr lang="en-US" dirty="0"/>
              <a:t>In summary, for the purposes of this survey, tourism is taken to be any journey away from home lasting one or more nights, to any destination within GB, by any mode of transport, for any purpose, and staying in any type of accommodation. These topics of destination, purpose, mode of transport, accommodation type and many others, are included in the information collected by the survey, in order to provide meaningful analysis and descriptions of the volume and value estimates.</a:t>
            </a:r>
          </a:p>
          <a:p>
            <a:r>
              <a:rPr lang="en-US" dirty="0"/>
              <a:t>Using previous methodologies, an upper limit of 60 days was applied to the number of nights spent away from home to qualify as a tourism trip. As respondents are now asked about trips returned from in the four weeks prior to interview, this upper limit is now redundant and no longer applied.</a:t>
            </a:r>
          </a:p>
          <a:p>
            <a:r>
              <a:rPr lang="en-US" dirty="0"/>
              <a:t>It is worth noting that despite this, results are reported on the basis of the start date of the trip.</a:t>
            </a:r>
          </a:p>
          <a:p>
            <a:r>
              <a:rPr lang="en-US" dirty="0"/>
              <a:t> </a:t>
            </a:r>
          </a:p>
          <a:p>
            <a:endParaRPr lang="en-GB" dirty="0"/>
          </a:p>
        </p:txBody>
      </p:sp>
      <p:sp>
        <p:nvSpPr>
          <p:cNvPr id="3" name="Slide Number Placeholder 2"/>
          <p:cNvSpPr>
            <a:spLocks noGrp="1"/>
          </p:cNvSpPr>
          <p:nvPr>
            <p:ph type="sldNum" sz="quarter" idx="4"/>
          </p:nvPr>
        </p:nvSpPr>
        <p:spPr/>
        <p:txBody>
          <a:bodyPr/>
          <a:lstStyle/>
          <a:p>
            <a:fld id="{4034BEE3-566C-4068-A777-C3A4762E861B}" type="slidenum">
              <a:rPr lang="en-GB" smtClean="0"/>
              <a:pPr/>
              <a:t>7</a:t>
            </a:fld>
            <a:endParaRPr lang="en-GB" dirty="0"/>
          </a:p>
        </p:txBody>
      </p:sp>
      <p:sp>
        <p:nvSpPr>
          <p:cNvPr id="21" name="Title 20"/>
          <p:cNvSpPr>
            <a:spLocks noGrp="1"/>
          </p:cNvSpPr>
          <p:nvPr>
            <p:ph type="title"/>
          </p:nvPr>
        </p:nvSpPr>
        <p:spPr/>
        <p:txBody>
          <a:bodyPr/>
          <a:lstStyle/>
          <a:p>
            <a:r>
              <a:rPr lang="en-GB" dirty="0"/>
              <a:t>Objectives</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0" name="Freeform 2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1437099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Content Placeholder 32"/>
          <p:cNvSpPr>
            <a:spLocks noGrp="1"/>
          </p:cNvSpPr>
          <p:nvPr>
            <p:ph idx="1"/>
          </p:nvPr>
        </p:nvSpPr>
        <p:spPr/>
        <p:txBody>
          <a:bodyPr/>
          <a:lstStyle/>
          <a:p>
            <a:r>
              <a:rPr lang="en-US" dirty="0"/>
              <a:t>This document is intended to provide all of the information necessary to form an overview of the total GB domestic overnight tourism market. The reader will therefore find details of familiar subjects such as purpose, destination, accommodation, transport and month of trip. Also included are other subjects such as methods of booking or arranging travel and details of the types of location stayed at while away from home.</a:t>
            </a:r>
          </a:p>
          <a:p>
            <a:r>
              <a:rPr lang="en-US" dirty="0"/>
              <a:t>Inevitably, a publication of this size is selective. The ‘core’ results of each year’s GBTS run into thousands of pages of computer tabulations, which are held by the sponsoring tourism organisations. Beyond these core tabulations, further computer analysis can provide – subject to technical limitations – any permutation of any number of parameters contained in the survey, in order to produce data on specific market sectors not already analysed. Further information and details of costing of additional analysis can be obtained from any of the survey sponsors, at the addresses shown at the back of this report.</a:t>
            </a:r>
          </a:p>
          <a:p>
            <a:r>
              <a:rPr lang="en-US" dirty="0"/>
              <a:t>For 2011 to 2016, a similar report has been produced from the Great Britain Day Visits Survey (GBDVS) covering same-day tourism. For comparability and consistency, results have been presented in a similar format in both the ‘GB Tourist’ and the ‘GB Day Visitor’ reports.</a:t>
            </a:r>
          </a:p>
        </p:txBody>
      </p:sp>
      <p:sp>
        <p:nvSpPr>
          <p:cNvPr id="3" name="Slide Number Placeholder 2"/>
          <p:cNvSpPr>
            <a:spLocks noGrp="1"/>
          </p:cNvSpPr>
          <p:nvPr>
            <p:ph type="sldNum" sz="quarter" idx="4"/>
          </p:nvPr>
        </p:nvSpPr>
        <p:spPr/>
        <p:txBody>
          <a:bodyPr/>
          <a:lstStyle/>
          <a:p>
            <a:fld id="{4034BEE3-566C-4068-A777-C3A4762E861B}" type="slidenum">
              <a:rPr lang="en-GB" smtClean="0"/>
              <a:pPr/>
              <a:t>8</a:t>
            </a:fld>
            <a:endParaRPr lang="en-GB" dirty="0"/>
          </a:p>
        </p:txBody>
      </p:sp>
      <p:sp>
        <p:nvSpPr>
          <p:cNvPr id="21" name="Title 20"/>
          <p:cNvSpPr>
            <a:spLocks noGrp="1"/>
          </p:cNvSpPr>
          <p:nvPr>
            <p:ph type="title"/>
          </p:nvPr>
        </p:nvSpPr>
        <p:spPr/>
        <p:txBody>
          <a:bodyPr/>
          <a:lstStyle/>
          <a:p>
            <a:r>
              <a:rPr lang="en-GB" dirty="0"/>
              <a:t>Scope of this report</a:t>
            </a:r>
          </a:p>
        </p:txBody>
      </p:sp>
      <p:sp>
        <p:nvSpPr>
          <p:cNvPr id="15" name="Freeform 1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6" name="Straight Connector 1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 name="Freeform 1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582431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Content Placeholder 14"/>
          <p:cNvSpPr>
            <a:spLocks noGrp="1"/>
          </p:cNvSpPr>
          <p:nvPr>
            <p:ph idx="1"/>
          </p:nvPr>
        </p:nvSpPr>
        <p:spPr/>
        <p:txBody>
          <a:bodyPr/>
          <a:lstStyle/>
          <a:p>
            <a:r>
              <a:rPr lang="en-US" dirty="0"/>
              <a:t>The GBTS survey is conducted continuously throughout the year, using face-to-face Computer Assisted Personal Interviewing or CAPI, as part of Kantar TNS’ in-home omnibus surveys. Weekly omnibus surveys are conducted with a representative sample of around 2,000 adults aged 16 and over within GB. Respondents are asked whether they have taken trips in Britain in the previous four calendar weeks that involved at least one night away from home. </a:t>
            </a:r>
          </a:p>
          <a:p>
            <a:r>
              <a:rPr lang="en-US" dirty="0"/>
              <a:t>When such trips are identified, further questions are asked about a maximum of three trips – the most recent three trips – with a core set of questions for all three trips and additional questions for the most recent trip. The questionnaire is thus designed to maximise accuracy of recall, whilst minimising the task for those who have undertaken more than one trip.</a:t>
            </a:r>
          </a:p>
          <a:p>
            <a:r>
              <a:rPr lang="en-US" dirty="0"/>
              <a:t>The requirement is for a complete dataset for each of the three most recent trips. Therefore, some imputation is necessary and that imputation covers data not collected, or otherwise missing.</a:t>
            </a:r>
          </a:p>
          <a:p>
            <a:r>
              <a:rPr lang="en-US" dirty="0"/>
              <a:t>The results are reported in terms of total GB population values. Therefore the data are weighted to correct for differences between the sample distribution and that of the population and also to ‘gross up’ the sample values to the total population. </a:t>
            </a:r>
          </a:p>
          <a:p>
            <a:r>
              <a:rPr lang="en-US" dirty="0"/>
              <a:t>Reporting periods are defined in terms of groups of weeks. Results published from the data are for trips that started in each calendar month.</a:t>
            </a:r>
          </a:p>
          <a:p>
            <a:endParaRPr lang="en-GB" dirty="0"/>
          </a:p>
        </p:txBody>
      </p:sp>
      <p:sp>
        <p:nvSpPr>
          <p:cNvPr id="17" name="Content Placeholder 14"/>
          <p:cNvSpPr>
            <a:spLocks noGrp="1"/>
          </p:cNvSpPr>
          <p:nvPr>
            <p:ph sz="quarter" idx="14"/>
          </p:nvPr>
        </p:nvSpPr>
        <p:spPr/>
        <p:txBody>
          <a:bodyPr/>
          <a:lstStyle/>
          <a:p>
            <a:r>
              <a:rPr lang="en-US" dirty="0"/>
              <a:t>The sample design is based on a master sample frame which divides Great Britain into 600 sample points, with a further five sample points north of the Caledonian Canal. The Kantar TNS omnibus survey operates using two sets of points which are used on alternate weeks. Each set consists of 162 points within GB. These sets of points are further split into four levels of 118, 133, 152 and 162 which are used depending on the interview length. Sampling points are selected after stratification by Government Office Region and Social Grade. Each sample point is divided into geographical halves. Selected addresses from the point are taken from one half the first time it is used and from the other half when it is next used. This provides for de-clustering or geographical dispersion week on week. Within each point, 130-200 addresses are issued from the Postal Address File and these consist of one or more Output Area. Depending on the interview length, a target to achieve an adult sample of 13 to 18 completed interviews is set (12 to 15 in London).</a:t>
            </a:r>
          </a:p>
          <a:p>
            <a:r>
              <a:rPr lang="en-US" dirty="0"/>
              <a:t>Interviewer assignments are conducted over two days of fieldwork and are carried out on weekdays between 2pm-8pm and/or at the weekend. Interviewers are issued with quota targets based on gender, working status and presence of children. All interviewers must leave three addresses between each successful interview.</a:t>
            </a:r>
          </a:p>
          <a:p>
            <a:r>
              <a:rPr lang="en-US" dirty="0"/>
              <a:t>On average, 2,000 interviews are conducted each week, some 100,000 interviews per year. Interviewing is not normally conducted during the two weeks either side of Christmas. The weighting procedures are amended to compensate for these missing weeks.</a:t>
            </a:r>
            <a:endParaRPr lang="en-GB" dirty="0"/>
          </a:p>
        </p:txBody>
      </p:sp>
      <p:sp>
        <p:nvSpPr>
          <p:cNvPr id="3" name="Slide Number Placeholder 2"/>
          <p:cNvSpPr>
            <a:spLocks noGrp="1"/>
          </p:cNvSpPr>
          <p:nvPr>
            <p:ph type="sldNum" sz="quarter" idx="4"/>
          </p:nvPr>
        </p:nvSpPr>
        <p:spPr/>
        <p:txBody>
          <a:bodyPr/>
          <a:lstStyle/>
          <a:p>
            <a:fld id="{4034BEE3-566C-4068-A777-C3A4762E861B}" type="slidenum">
              <a:rPr lang="en-GB" smtClean="0"/>
              <a:pPr/>
              <a:t>9</a:t>
            </a:fld>
            <a:endParaRPr lang="en-GB" dirty="0"/>
          </a:p>
        </p:txBody>
      </p:sp>
      <p:sp>
        <p:nvSpPr>
          <p:cNvPr id="4" name="Title 3"/>
          <p:cNvSpPr>
            <a:spLocks noGrp="1"/>
          </p:cNvSpPr>
          <p:nvPr>
            <p:ph type="title"/>
          </p:nvPr>
        </p:nvSpPr>
        <p:spPr/>
        <p:txBody>
          <a:bodyPr/>
          <a:lstStyle/>
          <a:p>
            <a:r>
              <a:rPr lang="en-GB" dirty="0"/>
              <a:t>Survey method (1/2)</a:t>
            </a:r>
          </a:p>
        </p:txBody>
      </p:sp>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248304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Content Placeholder 14"/>
          <p:cNvSpPr>
            <a:spLocks noGrp="1"/>
          </p:cNvSpPr>
          <p:nvPr>
            <p:ph idx="1"/>
          </p:nvPr>
        </p:nvSpPr>
        <p:spPr/>
        <p:txBody>
          <a:bodyPr/>
          <a:lstStyle/>
          <a:p>
            <a:r>
              <a:rPr lang="en-US" dirty="0"/>
              <a:t>After the removal of coverage of Northern Ireland from 2011, it was decided to retain the previous question wording used in UKTS, to ensure consistency of data collection (see below). However, subsequent trip details are only collected for trips taken within GB. The questionnaire reads:</a:t>
            </a:r>
          </a:p>
          <a:p>
            <a:r>
              <a:rPr lang="en-US" sz="1000" i="1" dirty="0"/>
              <a:t>We would like to ask you about overnight trips you have taken in the UK and Ireland recently. We are interested in ALL overnight trips taken for whatever reason, including holidays, visits to friends and relatives, business trips and so on.</a:t>
            </a:r>
          </a:p>
          <a:p>
            <a:r>
              <a:rPr lang="en-US" sz="1000" i="1" dirty="0"/>
              <a:t>Q1. Have you returned from any trips in the past four weeks that involved staying away from home for one night or more at a destination within the UK or the Republic of Ireland?</a:t>
            </a:r>
          </a:p>
          <a:p>
            <a:r>
              <a:rPr lang="en-US" sz="1000" i="1" dirty="0"/>
              <a:t>In this survey, by the UK, we mean anywhere in England, Scotland, Wales, Northern Ireland, the Channel Islands, the Isle of Man or any of the other islands which are part of the United Kingdom. The four weeks we are talking about are from Monday (day/month) through to last Sunday (day/month). Please include any trips taken where the main destination was abroad but where you stayed away from home in the UK or Ireland as part of that trip.</a:t>
            </a:r>
          </a:p>
          <a:p>
            <a:r>
              <a:rPr lang="en-US" dirty="0"/>
              <a:t>It should be noted that although the questionnaire (at Q.1) clarifies to the respondent that the Channel Islands and Isle of Man are included within the United Kingdom, all parties involved with the survey are aware that these islands have federacy status and are not part of the United Kingdom.</a:t>
            </a:r>
          </a:p>
        </p:txBody>
      </p:sp>
      <p:sp>
        <p:nvSpPr>
          <p:cNvPr id="3" name="Slide Number Placeholder 2"/>
          <p:cNvSpPr>
            <a:spLocks noGrp="1"/>
          </p:cNvSpPr>
          <p:nvPr>
            <p:ph type="sldNum" sz="quarter" idx="4"/>
          </p:nvPr>
        </p:nvSpPr>
        <p:spPr/>
        <p:txBody>
          <a:bodyPr/>
          <a:lstStyle/>
          <a:p>
            <a:fld id="{4034BEE3-566C-4068-A777-C3A4762E861B}" type="slidenum">
              <a:rPr lang="en-GB" smtClean="0"/>
              <a:pPr/>
              <a:t>10</a:t>
            </a:fld>
            <a:endParaRPr lang="en-GB" dirty="0"/>
          </a:p>
        </p:txBody>
      </p:sp>
      <p:sp>
        <p:nvSpPr>
          <p:cNvPr id="16" name="Title 3">
            <a:extLst>
              <a:ext uri="{FF2B5EF4-FFF2-40B4-BE49-F238E27FC236}">
                <a16:creationId xmlns:a16="http://schemas.microsoft.com/office/drawing/2014/main" xmlns="" id="{625B7985-25F0-406B-9867-2C142EFF482E}"/>
              </a:ext>
            </a:extLst>
          </p:cNvPr>
          <p:cNvSpPr>
            <a:spLocks noGrp="1"/>
          </p:cNvSpPr>
          <p:nvPr>
            <p:ph type="title"/>
          </p:nvPr>
        </p:nvSpPr>
        <p:spPr/>
        <p:txBody>
          <a:bodyPr/>
          <a:lstStyle/>
          <a:p>
            <a:r>
              <a:rPr lang="en-GB" dirty="0"/>
              <a:t>Survey method (2/2)</a:t>
            </a:r>
          </a:p>
        </p:txBody>
      </p:sp>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733080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Content Placeholder 14"/>
          <p:cNvSpPr>
            <a:spLocks noGrp="1"/>
          </p:cNvSpPr>
          <p:nvPr>
            <p:ph idx="1"/>
          </p:nvPr>
        </p:nvSpPr>
        <p:spPr/>
        <p:txBody>
          <a:bodyPr/>
          <a:lstStyle/>
          <a:p>
            <a:r>
              <a:rPr lang="en-GB" dirty="0"/>
              <a:t>A number of questions within the GBTS survey changed for 2016. These changes are detailed in the Methods and Performance appendix. A list of the questions which changed or were excluded from the 2016 questionnaire is provided below. Data for those questions may not be compared directly between 2016 and earlier years and are therefore shown for 2016 only. Questions which were not included in the 2016 survey have no data shown within this report.</a:t>
            </a:r>
          </a:p>
          <a:p>
            <a:r>
              <a:rPr lang="en-GB" b="1" dirty="0"/>
              <a:t>Type of place visited</a:t>
            </a:r>
          </a:p>
          <a:p>
            <a:pPr>
              <a:spcBef>
                <a:spcPts val="0"/>
              </a:spcBef>
            </a:pPr>
            <a:r>
              <a:rPr lang="en-GB" dirty="0"/>
              <a:t>“Seaside” split into Seaside resort or town; Seaside coastline – a beach; other coast</a:t>
            </a:r>
          </a:p>
          <a:p>
            <a:pPr>
              <a:spcBef>
                <a:spcPts val="0"/>
              </a:spcBef>
            </a:pPr>
            <a:r>
              <a:rPr lang="en-GB" dirty="0"/>
              <a:t>“Countryside/village” split into Village; Rural countryside</a:t>
            </a:r>
          </a:p>
          <a:p>
            <a:r>
              <a:rPr lang="en-GB" b="1" dirty="0"/>
              <a:t>Accommodation</a:t>
            </a:r>
          </a:p>
          <a:p>
            <a:pPr>
              <a:spcBef>
                <a:spcPts val="0"/>
              </a:spcBef>
            </a:pPr>
            <a:r>
              <a:rPr lang="en-GB" dirty="0"/>
              <a:t>Two self-catering options combined into one</a:t>
            </a:r>
          </a:p>
          <a:p>
            <a:pPr>
              <a:spcBef>
                <a:spcPts val="0"/>
              </a:spcBef>
            </a:pPr>
            <a:r>
              <a:rPr lang="en-GB" dirty="0"/>
              <a:t>Two hostel options combined into one</a:t>
            </a:r>
          </a:p>
          <a:p>
            <a:pPr>
              <a:spcBef>
                <a:spcPts val="0"/>
              </a:spcBef>
            </a:pPr>
            <a:r>
              <a:rPr lang="en-GB" dirty="0"/>
              <a:t>Two holiday camp options combined into one</a:t>
            </a:r>
          </a:p>
          <a:p>
            <a:pPr>
              <a:spcBef>
                <a:spcPts val="0"/>
              </a:spcBef>
            </a:pPr>
            <a:r>
              <a:rPr lang="en-GB" dirty="0"/>
              <a:t>Four camping and caravan options combined into one</a:t>
            </a:r>
          </a:p>
          <a:p>
            <a:pPr>
              <a:spcBef>
                <a:spcPts val="0"/>
              </a:spcBef>
            </a:pPr>
            <a:endParaRPr lang="en-GB" b="1" dirty="0"/>
          </a:p>
          <a:p>
            <a:pPr>
              <a:spcBef>
                <a:spcPts val="0"/>
              </a:spcBef>
            </a:pPr>
            <a:r>
              <a:rPr lang="en-GB" b="1" dirty="0"/>
              <a:t>Booking questions </a:t>
            </a:r>
            <a:r>
              <a:rPr lang="en-GB" dirty="0"/>
              <a:t>- order reversed</a:t>
            </a:r>
          </a:p>
          <a:p>
            <a:pPr>
              <a:spcBef>
                <a:spcPts val="0"/>
              </a:spcBef>
            </a:pPr>
            <a:endParaRPr lang="en-GB" dirty="0"/>
          </a:p>
          <a:p>
            <a:pPr>
              <a:spcBef>
                <a:spcPts val="0"/>
              </a:spcBef>
            </a:pPr>
            <a:r>
              <a:rPr lang="en-GB" b="1" dirty="0"/>
              <a:t>Disabilities/impairments AND Activities </a:t>
            </a:r>
            <a:r>
              <a:rPr lang="en-GB" dirty="0"/>
              <a:t>– Questions were removed from the F2F survey and as such will not appear within the 2016 GB Tourist. However this data is still collected online (for Scotland and Wales at trip level only) and will be included within the nation specific reports.</a:t>
            </a:r>
            <a:endParaRPr lang="en-GB" dirty="0">
              <a:solidFill>
                <a:srgbClr val="FF0000"/>
              </a:solidFill>
            </a:endParaRPr>
          </a:p>
          <a:p>
            <a:endParaRPr lang="en-GB" b="1" dirty="0"/>
          </a:p>
          <a:p>
            <a:r>
              <a:rPr lang="en-GB" dirty="0"/>
              <a:t> </a:t>
            </a:r>
          </a:p>
          <a:p>
            <a:endParaRPr lang="en-GB" dirty="0"/>
          </a:p>
          <a:p>
            <a:r>
              <a:rPr lang="en-GB" dirty="0"/>
              <a:t>      </a:t>
            </a:r>
          </a:p>
        </p:txBody>
      </p:sp>
      <p:sp>
        <p:nvSpPr>
          <p:cNvPr id="17" name="Content Placeholder 14"/>
          <p:cNvSpPr>
            <a:spLocks noGrp="1"/>
          </p:cNvSpPr>
          <p:nvPr>
            <p:ph sz="quarter" idx="14"/>
          </p:nvPr>
        </p:nvSpPr>
        <p:spPr/>
        <p:txBody>
          <a:bodyPr/>
          <a:lstStyle/>
          <a:p>
            <a:pPr>
              <a:spcBef>
                <a:spcPts val="600"/>
              </a:spcBef>
            </a:pPr>
            <a:r>
              <a:rPr lang="en-GB" dirty="0"/>
              <a:t>Note that in some tables and figures percentages do not total 100% due to the rounding of figures to the nearest whole number. </a:t>
            </a:r>
          </a:p>
          <a:p>
            <a:pPr>
              <a:spcBef>
                <a:spcPts val="600"/>
              </a:spcBef>
            </a:pPr>
            <a:r>
              <a:rPr lang="en-GB" dirty="0"/>
              <a:t>Please also note that where percentages total less than 1% they will be represented by an </a:t>
            </a:r>
            <a:r>
              <a:rPr lang="en-GB" sz="1400" b="1" dirty="0"/>
              <a:t>*</a:t>
            </a:r>
            <a:endParaRPr lang="en-GB" b="1" dirty="0">
              <a:solidFill>
                <a:srgbClr val="FF0000"/>
              </a:solidFill>
            </a:endParaRPr>
          </a:p>
          <a:p>
            <a:endParaRPr lang="en-GB" dirty="0"/>
          </a:p>
        </p:txBody>
      </p:sp>
      <p:sp>
        <p:nvSpPr>
          <p:cNvPr id="3" name="Slide Number Placeholder 2"/>
          <p:cNvSpPr>
            <a:spLocks noGrp="1"/>
          </p:cNvSpPr>
          <p:nvPr>
            <p:ph type="sldNum" sz="quarter" idx="4"/>
          </p:nvPr>
        </p:nvSpPr>
        <p:spPr/>
        <p:txBody>
          <a:bodyPr/>
          <a:lstStyle/>
          <a:p>
            <a:fld id="{4034BEE3-566C-4068-A777-C3A4762E861B}" type="slidenum">
              <a:rPr lang="en-GB" smtClean="0"/>
              <a:pPr/>
              <a:t>11</a:t>
            </a:fld>
            <a:endParaRPr lang="en-GB" dirty="0"/>
          </a:p>
        </p:txBody>
      </p:sp>
      <p:sp>
        <p:nvSpPr>
          <p:cNvPr id="4" name="Title 3"/>
          <p:cNvSpPr>
            <a:spLocks noGrp="1"/>
          </p:cNvSpPr>
          <p:nvPr>
            <p:ph type="title"/>
          </p:nvPr>
        </p:nvSpPr>
        <p:spPr/>
        <p:txBody>
          <a:bodyPr/>
          <a:lstStyle/>
          <a:p>
            <a:r>
              <a:rPr lang="en-GB" dirty="0"/>
              <a:t>Question wording changes</a:t>
            </a:r>
          </a:p>
        </p:txBody>
      </p:sp>
      <p:sp>
        <p:nvSpPr>
          <p:cNvPr id="2" name="Content Placeholder 1"/>
          <p:cNvSpPr>
            <a:spLocks noGrp="1"/>
          </p:cNvSpPr>
          <p:nvPr>
            <p:ph sz="quarter" idx="15"/>
          </p:nvPr>
        </p:nvSpPr>
        <p:spPr/>
        <p:txBody>
          <a:bodyPr/>
          <a:lstStyle/>
          <a:p>
            <a:r>
              <a:rPr lang="en-GB" dirty="0"/>
              <a:t>Rounding of percentages</a:t>
            </a:r>
          </a:p>
        </p:txBody>
      </p:sp>
      <p:sp>
        <p:nvSpPr>
          <p:cNvPr id="22" name="Freeform 16"/>
          <p:cNvSpPr>
            <a:spLocks noEditPoints="1"/>
          </p:cNvSpPr>
          <p:nvPr/>
        </p:nvSpPr>
        <p:spPr bwMode="auto">
          <a:xfrm>
            <a:off x="8130603" y="3383385"/>
            <a:ext cx="1787039" cy="1651127"/>
          </a:xfrm>
          <a:custGeom>
            <a:avLst/>
            <a:gdLst>
              <a:gd name="T0" fmla="*/ 1122 w 3276"/>
              <a:gd name="T1" fmla="*/ 2897 h 3285"/>
              <a:gd name="T2" fmla="*/ 1463 w 3276"/>
              <a:gd name="T3" fmla="*/ 2977 h 3285"/>
              <a:gd name="T4" fmla="*/ 1382 w 3276"/>
              <a:gd name="T5" fmla="*/ 2637 h 3285"/>
              <a:gd name="T6" fmla="*/ 1674 w 3276"/>
              <a:gd name="T7" fmla="*/ 2694 h 3285"/>
              <a:gd name="T8" fmla="*/ 1456 w 3276"/>
              <a:gd name="T9" fmla="*/ 3188 h 3285"/>
              <a:gd name="T10" fmla="*/ 961 w 3276"/>
              <a:gd name="T11" fmla="*/ 2969 h 3285"/>
              <a:gd name="T12" fmla="*/ 1179 w 3276"/>
              <a:gd name="T13" fmla="*/ 2476 h 3285"/>
              <a:gd name="T14" fmla="*/ 2351 w 3276"/>
              <a:gd name="T15" fmla="*/ 2333 h 3285"/>
              <a:gd name="T16" fmla="*/ 2239 w 3276"/>
              <a:gd name="T17" fmla="*/ 2528 h 3285"/>
              <a:gd name="T18" fmla="*/ 2318 w 3276"/>
              <a:gd name="T19" fmla="*/ 2841 h 3285"/>
              <a:gd name="T20" fmla="*/ 2583 w 3276"/>
              <a:gd name="T21" fmla="*/ 2926 h 3285"/>
              <a:gd name="T22" fmla="*/ 2800 w 3276"/>
              <a:gd name="T23" fmla="*/ 2741 h 3285"/>
              <a:gd name="T24" fmla="*/ 2854 w 3276"/>
              <a:gd name="T25" fmla="*/ 2517 h 3285"/>
              <a:gd name="T26" fmla="*/ 2733 w 3276"/>
              <a:gd name="T27" fmla="*/ 2300 h 3285"/>
              <a:gd name="T28" fmla="*/ 2572 w 3276"/>
              <a:gd name="T29" fmla="*/ 1836 h 3285"/>
              <a:gd name="T30" fmla="*/ 2957 w 3276"/>
              <a:gd name="T31" fmla="*/ 1957 h 3285"/>
              <a:gd name="T32" fmla="*/ 3027 w 3276"/>
              <a:gd name="T33" fmla="*/ 2482 h 3285"/>
              <a:gd name="T34" fmla="*/ 3133 w 3276"/>
              <a:gd name="T35" fmla="*/ 2977 h 3285"/>
              <a:gd name="T36" fmla="*/ 2867 w 3276"/>
              <a:gd name="T37" fmla="*/ 3214 h 3285"/>
              <a:gd name="T38" fmla="*/ 2226 w 3276"/>
              <a:gd name="T39" fmla="*/ 3157 h 3285"/>
              <a:gd name="T40" fmla="*/ 1916 w 3276"/>
              <a:gd name="T41" fmla="*/ 2830 h 3285"/>
              <a:gd name="T42" fmla="*/ 1929 w 3276"/>
              <a:gd name="T43" fmla="*/ 2191 h 3285"/>
              <a:gd name="T44" fmla="*/ 2192 w 3276"/>
              <a:gd name="T45" fmla="*/ 1958 h 3285"/>
              <a:gd name="T46" fmla="*/ 973 w 3276"/>
              <a:gd name="T47" fmla="*/ 972 h 3285"/>
              <a:gd name="T48" fmla="*/ 1063 w 3276"/>
              <a:gd name="T49" fmla="*/ 1354 h 3285"/>
              <a:gd name="T50" fmla="*/ 1363 w 3276"/>
              <a:gd name="T51" fmla="*/ 1098 h 3285"/>
              <a:gd name="T52" fmla="*/ 1282 w 3276"/>
              <a:gd name="T53" fmla="*/ 756 h 3285"/>
              <a:gd name="T54" fmla="*/ 1514 w 3276"/>
              <a:gd name="T55" fmla="*/ 1281 h 3285"/>
              <a:gd name="T56" fmla="*/ 989 w 3276"/>
              <a:gd name="T57" fmla="*/ 1514 h 3285"/>
              <a:gd name="T58" fmla="*/ 756 w 3276"/>
              <a:gd name="T59" fmla="*/ 988 h 3285"/>
              <a:gd name="T60" fmla="*/ 1003 w 3276"/>
              <a:gd name="T61" fmla="*/ 178 h 3285"/>
              <a:gd name="T62" fmla="*/ 833 w 3276"/>
              <a:gd name="T63" fmla="*/ 492 h 3285"/>
              <a:gd name="T64" fmla="*/ 497 w 3276"/>
              <a:gd name="T65" fmla="*/ 680 h 3285"/>
              <a:gd name="T66" fmla="*/ 395 w 3276"/>
              <a:gd name="T67" fmla="*/ 973 h 3285"/>
              <a:gd name="T68" fmla="*/ 181 w 3276"/>
              <a:gd name="T69" fmla="*/ 1274 h 3285"/>
              <a:gd name="T70" fmla="*/ 504 w 3276"/>
              <a:gd name="T71" fmla="*/ 1458 h 3285"/>
              <a:gd name="T72" fmla="*/ 710 w 3276"/>
              <a:gd name="T73" fmla="*/ 1757 h 3285"/>
              <a:gd name="T74" fmla="*/ 986 w 3276"/>
              <a:gd name="T75" fmla="*/ 1896 h 3285"/>
              <a:gd name="T76" fmla="*/ 1275 w 3276"/>
              <a:gd name="T77" fmla="*/ 1958 h 3285"/>
              <a:gd name="T78" fmla="*/ 1514 w 3276"/>
              <a:gd name="T79" fmla="*/ 1752 h 3285"/>
              <a:gd name="T80" fmla="*/ 1760 w 3276"/>
              <a:gd name="T81" fmla="*/ 1496 h 3285"/>
              <a:gd name="T82" fmla="*/ 1967 w 3276"/>
              <a:gd name="T83" fmla="*/ 1274 h 3285"/>
              <a:gd name="T84" fmla="*/ 1904 w 3276"/>
              <a:gd name="T85" fmla="*/ 986 h 3285"/>
              <a:gd name="T86" fmla="*/ 1764 w 3276"/>
              <a:gd name="T87" fmla="*/ 713 h 3285"/>
              <a:gd name="T88" fmla="*/ 1443 w 3276"/>
              <a:gd name="T89" fmla="*/ 492 h 3285"/>
              <a:gd name="T90" fmla="*/ 1268 w 3276"/>
              <a:gd name="T91" fmla="*/ 178 h 3285"/>
              <a:gd name="T92" fmla="*/ 1440 w 3276"/>
              <a:gd name="T93" fmla="*/ 115 h 3285"/>
              <a:gd name="T94" fmla="*/ 1756 w 3276"/>
              <a:gd name="T95" fmla="*/ 191 h 3285"/>
              <a:gd name="T96" fmla="*/ 2049 w 3276"/>
              <a:gd name="T97" fmla="*/ 636 h 3285"/>
              <a:gd name="T98" fmla="*/ 2240 w 3276"/>
              <a:gd name="T99" fmla="*/ 903 h 3285"/>
              <a:gd name="T100" fmla="*/ 2156 w 3276"/>
              <a:gd name="T101" fmla="*/ 1440 h 3285"/>
              <a:gd name="T102" fmla="*/ 2078 w 3276"/>
              <a:gd name="T103" fmla="*/ 1724 h 3285"/>
              <a:gd name="T104" fmla="*/ 1675 w 3276"/>
              <a:gd name="T105" fmla="*/ 2064 h 3285"/>
              <a:gd name="T106" fmla="*/ 1411 w 3276"/>
              <a:gd name="T107" fmla="*/ 2202 h 3285"/>
              <a:gd name="T108" fmla="*/ 861 w 3276"/>
              <a:gd name="T109" fmla="*/ 2202 h 3285"/>
              <a:gd name="T110" fmla="*/ 569 w 3276"/>
              <a:gd name="T111" fmla="*/ 2069 h 3285"/>
              <a:gd name="T112" fmla="*/ 196 w 3276"/>
              <a:gd name="T113" fmla="*/ 1694 h 3285"/>
              <a:gd name="T114" fmla="*/ 90 w 3276"/>
              <a:gd name="T115" fmla="*/ 1426 h 3285"/>
              <a:gd name="T116" fmla="*/ 48 w 3276"/>
              <a:gd name="T117" fmla="*/ 880 h 3285"/>
              <a:gd name="T118" fmla="*/ 208 w 3276"/>
              <a:gd name="T119" fmla="*/ 610 h 3285"/>
              <a:gd name="T120" fmla="*/ 542 w 3276"/>
              <a:gd name="T121" fmla="*/ 190 h 3285"/>
              <a:gd name="T122" fmla="*/ 830 w 3276"/>
              <a:gd name="T123" fmla="*/ 115 h 3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76" h="3285">
                <a:moveTo>
                  <a:pt x="1317" y="2627"/>
                </a:moveTo>
                <a:lnTo>
                  <a:pt x="1284" y="2629"/>
                </a:lnTo>
                <a:lnTo>
                  <a:pt x="1253" y="2637"/>
                </a:lnTo>
                <a:lnTo>
                  <a:pt x="1223" y="2650"/>
                </a:lnTo>
                <a:lnTo>
                  <a:pt x="1196" y="2666"/>
                </a:lnTo>
                <a:lnTo>
                  <a:pt x="1172" y="2686"/>
                </a:lnTo>
                <a:lnTo>
                  <a:pt x="1151" y="2710"/>
                </a:lnTo>
                <a:lnTo>
                  <a:pt x="1134" y="2738"/>
                </a:lnTo>
                <a:lnTo>
                  <a:pt x="1122" y="2767"/>
                </a:lnTo>
                <a:lnTo>
                  <a:pt x="1114" y="2798"/>
                </a:lnTo>
                <a:lnTo>
                  <a:pt x="1111" y="2832"/>
                </a:lnTo>
                <a:lnTo>
                  <a:pt x="1114" y="2865"/>
                </a:lnTo>
                <a:lnTo>
                  <a:pt x="1122" y="2897"/>
                </a:lnTo>
                <a:lnTo>
                  <a:pt x="1134" y="2926"/>
                </a:lnTo>
                <a:lnTo>
                  <a:pt x="1151" y="2953"/>
                </a:lnTo>
                <a:lnTo>
                  <a:pt x="1172" y="2977"/>
                </a:lnTo>
                <a:lnTo>
                  <a:pt x="1196" y="2997"/>
                </a:lnTo>
                <a:lnTo>
                  <a:pt x="1223" y="3014"/>
                </a:lnTo>
                <a:lnTo>
                  <a:pt x="1253" y="3027"/>
                </a:lnTo>
                <a:lnTo>
                  <a:pt x="1284" y="3034"/>
                </a:lnTo>
                <a:lnTo>
                  <a:pt x="1317" y="3037"/>
                </a:lnTo>
                <a:lnTo>
                  <a:pt x="1351" y="3034"/>
                </a:lnTo>
                <a:lnTo>
                  <a:pt x="1382" y="3027"/>
                </a:lnTo>
                <a:lnTo>
                  <a:pt x="1412" y="3014"/>
                </a:lnTo>
                <a:lnTo>
                  <a:pt x="1439" y="2997"/>
                </a:lnTo>
                <a:lnTo>
                  <a:pt x="1463" y="2977"/>
                </a:lnTo>
                <a:lnTo>
                  <a:pt x="1484" y="2953"/>
                </a:lnTo>
                <a:lnTo>
                  <a:pt x="1501" y="2926"/>
                </a:lnTo>
                <a:lnTo>
                  <a:pt x="1513" y="2897"/>
                </a:lnTo>
                <a:lnTo>
                  <a:pt x="1521" y="2865"/>
                </a:lnTo>
                <a:lnTo>
                  <a:pt x="1524" y="2832"/>
                </a:lnTo>
                <a:lnTo>
                  <a:pt x="1521" y="2798"/>
                </a:lnTo>
                <a:lnTo>
                  <a:pt x="1513" y="2767"/>
                </a:lnTo>
                <a:lnTo>
                  <a:pt x="1501" y="2738"/>
                </a:lnTo>
                <a:lnTo>
                  <a:pt x="1484" y="2710"/>
                </a:lnTo>
                <a:lnTo>
                  <a:pt x="1463" y="2686"/>
                </a:lnTo>
                <a:lnTo>
                  <a:pt x="1439" y="2666"/>
                </a:lnTo>
                <a:lnTo>
                  <a:pt x="1412" y="2650"/>
                </a:lnTo>
                <a:lnTo>
                  <a:pt x="1382" y="2637"/>
                </a:lnTo>
                <a:lnTo>
                  <a:pt x="1351" y="2629"/>
                </a:lnTo>
                <a:lnTo>
                  <a:pt x="1317" y="2627"/>
                </a:lnTo>
                <a:close/>
                <a:moveTo>
                  <a:pt x="1317" y="2450"/>
                </a:moveTo>
                <a:lnTo>
                  <a:pt x="1366" y="2453"/>
                </a:lnTo>
                <a:lnTo>
                  <a:pt x="1412" y="2462"/>
                </a:lnTo>
                <a:lnTo>
                  <a:pt x="1456" y="2476"/>
                </a:lnTo>
                <a:lnTo>
                  <a:pt x="1497" y="2495"/>
                </a:lnTo>
                <a:lnTo>
                  <a:pt x="1535" y="2519"/>
                </a:lnTo>
                <a:lnTo>
                  <a:pt x="1571" y="2546"/>
                </a:lnTo>
                <a:lnTo>
                  <a:pt x="1603" y="2578"/>
                </a:lnTo>
                <a:lnTo>
                  <a:pt x="1631" y="2614"/>
                </a:lnTo>
                <a:lnTo>
                  <a:pt x="1655" y="2653"/>
                </a:lnTo>
                <a:lnTo>
                  <a:pt x="1674" y="2694"/>
                </a:lnTo>
                <a:lnTo>
                  <a:pt x="1688" y="2738"/>
                </a:lnTo>
                <a:lnTo>
                  <a:pt x="1697" y="2784"/>
                </a:lnTo>
                <a:lnTo>
                  <a:pt x="1700" y="2832"/>
                </a:lnTo>
                <a:lnTo>
                  <a:pt x="1697" y="2880"/>
                </a:lnTo>
                <a:lnTo>
                  <a:pt x="1688" y="2926"/>
                </a:lnTo>
                <a:lnTo>
                  <a:pt x="1674" y="2969"/>
                </a:lnTo>
                <a:lnTo>
                  <a:pt x="1655" y="3011"/>
                </a:lnTo>
                <a:lnTo>
                  <a:pt x="1631" y="3050"/>
                </a:lnTo>
                <a:lnTo>
                  <a:pt x="1603" y="3085"/>
                </a:lnTo>
                <a:lnTo>
                  <a:pt x="1571" y="3117"/>
                </a:lnTo>
                <a:lnTo>
                  <a:pt x="1535" y="3145"/>
                </a:lnTo>
                <a:lnTo>
                  <a:pt x="1497" y="3169"/>
                </a:lnTo>
                <a:lnTo>
                  <a:pt x="1456" y="3188"/>
                </a:lnTo>
                <a:lnTo>
                  <a:pt x="1412" y="3202"/>
                </a:lnTo>
                <a:lnTo>
                  <a:pt x="1366" y="3211"/>
                </a:lnTo>
                <a:lnTo>
                  <a:pt x="1317" y="3213"/>
                </a:lnTo>
                <a:lnTo>
                  <a:pt x="1269" y="3211"/>
                </a:lnTo>
                <a:lnTo>
                  <a:pt x="1223" y="3202"/>
                </a:lnTo>
                <a:lnTo>
                  <a:pt x="1179" y="3188"/>
                </a:lnTo>
                <a:lnTo>
                  <a:pt x="1138" y="3169"/>
                </a:lnTo>
                <a:lnTo>
                  <a:pt x="1100" y="3145"/>
                </a:lnTo>
                <a:lnTo>
                  <a:pt x="1064" y="3117"/>
                </a:lnTo>
                <a:lnTo>
                  <a:pt x="1032" y="3085"/>
                </a:lnTo>
                <a:lnTo>
                  <a:pt x="1004" y="3050"/>
                </a:lnTo>
                <a:lnTo>
                  <a:pt x="980" y="3011"/>
                </a:lnTo>
                <a:lnTo>
                  <a:pt x="961" y="2969"/>
                </a:lnTo>
                <a:lnTo>
                  <a:pt x="947" y="2926"/>
                </a:lnTo>
                <a:lnTo>
                  <a:pt x="938" y="2880"/>
                </a:lnTo>
                <a:lnTo>
                  <a:pt x="935" y="2832"/>
                </a:lnTo>
                <a:lnTo>
                  <a:pt x="938" y="2784"/>
                </a:lnTo>
                <a:lnTo>
                  <a:pt x="947" y="2738"/>
                </a:lnTo>
                <a:lnTo>
                  <a:pt x="961" y="2694"/>
                </a:lnTo>
                <a:lnTo>
                  <a:pt x="980" y="2653"/>
                </a:lnTo>
                <a:lnTo>
                  <a:pt x="1004" y="2614"/>
                </a:lnTo>
                <a:lnTo>
                  <a:pt x="1032" y="2578"/>
                </a:lnTo>
                <a:lnTo>
                  <a:pt x="1064" y="2546"/>
                </a:lnTo>
                <a:lnTo>
                  <a:pt x="1100" y="2519"/>
                </a:lnTo>
                <a:lnTo>
                  <a:pt x="1138" y="2495"/>
                </a:lnTo>
                <a:lnTo>
                  <a:pt x="1179" y="2476"/>
                </a:lnTo>
                <a:lnTo>
                  <a:pt x="1223" y="2462"/>
                </a:lnTo>
                <a:lnTo>
                  <a:pt x="1269" y="2453"/>
                </a:lnTo>
                <a:lnTo>
                  <a:pt x="1317" y="2450"/>
                </a:lnTo>
                <a:close/>
                <a:moveTo>
                  <a:pt x="2485" y="2026"/>
                </a:moveTo>
                <a:lnTo>
                  <a:pt x="2382" y="2050"/>
                </a:lnTo>
                <a:lnTo>
                  <a:pt x="2420" y="2216"/>
                </a:lnTo>
                <a:lnTo>
                  <a:pt x="2423" y="2237"/>
                </a:lnTo>
                <a:lnTo>
                  <a:pt x="2419" y="2258"/>
                </a:lnTo>
                <a:lnTo>
                  <a:pt x="2412" y="2278"/>
                </a:lnTo>
                <a:lnTo>
                  <a:pt x="2399" y="2294"/>
                </a:lnTo>
                <a:lnTo>
                  <a:pt x="2384" y="2309"/>
                </a:lnTo>
                <a:lnTo>
                  <a:pt x="2366" y="2322"/>
                </a:lnTo>
                <a:lnTo>
                  <a:pt x="2351" y="2333"/>
                </a:lnTo>
                <a:lnTo>
                  <a:pt x="2338" y="2347"/>
                </a:lnTo>
                <a:lnTo>
                  <a:pt x="2323" y="2363"/>
                </a:lnTo>
                <a:lnTo>
                  <a:pt x="2307" y="2377"/>
                </a:lnTo>
                <a:lnTo>
                  <a:pt x="2288" y="2388"/>
                </a:lnTo>
                <a:lnTo>
                  <a:pt x="2269" y="2393"/>
                </a:lnTo>
                <a:lnTo>
                  <a:pt x="2248" y="2393"/>
                </a:lnTo>
                <a:lnTo>
                  <a:pt x="2227" y="2389"/>
                </a:lnTo>
                <a:lnTo>
                  <a:pt x="2066" y="2332"/>
                </a:lnTo>
                <a:lnTo>
                  <a:pt x="2031" y="2433"/>
                </a:lnTo>
                <a:lnTo>
                  <a:pt x="2191" y="2488"/>
                </a:lnTo>
                <a:lnTo>
                  <a:pt x="2211" y="2498"/>
                </a:lnTo>
                <a:lnTo>
                  <a:pt x="2227" y="2511"/>
                </a:lnTo>
                <a:lnTo>
                  <a:pt x="2239" y="2528"/>
                </a:lnTo>
                <a:lnTo>
                  <a:pt x="2248" y="2548"/>
                </a:lnTo>
                <a:lnTo>
                  <a:pt x="2251" y="2569"/>
                </a:lnTo>
                <a:lnTo>
                  <a:pt x="2253" y="2601"/>
                </a:lnTo>
                <a:lnTo>
                  <a:pt x="2260" y="2634"/>
                </a:lnTo>
                <a:lnTo>
                  <a:pt x="2270" y="2665"/>
                </a:lnTo>
                <a:lnTo>
                  <a:pt x="2275" y="2686"/>
                </a:lnTo>
                <a:lnTo>
                  <a:pt x="2275" y="2707"/>
                </a:lnTo>
                <a:lnTo>
                  <a:pt x="2270" y="2727"/>
                </a:lnTo>
                <a:lnTo>
                  <a:pt x="2260" y="2746"/>
                </a:lnTo>
                <a:lnTo>
                  <a:pt x="2246" y="2763"/>
                </a:lnTo>
                <a:lnTo>
                  <a:pt x="2120" y="2876"/>
                </a:lnTo>
                <a:lnTo>
                  <a:pt x="2190" y="2954"/>
                </a:lnTo>
                <a:lnTo>
                  <a:pt x="2318" y="2841"/>
                </a:lnTo>
                <a:lnTo>
                  <a:pt x="2336" y="2829"/>
                </a:lnTo>
                <a:lnTo>
                  <a:pt x="2355" y="2821"/>
                </a:lnTo>
                <a:lnTo>
                  <a:pt x="2376" y="2819"/>
                </a:lnTo>
                <a:lnTo>
                  <a:pt x="2396" y="2821"/>
                </a:lnTo>
                <a:lnTo>
                  <a:pt x="2416" y="2829"/>
                </a:lnTo>
                <a:lnTo>
                  <a:pt x="2447" y="2842"/>
                </a:lnTo>
                <a:lnTo>
                  <a:pt x="2478" y="2852"/>
                </a:lnTo>
                <a:lnTo>
                  <a:pt x="2509" y="2859"/>
                </a:lnTo>
                <a:lnTo>
                  <a:pt x="2530" y="2864"/>
                </a:lnTo>
                <a:lnTo>
                  <a:pt x="2549" y="2875"/>
                </a:lnTo>
                <a:lnTo>
                  <a:pt x="2564" y="2888"/>
                </a:lnTo>
                <a:lnTo>
                  <a:pt x="2575" y="2906"/>
                </a:lnTo>
                <a:lnTo>
                  <a:pt x="2583" y="2926"/>
                </a:lnTo>
                <a:lnTo>
                  <a:pt x="2622" y="3092"/>
                </a:lnTo>
                <a:lnTo>
                  <a:pt x="2725" y="3068"/>
                </a:lnTo>
                <a:lnTo>
                  <a:pt x="2686" y="2902"/>
                </a:lnTo>
                <a:lnTo>
                  <a:pt x="2684" y="2881"/>
                </a:lnTo>
                <a:lnTo>
                  <a:pt x="2688" y="2860"/>
                </a:lnTo>
                <a:lnTo>
                  <a:pt x="2695" y="2841"/>
                </a:lnTo>
                <a:lnTo>
                  <a:pt x="2707" y="2823"/>
                </a:lnTo>
                <a:lnTo>
                  <a:pt x="2723" y="2810"/>
                </a:lnTo>
                <a:lnTo>
                  <a:pt x="2741" y="2796"/>
                </a:lnTo>
                <a:lnTo>
                  <a:pt x="2756" y="2785"/>
                </a:lnTo>
                <a:lnTo>
                  <a:pt x="2769" y="2772"/>
                </a:lnTo>
                <a:lnTo>
                  <a:pt x="2784" y="2755"/>
                </a:lnTo>
                <a:lnTo>
                  <a:pt x="2800" y="2741"/>
                </a:lnTo>
                <a:lnTo>
                  <a:pt x="2818" y="2731"/>
                </a:lnTo>
                <a:lnTo>
                  <a:pt x="2838" y="2726"/>
                </a:lnTo>
                <a:lnTo>
                  <a:pt x="2859" y="2725"/>
                </a:lnTo>
                <a:lnTo>
                  <a:pt x="2880" y="2729"/>
                </a:lnTo>
                <a:lnTo>
                  <a:pt x="3041" y="2786"/>
                </a:lnTo>
                <a:lnTo>
                  <a:pt x="3076" y="2686"/>
                </a:lnTo>
                <a:lnTo>
                  <a:pt x="2916" y="2630"/>
                </a:lnTo>
                <a:lnTo>
                  <a:pt x="2896" y="2620"/>
                </a:lnTo>
                <a:lnTo>
                  <a:pt x="2880" y="2607"/>
                </a:lnTo>
                <a:lnTo>
                  <a:pt x="2868" y="2590"/>
                </a:lnTo>
                <a:lnTo>
                  <a:pt x="2859" y="2571"/>
                </a:lnTo>
                <a:lnTo>
                  <a:pt x="2856" y="2549"/>
                </a:lnTo>
                <a:lnTo>
                  <a:pt x="2854" y="2517"/>
                </a:lnTo>
                <a:lnTo>
                  <a:pt x="2847" y="2484"/>
                </a:lnTo>
                <a:lnTo>
                  <a:pt x="2837" y="2453"/>
                </a:lnTo>
                <a:lnTo>
                  <a:pt x="2832" y="2432"/>
                </a:lnTo>
                <a:lnTo>
                  <a:pt x="2832" y="2411"/>
                </a:lnTo>
                <a:lnTo>
                  <a:pt x="2837" y="2391"/>
                </a:lnTo>
                <a:lnTo>
                  <a:pt x="2847" y="2372"/>
                </a:lnTo>
                <a:lnTo>
                  <a:pt x="2861" y="2356"/>
                </a:lnTo>
                <a:lnTo>
                  <a:pt x="2988" y="2243"/>
                </a:lnTo>
                <a:lnTo>
                  <a:pt x="2917" y="2164"/>
                </a:lnTo>
                <a:lnTo>
                  <a:pt x="2790" y="2277"/>
                </a:lnTo>
                <a:lnTo>
                  <a:pt x="2772" y="2289"/>
                </a:lnTo>
                <a:lnTo>
                  <a:pt x="2752" y="2297"/>
                </a:lnTo>
                <a:lnTo>
                  <a:pt x="2733" y="2300"/>
                </a:lnTo>
                <a:lnTo>
                  <a:pt x="2712" y="2297"/>
                </a:lnTo>
                <a:lnTo>
                  <a:pt x="2692" y="2289"/>
                </a:lnTo>
                <a:lnTo>
                  <a:pt x="2660" y="2277"/>
                </a:lnTo>
                <a:lnTo>
                  <a:pt x="2629" y="2266"/>
                </a:lnTo>
                <a:lnTo>
                  <a:pt x="2597" y="2260"/>
                </a:lnTo>
                <a:lnTo>
                  <a:pt x="2577" y="2254"/>
                </a:lnTo>
                <a:lnTo>
                  <a:pt x="2558" y="2244"/>
                </a:lnTo>
                <a:lnTo>
                  <a:pt x="2543" y="2230"/>
                </a:lnTo>
                <a:lnTo>
                  <a:pt x="2531" y="2213"/>
                </a:lnTo>
                <a:lnTo>
                  <a:pt x="2524" y="2192"/>
                </a:lnTo>
                <a:lnTo>
                  <a:pt x="2485" y="2026"/>
                </a:lnTo>
                <a:close/>
                <a:moveTo>
                  <a:pt x="2552" y="1832"/>
                </a:moveTo>
                <a:lnTo>
                  <a:pt x="2572" y="1836"/>
                </a:lnTo>
                <a:lnTo>
                  <a:pt x="2590" y="1842"/>
                </a:lnTo>
                <a:lnTo>
                  <a:pt x="2607" y="1852"/>
                </a:lnTo>
                <a:lnTo>
                  <a:pt x="2620" y="1866"/>
                </a:lnTo>
                <a:lnTo>
                  <a:pt x="2631" y="1882"/>
                </a:lnTo>
                <a:lnTo>
                  <a:pt x="2638" y="1902"/>
                </a:lnTo>
                <a:lnTo>
                  <a:pt x="2683" y="2098"/>
                </a:lnTo>
                <a:lnTo>
                  <a:pt x="2715" y="2108"/>
                </a:lnTo>
                <a:lnTo>
                  <a:pt x="2865" y="1974"/>
                </a:lnTo>
                <a:lnTo>
                  <a:pt x="2881" y="1961"/>
                </a:lnTo>
                <a:lnTo>
                  <a:pt x="2900" y="1954"/>
                </a:lnTo>
                <a:lnTo>
                  <a:pt x="2919" y="1951"/>
                </a:lnTo>
                <a:lnTo>
                  <a:pt x="2938" y="1952"/>
                </a:lnTo>
                <a:lnTo>
                  <a:pt x="2957" y="1957"/>
                </a:lnTo>
                <a:lnTo>
                  <a:pt x="2975" y="1967"/>
                </a:lnTo>
                <a:lnTo>
                  <a:pt x="2989" y="1980"/>
                </a:lnTo>
                <a:lnTo>
                  <a:pt x="3178" y="2191"/>
                </a:lnTo>
                <a:lnTo>
                  <a:pt x="3188" y="2204"/>
                </a:lnTo>
                <a:lnTo>
                  <a:pt x="3196" y="2220"/>
                </a:lnTo>
                <a:lnTo>
                  <a:pt x="3200" y="2237"/>
                </a:lnTo>
                <a:lnTo>
                  <a:pt x="3201" y="2255"/>
                </a:lnTo>
                <a:lnTo>
                  <a:pt x="3198" y="2271"/>
                </a:lnTo>
                <a:lnTo>
                  <a:pt x="3191" y="2288"/>
                </a:lnTo>
                <a:lnTo>
                  <a:pt x="3183" y="2303"/>
                </a:lnTo>
                <a:lnTo>
                  <a:pt x="3171" y="2315"/>
                </a:lnTo>
                <a:lnTo>
                  <a:pt x="3021" y="2451"/>
                </a:lnTo>
                <a:lnTo>
                  <a:pt x="3027" y="2482"/>
                </a:lnTo>
                <a:lnTo>
                  <a:pt x="3218" y="2549"/>
                </a:lnTo>
                <a:lnTo>
                  <a:pt x="3233" y="2556"/>
                </a:lnTo>
                <a:lnTo>
                  <a:pt x="3247" y="2566"/>
                </a:lnTo>
                <a:lnTo>
                  <a:pt x="3258" y="2578"/>
                </a:lnTo>
                <a:lnTo>
                  <a:pt x="3268" y="2593"/>
                </a:lnTo>
                <a:lnTo>
                  <a:pt x="3275" y="2615"/>
                </a:lnTo>
                <a:lnTo>
                  <a:pt x="3276" y="2638"/>
                </a:lnTo>
                <a:lnTo>
                  <a:pt x="3271" y="2661"/>
                </a:lnTo>
                <a:lnTo>
                  <a:pt x="3178" y="2927"/>
                </a:lnTo>
                <a:lnTo>
                  <a:pt x="3170" y="2943"/>
                </a:lnTo>
                <a:lnTo>
                  <a:pt x="3161" y="2958"/>
                </a:lnTo>
                <a:lnTo>
                  <a:pt x="3147" y="2969"/>
                </a:lnTo>
                <a:lnTo>
                  <a:pt x="3133" y="2977"/>
                </a:lnTo>
                <a:lnTo>
                  <a:pt x="3111" y="2985"/>
                </a:lnTo>
                <a:lnTo>
                  <a:pt x="3089" y="2986"/>
                </a:lnTo>
                <a:lnTo>
                  <a:pt x="3066" y="2982"/>
                </a:lnTo>
                <a:lnTo>
                  <a:pt x="2875" y="2915"/>
                </a:lnTo>
                <a:lnTo>
                  <a:pt x="2873" y="2917"/>
                </a:lnTo>
                <a:lnTo>
                  <a:pt x="2871" y="2918"/>
                </a:lnTo>
                <a:lnTo>
                  <a:pt x="2917" y="3115"/>
                </a:lnTo>
                <a:lnTo>
                  <a:pt x="2919" y="3138"/>
                </a:lnTo>
                <a:lnTo>
                  <a:pt x="2915" y="3160"/>
                </a:lnTo>
                <a:lnTo>
                  <a:pt x="2905" y="3181"/>
                </a:lnTo>
                <a:lnTo>
                  <a:pt x="2895" y="3194"/>
                </a:lnTo>
                <a:lnTo>
                  <a:pt x="2881" y="3206"/>
                </a:lnTo>
                <a:lnTo>
                  <a:pt x="2867" y="3214"/>
                </a:lnTo>
                <a:lnTo>
                  <a:pt x="2850" y="3221"/>
                </a:lnTo>
                <a:lnTo>
                  <a:pt x="2574" y="3283"/>
                </a:lnTo>
                <a:lnTo>
                  <a:pt x="2555" y="3285"/>
                </a:lnTo>
                <a:lnTo>
                  <a:pt x="2536" y="3283"/>
                </a:lnTo>
                <a:lnTo>
                  <a:pt x="2517" y="3277"/>
                </a:lnTo>
                <a:lnTo>
                  <a:pt x="2500" y="3267"/>
                </a:lnTo>
                <a:lnTo>
                  <a:pt x="2486" y="3253"/>
                </a:lnTo>
                <a:lnTo>
                  <a:pt x="2476" y="3236"/>
                </a:lnTo>
                <a:lnTo>
                  <a:pt x="2469" y="3216"/>
                </a:lnTo>
                <a:lnTo>
                  <a:pt x="2424" y="3020"/>
                </a:lnTo>
                <a:lnTo>
                  <a:pt x="2393" y="3010"/>
                </a:lnTo>
                <a:lnTo>
                  <a:pt x="2242" y="3145"/>
                </a:lnTo>
                <a:lnTo>
                  <a:pt x="2226" y="3157"/>
                </a:lnTo>
                <a:lnTo>
                  <a:pt x="2208" y="3164"/>
                </a:lnTo>
                <a:lnTo>
                  <a:pt x="2188" y="3167"/>
                </a:lnTo>
                <a:lnTo>
                  <a:pt x="2169" y="3166"/>
                </a:lnTo>
                <a:lnTo>
                  <a:pt x="2150" y="3161"/>
                </a:lnTo>
                <a:lnTo>
                  <a:pt x="2133" y="3151"/>
                </a:lnTo>
                <a:lnTo>
                  <a:pt x="2118" y="3138"/>
                </a:lnTo>
                <a:lnTo>
                  <a:pt x="1929" y="2927"/>
                </a:lnTo>
                <a:lnTo>
                  <a:pt x="1919" y="2914"/>
                </a:lnTo>
                <a:lnTo>
                  <a:pt x="1911" y="2898"/>
                </a:lnTo>
                <a:lnTo>
                  <a:pt x="1907" y="2881"/>
                </a:lnTo>
                <a:lnTo>
                  <a:pt x="1907" y="2863"/>
                </a:lnTo>
                <a:lnTo>
                  <a:pt x="1909" y="2847"/>
                </a:lnTo>
                <a:lnTo>
                  <a:pt x="1916" y="2830"/>
                </a:lnTo>
                <a:lnTo>
                  <a:pt x="1924" y="2815"/>
                </a:lnTo>
                <a:lnTo>
                  <a:pt x="1937" y="2803"/>
                </a:lnTo>
                <a:lnTo>
                  <a:pt x="2086" y="2668"/>
                </a:lnTo>
                <a:lnTo>
                  <a:pt x="2080" y="2636"/>
                </a:lnTo>
                <a:lnTo>
                  <a:pt x="1889" y="2570"/>
                </a:lnTo>
                <a:lnTo>
                  <a:pt x="1872" y="2561"/>
                </a:lnTo>
                <a:lnTo>
                  <a:pt x="1856" y="2548"/>
                </a:lnTo>
                <a:lnTo>
                  <a:pt x="1844" y="2533"/>
                </a:lnTo>
                <a:lnTo>
                  <a:pt x="1836" y="2515"/>
                </a:lnTo>
                <a:lnTo>
                  <a:pt x="1832" y="2497"/>
                </a:lnTo>
                <a:lnTo>
                  <a:pt x="1831" y="2477"/>
                </a:lnTo>
                <a:lnTo>
                  <a:pt x="1836" y="2457"/>
                </a:lnTo>
                <a:lnTo>
                  <a:pt x="1929" y="2191"/>
                </a:lnTo>
                <a:lnTo>
                  <a:pt x="1935" y="2175"/>
                </a:lnTo>
                <a:lnTo>
                  <a:pt x="1946" y="2161"/>
                </a:lnTo>
                <a:lnTo>
                  <a:pt x="1959" y="2150"/>
                </a:lnTo>
                <a:lnTo>
                  <a:pt x="1973" y="2140"/>
                </a:lnTo>
                <a:lnTo>
                  <a:pt x="1995" y="2133"/>
                </a:lnTo>
                <a:lnTo>
                  <a:pt x="2018" y="2132"/>
                </a:lnTo>
                <a:lnTo>
                  <a:pt x="2041" y="2137"/>
                </a:lnTo>
                <a:lnTo>
                  <a:pt x="2232" y="2203"/>
                </a:lnTo>
                <a:lnTo>
                  <a:pt x="2234" y="2202"/>
                </a:lnTo>
                <a:lnTo>
                  <a:pt x="2235" y="2200"/>
                </a:lnTo>
                <a:lnTo>
                  <a:pt x="2190" y="2004"/>
                </a:lnTo>
                <a:lnTo>
                  <a:pt x="2188" y="1981"/>
                </a:lnTo>
                <a:lnTo>
                  <a:pt x="2192" y="1958"/>
                </a:lnTo>
                <a:lnTo>
                  <a:pt x="2202" y="1937"/>
                </a:lnTo>
                <a:lnTo>
                  <a:pt x="2212" y="1924"/>
                </a:lnTo>
                <a:lnTo>
                  <a:pt x="2226" y="1912"/>
                </a:lnTo>
                <a:lnTo>
                  <a:pt x="2240" y="1904"/>
                </a:lnTo>
                <a:lnTo>
                  <a:pt x="2257" y="1898"/>
                </a:lnTo>
                <a:lnTo>
                  <a:pt x="2533" y="1835"/>
                </a:lnTo>
                <a:lnTo>
                  <a:pt x="2552" y="1832"/>
                </a:lnTo>
                <a:close/>
                <a:moveTo>
                  <a:pt x="1135" y="904"/>
                </a:moveTo>
                <a:lnTo>
                  <a:pt x="1098" y="907"/>
                </a:lnTo>
                <a:lnTo>
                  <a:pt x="1063" y="917"/>
                </a:lnTo>
                <a:lnTo>
                  <a:pt x="1029" y="930"/>
                </a:lnTo>
                <a:lnTo>
                  <a:pt x="999" y="949"/>
                </a:lnTo>
                <a:lnTo>
                  <a:pt x="973" y="972"/>
                </a:lnTo>
                <a:lnTo>
                  <a:pt x="949" y="999"/>
                </a:lnTo>
                <a:lnTo>
                  <a:pt x="931" y="1029"/>
                </a:lnTo>
                <a:lnTo>
                  <a:pt x="916" y="1062"/>
                </a:lnTo>
                <a:lnTo>
                  <a:pt x="908" y="1098"/>
                </a:lnTo>
                <a:lnTo>
                  <a:pt x="905" y="1135"/>
                </a:lnTo>
                <a:lnTo>
                  <a:pt x="908" y="1172"/>
                </a:lnTo>
                <a:lnTo>
                  <a:pt x="916" y="1208"/>
                </a:lnTo>
                <a:lnTo>
                  <a:pt x="931" y="1241"/>
                </a:lnTo>
                <a:lnTo>
                  <a:pt x="949" y="1271"/>
                </a:lnTo>
                <a:lnTo>
                  <a:pt x="973" y="1298"/>
                </a:lnTo>
                <a:lnTo>
                  <a:pt x="999" y="1321"/>
                </a:lnTo>
                <a:lnTo>
                  <a:pt x="1029" y="1339"/>
                </a:lnTo>
                <a:lnTo>
                  <a:pt x="1063" y="1354"/>
                </a:lnTo>
                <a:lnTo>
                  <a:pt x="1098" y="1362"/>
                </a:lnTo>
                <a:lnTo>
                  <a:pt x="1135" y="1365"/>
                </a:lnTo>
                <a:lnTo>
                  <a:pt x="1173" y="1362"/>
                </a:lnTo>
                <a:lnTo>
                  <a:pt x="1209" y="1354"/>
                </a:lnTo>
                <a:lnTo>
                  <a:pt x="1241" y="1339"/>
                </a:lnTo>
                <a:lnTo>
                  <a:pt x="1271" y="1321"/>
                </a:lnTo>
                <a:lnTo>
                  <a:pt x="1299" y="1298"/>
                </a:lnTo>
                <a:lnTo>
                  <a:pt x="1322" y="1271"/>
                </a:lnTo>
                <a:lnTo>
                  <a:pt x="1341" y="1241"/>
                </a:lnTo>
                <a:lnTo>
                  <a:pt x="1354" y="1208"/>
                </a:lnTo>
                <a:lnTo>
                  <a:pt x="1363" y="1172"/>
                </a:lnTo>
                <a:lnTo>
                  <a:pt x="1366" y="1135"/>
                </a:lnTo>
                <a:lnTo>
                  <a:pt x="1363" y="1098"/>
                </a:lnTo>
                <a:lnTo>
                  <a:pt x="1354" y="1062"/>
                </a:lnTo>
                <a:lnTo>
                  <a:pt x="1341" y="1029"/>
                </a:lnTo>
                <a:lnTo>
                  <a:pt x="1322" y="999"/>
                </a:lnTo>
                <a:lnTo>
                  <a:pt x="1299" y="972"/>
                </a:lnTo>
                <a:lnTo>
                  <a:pt x="1271" y="949"/>
                </a:lnTo>
                <a:lnTo>
                  <a:pt x="1241" y="930"/>
                </a:lnTo>
                <a:lnTo>
                  <a:pt x="1209" y="917"/>
                </a:lnTo>
                <a:lnTo>
                  <a:pt x="1173" y="907"/>
                </a:lnTo>
                <a:lnTo>
                  <a:pt x="1135" y="904"/>
                </a:lnTo>
                <a:close/>
                <a:moveTo>
                  <a:pt x="1135" y="728"/>
                </a:moveTo>
                <a:lnTo>
                  <a:pt x="1187" y="731"/>
                </a:lnTo>
                <a:lnTo>
                  <a:pt x="1236" y="741"/>
                </a:lnTo>
                <a:lnTo>
                  <a:pt x="1282" y="756"/>
                </a:lnTo>
                <a:lnTo>
                  <a:pt x="1327" y="776"/>
                </a:lnTo>
                <a:lnTo>
                  <a:pt x="1368" y="802"/>
                </a:lnTo>
                <a:lnTo>
                  <a:pt x="1405" y="831"/>
                </a:lnTo>
                <a:lnTo>
                  <a:pt x="1439" y="866"/>
                </a:lnTo>
                <a:lnTo>
                  <a:pt x="1469" y="903"/>
                </a:lnTo>
                <a:lnTo>
                  <a:pt x="1495" y="944"/>
                </a:lnTo>
                <a:lnTo>
                  <a:pt x="1514" y="988"/>
                </a:lnTo>
                <a:lnTo>
                  <a:pt x="1530" y="1035"/>
                </a:lnTo>
                <a:lnTo>
                  <a:pt x="1540" y="1084"/>
                </a:lnTo>
                <a:lnTo>
                  <a:pt x="1543" y="1135"/>
                </a:lnTo>
                <a:lnTo>
                  <a:pt x="1540" y="1186"/>
                </a:lnTo>
                <a:lnTo>
                  <a:pt x="1530" y="1235"/>
                </a:lnTo>
                <a:lnTo>
                  <a:pt x="1514" y="1281"/>
                </a:lnTo>
                <a:lnTo>
                  <a:pt x="1495" y="1325"/>
                </a:lnTo>
                <a:lnTo>
                  <a:pt x="1469" y="1367"/>
                </a:lnTo>
                <a:lnTo>
                  <a:pt x="1439" y="1405"/>
                </a:lnTo>
                <a:lnTo>
                  <a:pt x="1405" y="1439"/>
                </a:lnTo>
                <a:lnTo>
                  <a:pt x="1368" y="1469"/>
                </a:lnTo>
                <a:lnTo>
                  <a:pt x="1327" y="1494"/>
                </a:lnTo>
                <a:lnTo>
                  <a:pt x="1282" y="1514"/>
                </a:lnTo>
                <a:lnTo>
                  <a:pt x="1236" y="1529"/>
                </a:lnTo>
                <a:lnTo>
                  <a:pt x="1187" y="1538"/>
                </a:lnTo>
                <a:lnTo>
                  <a:pt x="1135" y="1541"/>
                </a:lnTo>
                <a:lnTo>
                  <a:pt x="1084" y="1538"/>
                </a:lnTo>
                <a:lnTo>
                  <a:pt x="1036" y="1529"/>
                </a:lnTo>
                <a:lnTo>
                  <a:pt x="989" y="1514"/>
                </a:lnTo>
                <a:lnTo>
                  <a:pt x="945" y="1494"/>
                </a:lnTo>
                <a:lnTo>
                  <a:pt x="903" y="1469"/>
                </a:lnTo>
                <a:lnTo>
                  <a:pt x="865" y="1439"/>
                </a:lnTo>
                <a:lnTo>
                  <a:pt x="831" y="1405"/>
                </a:lnTo>
                <a:lnTo>
                  <a:pt x="801" y="1367"/>
                </a:lnTo>
                <a:lnTo>
                  <a:pt x="776" y="1325"/>
                </a:lnTo>
                <a:lnTo>
                  <a:pt x="756" y="1281"/>
                </a:lnTo>
                <a:lnTo>
                  <a:pt x="740" y="1235"/>
                </a:lnTo>
                <a:lnTo>
                  <a:pt x="732" y="1186"/>
                </a:lnTo>
                <a:lnTo>
                  <a:pt x="729" y="1135"/>
                </a:lnTo>
                <a:lnTo>
                  <a:pt x="732" y="1084"/>
                </a:lnTo>
                <a:lnTo>
                  <a:pt x="740" y="1035"/>
                </a:lnTo>
                <a:lnTo>
                  <a:pt x="756" y="988"/>
                </a:lnTo>
                <a:lnTo>
                  <a:pt x="776" y="944"/>
                </a:lnTo>
                <a:lnTo>
                  <a:pt x="801" y="903"/>
                </a:lnTo>
                <a:lnTo>
                  <a:pt x="831" y="866"/>
                </a:lnTo>
                <a:lnTo>
                  <a:pt x="865" y="831"/>
                </a:lnTo>
                <a:lnTo>
                  <a:pt x="903" y="802"/>
                </a:lnTo>
                <a:lnTo>
                  <a:pt x="945" y="776"/>
                </a:lnTo>
                <a:lnTo>
                  <a:pt x="989" y="756"/>
                </a:lnTo>
                <a:lnTo>
                  <a:pt x="1036" y="741"/>
                </a:lnTo>
                <a:lnTo>
                  <a:pt x="1084" y="731"/>
                </a:lnTo>
                <a:lnTo>
                  <a:pt x="1135" y="728"/>
                </a:lnTo>
                <a:close/>
                <a:moveTo>
                  <a:pt x="1010" y="177"/>
                </a:moveTo>
                <a:lnTo>
                  <a:pt x="1006" y="177"/>
                </a:lnTo>
                <a:lnTo>
                  <a:pt x="1003" y="178"/>
                </a:lnTo>
                <a:lnTo>
                  <a:pt x="999" y="180"/>
                </a:lnTo>
                <a:lnTo>
                  <a:pt x="996" y="183"/>
                </a:lnTo>
                <a:lnTo>
                  <a:pt x="996" y="303"/>
                </a:lnTo>
                <a:lnTo>
                  <a:pt x="993" y="335"/>
                </a:lnTo>
                <a:lnTo>
                  <a:pt x="986" y="365"/>
                </a:lnTo>
                <a:lnTo>
                  <a:pt x="975" y="392"/>
                </a:lnTo>
                <a:lnTo>
                  <a:pt x="958" y="416"/>
                </a:lnTo>
                <a:lnTo>
                  <a:pt x="939" y="436"/>
                </a:lnTo>
                <a:lnTo>
                  <a:pt x="915" y="453"/>
                </a:lnTo>
                <a:lnTo>
                  <a:pt x="888" y="465"/>
                </a:lnTo>
                <a:lnTo>
                  <a:pt x="873" y="472"/>
                </a:lnTo>
                <a:lnTo>
                  <a:pt x="858" y="479"/>
                </a:lnTo>
                <a:lnTo>
                  <a:pt x="833" y="492"/>
                </a:lnTo>
                <a:lnTo>
                  <a:pt x="808" y="501"/>
                </a:lnTo>
                <a:lnTo>
                  <a:pt x="782" y="507"/>
                </a:lnTo>
                <a:lnTo>
                  <a:pt x="756" y="509"/>
                </a:lnTo>
                <a:lnTo>
                  <a:pt x="729" y="507"/>
                </a:lnTo>
                <a:lnTo>
                  <a:pt x="703" y="501"/>
                </a:lnTo>
                <a:lnTo>
                  <a:pt x="679" y="492"/>
                </a:lnTo>
                <a:lnTo>
                  <a:pt x="656" y="477"/>
                </a:lnTo>
                <a:lnTo>
                  <a:pt x="636" y="460"/>
                </a:lnTo>
                <a:lnTo>
                  <a:pt x="542" y="368"/>
                </a:lnTo>
                <a:lnTo>
                  <a:pt x="372" y="539"/>
                </a:lnTo>
                <a:lnTo>
                  <a:pt x="463" y="629"/>
                </a:lnTo>
                <a:lnTo>
                  <a:pt x="483" y="654"/>
                </a:lnTo>
                <a:lnTo>
                  <a:pt x="497" y="680"/>
                </a:lnTo>
                <a:lnTo>
                  <a:pt x="508" y="708"/>
                </a:lnTo>
                <a:lnTo>
                  <a:pt x="512" y="739"/>
                </a:lnTo>
                <a:lnTo>
                  <a:pt x="511" y="769"/>
                </a:lnTo>
                <a:lnTo>
                  <a:pt x="505" y="798"/>
                </a:lnTo>
                <a:lnTo>
                  <a:pt x="493" y="828"/>
                </a:lnTo>
                <a:lnTo>
                  <a:pt x="490" y="834"/>
                </a:lnTo>
                <a:lnTo>
                  <a:pt x="482" y="852"/>
                </a:lnTo>
                <a:lnTo>
                  <a:pt x="474" y="868"/>
                </a:lnTo>
                <a:lnTo>
                  <a:pt x="467" y="885"/>
                </a:lnTo>
                <a:lnTo>
                  <a:pt x="455" y="913"/>
                </a:lnTo>
                <a:lnTo>
                  <a:pt x="439" y="937"/>
                </a:lnTo>
                <a:lnTo>
                  <a:pt x="419" y="957"/>
                </a:lnTo>
                <a:lnTo>
                  <a:pt x="395" y="973"/>
                </a:lnTo>
                <a:lnTo>
                  <a:pt x="366" y="986"/>
                </a:lnTo>
                <a:lnTo>
                  <a:pt x="336" y="993"/>
                </a:lnTo>
                <a:lnTo>
                  <a:pt x="304" y="995"/>
                </a:lnTo>
                <a:lnTo>
                  <a:pt x="181" y="995"/>
                </a:lnTo>
                <a:lnTo>
                  <a:pt x="179" y="999"/>
                </a:lnTo>
                <a:lnTo>
                  <a:pt x="178" y="1003"/>
                </a:lnTo>
                <a:lnTo>
                  <a:pt x="177" y="1006"/>
                </a:lnTo>
                <a:lnTo>
                  <a:pt x="176" y="1009"/>
                </a:lnTo>
                <a:lnTo>
                  <a:pt x="176" y="1260"/>
                </a:lnTo>
                <a:lnTo>
                  <a:pt x="177" y="1264"/>
                </a:lnTo>
                <a:lnTo>
                  <a:pt x="178" y="1267"/>
                </a:lnTo>
                <a:lnTo>
                  <a:pt x="179" y="1271"/>
                </a:lnTo>
                <a:lnTo>
                  <a:pt x="181" y="1274"/>
                </a:lnTo>
                <a:lnTo>
                  <a:pt x="304" y="1274"/>
                </a:lnTo>
                <a:lnTo>
                  <a:pt x="336" y="1276"/>
                </a:lnTo>
                <a:lnTo>
                  <a:pt x="366" y="1285"/>
                </a:lnTo>
                <a:lnTo>
                  <a:pt x="394" y="1296"/>
                </a:lnTo>
                <a:lnTo>
                  <a:pt x="418" y="1313"/>
                </a:lnTo>
                <a:lnTo>
                  <a:pt x="439" y="1333"/>
                </a:lnTo>
                <a:lnTo>
                  <a:pt x="455" y="1357"/>
                </a:lnTo>
                <a:lnTo>
                  <a:pt x="467" y="1384"/>
                </a:lnTo>
                <a:lnTo>
                  <a:pt x="471" y="1394"/>
                </a:lnTo>
                <a:lnTo>
                  <a:pt x="475" y="1402"/>
                </a:lnTo>
                <a:lnTo>
                  <a:pt x="481" y="1412"/>
                </a:lnTo>
                <a:lnTo>
                  <a:pt x="492" y="1432"/>
                </a:lnTo>
                <a:lnTo>
                  <a:pt x="504" y="1458"/>
                </a:lnTo>
                <a:lnTo>
                  <a:pt x="510" y="1485"/>
                </a:lnTo>
                <a:lnTo>
                  <a:pt x="512" y="1512"/>
                </a:lnTo>
                <a:lnTo>
                  <a:pt x="510" y="1538"/>
                </a:lnTo>
                <a:lnTo>
                  <a:pt x="504" y="1564"/>
                </a:lnTo>
                <a:lnTo>
                  <a:pt x="494" y="1589"/>
                </a:lnTo>
                <a:lnTo>
                  <a:pt x="480" y="1612"/>
                </a:lnTo>
                <a:lnTo>
                  <a:pt x="461" y="1633"/>
                </a:lnTo>
                <a:lnTo>
                  <a:pt x="372" y="1722"/>
                </a:lnTo>
                <a:lnTo>
                  <a:pt x="542" y="1893"/>
                </a:lnTo>
                <a:lnTo>
                  <a:pt x="632" y="1802"/>
                </a:lnTo>
                <a:lnTo>
                  <a:pt x="656" y="1782"/>
                </a:lnTo>
                <a:lnTo>
                  <a:pt x="682" y="1768"/>
                </a:lnTo>
                <a:lnTo>
                  <a:pt x="710" y="1757"/>
                </a:lnTo>
                <a:lnTo>
                  <a:pt x="739" y="1753"/>
                </a:lnTo>
                <a:lnTo>
                  <a:pt x="769" y="1753"/>
                </a:lnTo>
                <a:lnTo>
                  <a:pt x="799" y="1758"/>
                </a:lnTo>
                <a:lnTo>
                  <a:pt x="827" y="1769"/>
                </a:lnTo>
                <a:lnTo>
                  <a:pt x="837" y="1773"/>
                </a:lnTo>
                <a:lnTo>
                  <a:pt x="855" y="1781"/>
                </a:lnTo>
                <a:lnTo>
                  <a:pt x="871" y="1788"/>
                </a:lnTo>
                <a:lnTo>
                  <a:pt x="888" y="1796"/>
                </a:lnTo>
                <a:lnTo>
                  <a:pt x="915" y="1808"/>
                </a:lnTo>
                <a:lnTo>
                  <a:pt x="939" y="1824"/>
                </a:lnTo>
                <a:lnTo>
                  <a:pt x="958" y="1845"/>
                </a:lnTo>
                <a:lnTo>
                  <a:pt x="975" y="1869"/>
                </a:lnTo>
                <a:lnTo>
                  <a:pt x="986" y="1896"/>
                </a:lnTo>
                <a:lnTo>
                  <a:pt x="993" y="1926"/>
                </a:lnTo>
                <a:lnTo>
                  <a:pt x="996" y="1958"/>
                </a:lnTo>
                <a:lnTo>
                  <a:pt x="996" y="2087"/>
                </a:lnTo>
                <a:lnTo>
                  <a:pt x="999" y="2089"/>
                </a:lnTo>
                <a:lnTo>
                  <a:pt x="1003" y="2091"/>
                </a:lnTo>
                <a:lnTo>
                  <a:pt x="1006" y="2092"/>
                </a:lnTo>
                <a:lnTo>
                  <a:pt x="1010" y="2093"/>
                </a:lnTo>
                <a:lnTo>
                  <a:pt x="1261" y="2093"/>
                </a:lnTo>
                <a:lnTo>
                  <a:pt x="1264" y="2092"/>
                </a:lnTo>
                <a:lnTo>
                  <a:pt x="1268" y="2091"/>
                </a:lnTo>
                <a:lnTo>
                  <a:pt x="1271" y="2089"/>
                </a:lnTo>
                <a:lnTo>
                  <a:pt x="1275" y="2087"/>
                </a:lnTo>
                <a:lnTo>
                  <a:pt x="1275" y="1958"/>
                </a:lnTo>
                <a:lnTo>
                  <a:pt x="1278" y="1926"/>
                </a:lnTo>
                <a:lnTo>
                  <a:pt x="1285" y="1896"/>
                </a:lnTo>
                <a:lnTo>
                  <a:pt x="1297" y="1869"/>
                </a:lnTo>
                <a:lnTo>
                  <a:pt x="1312" y="1845"/>
                </a:lnTo>
                <a:lnTo>
                  <a:pt x="1332" y="1824"/>
                </a:lnTo>
                <a:lnTo>
                  <a:pt x="1356" y="1807"/>
                </a:lnTo>
                <a:lnTo>
                  <a:pt x="1383" y="1796"/>
                </a:lnTo>
                <a:lnTo>
                  <a:pt x="1398" y="1790"/>
                </a:lnTo>
                <a:lnTo>
                  <a:pt x="1414" y="1781"/>
                </a:lnTo>
                <a:lnTo>
                  <a:pt x="1438" y="1770"/>
                </a:lnTo>
                <a:lnTo>
                  <a:pt x="1463" y="1760"/>
                </a:lnTo>
                <a:lnTo>
                  <a:pt x="1488" y="1754"/>
                </a:lnTo>
                <a:lnTo>
                  <a:pt x="1514" y="1752"/>
                </a:lnTo>
                <a:lnTo>
                  <a:pt x="1542" y="1754"/>
                </a:lnTo>
                <a:lnTo>
                  <a:pt x="1568" y="1760"/>
                </a:lnTo>
                <a:lnTo>
                  <a:pt x="1593" y="1771"/>
                </a:lnTo>
                <a:lnTo>
                  <a:pt x="1615" y="1784"/>
                </a:lnTo>
                <a:lnTo>
                  <a:pt x="1636" y="1802"/>
                </a:lnTo>
                <a:lnTo>
                  <a:pt x="1728" y="1894"/>
                </a:lnTo>
                <a:lnTo>
                  <a:pt x="1899" y="1725"/>
                </a:lnTo>
                <a:lnTo>
                  <a:pt x="1810" y="1637"/>
                </a:lnTo>
                <a:lnTo>
                  <a:pt x="1789" y="1612"/>
                </a:lnTo>
                <a:lnTo>
                  <a:pt x="1774" y="1585"/>
                </a:lnTo>
                <a:lnTo>
                  <a:pt x="1764" y="1557"/>
                </a:lnTo>
                <a:lnTo>
                  <a:pt x="1760" y="1527"/>
                </a:lnTo>
                <a:lnTo>
                  <a:pt x="1760" y="1496"/>
                </a:lnTo>
                <a:lnTo>
                  <a:pt x="1766" y="1466"/>
                </a:lnTo>
                <a:lnTo>
                  <a:pt x="1778" y="1438"/>
                </a:lnTo>
                <a:lnTo>
                  <a:pt x="1784" y="1427"/>
                </a:lnTo>
                <a:lnTo>
                  <a:pt x="1791" y="1412"/>
                </a:lnTo>
                <a:lnTo>
                  <a:pt x="1797" y="1399"/>
                </a:lnTo>
                <a:lnTo>
                  <a:pt x="1803" y="1384"/>
                </a:lnTo>
                <a:lnTo>
                  <a:pt x="1815" y="1357"/>
                </a:lnTo>
                <a:lnTo>
                  <a:pt x="1832" y="1333"/>
                </a:lnTo>
                <a:lnTo>
                  <a:pt x="1853" y="1313"/>
                </a:lnTo>
                <a:lnTo>
                  <a:pt x="1877" y="1296"/>
                </a:lnTo>
                <a:lnTo>
                  <a:pt x="1904" y="1285"/>
                </a:lnTo>
                <a:lnTo>
                  <a:pt x="1934" y="1276"/>
                </a:lnTo>
                <a:lnTo>
                  <a:pt x="1967" y="1274"/>
                </a:lnTo>
                <a:lnTo>
                  <a:pt x="2089" y="1274"/>
                </a:lnTo>
                <a:lnTo>
                  <a:pt x="2092" y="1271"/>
                </a:lnTo>
                <a:lnTo>
                  <a:pt x="2094" y="1267"/>
                </a:lnTo>
                <a:lnTo>
                  <a:pt x="2095" y="1264"/>
                </a:lnTo>
                <a:lnTo>
                  <a:pt x="2095" y="1260"/>
                </a:lnTo>
                <a:lnTo>
                  <a:pt x="2095" y="1009"/>
                </a:lnTo>
                <a:lnTo>
                  <a:pt x="2095" y="1006"/>
                </a:lnTo>
                <a:lnTo>
                  <a:pt x="2094" y="1003"/>
                </a:lnTo>
                <a:lnTo>
                  <a:pt x="2092" y="999"/>
                </a:lnTo>
                <a:lnTo>
                  <a:pt x="2089" y="995"/>
                </a:lnTo>
                <a:lnTo>
                  <a:pt x="1967" y="995"/>
                </a:lnTo>
                <a:lnTo>
                  <a:pt x="1934" y="993"/>
                </a:lnTo>
                <a:lnTo>
                  <a:pt x="1904" y="986"/>
                </a:lnTo>
                <a:lnTo>
                  <a:pt x="1877" y="973"/>
                </a:lnTo>
                <a:lnTo>
                  <a:pt x="1853" y="957"/>
                </a:lnTo>
                <a:lnTo>
                  <a:pt x="1832" y="937"/>
                </a:lnTo>
                <a:lnTo>
                  <a:pt x="1815" y="913"/>
                </a:lnTo>
                <a:lnTo>
                  <a:pt x="1803" y="884"/>
                </a:lnTo>
                <a:lnTo>
                  <a:pt x="1799" y="874"/>
                </a:lnTo>
                <a:lnTo>
                  <a:pt x="1794" y="863"/>
                </a:lnTo>
                <a:lnTo>
                  <a:pt x="1788" y="852"/>
                </a:lnTo>
                <a:lnTo>
                  <a:pt x="1777" y="833"/>
                </a:lnTo>
                <a:lnTo>
                  <a:pt x="1766" y="803"/>
                </a:lnTo>
                <a:lnTo>
                  <a:pt x="1760" y="772"/>
                </a:lnTo>
                <a:lnTo>
                  <a:pt x="1758" y="742"/>
                </a:lnTo>
                <a:lnTo>
                  <a:pt x="1764" y="713"/>
                </a:lnTo>
                <a:lnTo>
                  <a:pt x="1773" y="683"/>
                </a:lnTo>
                <a:lnTo>
                  <a:pt x="1788" y="656"/>
                </a:lnTo>
                <a:lnTo>
                  <a:pt x="1808" y="632"/>
                </a:lnTo>
                <a:lnTo>
                  <a:pt x="1900" y="539"/>
                </a:lnTo>
                <a:lnTo>
                  <a:pt x="1729" y="367"/>
                </a:lnTo>
                <a:lnTo>
                  <a:pt x="1638" y="459"/>
                </a:lnTo>
                <a:lnTo>
                  <a:pt x="1615" y="479"/>
                </a:lnTo>
                <a:lnTo>
                  <a:pt x="1589" y="494"/>
                </a:lnTo>
                <a:lnTo>
                  <a:pt x="1560" y="503"/>
                </a:lnTo>
                <a:lnTo>
                  <a:pt x="1531" y="508"/>
                </a:lnTo>
                <a:lnTo>
                  <a:pt x="1502" y="508"/>
                </a:lnTo>
                <a:lnTo>
                  <a:pt x="1471" y="502"/>
                </a:lnTo>
                <a:lnTo>
                  <a:pt x="1443" y="492"/>
                </a:lnTo>
                <a:lnTo>
                  <a:pt x="1432" y="486"/>
                </a:lnTo>
                <a:lnTo>
                  <a:pt x="1407" y="475"/>
                </a:lnTo>
                <a:lnTo>
                  <a:pt x="1383" y="465"/>
                </a:lnTo>
                <a:lnTo>
                  <a:pt x="1356" y="453"/>
                </a:lnTo>
                <a:lnTo>
                  <a:pt x="1332" y="436"/>
                </a:lnTo>
                <a:lnTo>
                  <a:pt x="1312" y="416"/>
                </a:lnTo>
                <a:lnTo>
                  <a:pt x="1297" y="392"/>
                </a:lnTo>
                <a:lnTo>
                  <a:pt x="1285" y="365"/>
                </a:lnTo>
                <a:lnTo>
                  <a:pt x="1278" y="334"/>
                </a:lnTo>
                <a:lnTo>
                  <a:pt x="1275" y="303"/>
                </a:lnTo>
                <a:lnTo>
                  <a:pt x="1275" y="183"/>
                </a:lnTo>
                <a:lnTo>
                  <a:pt x="1271" y="180"/>
                </a:lnTo>
                <a:lnTo>
                  <a:pt x="1268" y="178"/>
                </a:lnTo>
                <a:lnTo>
                  <a:pt x="1264" y="177"/>
                </a:lnTo>
                <a:lnTo>
                  <a:pt x="1261" y="177"/>
                </a:lnTo>
                <a:lnTo>
                  <a:pt x="1010" y="177"/>
                </a:lnTo>
                <a:close/>
                <a:moveTo>
                  <a:pt x="1010" y="0"/>
                </a:moveTo>
                <a:lnTo>
                  <a:pt x="1261" y="0"/>
                </a:lnTo>
                <a:lnTo>
                  <a:pt x="1288" y="2"/>
                </a:lnTo>
                <a:lnTo>
                  <a:pt x="1315" y="9"/>
                </a:lnTo>
                <a:lnTo>
                  <a:pt x="1342" y="18"/>
                </a:lnTo>
                <a:lnTo>
                  <a:pt x="1367" y="32"/>
                </a:lnTo>
                <a:lnTo>
                  <a:pt x="1390" y="48"/>
                </a:lnTo>
                <a:lnTo>
                  <a:pt x="1411" y="68"/>
                </a:lnTo>
                <a:lnTo>
                  <a:pt x="1427" y="90"/>
                </a:lnTo>
                <a:lnTo>
                  <a:pt x="1440" y="115"/>
                </a:lnTo>
                <a:lnTo>
                  <a:pt x="1448" y="143"/>
                </a:lnTo>
                <a:lnTo>
                  <a:pt x="1452" y="172"/>
                </a:lnTo>
                <a:lnTo>
                  <a:pt x="1452" y="303"/>
                </a:lnTo>
                <a:lnTo>
                  <a:pt x="1481" y="315"/>
                </a:lnTo>
                <a:lnTo>
                  <a:pt x="1507" y="327"/>
                </a:lnTo>
                <a:lnTo>
                  <a:pt x="1516" y="331"/>
                </a:lnTo>
                <a:lnTo>
                  <a:pt x="1608" y="239"/>
                </a:lnTo>
                <a:lnTo>
                  <a:pt x="1629" y="221"/>
                </a:lnTo>
                <a:lnTo>
                  <a:pt x="1652" y="208"/>
                </a:lnTo>
                <a:lnTo>
                  <a:pt x="1676" y="197"/>
                </a:lnTo>
                <a:lnTo>
                  <a:pt x="1702" y="191"/>
                </a:lnTo>
                <a:lnTo>
                  <a:pt x="1729" y="189"/>
                </a:lnTo>
                <a:lnTo>
                  <a:pt x="1756" y="191"/>
                </a:lnTo>
                <a:lnTo>
                  <a:pt x="1781" y="197"/>
                </a:lnTo>
                <a:lnTo>
                  <a:pt x="1807" y="208"/>
                </a:lnTo>
                <a:lnTo>
                  <a:pt x="1830" y="221"/>
                </a:lnTo>
                <a:lnTo>
                  <a:pt x="1851" y="239"/>
                </a:lnTo>
                <a:lnTo>
                  <a:pt x="2028" y="417"/>
                </a:lnTo>
                <a:lnTo>
                  <a:pt x="2048" y="441"/>
                </a:lnTo>
                <a:lnTo>
                  <a:pt x="2063" y="466"/>
                </a:lnTo>
                <a:lnTo>
                  <a:pt x="2073" y="495"/>
                </a:lnTo>
                <a:lnTo>
                  <a:pt x="2078" y="523"/>
                </a:lnTo>
                <a:lnTo>
                  <a:pt x="2078" y="552"/>
                </a:lnTo>
                <a:lnTo>
                  <a:pt x="2073" y="582"/>
                </a:lnTo>
                <a:lnTo>
                  <a:pt x="2063" y="610"/>
                </a:lnTo>
                <a:lnTo>
                  <a:pt x="2049" y="636"/>
                </a:lnTo>
                <a:lnTo>
                  <a:pt x="2029" y="659"/>
                </a:lnTo>
                <a:lnTo>
                  <a:pt x="1935" y="753"/>
                </a:lnTo>
                <a:lnTo>
                  <a:pt x="1943" y="767"/>
                </a:lnTo>
                <a:lnTo>
                  <a:pt x="1950" y="782"/>
                </a:lnTo>
                <a:lnTo>
                  <a:pt x="1959" y="800"/>
                </a:lnTo>
                <a:lnTo>
                  <a:pt x="1967" y="819"/>
                </a:lnTo>
                <a:lnTo>
                  <a:pt x="2099" y="819"/>
                </a:lnTo>
                <a:lnTo>
                  <a:pt x="2128" y="823"/>
                </a:lnTo>
                <a:lnTo>
                  <a:pt x="2156" y="830"/>
                </a:lnTo>
                <a:lnTo>
                  <a:pt x="2182" y="844"/>
                </a:lnTo>
                <a:lnTo>
                  <a:pt x="2204" y="860"/>
                </a:lnTo>
                <a:lnTo>
                  <a:pt x="2224" y="880"/>
                </a:lnTo>
                <a:lnTo>
                  <a:pt x="2240" y="903"/>
                </a:lnTo>
                <a:lnTo>
                  <a:pt x="2253" y="928"/>
                </a:lnTo>
                <a:lnTo>
                  <a:pt x="2263" y="956"/>
                </a:lnTo>
                <a:lnTo>
                  <a:pt x="2270" y="982"/>
                </a:lnTo>
                <a:lnTo>
                  <a:pt x="2272" y="1009"/>
                </a:lnTo>
                <a:lnTo>
                  <a:pt x="2272" y="1260"/>
                </a:lnTo>
                <a:lnTo>
                  <a:pt x="2270" y="1288"/>
                </a:lnTo>
                <a:lnTo>
                  <a:pt x="2263" y="1315"/>
                </a:lnTo>
                <a:lnTo>
                  <a:pt x="2253" y="1341"/>
                </a:lnTo>
                <a:lnTo>
                  <a:pt x="2240" y="1366"/>
                </a:lnTo>
                <a:lnTo>
                  <a:pt x="2224" y="1389"/>
                </a:lnTo>
                <a:lnTo>
                  <a:pt x="2204" y="1409"/>
                </a:lnTo>
                <a:lnTo>
                  <a:pt x="2182" y="1426"/>
                </a:lnTo>
                <a:lnTo>
                  <a:pt x="2156" y="1440"/>
                </a:lnTo>
                <a:lnTo>
                  <a:pt x="2128" y="1448"/>
                </a:lnTo>
                <a:lnTo>
                  <a:pt x="2099" y="1450"/>
                </a:lnTo>
                <a:lnTo>
                  <a:pt x="1967" y="1450"/>
                </a:lnTo>
                <a:lnTo>
                  <a:pt x="1957" y="1473"/>
                </a:lnTo>
                <a:lnTo>
                  <a:pt x="1948" y="1493"/>
                </a:lnTo>
                <a:lnTo>
                  <a:pt x="1939" y="1511"/>
                </a:lnTo>
                <a:lnTo>
                  <a:pt x="1937" y="1514"/>
                </a:lnTo>
                <a:lnTo>
                  <a:pt x="2027" y="1602"/>
                </a:lnTo>
                <a:lnTo>
                  <a:pt x="2044" y="1623"/>
                </a:lnTo>
                <a:lnTo>
                  <a:pt x="2059" y="1646"/>
                </a:lnTo>
                <a:lnTo>
                  <a:pt x="2070" y="1671"/>
                </a:lnTo>
                <a:lnTo>
                  <a:pt x="2076" y="1697"/>
                </a:lnTo>
                <a:lnTo>
                  <a:pt x="2078" y="1724"/>
                </a:lnTo>
                <a:lnTo>
                  <a:pt x="2076" y="1751"/>
                </a:lnTo>
                <a:lnTo>
                  <a:pt x="2070" y="1777"/>
                </a:lnTo>
                <a:lnTo>
                  <a:pt x="2059" y="1802"/>
                </a:lnTo>
                <a:lnTo>
                  <a:pt x="2044" y="1825"/>
                </a:lnTo>
                <a:lnTo>
                  <a:pt x="2028" y="1846"/>
                </a:lnTo>
                <a:lnTo>
                  <a:pt x="1850" y="2022"/>
                </a:lnTo>
                <a:lnTo>
                  <a:pt x="1829" y="2040"/>
                </a:lnTo>
                <a:lnTo>
                  <a:pt x="1807" y="2054"/>
                </a:lnTo>
                <a:lnTo>
                  <a:pt x="1781" y="2064"/>
                </a:lnTo>
                <a:lnTo>
                  <a:pt x="1755" y="2070"/>
                </a:lnTo>
                <a:lnTo>
                  <a:pt x="1728" y="2072"/>
                </a:lnTo>
                <a:lnTo>
                  <a:pt x="1701" y="2070"/>
                </a:lnTo>
                <a:lnTo>
                  <a:pt x="1675" y="2064"/>
                </a:lnTo>
                <a:lnTo>
                  <a:pt x="1651" y="2054"/>
                </a:lnTo>
                <a:lnTo>
                  <a:pt x="1628" y="2040"/>
                </a:lnTo>
                <a:lnTo>
                  <a:pt x="1607" y="2022"/>
                </a:lnTo>
                <a:lnTo>
                  <a:pt x="1513" y="1929"/>
                </a:lnTo>
                <a:lnTo>
                  <a:pt x="1504" y="1933"/>
                </a:lnTo>
                <a:lnTo>
                  <a:pt x="1496" y="1938"/>
                </a:lnTo>
                <a:lnTo>
                  <a:pt x="1476" y="1948"/>
                </a:lnTo>
                <a:lnTo>
                  <a:pt x="1452" y="1958"/>
                </a:lnTo>
                <a:lnTo>
                  <a:pt x="1452" y="2098"/>
                </a:lnTo>
                <a:lnTo>
                  <a:pt x="1448" y="2127"/>
                </a:lnTo>
                <a:lnTo>
                  <a:pt x="1440" y="2154"/>
                </a:lnTo>
                <a:lnTo>
                  <a:pt x="1427" y="2179"/>
                </a:lnTo>
                <a:lnTo>
                  <a:pt x="1411" y="2202"/>
                </a:lnTo>
                <a:lnTo>
                  <a:pt x="1390" y="2221"/>
                </a:lnTo>
                <a:lnTo>
                  <a:pt x="1367" y="2238"/>
                </a:lnTo>
                <a:lnTo>
                  <a:pt x="1342" y="2252"/>
                </a:lnTo>
                <a:lnTo>
                  <a:pt x="1315" y="2261"/>
                </a:lnTo>
                <a:lnTo>
                  <a:pt x="1288" y="2267"/>
                </a:lnTo>
                <a:lnTo>
                  <a:pt x="1261" y="2269"/>
                </a:lnTo>
                <a:lnTo>
                  <a:pt x="1010" y="2269"/>
                </a:lnTo>
                <a:lnTo>
                  <a:pt x="982" y="2267"/>
                </a:lnTo>
                <a:lnTo>
                  <a:pt x="955" y="2261"/>
                </a:lnTo>
                <a:lnTo>
                  <a:pt x="929" y="2252"/>
                </a:lnTo>
                <a:lnTo>
                  <a:pt x="904" y="2238"/>
                </a:lnTo>
                <a:lnTo>
                  <a:pt x="881" y="2221"/>
                </a:lnTo>
                <a:lnTo>
                  <a:pt x="861" y="2202"/>
                </a:lnTo>
                <a:lnTo>
                  <a:pt x="843" y="2179"/>
                </a:lnTo>
                <a:lnTo>
                  <a:pt x="830" y="2154"/>
                </a:lnTo>
                <a:lnTo>
                  <a:pt x="822" y="2127"/>
                </a:lnTo>
                <a:lnTo>
                  <a:pt x="819" y="2098"/>
                </a:lnTo>
                <a:lnTo>
                  <a:pt x="819" y="1958"/>
                </a:lnTo>
                <a:lnTo>
                  <a:pt x="789" y="1946"/>
                </a:lnTo>
                <a:lnTo>
                  <a:pt x="760" y="1932"/>
                </a:lnTo>
                <a:lnTo>
                  <a:pt x="754" y="1929"/>
                </a:lnTo>
                <a:lnTo>
                  <a:pt x="664" y="2021"/>
                </a:lnTo>
                <a:lnTo>
                  <a:pt x="643" y="2039"/>
                </a:lnTo>
                <a:lnTo>
                  <a:pt x="620" y="2052"/>
                </a:lnTo>
                <a:lnTo>
                  <a:pt x="595" y="2063"/>
                </a:lnTo>
                <a:lnTo>
                  <a:pt x="569" y="2069"/>
                </a:lnTo>
                <a:lnTo>
                  <a:pt x="542" y="2071"/>
                </a:lnTo>
                <a:lnTo>
                  <a:pt x="515" y="2069"/>
                </a:lnTo>
                <a:lnTo>
                  <a:pt x="489" y="2063"/>
                </a:lnTo>
                <a:lnTo>
                  <a:pt x="464" y="2054"/>
                </a:lnTo>
                <a:lnTo>
                  <a:pt x="442" y="2039"/>
                </a:lnTo>
                <a:lnTo>
                  <a:pt x="421" y="2021"/>
                </a:lnTo>
                <a:lnTo>
                  <a:pt x="244" y="1844"/>
                </a:lnTo>
                <a:lnTo>
                  <a:pt x="226" y="1823"/>
                </a:lnTo>
                <a:lnTo>
                  <a:pt x="211" y="1800"/>
                </a:lnTo>
                <a:lnTo>
                  <a:pt x="201" y="1776"/>
                </a:lnTo>
                <a:lnTo>
                  <a:pt x="195" y="1749"/>
                </a:lnTo>
                <a:lnTo>
                  <a:pt x="194" y="1721"/>
                </a:lnTo>
                <a:lnTo>
                  <a:pt x="196" y="1694"/>
                </a:lnTo>
                <a:lnTo>
                  <a:pt x="202" y="1668"/>
                </a:lnTo>
                <a:lnTo>
                  <a:pt x="212" y="1644"/>
                </a:lnTo>
                <a:lnTo>
                  <a:pt x="227" y="1621"/>
                </a:lnTo>
                <a:lnTo>
                  <a:pt x="245" y="1600"/>
                </a:lnTo>
                <a:lnTo>
                  <a:pt x="335" y="1511"/>
                </a:lnTo>
                <a:lnTo>
                  <a:pt x="329" y="1500"/>
                </a:lnTo>
                <a:lnTo>
                  <a:pt x="320" y="1487"/>
                </a:lnTo>
                <a:lnTo>
                  <a:pt x="312" y="1470"/>
                </a:lnTo>
                <a:lnTo>
                  <a:pt x="304" y="1450"/>
                </a:lnTo>
                <a:lnTo>
                  <a:pt x="172" y="1450"/>
                </a:lnTo>
                <a:lnTo>
                  <a:pt x="142" y="1448"/>
                </a:lnTo>
                <a:lnTo>
                  <a:pt x="115" y="1440"/>
                </a:lnTo>
                <a:lnTo>
                  <a:pt x="90" y="1426"/>
                </a:lnTo>
                <a:lnTo>
                  <a:pt x="67" y="1409"/>
                </a:lnTo>
                <a:lnTo>
                  <a:pt x="48" y="1389"/>
                </a:lnTo>
                <a:lnTo>
                  <a:pt x="31" y="1366"/>
                </a:lnTo>
                <a:lnTo>
                  <a:pt x="18" y="1341"/>
                </a:lnTo>
                <a:lnTo>
                  <a:pt x="7" y="1315"/>
                </a:lnTo>
                <a:lnTo>
                  <a:pt x="2" y="1288"/>
                </a:lnTo>
                <a:lnTo>
                  <a:pt x="0" y="1260"/>
                </a:lnTo>
                <a:lnTo>
                  <a:pt x="0" y="1009"/>
                </a:lnTo>
                <a:lnTo>
                  <a:pt x="2" y="982"/>
                </a:lnTo>
                <a:lnTo>
                  <a:pt x="7" y="956"/>
                </a:lnTo>
                <a:lnTo>
                  <a:pt x="18" y="928"/>
                </a:lnTo>
                <a:lnTo>
                  <a:pt x="31" y="903"/>
                </a:lnTo>
                <a:lnTo>
                  <a:pt x="48" y="880"/>
                </a:lnTo>
                <a:lnTo>
                  <a:pt x="67" y="860"/>
                </a:lnTo>
                <a:lnTo>
                  <a:pt x="90" y="844"/>
                </a:lnTo>
                <a:lnTo>
                  <a:pt x="115" y="830"/>
                </a:lnTo>
                <a:lnTo>
                  <a:pt x="142" y="823"/>
                </a:lnTo>
                <a:lnTo>
                  <a:pt x="172" y="819"/>
                </a:lnTo>
                <a:lnTo>
                  <a:pt x="304" y="819"/>
                </a:lnTo>
                <a:lnTo>
                  <a:pt x="313" y="794"/>
                </a:lnTo>
                <a:lnTo>
                  <a:pt x="323" y="773"/>
                </a:lnTo>
                <a:lnTo>
                  <a:pt x="334" y="753"/>
                </a:lnTo>
                <a:lnTo>
                  <a:pt x="335" y="751"/>
                </a:lnTo>
                <a:lnTo>
                  <a:pt x="243" y="660"/>
                </a:lnTo>
                <a:lnTo>
                  <a:pt x="223" y="636"/>
                </a:lnTo>
                <a:lnTo>
                  <a:pt x="208" y="610"/>
                </a:lnTo>
                <a:lnTo>
                  <a:pt x="199" y="583"/>
                </a:lnTo>
                <a:lnTo>
                  <a:pt x="194" y="553"/>
                </a:lnTo>
                <a:lnTo>
                  <a:pt x="194" y="524"/>
                </a:lnTo>
                <a:lnTo>
                  <a:pt x="199" y="496"/>
                </a:lnTo>
                <a:lnTo>
                  <a:pt x="208" y="467"/>
                </a:lnTo>
                <a:lnTo>
                  <a:pt x="223" y="441"/>
                </a:lnTo>
                <a:lnTo>
                  <a:pt x="243" y="417"/>
                </a:lnTo>
                <a:lnTo>
                  <a:pt x="421" y="240"/>
                </a:lnTo>
                <a:lnTo>
                  <a:pt x="442" y="222"/>
                </a:lnTo>
                <a:lnTo>
                  <a:pt x="465" y="208"/>
                </a:lnTo>
                <a:lnTo>
                  <a:pt x="489" y="198"/>
                </a:lnTo>
                <a:lnTo>
                  <a:pt x="515" y="192"/>
                </a:lnTo>
                <a:lnTo>
                  <a:pt x="542" y="190"/>
                </a:lnTo>
                <a:lnTo>
                  <a:pt x="570" y="192"/>
                </a:lnTo>
                <a:lnTo>
                  <a:pt x="596" y="198"/>
                </a:lnTo>
                <a:lnTo>
                  <a:pt x="621" y="208"/>
                </a:lnTo>
                <a:lnTo>
                  <a:pt x="644" y="222"/>
                </a:lnTo>
                <a:lnTo>
                  <a:pt x="664" y="239"/>
                </a:lnTo>
                <a:lnTo>
                  <a:pt x="757" y="332"/>
                </a:lnTo>
                <a:lnTo>
                  <a:pt x="768" y="327"/>
                </a:lnTo>
                <a:lnTo>
                  <a:pt x="776" y="323"/>
                </a:lnTo>
                <a:lnTo>
                  <a:pt x="796" y="313"/>
                </a:lnTo>
                <a:lnTo>
                  <a:pt x="819" y="303"/>
                </a:lnTo>
                <a:lnTo>
                  <a:pt x="819" y="172"/>
                </a:lnTo>
                <a:lnTo>
                  <a:pt x="822" y="143"/>
                </a:lnTo>
                <a:lnTo>
                  <a:pt x="830" y="115"/>
                </a:lnTo>
                <a:lnTo>
                  <a:pt x="843" y="90"/>
                </a:lnTo>
                <a:lnTo>
                  <a:pt x="861" y="68"/>
                </a:lnTo>
                <a:lnTo>
                  <a:pt x="881" y="48"/>
                </a:lnTo>
                <a:lnTo>
                  <a:pt x="904" y="32"/>
                </a:lnTo>
                <a:lnTo>
                  <a:pt x="929" y="18"/>
                </a:lnTo>
                <a:lnTo>
                  <a:pt x="955" y="9"/>
                </a:lnTo>
                <a:lnTo>
                  <a:pt x="982" y="2"/>
                </a:lnTo>
                <a:lnTo>
                  <a:pt x="1010" y="0"/>
                </a:ln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54989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Content Placeholder 14"/>
          <p:cNvSpPr>
            <a:spLocks noGrp="1"/>
          </p:cNvSpPr>
          <p:nvPr>
            <p:ph idx="1"/>
          </p:nvPr>
        </p:nvSpPr>
        <p:spPr/>
        <p:txBody>
          <a:bodyPr/>
          <a:lstStyle/>
          <a:p>
            <a:pPr>
              <a:spcBef>
                <a:spcPts val="600"/>
              </a:spcBef>
            </a:pPr>
            <a:r>
              <a:rPr lang="en-GB" dirty="0"/>
              <a:t>As mentioned in the Survey Method section, the </a:t>
            </a:r>
            <a:r>
              <a:rPr lang="en-US" b="1" dirty="0"/>
              <a:t>requirement for a complete dataset for each of the three most recent trips means that some imputation is necessary </a:t>
            </a:r>
            <a:r>
              <a:rPr lang="en-US" dirty="0"/>
              <a:t>and that imputation covers data not collected, or otherwise missing. More </a:t>
            </a:r>
            <a:r>
              <a:rPr lang="en-US" b="1" dirty="0"/>
              <a:t>detail on these processes and an explanation of the term ‘imputation’ is provided in </a:t>
            </a:r>
            <a:r>
              <a:rPr lang="en-US" dirty="0"/>
              <a:t>the </a:t>
            </a:r>
            <a:r>
              <a:rPr lang="en-US" dirty="0">
                <a:hlinkClick r:id="rId2" action="ppaction://hlinksldjump"/>
              </a:rPr>
              <a:t>Methods and Performance </a:t>
            </a:r>
            <a:r>
              <a:rPr lang="en-US" b="1" dirty="0"/>
              <a:t>appendix.</a:t>
            </a:r>
          </a:p>
          <a:p>
            <a:pPr>
              <a:spcBef>
                <a:spcPts val="600"/>
              </a:spcBef>
            </a:pPr>
            <a:r>
              <a:rPr lang="en-US" dirty="0"/>
              <a:t>In advance of starting to process data for 2016 a </a:t>
            </a:r>
            <a:r>
              <a:rPr lang="en-US" b="1" dirty="0"/>
              <a:t>review of these analysis processes was undertaken</a:t>
            </a:r>
            <a:r>
              <a:rPr lang="en-US" dirty="0"/>
              <a:t>, which concluded that generally the processes were still appropriate, but </a:t>
            </a:r>
            <a:r>
              <a:rPr lang="en-US" b="1" dirty="0"/>
              <a:t>some adjustments </a:t>
            </a:r>
            <a:r>
              <a:rPr lang="en-US" dirty="0"/>
              <a:t>were recommended, and subsequently implemented. It was recognised that these </a:t>
            </a:r>
            <a:r>
              <a:rPr lang="en-US" b="1" dirty="0"/>
              <a:t>improvements would have an impact</a:t>
            </a:r>
            <a:r>
              <a:rPr lang="en-US" dirty="0"/>
              <a:t>, albeit small, </a:t>
            </a:r>
            <a:r>
              <a:rPr lang="en-US" b="1" dirty="0"/>
              <a:t>on the reported estimates for trips, nights and expenditure for 2016 </a:t>
            </a:r>
            <a:r>
              <a:rPr lang="en-US" dirty="0"/>
              <a:t>relative to the estimates provided for previous years of the GBTS time series data (2006 to 2015).</a:t>
            </a:r>
          </a:p>
          <a:p>
            <a:pPr>
              <a:spcBef>
                <a:spcPts val="600"/>
              </a:spcBef>
            </a:pPr>
            <a:r>
              <a:rPr lang="en-US" dirty="0"/>
              <a:t>The changes were minimal and only affected the aforementioned analysis process, with </a:t>
            </a:r>
            <a:r>
              <a:rPr lang="en-US" b="1" dirty="0"/>
              <a:t>no other structural aspects of the survey having been altered.</a:t>
            </a:r>
            <a:r>
              <a:rPr lang="en-US" dirty="0"/>
              <a:t> Therefore sampling, sample sizes, survey method, survey vehicle, weighting, correction factors and most imputations all remain the same as years 2006 to 2015.</a:t>
            </a:r>
          </a:p>
          <a:p>
            <a:pPr>
              <a:spcBef>
                <a:spcPts val="600"/>
              </a:spcBef>
            </a:pPr>
            <a:r>
              <a:rPr lang="en-US" dirty="0"/>
              <a:t>In order to gain a better understanding of the likely impact these changes could have on comparability of the data from 2006 to 2015 with that for 2016 onwards, the </a:t>
            </a:r>
            <a:r>
              <a:rPr lang="en-US" b="1" dirty="0"/>
              <a:t>2015 data was re-run using the new imputation processes </a:t>
            </a:r>
            <a:r>
              <a:rPr lang="en-US" dirty="0"/>
              <a:t>(henceforth referred to as “Reprocessed 2015 data”)</a:t>
            </a:r>
            <a:r>
              <a:rPr lang="en-US" b="1" dirty="0"/>
              <a:t> and compared to the 2015 data that had already been processed using the previous approach </a:t>
            </a:r>
            <a:r>
              <a:rPr lang="en-US" dirty="0"/>
              <a:t>(henceforth referred to as “”Original 2015 data). </a:t>
            </a:r>
            <a:r>
              <a:rPr lang="en-US" b="1" dirty="0"/>
              <a:t>This provides a like for like comparison between 2015 and 2016 and acts as a “bridge” between data up to 2015 and 2016 onwards</a:t>
            </a:r>
            <a:r>
              <a:rPr lang="en-GB" b="1" dirty="0"/>
              <a:t>. </a:t>
            </a:r>
          </a:p>
        </p:txBody>
      </p:sp>
      <p:sp>
        <p:nvSpPr>
          <p:cNvPr id="21" name="Content Placeholder 14"/>
          <p:cNvSpPr>
            <a:spLocks noGrp="1"/>
          </p:cNvSpPr>
          <p:nvPr>
            <p:ph sz="quarter" idx="14"/>
          </p:nvPr>
        </p:nvSpPr>
        <p:spPr/>
        <p:txBody>
          <a:bodyPr/>
          <a:lstStyle/>
          <a:p>
            <a:pPr>
              <a:spcBef>
                <a:spcPts val="600"/>
              </a:spcBef>
            </a:pPr>
            <a:r>
              <a:rPr lang="en-GB" dirty="0"/>
              <a:t>Therefore any table forming part of this report where there are </a:t>
            </a:r>
            <a:r>
              <a:rPr lang="en-GB" b="1" dirty="0"/>
              <a:t>figures for 2015, will show both Original 2015: 2015 (O) and </a:t>
            </a:r>
            <a:r>
              <a:rPr lang="en-GB" b="1" i="1" dirty="0"/>
              <a:t>Reprocessed 2015 data: 2015 (RP).</a:t>
            </a:r>
          </a:p>
          <a:p>
            <a:pPr>
              <a:spcBef>
                <a:spcPts val="600"/>
              </a:spcBef>
            </a:pPr>
            <a:r>
              <a:rPr lang="en-GB" b="1" dirty="0"/>
              <a:t>Original 2015</a:t>
            </a:r>
          </a:p>
          <a:p>
            <a:pPr>
              <a:spcBef>
                <a:spcPts val="600"/>
              </a:spcBef>
            </a:pPr>
            <a:r>
              <a:rPr lang="en-GB" dirty="0"/>
              <a:t>These are the GBTS 2015 data which were published in the 2015 GB Tourist, and were derived using the historical imputations processes in place between 2006 and 2015.  These figures should be used when comparing 2015 with 2014 and earlier years.</a:t>
            </a:r>
          </a:p>
          <a:p>
            <a:pPr>
              <a:spcBef>
                <a:spcPts val="600"/>
              </a:spcBef>
            </a:pPr>
            <a:r>
              <a:rPr lang="en-GB" b="1" i="1" dirty="0"/>
              <a:t>Reprocessed 2015</a:t>
            </a:r>
          </a:p>
          <a:p>
            <a:pPr>
              <a:spcBef>
                <a:spcPts val="0"/>
              </a:spcBef>
            </a:pPr>
            <a:r>
              <a:rPr lang="en-GB" i="1" dirty="0"/>
              <a:t>These are GBTS 2015 data produced using the same imputation approach as used to produce the 2016 data. These figures should be used when comparing 2015 with 2016.   </a:t>
            </a:r>
          </a:p>
          <a:p>
            <a:r>
              <a:rPr lang="en-GB" b="1" dirty="0">
                <a:solidFill>
                  <a:schemeClr val="accent1"/>
                </a:solidFill>
              </a:rPr>
              <a:t>Formatting Notes* </a:t>
            </a:r>
            <a:r>
              <a:rPr lang="en-GB" dirty="0">
                <a:solidFill>
                  <a:schemeClr val="accent1"/>
                </a:solidFill>
              </a:rPr>
              <a:t>- throughout the document all </a:t>
            </a:r>
            <a:r>
              <a:rPr lang="en-GB" i="1" dirty="0">
                <a:solidFill>
                  <a:schemeClr val="accent1"/>
                </a:solidFill>
              </a:rPr>
              <a:t>(RP) </a:t>
            </a:r>
            <a:r>
              <a:rPr lang="en-GB" dirty="0">
                <a:solidFill>
                  <a:schemeClr val="accent1"/>
                </a:solidFill>
              </a:rPr>
              <a:t>data is in </a:t>
            </a:r>
            <a:r>
              <a:rPr lang="en-GB" i="1" dirty="0">
                <a:solidFill>
                  <a:schemeClr val="accent1"/>
                </a:solidFill>
              </a:rPr>
              <a:t>italics</a:t>
            </a:r>
            <a:r>
              <a:rPr lang="en-GB" dirty="0">
                <a:solidFill>
                  <a:schemeClr val="accent1"/>
                </a:solidFill>
              </a:rPr>
              <a:t> (as above) and the column is shaded to signify the break in the data comparability. Trend breaks, in the form of a solid bold line between the (O) data and the </a:t>
            </a:r>
            <a:r>
              <a:rPr lang="en-GB" i="1" dirty="0">
                <a:solidFill>
                  <a:schemeClr val="accent1"/>
                </a:solidFill>
              </a:rPr>
              <a:t>(RP) </a:t>
            </a:r>
            <a:r>
              <a:rPr lang="en-GB" dirty="0">
                <a:solidFill>
                  <a:schemeClr val="accent1"/>
                </a:solidFill>
              </a:rPr>
              <a:t>data have also been inserted to further highlight where the ‘old trends’ stop and the ‘new trends’ begin.</a:t>
            </a:r>
          </a:p>
        </p:txBody>
      </p:sp>
      <p:sp>
        <p:nvSpPr>
          <p:cNvPr id="3" name="Slide Number Placeholder 2"/>
          <p:cNvSpPr>
            <a:spLocks noGrp="1"/>
          </p:cNvSpPr>
          <p:nvPr>
            <p:ph type="sldNum" sz="quarter" idx="4"/>
          </p:nvPr>
        </p:nvSpPr>
        <p:spPr/>
        <p:txBody>
          <a:bodyPr/>
          <a:lstStyle/>
          <a:p>
            <a:fld id="{4034BEE3-566C-4068-A777-C3A4762E861B}" type="slidenum">
              <a:rPr lang="en-GB" smtClean="0"/>
              <a:pPr/>
              <a:t>12</a:t>
            </a:fld>
            <a:endParaRPr lang="en-GB" dirty="0"/>
          </a:p>
        </p:txBody>
      </p:sp>
      <p:sp>
        <p:nvSpPr>
          <p:cNvPr id="2" name="Title 1"/>
          <p:cNvSpPr>
            <a:spLocks noGrp="1"/>
          </p:cNvSpPr>
          <p:nvPr>
            <p:ph type="title"/>
          </p:nvPr>
        </p:nvSpPr>
        <p:spPr/>
        <p:txBody>
          <a:bodyPr/>
          <a:lstStyle/>
          <a:p>
            <a:r>
              <a:rPr lang="en-GB" dirty="0"/>
              <a:t>Changes to 2016 data and comparison with 2015</a:t>
            </a:r>
          </a:p>
        </p:txBody>
      </p:sp>
      <p:sp>
        <p:nvSpPr>
          <p:cNvPr id="4" name="TextBox 3">
            <a:extLst>
              <a:ext uri="{FF2B5EF4-FFF2-40B4-BE49-F238E27FC236}">
                <a16:creationId xmlns:a16="http://schemas.microsoft.com/office/drawing/2014/main" xmlns="" id="{B7493D00-F6F8-492E-AB3E-34424661B52C}"/>
              </a:ext>
            </a:extLst>
          </p:cNvPr>
          <p:cNvSpPr txBox="1"/>
          <p:nvPr/>
        </p:nvSpPr>
        <p:spPr>
          <a:xfrm>
            <a:off x="9198451" y="4707495"/>
            <a:ext cx="2740025" cy="1015663"/>
          </a:xfrm>
          <a:prstGeom prst="rect">
            <a:avLst/>
          </a:prstGeom>
          <a:noFill/>
        </p:spPr>
        <p:txBody>
          <a:bodyPr wrap="square" lIns="0" tIns="0" rIns="0" bIns="0" rtlCol="0">
            <a:spAutoFit/>
          </a:bodyPr>
          <a:lstStyle/>
          <a:p>
            <a:r>
              <a:rPr lang="en-GB" sz="1100" b="1" dirty="0"/>
              <a:t>Example</a:t>
            </a:r>
          </a:p>
          <a:p>
            <a:r>
              <a:rPr lang="en-GB" sz="1100" dirty="0"/>
              <a:t>There were 124.4m GB trips in 2015 (column A), up from 114.2m in 2014. In 2016 there were 119.5m trips, a -4.6% decrease from 2015 (calculated from percentage change between column B/C).</a:t>
            </a:r>
          </a:p>
        </p:txBody>
      </p:sp>
      <p:graphicFrame>
        <p:nvGraphicFramePr>
          <p:cNvPr id="5" name="Table 4">
            <a:extLst>
              <a:ext uri="{FF2B5EF4-FFF2-40B4-BE49-F238E27FC236}">
                <a16:creationId xmlns:a16="http://schemas.microsoft.com/office/drawing/2014/main" xmlns="" id="{08EE9CFE-FCD2-4F50-8892-4EA1FEF1DB9E}"/>
              </a:ext>
            </a:extLst>
          </p:cNvPr>
          <p:cNvGraphicFramePr>
            <a:graphicFrameLocks noGrp="1"/>
          </p:cNvGraphicFramePr>
          <p:nvPr>
            <p:extLst>
              <p:ext uri="{D42A27DB-BD31-4B8C-83A1-F6EECF244321}">
                <p14:modId xmlns:p14="http://schemas.microsoft.com/office/powerpoint/2010/main" val="3048578473"/>
              </p:ext>
            </p:extLst>
          </p:nvPr>
        </p:nvGraphicFramePr>
        <p:xfrm>
          <a:off x="6318249" y="4703260"/>
          <a:ext cx="2741775" cy="1086387"/>
        </p:xfrm>
        <a:graphic>
          <a:graphicData uri="http://schemas.openxmlformats.org/drawingml/2006/table">
            <a:tbl>
              <a:tblPr/>
              <a:tblGrid>
                <a:gridCol w="548355">
                  <a:extLst>
                    <a:ext uri="{9D8B030D-6E8A-4147-A177-3AD203B41FA5}">
                      <a16:colId xmlns:a16="http://schemas.microsoft.com/office/drawing/2014/main" xmlns="" val="1588059752"/>
                    </a:ext>
                  </a:extLst>
                </a:gridCol>
                <a:gridCol w="548355">
                  <a:extLst>
                    <a:ext uri="{9D8B030D-6E8A-4147-A177-3AD203B41FA5}">
                      <a16:colId xmlns:a16="http://schemas.microsoft.com/office/drawing/2014/main" xmlns="" val="1319194329"/>
                    </a:ext>
                  </a:extLst>
                </a:gridCol>
                <a:gridCol w="548355">
                  <a:extLst>
                    <a:ext uri="{9D8B030D-6E8A-4147-A177-3AD203B41FA5}">
                      <a16:colId xmlns:a16="http://schemas.microsoft.com/office/drawing/2014/main" xmlns="" val="1247774453"/>
                    </a:ext>
                  </a:extLst>
                </a:gridCol>
                <a:gridCol w="548355">
                  <a:extLst>
                    <a:ext uri="{9D8B030D-6E8A-4147-A177-3AD203B41FA5}">
                      <a16:colId xmlns:a16="http://schemas.microsoft.com/office/drawing/2014/main" xmlns="" val="3463264786"/>
                    </a:ext>
                  </a:extLst>
                </a:gridCol>
                <a:gridCol w="548355">
                  <a:extLst>
                    <a:ext uri="{9D8B030D-6E8A-4147-A177-3AD203B41FA5}">
                      <a16:colId xmlns:a16="http://schemas.microsoft.com/office/drawing/2014/main" xmlns="" val="2898675823"/>
                    </a:ext>
                  </a:extLst>
                </a:gridCol>
              </a:tblGrid>
              <a:tr h="248396">
                <a:tc>
                  <a:txBody>
                    <a:bodyPr/>
                    <a:lstStyle/>
                    <a:p>
                      <a:pPr algn="ctr" fontAlgn="ctr"/>
                      <a:endParaRPr lang="en-GB" sz="900" b="1" i="0"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GB" sz="900" b="1" i="0" u="none" strike="noStrike" dirty="0">
                          <a:solidFill>
                            <a:schemeClr val="tx1"/>
                          </a:solidFill>
                          <a:effectLst/>
                          <a:latin typeface="Arial" panose="020B0604020202020204" pitchFamily="34" charset="0"/>
                        </a:rPr>
                        <a:t>A</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n-GB" sz="900" b="1" i="1" u="none" strike="noStrike" dirty="0">
                          <a:solidFill>
                            <a:schemeClr val="tx1"/>
                          </a:solidFill>
                          <a:effectLst/>
                          <a:latin typeface="Arial" panose="020B0604020202020204" pitchFamily="34" charset="0"/>
                        </a:rPr>
                        <a:t>B</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C</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xmlns="" val="2880515993"/>
                  </a:ext>
                </a:extLst>
              </a:tr>
              <a:tr h="531072">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tcPr>
                </a:tc>
                <a:tc>
                  <a:txBody>
                    <a:bodyPr/>
                    <a:lstStyle/>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 change (15-16)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tcPr>
                </a:tc>
                <a:extLst>
                  <a:ext uri="{0D108BD9-81ED-4DB2-BD59-A6C34878D82A}">
                    <a16:rowId xmlns:a16="http://schemas.microsoft.com/office/drawing/2014/main" xmlns="" val="259170331"/>
                  </a:ext>
                </a:extLst>
              </a:tr>
              <a:tr h="306919">
                <a:tc>
                  <a:txBody>
                    <a:bodyPr/>
                    <a:lstStyle/>
                    <a:p>
                      <a:pPr algn="ctr" fontAlgn="ctr"/>
                      <a:r>
                        <a:rPr lang="en-GB" sz="900" b="0" i="0" u="none" strike="noStrike" dirty="0">
                          <a:solidFill>
                            <a:schemeClr val="tx1"/>
                          </a:solidFill>
                          <a:effectLst/>
                          <a:latin typeface="Arial" panose="020B0604020202020204" pitchFamily="34" charset="0"/>
                        </a:rPr>
                        <a:t>114.242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124.426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125.162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119.455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solidFill>
                      <a:srgbClr val="F2F2F2"/>
                    </a:solidFill>
                  </a:tcPr>
                </a:tc>
                <a:extLst>
                  <a:ext uri="{0D108BD9-81ED-4DB2-BD59-A6C34878D82A}">
                    <a16:rowId xmlns:a16="http://schemas.microsoft.com/office/drawing/2014/main" xmlns="" val="3322891266"/>
                  </a:ext>
                </a:extLst>
              </a:tr>
            </a:tbl>
          </a:graphicData>
        </a:graphic>
      </p:graphicFrame>
      <p:sp>
        <p:nvSpPr>
          <p:cNvPr id="18" name="Freeform 17">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2"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705080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13</a:t>
            </a:fld>
            <a:endParaRPr lang="en-GB" dirty="0"/>
          </a:p>
        </p:txBody>
      </p:sp>
      <p:sp>
        <p:nvSpPr>
          <p:cNvPr id="5" name="Title 4"/>
          <p:cNvSpPr>
            <a:spLocks noGrp="1"/>
          </p:cNvSpPr>
          <p:nvPr>
            <p:ph type="title"/>
          </p:nvPr>
        </p:nvSpPr>
        <p:spPr>
          <a:xfrm>
            <a:off x="355600" y="1019488"/>
            <a:ext cx="5738964" cy="704346"/>
          </a:xfrm>
        </p:spPr>
        <p:txBody>
          <a:bodyPr/>
          <a:lstStyle/>
          <a:p>
            <a:r>
              <a:rPr lang="en-GB" dirty="0"/>
              <a:t>Definitions of trip classifications used in GBTS</a:t>
            </a:r>
          </a:p>
        </p:txBody>
      </p:sp>
      <p:sp>
        <p:nvSpPr>
          <p:cNvPr id="7" name="TextBox 6"/>
          <p:cNvSpPr txBox="1"/>
          <p:nvPr/>
        </p:nvSpPr>
        <p:spPr>
          <a:xfrm>
            <a:off x="355600" y="4493589"/>
            <a:ext cx="5522914" cy="1354217"/>
          </a:xfrm>
          <a:prstGeom prst="rect">
            <a:avLst/>
          </a:prstGeom>
          <a:noFill/>
        </p:spPr>
        <p:txBody>
          <a:bodyPr wrap="square" lIns="0" tIns="0" rIns="0" bIns="0" rtlCol="0">
            <a:spAutoFit/>
          </a:bodyPr>
          <a:lstStyle/>
          <a:p>
            <a:r>
              <a:rPr lang="en-GB" sz="1100" dirty="0"/>
              <a:t>The estimated expenditure incurred relating to all tourism trips. This includes all expenditure by adults on the trip both for themselves and for other people for whom the adults paid (for example, children). This covers those costs incurred in advance of the trip, costs paid during the trip itself and also any bills relating to the trip paid after returning home. Costs paid on behalf of the person taking the trip, for example by an employer paying the cost of a business trip, are also included.</a:t>
            </a:r>
          </a:p>
          <a:p>
            <a:endParaRPr lang="en-GB" sz="1100" dirty="0"/>
          </a:p>
          <a:p>
            <a:endParaRPr lang="en-GB" sz="1100" dirty="0"/>
          </a:p>
        </p:txBody>
      </p:sp>
      <p:sp>
        <p:nvSpPr>
          <p:cNvPr id="22" name="TextBox 21"/>
          <p:cNvSpPr txBox="1"/>
          <p:nvPr/>
        </p:nvSpPr>
        <p:spPr>
          <a:xfrm>
            <a:off x="355600" y="2196766"/>
            <a:ext cx="5522914" cy="1523494"/>
          </a:xfrm>
          <a:prstGeom prst="rect">
            <a:avLst/>
          </a:prstGeom>
          <a:noFill/>
        </p:spPr>
        <p:txBody>
          <a:bodyPr wrap="square" lIns="0" tIns="0" rIns="0" bIns="0" rtlCol="0">
            <a:spAutoFit/>
          </a:bodyPr>
          <a:lstStyle/>
          <a:p>
            <a:r>
              <a:rPr lang="en-GB" sz="1100" dirty="0"/>
              <a:t>The estimated number of tourism trips made by adults aged 16 and over, with no upper age limit and by children up to the age of 15 who accompany them. A trip must consist of at least one night spent away from home.</a:t>
            </a:r>
          </a:p>
          <a:p>
            <a:endParaRPr lang="en-GB" sz="1100" dirty="0"/>
          </a:p>
          <a:p>
            <a:r>
              <a:rPr lang="en-GB" sz="1100" dirty="0"/>
              <a:t>Not included are 'unaccompanied child trips' – trips taken by children up to the age of 15 when not accompanied by an adult.</a:t>
            </a:r>
          </a:p>
          <a:p>
            <a:endParaRPr lang="en-GB" sz="1100" dirty="0"/>
          </a:p>
          <a:p>
            <a:endParaRPr lang="en-GB" sz="1100" dirty="0"/>
          </a:p>
          <a:p>
            <a:endParaRPr lang="en-GB" sz="1100" dirty="0"/>
          </a:p>
        </p:txBody>
      </p:sp>
      <p:sp>
        <p:nvSpPr>
          <p:cNvPr id="8" name="TextBox 7"/>
          <p:cNvSpPr txBox="1"/>
          <p:nvPr/>
        </p:nvSpPr>
        <p:spPr>
          <a:xfrm>
            <a:off x="355600" y="4250710"/>
            <a:ext cx="3571594" cy="169277"/>
          </a:xfrm>
          <a:prstGeom prst="rect">
            <a:avLst/>
          </a:prstGeom>
          <a:noFill/>
        </p:spPr>
        <p:txBody>
          <a:bodyPr wrap="square" lIns="0" tIns="0" rIns="0" bIns="0" rtlCol="0">
            <a:spAutoFit/>
          </a:bodyPr>
          <a:lstStyle/>
          <a:p>
            <a:r>
              <a:rPr lang="en-GB" sz="1100" b="1" dirty="0"/>
              <a:t>Spend</a:t>
            </a:r>
          </a:p>
        </p:txBody>
      </p:sp>
      <p:sp>
        <p:nvSpPr>
          <p:cNvPr id="25" name="TextBox 24"/>
          <p:cNvSpPr txBox="1"/>
          <p:nvPr/>
        </p:nvSpPr>
        <p:spPr>
          <a:xfrm>
            <a:off x="355600" y="1981322"/>
            <a:ext cx="3571594" cy="169277"/>
          </a:xfrm>
          <a:prstGeom prst="rect">
            <a:avLst/>
          </a:prstGeom>
          <a:noFill/>
        </p:spPr>
        <p:txBody>
          <a:bodyPr wrap="square" lIns="0" tIns="0" rIns="0" bIns="0" rtlCol="0">
            <a:spAutoFit/>
          </a:bodyPr>
          <a:lstStyle/>
          <a:p>
            <a:r>
              <a:rPr lang="en-GB" sz="1100" b="1" dirty="0"/>
              <a:t>Trips</a:t>
            </a:r>
          </a:p>
        </p:txBody>
      </p:sp>
      <p:sp>
        <p:nvSpPr>
          <p:cNvPr id="26" name="TextBox 25"/>
          <p:cNvSpPr txBox="1"/>
          <p:nvPr/>
        </p:nvSpPr>
        <p:spPr>
          <a:xfrm>
            <a:off x="355599" y="3690715"/>
            <a:ext cx="5642633" cy="677108"/>
          </a:xfrm>
          <a:prstGeom prst="rect">
            <a:avLst/>
          </a:prstGeom>
          <a:noFill/>
        </p:spPr>
        <p:txBody>
          <a:bodyPr wrap="square" lIns="0" tIns="0" rIns="0" bIns="0" rtlCol="0">
            <a:spAutoFit/>
          </a:bodyPr>
          <a:lstStyle/>
          <a:p>
            <a:r>
              <a:rPr lang="en-GB" sz="1100" dirty="0"/>
              <a:t>The estimated number of nights spent away from home by adults and by children accompanying them on tourism trips.</a:t>
            </a:r>
          </a:p>
          <a:p>
            <a:endParaRPr lang="en-GB" sz="1100" dirty="0"/>
          </a:p>
          <a:p>
            <a:endParaRPr lang="en-GB" sz="1100" dirty="0"/>
          </a:p>
        </p:txBody>
      </p:sp>
      <p:sp>
        <p:nvSpPr>
          <p:cNvPr id="39" name="TextBox 38"/>
          <p:cNvSpPr txBox="1"/>
          <p:nvPr/>
        </p:nvSpPr>
        <p:spPr>
          <a:xfrm>
            <a:off x="355600" y="3452313"/>
            <a:ext cx="3571594" cy="169277"/>
          </a:xfrm>
          <a:prstGeom prst="rect">
            <a:avLst/>
          </a:prstGeom>
          <a:noFill/>
        </p:spPr>
        <p:txBody>
          <a:bodyPr wrap="square" lIns="0" tIns="0" rIns="0" bIns="0" rtlCol="0">
            <a:spAutoFit/>
          </a:bodyPr>
          <a:lstStyle/>
          <a:p>
            <a:r>
              <a:rPr lang="en-GB" sz="1100" b="1" dirty="0"/>
              <a:t>Bednights</a:t>
            </a:r>
          </a:p>
        </p:txBody>
      </p:sp>
      <p:sp>
        <p:nvSpPr>
          <p:cNvPr id="23" name="TextBox 22"/>
          <p:cNvSpPr txBox="1"/>
          <p:nvPr/>
        </p:nvSpPr>
        <p:spPr>
          <a:xfrm>
            <a:off x="6325111" y="2074631"/>
            <a:ext cx="3571594" cy="169277"/>
          </a:xfrm>
          <a:prstGeom prst="rect">
            <a:avLst/>
          </a:prstGeom>
          <a:noFill/>
        </p:spPr>
        <p:txBody>
          <a:bodyPr wrap="square" lIns="0" tIns="0" rIns="0" bIns="0" rtlCol="0">
            <a:spAutoFit/>
          </a:bodyPr>
          <a:lstStyle/>
          <a:p>
            <a:r>
              <a:rPr lang="en-GB" sz="1100" b="1" dirty="0"/>
              <a:t>All tourism</a:t>
            </a:r>
          </a:p>
        </p:txBody>
      </p:sp>
      <p:sp>
        <p:nvSpPr>
          <p:cNvPr id="24" name="TextBox 23"/>
          <p:cNvSpPr txBox="1"/>
          <p:nvPr/>
        </p:nvSpPr>
        <p:spPr>
          <a:xfrm>
            <a:off x="6325111" y="2697077"/>
            <a:ext cx="3571594" cy="169277"/>
          </a:xfrm>
          <a:prstGeom prst="rect">
            <a:avLst/>
          </a:prstGeom>
          <a:noFill/>
        </p:spPr>
        <p:txBody>
          <a:bodyPr wrap="square" lIns="0" tIns="0" rIns="0" bIns="0" rtlCol="0">
            <a:spAutoFit/>
          </a:bodyPr>
          <a:lstStyle/>
          <a:p>
            <a:r>
              <a:rPr lang="en-GB" sz="1100" b="1" dirty="0"/>
              <a:t>Holiday</a:t>
            </a:r>
          </a:p>
        </p:txBody>
      </p:sp>
      <p:sp>
        <p:nvSpPr>
          <p:cNvPr id="27" name="TextBox 26"/>
          <p:cNvSpPr txBox="1"/>
          <p:nvPr/>
        </p:nvSpPr>
        <p:spPr>
          <a:xfrm>
            <a:off x="6325111" y="3554034"/>
            <a:ext cx="3571594" cy="169277"/>
          </a:xfrm>
          <a:prstGeom prst="rect">
            <a:avLst/>
          </a:prstGeom>
          <a:noFill/>
        </p:spPr>
        <p:txBody>
          <a:bodyPr wrap="square" lIns="0" tIns="0" rIns="0" bIns="0" rtlCol="0">
            <a:spAutoFit/>
          </a:bodyPr>
          <a:lstStyle/>
          <a:p>
            <a:r>
              <a:rPr lang="en-GB" sz="1100" b="1" dirty="0"/>
              <a:t>Visiting friends and relatives (VFR)</a:t>
            </a:r>
          </a:p>
        </p:txBody>
      </p:sp>
      <p:sp>
        <p:nvSpPr>
          <p:cNvPr id="28" name="TextBox 27"/>
          <p:cNvSpPr txBox="1"/>
          <p:nvPr/>
        </p:nvSpPr>
        <p:spPr>
          <a:xfrm>
            <a:off x="6325111" y="4386100"/>
            <a:ext cx="3571594" cy="169277"/>
          </a:xfrm>
          <a:prstGeom prst="rect">
            <a:avLst/>
          </a:prstGeom>
          <a:noFill/>
        </p:spPr>
        <p:txBody>
          <a:bodyPr wrap="square" lIns="0" tIns="0" rIns="0" bIns="0" rtlCol="0">
            <a:spAutoFit/>
          </a:bodyPr>
          <a:lstStyle/>
          <a:p>
            <a:r>
              <a:rPr lang="en-GB" sz="1100" b="1" dirty="0"/>
              <a:t>Business</a:t>
            </a:r>
          </a:p>
        </p:txBody>
      </p:sp>
      <p:sp>
        <p:nvSpPr>
          <p:cNvPr id="40" name="TextBox 39"/>
          <p:cNvSpPr txBox="1"/>
          <p:nvPr/>
        </p:nvSpPr>
        <p:spPr>
          <a:xfrm>
            <a:off x="6315503" y="2288647"/>
            <a:ext cx="5544279" cy="169277"/>
          </a:xfrm>
          <a:prstGeom prst="rect">
            <a:avLst/>
          </a:prstGeom>
          <a:noFill/>
        </p:spPr>
        <p:txBody>
          <a:bodyPr wrap="square" lIns="0" tIns="0" rIns="0" bIns="0" rtlCol="0">
            <a:spAutoFit/>
          </a:bodyPr>
          <a:lstStyle/>
          <a:p>
            <a:r>
              <a:rPr lang="en-GB" sz="1100" dirty="0"/>
              <a:t>Any overnight trip away from home for at least one night within GB for any purpose.</a:t>
            </a:r>
          </a:p>
        </p:txBody>
      </p:sp>
      <p:sp>
        <p:nvSpPr>
          <p:cNvPr id="41" name="TextBox 40"/>
          <p:cNvSpPr txBox="1"/>
          <p:nvPr/>
        </p:nvSpPr>
        <p:spPr>
          <a:xfrm>
            <a:off x="6339472" y="2912521"/>
            <a:ext cx="5544279" cy="338554"/>
          </a:xfrm>
          <a:prstGeom prst="rect">
            <a:avLst/>
          </a:prstGeom>
          <a:noFill/>
        </p:spPr>
        <p:txBody>
          <a:bodyPr wrap="square" lIns="0" tIns="0" rIns="0" bIns="0" rtlCol="0">
            <a:spAutoFit/>
          </a:bodyPr>
          <a:lstStyle/>
          <a:p>
            <a:r>
              <a:rPr lang="en-GB" sz="1100" dirty="0"/>
              <a:t>The main purpose of the trip is claimed by the respondent as being for holiday, pleasure or leisure.</a:t>
            </a:r>
          </a:p>
        </p:txBody>
      </p:sp>
      <p:sp>
        <p:nvSpPr>
          <p:cNvPr id="42" name="TextBox 41"/>
          <p:cNvSpPr txBox="1"/>
          <p:nvPr/>
        </p:nvSpPr>
        <p:spPr>
          <a:xfrm>
            <a:off x="6338044" y="3753082"/>
            <a:ext cx="5544279" cy="338554"/>
          </a:xfrm>
          <a:prstGeom prst="rect">
            <a:avLst/>
          </a:prstGeom>
          <a:noFill/>
        </p:spPr>
        <p:txBody>
          <a:bodyPr wrap="square" lIns="0" tIns="0" rIns="0" bIns="0" rtlCol="0">
            <a:spAutoFit/>
          </a:bodyPr>
          <a:lstStyle/>
          <a:p>
            <a:r>
              <a:rPr lang="en-GB" sz="1100" dirty="0"/>
              <a:t>The main purpose of the trip is claimed by the respondent as being to visit friends or relatives, either mainly for a holiday or for another reason.</a:t>
            </a:r>
          </a:p>
        </p:txBody>
      </p:sp>
      <p:sp>
        <p:nvSpPr>
          <p:cNvPr id="43" name="TextBox 42"/>
          <p:cNvSpPr txBox="1"/>
          <p:nvPr/>
        </p:nvSpPr>
        <p:spPr>
          <a:xfrm>
            <a:off x="6328509" y="4584452"/>
            <a:ext cx="5544279" cy="338554"/>
          </a:xfrm>
          <a:prstGeom prst="rect">
            <a:avLst/>
          </a:prstGeom>
          <a:noFill/>
        </p:spPr>
        <p:txBody>
          <a:bodyPr wrap="square" lIns="0" tIns="0" rIns="0" bIns="0" rtlCol="0">
            <a:spAutoFit/>
          </a:bodyPr>
          <a:lstStyle/>
          <a:p>
            <a:r>
              <a:rPr lang="en-GB" sz="1100" dirty="0"/>
              <a:t>The main purpose of the trip is claimed by the respondent as being to do paid work, on business, for a conference, convention, congress, exhibition, event or trade fair.</a:t>
            </a:r>
          </a:p>
        </p:txBody>
      </p:sp>
      <p:cxnSp>
        <p:nvCxnSpPr>
          <p:cNvPr id="3" name="Straight Connector 2">
            <a:extLst>
              <a:ext uri="{FF2B5EF4-FFF2-40B4-BE49-F238E27FC236}">
                <a16:creationId xmlns:a16="http://schemas.microsoft.com/office/drawing/2014/main" xmlns="" id="{75776B7F-48FD-4706-9F4B-2EF8873A4C84}"/>
              </a:ext>
            </a:extLst>
          </p:cNvPr>
          <p:cNvCxnSpPr/>
          <p:nvPr/>
        </p:nvCxnSpPr>
        <p:spPr>
          <a:xfrm>
            <a:off x="6094564" y="1643688"/>
            <a:ext cx="0" cy="3833812"/>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sp>
        <p:nvSpPr>
          <p:cNvPr id="44" name="Content Placeholder 8"/>
          <p:cNvSpPr>
            <a:spLocks noGrp="1"/>
          </p:cNvSpPr>
          <p:nvPr>
            <p:ph sz="quarter" idx="15"/>
          </p:nvPr>
        </p:nvSpPr>
        <p:spPr/>
        <p:txBody>
          <a:bodyPr/>
          <a:lstStyle/>
          <a:p>
            <a:r>
              <a:rPr lang="en-GB" dirty="0"/>
              <a:t>Definitions of trip purposes used in GBTS</a:t>
            </a:r>
          </a:p>
        </p:txBody>
      </p:sp>
      <p:sp>
        <p:nvSpPr>
          <p:cNvPr id="45" name="Freeform 4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46" name="Straight Connector 4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7" name="Freeform 4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8" name="Freeform 4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9" name="Freeform 4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50" name="Freeform 4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51" name="Freeform 5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52" name="Freeform 5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53" name="Freeform 5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5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9573201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a:spcBef>
                <a:spcPts val="600"/>
              </a:spcBef>
            </a:pPr>
            <a:r>
              <a:rPr lang="en-GB" dirty="0"/>
              <a:t>Wherever possible, results are provided at a regional level. Results relating to visits taken in England are provided on the basis of the former Government Office Regions.</a:t>
            </a:r>
          </a:p>
          <a:p>
            <a:pPr>
              <a:spcBef>
                <a:spcPts val="0"/>
              </a:spcBef>
            </a:pPr>
            <a:r>
              <a:rPr lang="en-GB" dirty="0"/>
              <a:t>Welsh results areas are defined as follows:</a:t>
            </a:r>
          </a:p>
          <a:p>
            <a:pPr marL="171450" lvl="0" indent="-171450">
              <a:spcBef>
                <a:spcPts val="600"/>
              </a:spcBef>
              <a:buFont typeface="Wingdings" panose="05000000000000000000" pitchFamily="2" charset="2"/>
              <a:buChar char="§"/>
            </a:pPr>
            <a:r>
              <a:rPr lang="en-GB" b="1" dirty="0"/>
              <a:t>North Wales</a:t>
            </a:r>
            <a:r>
              <a:rPr lang="en-GB" dirty="0"/>
              <a:t> – Anglesey, Gwynedd, Conwy, Denbighshire, Wrexham and Flintshire </a:t>
            </a:r>
          </a:p>
          <a:p>
            <a:pPr marL="171450" lvl="0" indent="-171450">
              <a:spcBef>
                <a:spcPts val="0"/>
              </a:spcBef>
              <a:buFont typeface="Wingdings" panose="05000000000000000000" pitchFamily="2" charset="2"/>
              <a:buChar char="§"/>
            </a:pPr>
            <a:r>
              <a:rPr lang="en-GB" b="1" dirty="0"/>
              <a:t>Mid Wales</a:t>
            </a:r>
            <a:r>
              <a:rPr lang="en-GB" dirty="0"/>
              <a:t> – Ceredigion and Powys</a:t>
            </a:r>
          </a:p>
          <a:p>
            <a:pPr marL="171450" lvl="0" indent="-171450">
              <a:spcBef>
                <a:spcPts val="0"/>
              </a:spcBef>
              <a:buFont typeface="Wingdings" panose="05000000000000000000" pitchFamily="2" charset="2"/>
              <a:buChar char="§"/>
            </a:pPr>
            <a:r>
              <a:rPr lang="en-GB" b="1" dirty="0"/>
              <a:t>South West Wales</a:t>
            </a:r>
            <a:r>
              <a:rPr lang="en-GB" dirty="0"/>
              <a:t> – Pembrokeshire, Carmarthenshire, Swansea and Neath Port Talbot</a:t>
            </a:r>
          </a:p>
          <a:p>
            <a:pPr marL="171450" lvl="0" indent="-171450">
              <a:spcBef>
                <a:spcPts val="0"/>
              </a:spcBef>
              <a:buFont typeface="Wingdings" panose="05000000000000000000" pitchFamily="2" charset="2"/>
              <a:buChar char="§"/>
            </a:pPr>
            <a:r>
              <a:rPr lang="en-GB" b="1" dirty="0"/>
              <a:t>South East Wales</a:t>
            </a:r>
            <a:r>
              <a:rPr lang="en-GB" dirty="0"/>
              <a:t> – Blaenau Gwent, Bridgend, Cardiff, Caerphilly, Merthyr Tydfil, Monmouthshire, Newport, Rhondda Cynon Taff, Torfaen and Vale of Glamorgan</a:t>
            </a:r>
          </a:p>
        </p:txBody>
      </p:sp>
      <p:sp>
        <p:nvSpPr>
          <p:cNvPr id="3" name="Content Placeholder 2"/>
          <p:cNvSpPr>
            <a:spLocks noGrp="1"/>
          </p:cNvSpPr>
          <p:nvPr>
            <p:ph sz="quarter" idx="14"/>
          </p:nvPr>
        </p:nvSpPr>
        <p:spPr/>
        <p:txBody>
          <a:bodyPr/>
          <a:lstStyle/>
          <a:p>
            <a:pPr>
              <a:spcBef>
                <a:spcPts val="0"/>
              </a:spcBef>
            </a:pPr>
            <a:r>
              <a:rPr lang="en-GB" dirty="0"/>
              <a:t>Scottish results are provided for the following geographical areas:</a:t>
            </a:r>
          </a:p>
          <a:p>
            <a:pPr marL="171450" lvl="0" indent="-171450">
              <a:spcBef>
                <a:spcPts val="600"/>
              </a:spcBef>
              <a:buFont typeface="Wingdings" panose="05000000000000000000" pitchFamily="2" charset="2"/>
              <a:buChar char="§"/>
            </a:pPr>
            <a:r>
              <a:rPr lang="en-GB" b="1" dirty="0"/>
              <a:t>North of Scotland</a:t>
            </a:r>
            <a:r>
              <a:rPr lang="en-GB" dirty="0"/>
              <a:t> – Highland, Western Isles, Orkney, Shetland, Aberdeen City, Aberdeenshire and Moray local authority areas</a:t>
            </a:r>
          </a:p>
          <a:p>
            <a:pPr marL="171450" lvl="0" indent="-171450">
              <a:spcBef>
                <a:spcPts val="0"/>
              </a:spcBef>
              <a:buFont typeface="Wingdings" panose="05000000000000000000" pitchFamily="2" charset="2"/>
              <a:buChar char="§"/>
            </a:pPr>
            <a:r>
              <a:rPr lang="en-GB" b="1" dirty="0"/>
              <a:t>West of Scotland</a:t>
            </a:r>
            <a:r>
              <a:rPr lang="en-GB" dirty="0"/>
              <a:t> – Argyll &amp; Bute, Clackmannanshire, West Dunbartonshire, Falkirk, Stirling, City of Glasgow, East Dunbartonshire, East Renfrewshire, Inverclyde, North Lanarkshire, Renfrewshire, South Lanarkshire, East Ayrshire, North Ayrshire and South Ayrshire local authority areas</a:t>
            </a:r>
          </a:p>
          <a:p>
            <a:pPr marL="171450" lvl="0" indent="-171450">
              <a:spcBef>
                <a:spcPts val="0"/>
              </a:spcBef>
              <a:buFont typeface="Wingdings" panose="05000000000000000000" pitchFamily="2" charset="2"/>
              <a:buChar char="§"/>
            </a:pPr>
            <a:r>
              <a:rPr lang="en-GB" b="1" dirty="0"/>
              <a:t>East of Scotland</a:t>
            </a:r>
            <a:r>
              <a:rPr lang="en-GB" dirty="0"/>
              <a:t> – Perth &amp; Kinross, Angus, City of Dundee, Fife, City of Edinburgh, East Lothian, Midlothian and West Lothian local authority areas</a:t>
            </a:r>
          </a:p>
          <a:p>
            <a:pPr marL="171450" lvl="0" indent="-171450">
              <a:spcBef>
                <a:spcPts val="0"/>
              </a:spcBef>
              <a:buFont typeface="Wingdings" panose="05000000000000000000" pitchFamily="2" charset="2"/>
              <a:buChar char="§"/>
            </a:pPr>
            <a:r>
              <a:rPr lang="en-GB" b="1" dirty="0"/>
              <a:t>South of Scotland</a:t>
            </a:r>
            <a:r>
              <a:rPr lang="en-GB" dirty="0"/>
              <a:t> – Dumfries &amp; Galloway and Scottish Borders local authority areas</a:t>
            </a:r>
          </a:p>
          <a:p>
            <a:endParaRPr lang="en-GB" dirty="0"/>
          </a:p>
          <a:p>
            <a:endParaRPr lang="en-GB" dirty="0"/>
          </a:p>
          <a:p>
            <a:endParaRPr lang="en-GB" dirty="0"/>
          </a:p>
          <a:p>
            <a:r>
              <a:rPr lang="en-GB" dirty="0"/>
              <a:t>A Methods and Performance Report containing further details on the survey methods is available at the end of this report.</a:t>
            </a:r>
          </a:p>
        </p:txBody>
      </p:sp>
      <p:sp>
        <p:nvSpPr>
          <p:cNvPr id="4" name="Slide Number Placeholder 3"/>
          <p:cNvSpPr>
            <a:spLocks noGrp="1"/>
          </p:cNvSpPr>
          <p:nvPr>
            <p:ph type="sldNum" sz="quarter" idx="4"/>
          </p:nvPr>
        </p:nvSpPr>
        <p:spPr/>
        <p:txBody>
          <a:bodyPr/>
          <a:lstStyle/>
          <a:p>
            <a:fld id="{4034BEE3-566C-4068-A777-C3A4762E861B}" type="slidenum">
              <a:rPr lang="en-GB" smtClean="0"/>
              <a:pPr/>
              <a:t>14</a:t>
            </a:fld>
            <a:endParaRPr lang="en-GB" dirty="0"/>
          </a:p>
        </p:txBody>
      </p:sp>
      <p:sp>
        <p:nvSpPr>
          <p:cNvPr id="5" name="Title 4"/>
          <p:cNvSpPr>
            <a:spLocks noGrp="1"/>
          </p:cNvSpPr>
          <p:nvPr>
            <p:ph type="title"/>
          </p:nvPr>
        </p:nvSpPr>
        <p:spPr/>
        <p:txBody>
          <a:bodyPr/>
          <a:lstStyle/>
          <a:p>
            <a:r>
              <a:rPr lang="en-GB" dirty="0"/>
              <a:t>Regional results</a:t>
            </a:r>
          </a:p>
        </p:txBody>
      </p:sp>
      <p:sp>
        <p:nvSpPr>
          <p:cNvPr id="16" name="Action Button: Information 15">
            <a:hlinkClick r:id="rId2" action="ppaction://hlinksldjump" highlightClick="1"/>
          </p:cNvPr>
          <p:cNvSpPr/>
          <p:nvPr/>
        </p:nvSpPr>
        <p:spPr bwMode="auto">
          <a:xfrm>
            <a:off x="8471465" y="4915586"/>
            <a:ext cx="180000" cy="180000"/>
          </a:xfrm>
          <a:prstGeom prst="actionButtonInformation">
            <a:avLst/>
          </a:prstGeom>
          <a:solidFill>
            <a:schemeClr val="tx1">
              <a:lumMod val="20000"/>
              <a:lumOff val="80000"/>
            </a:schemeClr>
          </a:solidFill>
          <a:ln w="6350" cap="flat" cmpd="sng" algn="ctr">
            <a:noFill/>
            <a:prstDash val="solid"/>
            <a:round/>
            <a:headEnd type="none" w="med" len="med"/>
            <a:tailEnd type="none" w="med" len="med"/>
          </a:ln>
          <a:effectLst/>
        </p:spPr>
        <p:txBody>
          <a:bodyPr vert="horz" wrap="square" lIns="54000" tIns="54000" rIns="54000" bIns="54000" numCol="1" rtlCol="0" anchor="ctr" anchorCtr="0" compatLnSpc="1">
            <a:prstTxWarp prst="textNoShape">
              <a:avLst/>
            </a:prstTxWarp>
          </a:bodyPr>
          <a:lstStyle>
            <a:defPPr>
              <a:defRPr lang="en-GB"/>
            </a:defPPr>
            <a:lvl1pPr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1pPr>
            <a:lvl2pPr marL="414841"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2pPr>
            <a:lvl3pPr marL="829679"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3pPr>
            <a:lvl4pPr marL="1244520"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4pPr>
            <a:lvl5pPr marL="1659356" algn="ctr" rtl="0" eaLnBrk="0" fontAlgn="base" hangingPunct="0">
              <a:spcBef>
                <a:spcPct val="0"/>
              </a:spcBef>
              <a:spcAft>
                <a:spcPct val="0"/>
              </a:spcAft>
              <a:defRPr sz="1100" b="1" kern="1200">
                <a:solidFill>
                  <a:schemeClr val="tx1"/>
                </a:solidFill>
                <a:latin typeface="Arial" pitchFamily="34" charset="0"/>
                <a:ea typeface="+mn-ea"/>
                <a:cs typeface="Arial" pitchFamily="34" charset="0"/>
              </a:defRPr>
            </a:lvl5pPr>
            <a:lvl6pPr marL="2074202" algn="l" defTabSz="829679" rtl="0" eaLnBrk="1" latinLnBrk="0" hangingPunct="1">
              <a:defRPr sz="1100" b="1" kern="1200">
                <a:solidFill>
                  <a:schemeClr val="tx1"/>
                </a:solidFill>
                <a:latin typeface="Arial" pitchFamily="34" charset="0"/>
                <a:ea typeface="+mn-ea"/>
                <a:cs typeface="Arial" pitchFamily="34" charset="0"/>
              </a:defRPr>
            </a:lvl6pPr>
            <a:lvl7pPr marL="2489039" algn="l" defTabSz="829679" rtl="0" eaLnBrk="1" latinLnBrk="0" hangingPunct="1">
              <a:defRPr sz="1100" b="1" kern="1200">
                <a:solidFill>
                  <a:schemeClr val="tx1"/>
                </a:solidFill>
                <a:latin typeface="Arial" pitchFamily="34" charset="0"/>
                <a:ea typeface="+mn-ea"/>
                <a:cs typeface="Arial" pitchFamily="34" charset="0"/>
              </a:defRPr>
            </a:lvl7pPr>
            <a:lvl8pPr marL="2903881" algn="l" defTabSz="829679" rtl="0" eaLnBrk="1" latinLnBrk="0" hangingPunct="1">
              <a:defRPr sz="1100" b="1" kern="1200">
                <a:solidFill>
                  <a:schemeClr val="tx1"/>
                </a:solidFill>
                <a:latin typeface="Arial" pitchFamily="34" charset="0"/>
                <a:ea typeface="+mn-ea"/>
                <a:cs typeface="Arial" pitchFamily="34" charset="0"/>
              </a:defRPr>
            </a:lvl8pPr>
            <a:lvl9pPr marL="3318717" algn="l" defTabSz="829679" rtl="0" eaLnBrk="1" latinLnBrk="0" hangingPunct="1">
              <a:defRPr sz="1100" b="1" kern="1200">
                <a:solidFill>
                  <a:schemeClr val="tx1"/>
                </a:solidFill>
                <a:latin typeface="Arial" pitchFamily="34" charset="0"/>
                <a:ea typeface="+mn-ea"/>
                <a:cs typeface="Arial" pitchFamily="34" charset="0"/>
              </a:defRPr>
            </a:lvl9pPr>
          </a:lstStyle>
          <a:p>
            <a:pPr marL="0" marR="0" indent="0" algn="ctr" defTabSz="858838" rtl="0" eaLnBrk="0" fontAlgn="base" latinLnBrk="0" hangingPunct="0">
              <a:lnSpc>
                <a:spcPct val="100000"/>
              </a:lnSpc>
              <a:spcBef>
                <a:spcPct val="50000"/>
              </a:spcBef>
              <a:spcAft>
                <a:spcPct val="0"/>
              </a:spcAft>
              <a:buClrTx/>
              <a:buSzTx/>
              <a:buFontTx/>
              <a:buNone/>
              <a:tabLst/>
            </a:pPr>
            <a:endParaRPr kumimoji="0" lang="en-GB" sz="1400" b="0" u="none" strike="noStrike" cap="none" normalizeH="0" baseline="0" dirty="0">
              <a:ln>
                <a:noFill/>
              </a:ln>
              <a:effectLst/>
              <a:latin typeface="Arial" charset="0"/>
            </a:endParaRPr>
          </a:p>
        </p:txBody>
      </p:sp>
      <p:sp>
        <p:nvSpPr>
          <p:cNvPr id="17" name="Freeform 16">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2"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63804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 name="Rectangle 355">
            <a:extLst>
              <a:ext uri="{FF2B5EF4-FFF2-40B4-BE49-F238E27FC236}">
                <a16:creationId xmlns:a16="http://schemas.microsoft.com/office/drawing/2014/main" xmlns="" id="{BF199F8C-25A0-4B69-AAAD-198403C717C7}"/>
              </a:ext>
            </a:extLst>
          </p:cNvPr>
          <p:cNvSpPr/>
          <p:nvPr/>
        </p:nvSpPr>
        <p:spPr bwMode="ltGray">
          <a:xfrm>
            <a:off x="8481161" y="1945535"/>
            <a:ext cx="3347671" cy="3766290"/>
          </a:xfrm>
          <a:prstGeom prst="rect">
            <a:avLst/>
          </a:prstGeom>
          <a:solidFill>
            <a:srgbClr val="D9D9D9"/>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GB" sz="1050" b="1" dirty="0">
                <a:solidFill>
                  <a:schemeClr val="tx1"/>
                </a:solidFill>
              </a:rPr>
              <a:t>Trends over time – </a:t>
            </a:r>
            <a:r>
              <a:rPr lang="en-GB" sz="1050" dirty="0">
                <a:solidFill>
                  <a:schemeClr val="tx1"/>
                </a:solidFill>
              </a:rPr>
              <a:t>GB level</a:t>
            </a:r>
          </a:p>
        </p:txBody>
      </p:sp>
      <p:sp>
        <p:nvSpPr>
          <p:cNvPr id="5" name="Slide Number Placeholder 4">
            <a:extLst>
              <a:ext uri="{FF2B5EF4-FFF2-40B4-BE49-F238E27FC236}">
                <a16:creationId xmlns:a16="http://schemas.microsoft.com/office/drawing/2014/main" xmlns="" id="{AD65389F-34D8-414E-A21B-9486D14556AB}"/>
              </a:ext>
            </a:extLst>
          </p:cNvPr>
          <p:cNvSpPr>
            <a:spLocks noGrp="1"/>
          </p:cNvSpPr>
          <p:nvPr>
            <p:ph type="sldNum" sz="quarter" idx="4"/>
          </p:nvPr>
        </p:nvSpPr>
        <p:spPr/>
        <p:txBody>
          <a:bodyPr/>
          <a:lstStyle/>
          <a:p>
            <a:fld id="{4034BEE3-566C-4068-A777-C3A4762E861B}" type="slidenum">
              <a:rPr lang="en-GB" smtClean="0"/>
              <a:pPr/>
              <a:t>15</a:t>
            </a:fld>
            <a:endParaRPr lang="en-GB" dirty="0"/>
          </a:p>
        </p:txBody>
      </p:sp>
      <p:sp>
        <p:nvSpPr>
          <p:cNvPr id="6" name="Title 5">
            <a:extLst>
              <a:ext uri="{FF2B5EF4-FFF2-40B4-BE49-F238E27FC236}">
                <a16:creationId xmlns:a16="http://schemas.microsoft.com/office/drawing/2014/main" xmlns="" id="{A2CD688D-B4AA-4DFD-92FD-2F4D97097316}"/>
              </a:ext>
            </a:extLst>
          </p:cNvPr>
          <p:cNvSpPr>
            <a:spLocks noGrp="1"/>
          </p:cNvSpPr>
          <p:nvPr>
            <p:ph type="title"/>
          </p:nvPr>
        </p:nvSpPr>
        <p:spPr/>
        <p:txBody>
          <a:bodyPr/>
          <a:lstStyle/>
          <a:p>
            <a:r>
              <a:rPr lang="en-GB" dirty="0"/>
              <a:t>2016 – Tourism Overnight Visits at a glance</a:t>
            </a:r>
          </a:p>
        </p:txBody>
      </p:sp>
      <p:graphicFrame>
        <p:nvGraphicFramePr>
          <p:cNvPr id="368" name="Content Placeholder 367">
            <a:extLst>
              <a:ext uri="{FF2B5EF4-FFF2-40B4-BE49-F238E27FC236}">
                <a16:creationId xmlns:a16="http://schemas.microsoft.com/office/drawing/2014/main" xmlns="" id="{DEE13A2E-CD2A-4CBF-8220-6CF4F41A088C}"/>
              </a:ext>
            </a:extLst>
          </p:cNvPr>
          <p:cNvGraphicFramePr>
            <a:graphicFrameLocks noGrp="1"/>
          </p:cNvGraphicFramePr>
          <p:nvPr>
            <p:ph idx="4294967295"/>
            <p:extLst>
              <p:ext uri="{D42A27DB-BD31-4B8C-83A1-F6EECF244321}">
                <p14:modId xmlns:p14="http://schemas.microsoft.com/office/powerpoint/2010/main" val="2318525458"/>
              </p:ext>
            </p:extLst>
          </p:nvPr>
        </p:nvGraphicFramePr>
        <p:xfrm>
          <a:off x="8613500" y="1965325"/>
          <a:ext cx="3079750" cy="3311525"/>
        </p:xfrm>
        <a:graphic>
          <a:graphicData uri="http://schemas.openxmlformats.org/drawingml/2006/chart">
            <c:chart xmlns:c="http://schemas.openxmlformats.org/drawingml/2006/chart" xmlns:r="http://schemas.openxmlformats.org/officeDocument/2006/relationships" r:id="rId2"/>
          </a:graphicData>
        </a:graphic>
      </p:graphicFrame>
      <p:grpSp>
        <p:nvGrpSpPr>
          <p:cNvPr id="139" name="Group 138">
            <a:extLst>
              <a:ext uri="{FF2B5EF4-FFF2-40B4-BE49-F238E27FC236}">
                <a16:creationId xmlns:a16="http://schemas.microsoft.com/office/drawing/2014/main" xmlns="" id="{63C457F5-6D72-4E01-8BA1-509BD067A6E9}"/>
              </a:ext>
            </a:extLst>
          </p:cNvPr>
          <p:cNvGrpSpPr/>
          <p:nvPr/>
        </p:nvGrpSpPr>
        <p:grpSpPr>
          <a:xfrm>
            <a:off x="8806981" y="3694608"/>
            <a:ext cx="2691653" cy="1236756"/>
            <a:chOff x="4750173" y="2811936"/>
            <a:chExt cx="2691653" cy="1236756"/>
          </a:xfrm>
        </p:grpSpPr>
        <p:sp>
          <p:nvSpPr>
            <p:cNvPr id="419" name="Rectangle 418">
              <a:extLst>
                <a:ext uri="{FF2B5EF4-FFF2-40B4-BE49-F238E27FC236}">
                  <a16:creationId xmlns:a16="http://schemas.microsoft.com/office/drawing/2014/main" xmlns="" id="{077D8976-E165-479F-86C8-371128A0C2AE}"/>
                </a:ext>
              </a:extLst>
            </p:cNvPr>
            <p:cNvSpPr/>
            <p:nvPr/>
          </p:nvSpPr>
          <p:spPr bwMode="ltGray">
            <a:xfrm>
              <a:off x="7267015" y="2900936"/>
              <a:ext cx="174811" cy="766482"/>
            </a:xfrm>
            <a:prstGeom prst="rect">
              <a:avLst/>
            </a:pr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420" name="Rectangle 419">
              <a:extLst>
                <a:ext uri="{FF2B5EF4-FFF2-40B4-BE49-F238E27FC236}">
                  <a16:creationId xmlns:a16="http://schemas.microsoft.com/office/drawing/2014/main" xmlns="" id="{E8FB00DE-F20E-48ED-82ED-3654CA2587A6}"/>
                </a:ext>
              </a:extLst>
            </p:cNvPr>
            <p:cNvSpPr/>
            <p:nvPr/>
          </p:nvSpPr>
          <p:spPr bwMode="ltGray">
            <a:xfrm>
              <a:off x="4750173" y="2811936"/>
              <a:ext cx="195929" cy="835200"/>
            </a:xfrm>
            <a:prstGeom prst="rect">
              <a:avLst/>
            </a:pr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421" name="Rectangle 420">
              <a:extLst>
                <a:ext uri="{FF2B5EF4-FFF2-40B4-BE49-F238E27FC236}">
                  <a16:creationId xmlns:a16="http://schemas.microsoft.com/office/drawing/2014/main" xmlns="" id="{6EA770C8-618F-488E-BF70-12AADC55BBCC}"/>
                </a:ext>
              </a:extLst>
            </p:cNvPr>
            <p:cNvSpPr/>
            <p:nvPr/>
          </p:nvSpPr>
          <p:spPr bwMode="ltGray">
            <a:xfrm>
              <a:off x="4750173" y="3646475"/>
              <a:ext cx="195929" cy="399589"/>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422" name="Rectangle 421">
              <a:extLst>
                <a:ext uri="{FF2B5EF4-FFF2-40B4-BE49-F238E27FC236}">
                  <a16:creationId xmlns:a16="http://schemas.microsoft.com/office/drawing/2014/main" xmlns="" id="{0F0B3880-DAF2-43BA-9F5D-A61D34480A68}"/>
                </a:ext>
              </a:extLst>
            </p:cNvPr>
            <p:cNvSpPr/>
            <p:nvPr/>
          </p:nvSpPr>
          <p:spPr bwMode="ltGray">
            <a:xfrm>
              <a:off x="7244602" y="3670046"/>
              <a:ext cx="195929" cy="378646"/>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pSp>
      <p:sp>
        <p:nvSpPr>
          <p:cNvPr id="17" name="Rectangle 16">
            <a:extLst>
              <a:ext uri="{FF2B5EF4-FFF2-40B4-BE49-F238E27FC236}">
                <a16:creationId xmlns:a16="http://schemas.microsoft.com/office/drawing/2014/main" xmlns="" id="{23973F88-CB18-4434-897E-EBBBD994AE96}"/>
              </a:ext>
            </a:extLst>
          </p:cNvPr>
          <p:cNvSpPr/>
          <p:nvPr/>
        </p:nvSpPr>
        <p:spPr bwMode="ltGray">
          <a:xfrm>
            <a:off x="359924" y="1945535"/>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Annual</a:t>
            </a:r>
          </a:p>
          <a:p>
            <a:r>
              <a:rPr lang="en-GB" sz="1000" b="1" dirty="0">
                <a:solidFill>
                  <a:schemeClr val="tx1"/>
                </a:solidFill>
              </a:rPr>
              <a:t>trip volume</a:t>
            </a:r>
          </a:p>
          <a:p>
            <a:r>
              <a:rPr lang="en-GB" sz="1000" dirty="0">
                <a:solidFill>
                  <a:schemeClr val="tx1"/>
                </a:solidFill>
              </a:rPr>
              <a:t>in millions</a:t>
            </a:r>
          </a:p>
        </p:txBody>
      </p:sp>
      <p:sp>
        <p:nvSpPr>
          <p:cNvPr id="18" name="Rectangle 17">
            <a:extLst>
              <a:ext uri="{FF2B5EF4-FFF2-40B4-BE49-F238E27FC236}">
                <a16:creationId xmlns:a16="http://schemas.microsoft.com/office/drawing/2014/main" xmlns="" id="{BF7C4176-B9E2-4E5C-9827-08743134B5B6}"/>
              </a:ext>
            </a:extLst>
          </p:cNvPr>
          <p:cNvSpPr/>
          <p:nvPr/>
        </p:nvSpPr>
        <p:spPr bwMode="ltGray">
          <a:xfrm>
            <a:off x="359924" y="3229369"/>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Annual Nights</a:t>
            </a:r>
          </a:p>
          <a:p>
            <a:r>
              <a:rPr lang="en-GB" sz="1000" b="1" dirty="0">
                <a:solidFill>
                  <a:schemeClr val="tx1"/>
                </a:solidFill>
              </a:rPr>
              <a:t>Volume</a:t>
            </a:r>
          </a:p>
          <a:p>
            <a:r>
              <a:rPr lang="en-GB" sz="1000" dirty="0">
                <a:solidFill>
                  <a:schemeClr val="tx1"/>
                </a:solidFill>
              </a:rPr>
              <a:t>in millions</a:t>
            </a:r>
          </a:p>
        </p:txBody>
      </p:sp>
      <p:sp>
        <p:nvSpPr>
          <p:cNvPr id="19" name="Rectangle 18">
            <a:extLst>
              <a:ext uri="{FF2B5EF4-FFF2-40B4-BE49-F238E27FC236}">
                <a16:creationId xmlns:a16="http://schemas.microsoft.com/office/drawing/2014/main" xmlns="" id="{D36A9587-1CAA-4AA9-ADFE-E55121C19111}"/>
              </a:ext>
            </a:extLst>
          </p:cNvPr>
          <p:cNvSpPr/>
          <p:nvPr/>
        </p:nvSpPr>
        <p:spPr bwMode="ltGray">
          <a:xfrm>
            <a:off x="359924" y="4513204"/>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Annual</a:t>
            </a:r>
          </a:p>
          <a:p>
            <a:r>
              <a:rPr lang="en-GB" sz="1000" b="1" dirty="0">
                <a:solidFill>
                  <a:schemeClr val="tx1"/>
                </a:solidFill>
              </a:rPr>
              <a:t>Expenditure</a:t>
            </a:r>
          </a:p>
          <a:p>
            <a:r>
              <a:rPr lang="en-GB" sz="1000" b="1" dirty="0">
                <a:solidFill>
                  <a:schemeClr val="tx1"/>
                </a:solidFill>
              </a:rPr>
              <a:t>in </a:t>
            </a:r>
            <a:r>
              <a:rPr lang="en-GB" sz="1000" dirty="0">
                <a:solidFill>
                  <a:schemeClr val="tx1"/>
                </a:solidFill>
              </a:rPr>
              <a:t>millions (£)</a:t>
            </a:r>
          </a:p>
        </p:txBody>
      </p:sp>
      <p:graphicFrame>
        <p:nvGraphicFramePr>
          <p:cNvPr id="31" name="Chart 30">
            <a:extLst>
              <a:ext uri="{FF2B5EF4-FFF2-40B4-BE49-F238E27FC236}">
                <a16:creationId xmlns:a16="http://schemas.microsoft.com/office/drawing/2014/main" xmlns="" id="{CCB45F9D-A002-41C6-ACA4-FBE99B1D028A}"/>
              </a:ext>
            </a:extLst>
          </p:cNvPr>
          <p:cNvGraphicFramePr/>
          <p:nvPr>
            <p:extLst>
              <p:ext uri="{D42A27DB-BD31-4B8C-83A1-F6EECF244321}">
                <p14:modId xmlns:p14="http://schemas.microsoft.com/office/powerpoint/2010/main" val="615026843"/>
              </p:ext>
            </p:extLst>
          </p:nvPr>
        </p:nvGraphicFramePr>
        <p:xfrm>
          <a:off x="463857" y="1694243"/>
          <a:ext cx="2272810" cy="1672190"/>
        </p:xfrm>
        <a:graphic>
          <a:graphicData uri="http://schemas.openxmlformats.org/drawingml/2006/chart">
            <c:chart xmlns:c="http://schemas.openxmlformats.org/drawingml/2006/chart" xmlns:r="http://schemas.openxmlformats.org/officeDocument/2006/relationships" r:id="rId3"/>
          </a:graphicData>
        </a:graphic>
      </p:graphicFrame>
      <p:sp>
        <p:nvSpPr>
          <p:cNvPr id="36" name="Rectangle 35">
            <a:extLst>
              <a:ext uri="{FF2B5EF4-FFF2-40B4-BE49-F238E27FC236}">
                <a16:creationId xmlns:a16="http://schemas.microsoft.com/office/drawing/2014/main" xmlns="" id="{D5053FBF-3238-4E4F-9E44-A9B2E2E33211}"/>
              </a:ext>
            </a:extLst>
          </p:cNvPr>
          <p:cNvSpPr/>
          <p:nvPr/>
        </p:nvSpPr>
        <p:spPr bwMode="ltGray">
          <a:xfrm>
            <a:off x="2675106" y="1945535"/>
            <a:ext cx="5719864" cy="3766290"/>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GB" sz="1050" b="1" dirty="0">
                <a:solidFill>
                  <a:schemeClr val="tx1"/>
                </a:solidFill>
              </a:rPr>
              <a:t>Annual trip and nights </a:t>
            </a:r>
            <a:r>
              <a:rPr lang="en-GB" sz="1050" dirty="0">
                <a:solidFill>
                  <a:schemeClr val="tx1"/>
                </a:solidFill>
              </a:rPr>
              <a:t>volume in millions and </a:t>
            </a:r>
            <a:r>
              <a:rPr lang="en-GB" sz="1050" b="1" dirty="0">
                <a:solidFill>
                  <a:schemeClr val="tx1"/>
                </a:solidFill>
              </a:rPr>
              <a:t>expenditure</a:t>
            </a:r>
            <a:r>
              <a:rPr lang="en-GB" sz="1050" dirty="0">
                <a:solidFill>
                  <a:schemeClr val="tx1"/>
                </a:solidFill>
              </a:rPr>
              <a:t> in £ millions </a:t>
            </a:r>
            <a:endParaRPr lang="en-GB" sz="1050" b="0" dirty="0">
              <a:solidFill>
                <a:schemeClr val="tx1"/>
              </a:solidFill>
            </a:endParaRPr>
          </a:p>
        </p:txBody>
      </p:sp>
      <p:graphicFrame>
        <p:nvGraphicFramePr>
          <p:cNvPr id="341" name="Table 340">
            <a:extLst>
              <a:ext uri="{FF2B5EF4-FFF2-40B4-BE49-F238E27FC236}">
                <a16:creationId xmlns:a16="http://schemas.microsoft.com/office/drawing/2014/main" xmlns="" id="{F9935852-297F-4E48-B60B-A7378C5EE9B5}"/>
              </a:ext>
            </a:extLst>
          </p:cNvPr>
          <p:cNvGraphicFramePr>
            <a:graphicFrameLocks noGrp="1"/>
          </p:cNvGraphicFramePr>
          <p:nvPr>
            <p:extLst/>
          </p:nvPr>
        </p:nvGraphicFramePr>
        <p:xfrm>
          <a:off x="5049436" y="2281403"/>
          <a:ext cx="3245021" cy="3278445"/>
        </p:xfrm>
        <a:graphic>
          <a:graphicData uri="http://schemas.openxmlformats.org/drawingml/2006/table">
            <a:tbl>
              <a:tblPr firstRow="1" bandRow="1">
                <a:tableStyleId>{93296810-A885-4BE3-A3E7-6D5BEEA58F35}</a:tableStyleId>
              </a:tblPr>
              <a:tblGrid>
                <a:gridCol w="1423710">
                  <a:extLst>
                    <a:ext uri="{9D8B030D-6E8A-4147-A177-3AD203B41FA5}">
                      <a16:colId xmlns:a16="http://schemas.microsoft.com/office/drawing/2014/main" xmlns="" val="41767528"/>
                    </a:ext>
                  </a:extLst>
                </a:gridCol>
                <a:gridCol w="497205">
                  <a:extLst>
                    <a:ext uri="{9D8B030D-6E8A-4147-A177-3AD203B41FA5}">
                      <a16:colId xmlns:a16="http://schemas.microsoft.com/office/drawing/2014/main" xmlns="" val="2355848179"/>
                    </a:ext>
                  </a:extLst>
                </a:gridCol>
                <a:gridCol w="524064">
                  <a:extLst>
                    <a:ext uri="{9D8B030D-6E8A-4147-A177-3AD203B41FA5}">
                      <a16:colId xmlns:a16="http://schemas.microsoft.com/office/drawing/2014/main" xmlns="" val="178496924"/>
                    </a:ext>
                  </a:extLst>
                </a:gridCol>
                <a:gridCol w="800042">
                  <a:extLst>
                    <a:ext uri="{9D8B030D-6E8A-4147-A177-3AD203B41FA5}">
                      <a16:colId xmlns:a16="http://schemas.microsoft.com/office/drawing/2014/main" xmlns="" val="2562607642"/>
                    </a:ext>
                  </a:extLst>
                </a:gridCol>
              </a:tblGrid>
              <a:tr h="218563">
                <a:tc>
                  <a:txBody>
                    <a:bodyPr/>
                    <a:lstStyle/>
                    <a:p>
                      <a:endParaRPr lang="en-GB" sz="900" dirty="0">
                        <a:solidFill>
                          <a:schemeClr val="tx1"/>
                        </a:solidFill>
                      </a:endParaRPr>
                    </a:p>
                  </a:txBody>
                  <a:tcPr marL="36000" marR="3600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GB" sz="900" dirty="0">
                          <a:solidFill>
                            <a:schemeClr val="tx1"/>
                          </a:solidFill>
                        </a:rPr>
                        <a:t>Trips</a:t>
                      </a:r>
                    </a:p>
                  </a:txBody>
                  <a:tcPr marL="36000" marR="3600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GB" sz="900" dirty="0">
                          <a:solidFill>
                            <a:schemeClr val="tx1"/>
                          </a:solidFill>
                        </a:rPr>
                        <a:t>Nights</a:t>
                      </a:r>
                    </a:p>
                  </a:txBody>
                  <a:tcPr marL="36000" marR="3600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GB" sz="900" dirty="0">
                          <a:solidFill>
                            <a:schemeClr val="tx1"/>
                          </a:solidFill>
                        </a:rPr>
                        <a:t>Expenditure</a:t>
                      </a:r>
                    </a:p>
                  </a:txBody>
                  <a:tcPr marL="36000" marR="3600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686196186"/>
                  </a:ext>
                </a:extLst>
              </a:tr>
              <a:tr h="218563">
                <a:tc>
                  <a:txBody>
                    <a:bodyPr/>
                    <a:lstStyle/>
                    <a:p>
                      <a:r>
                        <a:rPr lang="en-GB" sz="900" dirty="0">
                          <a:solidFill>
                            <a:schemeClr val="bg1"/>
                          </a:solidFill>
                        </a:rPr>
                        <a:t>GB Total</a:t>
                      </a:r>
                    </a:p>
                  </a:txBody>
                  <a:tcPr marL="36000" marR="36000" marT="0" marB="0" anchor="ctr">
                    <a:lnL w="12700" cmpd="sng">
                      <a:noFill/>
                    </a:lnL>
                    <a:lnR w="12700" cmpd="sng">
                      <a:noFill/>
                    </a:lnR>
                    <a:lnT w="381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algn="l" defTabSz="914400" rtl="0" eaLnBrk="1" fontAlgn="b" latinLnBrk="0" hangingPunct="1"/>
                      <a:r>
                        <a:rPr lang="en-GB" sz="900" kern="1200" dirty="0">
                          <a:solidFill>
                            <a:schemeClr val="bg1"/>
                          </a:solidFill>
                          <a:latin typeface="+mn-lt"/>
                          <a:ea typeface="+mn-ea"/>
                          <a:cs typeface="+mn-cs"/>
                        </a:rPr>
                        <a:t>119.5</a:t>
                      </a:r>
                    </a:p>
                  </a:txBody>
                  <a:tcPr marL="36000" marR="7620" marT="7620" marB="0" anchor="ctr">
                    <a:lnL w="12700" cmpd="sng">
                      <a:noFill/>
                    </a:lnL>
                    <a:lnR w="12700" cmpd="sng">
                      <a:noFill/>
                    </a:lnR>
                    <a:lnT w="381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algn="l" defTabSz="914400" rtl="0" eaLnBrk="1" fontAlgn="b" latinLnBrk="0" hangingPunct="1"/>
                      <a:r>
                        <a:rPr lang="en-GB" sz="900" kern="1200" dirty="0">
                          <a:solidFill>
                            <a:schemeClr val="bg1"/>
                          </a:solidFill>
                          <a:latin typeface="+mn-lt"/>
                          <a:ea typeface="+mn-ea"/>
                          <a:cs typeface="+mn-cs"/>
                        </a:rPr>
                        <a:t>359.6</a:t>
                      </a:r>
                    </a:p>
                  </a:txBody>
                  <a:tcPr marL="72000" marR="7620" marT="7620" marB="0" anchor="ctr">
                    <a:lnL w="12700" cmpd="sng">
                      <a:noFill/>
                    </a:lnL>
                    <a:lnR w="12700" cmpd="sng">
                      <a:noFill/>
                    </a:lnR>
                    <a:lnT w="381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GB" sz="900" dirty="0">
                          <a:solidFill>
                            <a:schemeClr val="bg1"/>
                          </a:solidFill>
                        </a:rPr>
                        <a:t>£23,079</a:t>
                      </a:r>
                    </a:p>
                  </a:txBody>
                  <a:tcPr marL="36000" marR="36000" marT="0" marB="0" anchor="ctr">
                    <a:lnL w="12700" cmpd="sng">
                      <a:noFill/>
                    </a:lnL>
                    <a:lnR w="12700" cmpd="sng">
                      <a:noFill/>
                    </a:lnR>
                    <a:lnT w="381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3114664784"/>
                  </a:ext>
                </a:extLst>
              </a:tr>
              <a:tr h="218563">
                <a:tc>
                  <a:txBody>
                    <a:bodyPr/>
                    <a:lstStyle/>
                    <a:p>
                      <a:r>
                        <a:rPr lang="en-GB" sz="900" dirty="0">
                          <a:solidFill>
                            <a:schemeClr val="bg1"/>
                          </a:solidFill>
                        </a:rPr>
                        <a:t>England total</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algn="l" defTabSz="914400" rtl="0" eaLnBrk="1" fontAlgn="b" latinLnBrk="0" hangingPunct="1"/>
                      <a:r>
                        <a:rPr lang="en-GB" sz="900" kern="1200" dirty="0">
                          <a:solidFill>
                            <a:schemeClr val="bg1"/>
                          </a:solidFill>
                          <a:latin typeface="+mn-lt"/>
                          <a:ea typeface="+mn-ea"/>
                          <a:cs typeface="+mn-cs"/>
                        </a:rPr>
                        <a:t>99.3</a:t>
                      </a:r>
                    </a:p>
                  </a:txBody>
                  <a:tcPr marL="36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algn="l" defTabSz="914400" rtl="0" eaLnBrk="1" fontAlgn="b" latinLnBrk="0" hangingPunct="1"/>
                      <a:r>
                        <a:rPr lang="en-GB" sz="900" kern="1200" dirty="0">
                          <a:solidFill>
                            <a:schemeClr val="bg1"/>
                          </a:solidFill>
                          <a:latin typeface="+mn-lt"/>
                          <a:ea typeface="+mn-ea"/>
                          <a:cs typeface="+mn-cs"/>
                        </a:rPr>
                        <a:t>287.7</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r>
                        <a:rPr lang="en-GB" sz="900" dirty="0">
                          <a:solidFill>
                            <a:schemeClr val="bg1"/>
                          </a:solidFill>
                        </a:rPr>
                        <a:t>£18,492</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1365811562"/>
                  </a:ext>
                </a:extLst>
              </a:tr>
              <a:tr h="218563">
                <a:tc>
                  <a:txBody>
                    <a:bodyPr/>
                    <a:lstStyle/>
                    <a:p>
                      <a:r>
                        <a:rPr lang="en-GB" sz="900" dirty="0">
                          <a:solidFill>
                            <a:schemeClr val="bg1"/>
                          </a:solidFill>
                        </a:rPr>
                        <a:t>Scotland total</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655A5"/>
                    </a:solidFill>
                  </a:tcPr>
                </a:tc>
                <a:tc>
                  <a:txBody>
                    <a:bodyPr/>
                    <a:lstStyle/>
                    <a:p>
                      <a:pPr marL="0" algn="l" defTabSz="914400" rtl="0" eaLnBrk="1" fontAlgn="b" latinLnBrk="0" hangingPunct="1"/>
                      <a:r>
                        <a:rPr lang="en-GB" sz="900" kern="1200" dirty="0">
                          <a:solidFill>
                            <a:schemeClr val="bg1"/>
                          </a:solidFill>
                          <a:latin typeface="+mn-lt"/>
                          <a:ea typeface="+mn-ea"/>
                          <a:cs typeface="+mn-cs"/>
                        </a:rPr>
                        <a:t>11.5</a:t>
                      </a:r>
                    </a:p>
                  </a:txBody>
                  <a:tcPr marL="36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655A5"/>
                    </a:solidFill>
                  </a:tcPr>
                </a:tc>
                <a:tc>
                  <a:txBody>
                    <a:bodyPr/>
                    <a:lstStyle/>
                    <a:p>
                      <a:pPr marL="0" algn="l" defTabSz="914400" rtl="0" eaLnBrk="1" fontAlgn="b" latinLnBrk="0" hangingPunct="1"/>
                      <a:r>
                        <a:rPr lang="en-GB" sz="900" kern="1200" dirty="0">
                          <a:solidFill>
                            <a:schemeClr val="bg1"/>
                          </a:solidFill>
                          <a:latin typeface="+mn-lt"/>
                          <a:ea typeface="+mn-ea"/>
                          <a:cs typeface="+mn-cs"/>
                        </a:rPr>
                        <a:t>38.9</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655A5"/>
                    </a:solidFill>
                  </a:tcPr>
                </a:tc>
                <a:tc>
                  <a:txBody>
                    <a:bodyPr/>
                    <a:lstStyle/>
                    <a:p>
                      <a:r>
                        <a:rPr lang="en-GB" sz="900" dirty="0">
                          <a:solidFill>
                            <a:schemeClr val="bg1"/>
                          </a:solidFill>
                        </a:rPr>
                        <a:t>£2,897</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655A5"/>
                    </a:solidFill>
                  </a:tcPr>
                </a:tc>
                <a:extLst>
                  <a:ext uri="{0D108BD9-81ED-4DB2-BD59-A6C34878D82A}">
                    <a16:rowId xmlns:a16="http://schemas.microsoft.com/office/drawing/2014/main" xmlns="" val="4293189012"/>
                  </a:ext>
                </a:extLst>
              </a:tr>
              <a:tr h="218563">
                <a:tc>
                  <a:txBody>
                    <a:bodyPr/>
                    <a:lstStyle/>
                    <a:p>
                      <a:r>
                        <a:rPr lang="en-GB" sz="900" dirty="0">
                          <a:solidFill>
                            <a:schemeClr val="bg1"/>
                          </a:solidFill>
                        </a:rPr>
                        <a:t>Wales total</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96CE"/>
                    </a:solidFill>
                  </a:tcPr>
                </a:tc>
                <a:tc>
                  <a:txBody>
                    <a:bodyPr/>
                    <a:lstStyle/>
                    <a:p>
                      <a:pPr marL="0" algn="l" defTabSz="914400" rtl="0" eaLnBrk="1" fontAlgn="b" latinLnBrk="0" hangingPunct="1"/>
                      <a:r>
                        <a:rPr lang="en-GB" sz="900" kern="1200" dirty="0">
                          <a:solidFill>
                            <a:schemeClr val="bg1"/>
                          </a:solidFill>
                          <a:latin typeface="+mn-lt"/>
                          <a:ea typeface="+mn-ea"/>
                          <a:cs typeface="+mn-cs"/>
                        </a:rPr>
                        <a:t>9.3</a:t>
                      </a:r>
                    </a:p>
                  </a:txBody>
                  <a:tcPr marL="36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96CE"/>
                    </a:solidFill>
                  </a:tcPr>
                </a:tc>
                <a:tc>
                  <a:txBody>
                    <a:bodyPr/>
                    <a:lstStyle/>
                    <a:p>
                      <a:pPr marL="0" algn="l" defTabSz="914400" rtl="0" eaLnBrk="1" fontAlgn="b" latinLnBrk="0" hangingPunct="1"/>
                      <a:r>
                        <a:rPr lang="en-GB" sz="900" kern="1200" dirty="0">
                          <a:solidFill>
                            <a:schemeClr val="bg1"/>
                          </a:solidFill>
                          <a:latin typeface="+mn-lt"/>
                          <a:ea typeface="+mn-ea"/>
                          <a:cs typeface="+mn-cs"/>
                        </a:rPr>
                        <a:t>33.0</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96CE"/>
                    </a:solidFill>
                  </a:tcPr>
                </a:tc>
                <a:tc>
                  <a:txBody>
                    <a:bodyPr/>
                    <a:lstStyle/>
                    <a:p>
                      <a:r>
                        <a:rPr lang="en-GB" sz="900" dirty="0">
                          <a:solidFill>
                            <a:schemeClr val="bg1"/>
                          </a:solidFill>
                        </a:rPr>
                        <a:t>£1,689</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96CE"/>
                    </a:solidFill>
                  </a:tcPr>
                </a:tc>
                <a:extLst>
                  <a:ext uri="{0D108BD9-81ED-4DB2-BD59-A6C34878D82A}">
                    <a16:rowId xmlns:a16="http://schemas.microsoft.com/office/drawing/2014/main" xmlns="" val="1999943860"/>
                  </a:ext>
                </a:extLst>
              </a:tr>
              <a:tr h="218563">
                <a:tc>
                  <a:txBody>
                    <a:bodyPr/>
                    <a:lstStyle/>
                    <a:p>
                      <a:r>
                        <a:rPr lang="en-GB" sz="900" b="1" i="0" dirty="0">
                          <a:solidFill>
                            <a:schemeClr val="tx1"/>
                          </a:solidFill>
                        </a:rPr>
                        <a:t>English Regions</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900" i="0" dirty="0">
                        <a:solidFill>
                          <a:schemeClr val="tx1"/>
                        </a:solidFill>
                      </a:endParaRP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900" i="0" dirty="0">
                        <a:solidFill>
                          <a:schemeClr val="tx1"/>
                        </a:solidFill>
                      </a:endParaRP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GB" sz="900" i="0" dirty="0">
                        <a:solidFill>
                          <a:schemeClr val="tx1"/>
                        </a:solidFill>
                      </a:endParaRP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537928883"/>
                  </a:ext>
                </a:extLst>
              </a:tr>
              <a:tr h="218563">
                <a:tc>
                  <a:txBody>
                    <a:bodyPr/>
                    <a:lstStyle/>
                    <a:p>
                      <a:r>
                        <a:rPr lang="en-GB" sz="900" dirty="0">
                          <a:solidFill>
                            <a:schemeClr val="bg1"/>
                          </a:solidFill>
                        </a:rPr>
                        <a:t>North East England</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3.3</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10.0</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£633</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1152506100"/>
                  </a:ext>
                </a:extLst>
              </a:tr>
              <a:tr h="218563">
                <a:tc>
                  <a:txBody>
                    <a:bodyPr/>
                    <a:lstStyle/>
                    <a:p>
                      <a:r>
                        <a:rPr lang="en-GB" sz="900" dirty="0">
                          <a:solidFill>
                            <a:schemeClr val="bg1"/>
                          </a:solidFill>
                        </a:rPr>
                        <a:t>North West England</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12.0</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a:solidFill>
                            <a:schemeClr val="bg1"/>
                          </a:solidFill>
                          <a:latin typeface="+mn-lt"/>
                          <a:ea typeface="+mn-ea"/>
                          <a:cs typeface="+mn-cs"/>
                        </a:rPr>
                        <a:t>31.2</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£2,364</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571585677"/>
                  </a:ext>
                </a:extLst>
              </a:tr>
              <a:tr h="218563">
                <a:tc>
                  <a:txBody>
                    <a:bodyPr/>
                    <a:lstStyle/>
                    <a:p>
                      <a:r>
                        <a:rPr lang="en-GB" sz="900" dirty="0">
                          <a:solidFill>
                            <a:schemeClr val="bg1"/>
                          </a:solidFill>
                        </a:rPr>
                        <a:t>Yorkshire and the Humber</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9.3</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27.1</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£1,616</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441751491"/>
                  </a:ext>
                </a:extLst>
              </a:tr>
              <a:tr h="218563">
                <a:tc>
                  <a:txBody>
                    <a:bodyPr/>
                    <a:lstStyle/>
                    <a:p>
                      <a:r>
                        <a:rPr lang="en-GB" sz="900" dirty="0">
                          <a:solidFill>
                            <a:schemeClr val="bg1"/>
                          </a:solidFill>
                        </a:rPr>
                        <a:t>East Midlands</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7.3</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19.7</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£1,087</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2269641569"/>
                  </a:ext>
                </a:extLst>
              </a:tr>
              <a:tr h="218563">
                <a:tc>
                  <a:txBody>
                    <a:bodyPr/>
                    <a:lstStyle/>
                    <a:p>
                      <a:r>
                        <a:rPr lang="en-GB" sz="900" dirty="0">
                          <a:solidFill>
                            <a:schemeClr val="bg1"/>
                          </a:solidFill>
                        </a:rPr>
                        <a:t>West Midlands</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8.9</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21.9</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£1,340</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2959931254"/>
                  </a:ext>
                </a:extLst>
              </a:tr>
              <a:tr h="218563">
                <a:tc>
                  <a:txBody>
                    <a:bodyPr/>
                    <a:lstStyle/>
                    <a:p>
                      <a:r>
                        <a:rPr lang="en-GB" sz="900" dirty="0">
                          <a:solidFill>
                            <a:schemeClr val="bg1"/>
                          </a:solidFill>
                        </a:rPr>
                        <a:t>East of England</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9.5</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28.8</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£1,513</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3137820445"/>
                  </a:ext>
                </a:extLst>
              </a:tr>
              <a:tr h="218563">
                <a:tc>
                  <a:txBody>
                    <a:bodyPr/>
                    <a:lstStyle/>
                    <a:p>
                      <a:r>
                        <a:rPr lang="en-GB" sz="900" dirty="0">
                          <a:solidFill>
                            <a:schemeClr val="bg1"/>
                          </a:solidFill>
                        </a:rPr>
                        <a:t>London</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12.1</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26.3</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£2,766</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1676173994"/>
                  </a:ext>
                </a:extLst>
              </a:tr>
              <a:tr h="218563">
                <a:tc>
                  <a:txBody>
                    <a:bodyPr/>
                    <a:lstStyle/>
                    <a:p>
                      <a:r>
                        <a:rPr lang="en-GB" sz="900" dirty="0">
                          <a:solidFill>
                            <a:schemeClr val="bg1"/>
                          </a:solidFill>
                        </a:rPr>
                        <a:t>South East England</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18.4</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48.5</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£2,816</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981291389"/>
                  </a:ext>
                </a:extLst>
              </a:tr>
              <a:tr h="218563">
                <a:tc>
                  <a:txBody>
                    <a:bodyPr/>
                    <a:lstStyle/>
                    <a:p>
                      <a:r>
                        <a:rPr lang="en-GB" sz="900" dirty="0">
                          <a:solidFill>
                            <a:schemeClr val="bg1"/>
                          </a:solidFill>
                        </a:rPr>
                        <a:t>South West England</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20.4</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kern="1200" dirty="0">
                          <a:solidFill>
                            <a:schemeClr val="bg1"/>
                          </a:solidFill>
                          <a:latin typeface="+mn-lt"/>
                          <a:ea typeface="+mn-ea"/>
                          <a:cs typeface="+mn-cs"/>
                        </a:rPr>
                        <a:t>73.6</a:t>
                      </a:r>
                    </a:p>
                  </a:txBody>
                  <a:tcPr marL="72000" marR="7620" marT="762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900" dirty="0">
                          <a:solidFill>
                            <a:schemeClr val="bg1"/>
                          </a:solidFill>
                        </a:rPr>
                        <a:t>£4,331</a:t>
                      </a:r>
                    </a:p>
                  </a:txBody>
                  <a:tcPr marL="36000" marR="36000" marT="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lumMod val="50000"/>
                      </a:schemeClr>
                    </a:solidFill>
                  </a:tcPr>
                </a:tc>
                <a:extLst>
                  <a:ext uri="{0D108BD9-81ED-4DB2-BD59-A6C34878D82A}">
                    <a16:rowId xmlns:a16="http://schemas.microsoft.com/office/drawing/2014/main" xmlns="" val="1839569407"/>
                  </a:ext>
                </a:extLst>
              </a:tr>
            </a:tbl>
          </a:graphicData>
        </a:graphic>
      </p:graphicFrame>
      <p:sp>
        <p:nvSpPr>
          <p:cNvPr id="390" name="TextBox 389">
            <a:extLst>
              <a:ext uri="{FF2B5EF4-FFF2-40B4-BE49-F238E27FC236}">
                <a16:creationId xmlns:a16="http://schemas.microsoft.com/office/drawing/2014/main" xmlns="" id="{2532432A-7353-4039-B979-3909E1C5DCA2}"/>
              </a:ext>
            </a:extLst>
          </p:cNvPr>
          <p:cNvSpPr txBox="1"/>
          <p:nvPr/>
        </p:nvSpPr>
        <p:spPr>
          <a:xfrm>
            <a:off x="8481161" y="5732869"/>
            <a:ext cx="3345714" cy="369332"/>
          </a:xfrm>
          <a:prstGeom prst="rect">
            <a:avLst/>
          </a:prstGeom>
          <a:noFill/>
        </p:spPr>
        <p:txBody>
          <a:bodyPr wrap="square" lIns="0" tIns="0" rIns="0" bIns="0" rtlCol="0">
            <a:spAutoFit/>
          </a:bodyPr>
          <a:lstStyle/>
          <a:p>
            <a:r>
              <a:rPr lang="en-GB" sz="800" dirty="0"/>
              <a:t>**P</a:t>
            </a:r>
            <a:r>
              <a:rPr lang="en-GB" sz="800" i="1" dirty="0"/>
              <a:t>lease note: The charts on this slide have been created using 2015 (O) data. However, caution should be used when comparing 2015 and 2016 data. For a full explanation please see slide 12.</a:t>
            </a:r>
          </a:p>
        </p:txBody>
      </p:sp>
      <p:sp>
        <p:nvSpPr>
          <p:cNvPr id="396" name="Rectangle 395">
            <a:extLst>
              <a:ext uri="{FF2B5EF4-FFF2-40B4-BE49-F238E27FC236}">
                <a16:creationId xmlns:a16="http://schemas.microsoft.com/office/drawing/2014/main" xmlns="" id="{242DFB5E-3F3D-4B43-847A-84FE3DC7A57F}"/>
              </a:ext>
            </a:extLst>
          </p:cNvPr>
          <p:cNvSpPr/>
          <p:nvPr/>
        </p:nvSpPr>
        <p:spPr bwMode="ltGray">
          <a:xfrm>
            <a:off x="1466266" y="2259460"/>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GB" sz="1000" dirty="0">
                <a:solidFill>
                  <a:schemeClr val="tx1"/>
                </a:solidFill>
              </a:rPr>
              <a:t>GB</a:t>
            </a:r>
          </a:p>
          <a:p>
            <a:pPr algn="ctr"/>
            <a:r>
              <a:rPr lang="en-GB" sz="1100" b="1" dirty="0">
                <a:solidFill>
                  <a:schemeClr val="tx1"/>
                </a:solidFill>
              </a:rPr>
              <a:t>119.5m</a:t>
            </a:r>
          </a:p>
        </p:txBody>
      </p:sp>
      <p:graphicFrame>
        <p:nvGraphicFramePr>
          <p:cNvPr id="342" name="Chart 341">
            <a:extLst>
              <a:ext uri="{FF2B5EF4-FFF2-40B4-BE49-F238E27FC236}">
                <a16:creationId xmlns:a16="http://schemas.microsoft.com/office/drawing/2014/main" xmlns="" id="{1CBA70F4-DAB1-4A7D-87FC-CB8CA141CA22}"/>
              </a:ext>
            </a:extLst>
          </p:cNvPr>
          <p:cNvGraphicFramePr/>
          <p:nvPr>
            <p:extLst>
              <p:ext uri="{D42A27DB-BD31-4B8C-83A1-F6EECF244321}">
                <p14:modId xmlns:p14="http://schemas.microsoft.com/office/powerpoint/2010/main" val="1921016295"/>
              </p:ext>
            </p:extLst>
          </p:nvPr>
        </p:nvGraphicFramePr>
        <p:xfrm>
          <a:off x="463857" y="2975904"/>
          <a:ext cx="2272810" cy="1672190"/>
        </p:xfrm>
        <a:graphic>
          <a:graphicData uri="http://schemas.openxmlformats.org/drawingml/2006/chart">
            <c:chart xmlns:c="http://schemas.openxmlformats.org/drawingml/2006/chart" xmlns:r="http://schemas.openxmlformats.org/officeDocument/2006/relationships" r:id="rId4"/>
          </a:graphicData>
        </a:graphic>
      </p:graphicFrame>
      <p:sp>
        <p:nvSpPr>
          <p:cNvPr id="346" name="Rectangle 345">
            <a:extLst>
              <a:ext uri="{FF2B5EF4-FFF2-40B4-BE49-F238E27FC236}">
                <a16:creationId xmlns:a16="http://schemas.microsoft.com/office/drawing/2014/main" xmlns="" id="{B6A0B9FD-EAF0-4D28-8A90-D65759D5F88A}"/>
              </a:ext>
            </a:extLst>
          </p:cNvPr>
          <p:cNvSpPr/>
          <p:nvPr/>
        </p:nvSpPr>
        <p:spPr bwMode="ltGray">
          <a:xfrm>
            <a:off x="1466266" y="3541121"/>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GB" sz="1000" dirty="0">
                <a:solidFill>
                  <a:schemeClr val="tx1"/>
                </a:solidFill>
              </a:rPr>
              <a:t>GB</a:t>
            </a:r>
          </a:p>
          <a:p>
            <a:pPr algn="ctr"/>
            <a:r>
              <a:rPr lang="en-GB" sz="1100" b="1" dirty="0">
                <a:solidFill>
                  <a:schemeClr val="tx1"/>
                </a:solidFill>
              </a:rPr>
              <a:t>359.6m</a:t>
            </a:r>
          </a:p>
        </p:txBody>
      </p:sp>
      <p:graphicFrame>
        <p:nvGraphicFramePr>
          <p:cNvPr id="357" name="Chart 356">
            <a:extLst>
              <a:ext uri="{FF2B5EF4-FFF2-40B4-BE49-F238E27FC236}">
                <a16:creationId xmlns:a16="http://schemas.microsoft.com/office/drawing/2014/main" xmlns="" id="{CBEE4A6B-E5EA-41BA-A4E5-611445F31A3C}"/>
              </a:ext>
            </a:extLst>
          </p:cNvPr>
          <p:cNvGraphicFramePr/>
          <p:nvPr>
            <p:extLst>
              <p:ext uri="{D42A27DB-BD31-4B8C-83A1-F6EECF244321}">
                <p14:modId xmlns:p14="http://schemas.microsoft.com/office/powerpoint/2010/main" val="2910878413"/>
              </p:ext>
            </p:extLst>
          </p:nvPr>
        </p:nvGraphicFramePr>
        <p:xfrm>
          <a:off x="463857" y="4265060"/>
          <a:ext cx="2272810" cy="1672190"/>
        </p:xfrm>
        <a:graphic>
          <a:graphicData uri="http://schemas.openxmlformats.org/drawingml/2006/chart">
            <c:chart xmlns:c="http://schemas.openxmlformats.org/drawingml/2006/chart" xmlns:r="http://schemas.openxmlformats.org/officeDocument/2006/relationships" r:id="rId5"/>
          </a:graphicData>
        </a:graphic>
      </p:graphicFrame>
      <p:sp>
        <p:nvSpPr>
          <p:cNvPr id="358" name="Rectangle 357">
            <a:extLst>
              <a:ext uri="{FF2B5EF4-FFF2-40B4-BE49-F238E27FC236}">
                <a16:creationId xmlns:a16="http://schemas.microsoft.com/office/drawing/2014/main" xmlns="" id="{727C06CD-0C5C-4DF9-94B2-C0A573DB1B23}"/>
              </a:ext>
            </a:extLst>
          </p:cNvPr>
          <p:cNvSpPr/>
          <p:nvPr/>
        </p:nvSpPr>
        <p:spPr bwMode="ltGray">
          <a:xfrm>
            <a:off x="1474081" y="4830277"/>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GB" sz="1000" dirty="0">
                <a:solidFill>
                  <a:schemeClr val="tx1"/>
                </a:solidFill>
              </a:rPr>
              <a:t>GB</a:t>
            </a:r>
          </a:p>
          <a:p>
            <a:pPr algn="ctr"/>
            <a:r>
              <a:rPr lang="en-GB" sz="1000" b="1" spc="-50" dirty="0">
                <a:solidFill>
                  <a:schemeClr val="tx1"/>
                </a:solidFill>
              </a:rPr>
              <a:t>£23,079m</a:t>
            </a:r>
          </a:p>
        </p:txBody>
      </p:sp>
      <p:grpSp>
        <p:nvGrpSpPr>
          <p:cNvPr id="138" name="Group 137">
            <a:extLst>
              <a:ext uri="{FF2B5EF4-FFF2-40B4-BE49-F238E27FC236}">
                <a16:creationId xmlns:a16="http://schemas.microsoft.com/office/drawing/2014/main" xmlns="" id="{2CE055B3-A3C2-4528-8670-095F84B4B0EA}"/>
              </a:ext>
            </a:extLst>
          </p:cNvPr>
          <p:cNvGrpSpPr/>
          <p:nvPr/>
        </p:nvGrpSpPr>
        <p:grpSpPr>
          <a:xfrm>
            <a:off x="2789263" y="2287644"/>
            <a:ext cx="2212991" cy="3272215"/>
            <a:chOff x="2789263" y="2287644"/>
            <a:chExt cx="2212991" cy="3272215"/>
          </a:xfrm>
        </p:grpSpPr>
        <p:grpSp>
          <p:nvGrpSpPr>
            <p:cNvPr id="340" name="Group 339">
              <a:extLst>
                <a:ext uri="{FF2B5EF4-FFF2-40B4-BE49-F238E27FC236}">
                  <a16:creationId xmlns:a16="http://schemas.microsoft.com/office/drawing/2014/main" xmlns="" id="{4D62E918-21BD-4811-A1AA-2094064C8F33}"/>
                </a:ext>
              </a:extLst>
            </p:cNvPr>
            <p:cNvGrpSpPr/>
            <p:nvPr/>
          </p:nvGrpSpPr>
          <p:grpSpPr>
            <a:xfrm>
              <a:off x="2862377" y="2335599"/>
              <a:ext cx="1894443" cy="3224260"/>
              <a:chOff x="4046930" y="3133202"/>
              <a:chExt cx="1669304" cy="2841083"/>
            </a:xfrm>
          </p:grpSpPr>
          <p:sp>
            <p:nvSpPr>
              <p:cNvPr id="140" name="Freeform 5">
                <a:extLst>
                  <a:ext uri="{FF2B5EF4-FFF2-40B4-BE49-F238E27FC236}">
                    <a16:creationId xmlns:a16="http://schemas.microsoft.com/office/drawing/2014/main" xmlns="" id="{66E57B88-C678-4372-87E7-ACFCE643C315}"/>
                  </a:ext>
                </a:extLst>
              </p:cNvPr>
              <p:cNvSpPr>
                <a:spLocks/>
              </p:cNvSpPr>
              <p:nvPr/>
            </p:nvSpPr>
            <p:spPr bwMode="auto">
              <a:xfrm>
                <a:off x="5552953" y="5486364"/>
                <a:ext cx="38419" cy="21130"/>
              </a:xfrm>
              <a:custGeom>
                <a:avLst/>
                <a:gdLst>
                  <a:gd name="T0" fmla="*/ 0 w 20"/>
                  <a:gd name="T1" fmla="*/ 5 h 11"/>
                  <a:gd name="T2" fmla="*/ 0 w 20"/>
                  <a:gd name="T3" fmla="*/ 5 h 11"/>
                  <a:gd name="T4" fmla="*/ 1 w 20"/>
                  <a:gd name="T5" fmla="*/ 8 h 11"/>
                  <a:gd name="T6" fmla="*/ 5 w 20"/>
                  <a:gd name="T7" fmla="*/ 9 h 11"/>
                  <a:gd name="T8" fmla="*/ 5 w 20"/>
                  <a:gd name="T9" fmla="*/ 9 h 11"/>
                  <a:gd name="T10" fmla="*/ 12 w 20"/>
                  <a:gd name="T11" fmla="*/ 11 h 11"/>
                  <a:gd name="T12" fmla="*/ 17 w 20"/>
                  <a:gd name="T13" fmla="*/ 11 h 11"/>
                  <a:gd name="T14" fmla="*/ 17 w 20"/>
                  <a:gd name="T15" fmla="*/ 11 h 11"/>
                  <a:gd name="T16" fmla="*/ 20 w 20"/>
                  <a:gd name="T17" fmla="*/ 9 h 11"/>
                  <a:gd name="T18" fmla="*/ 20 w 20"/>
                  <a:gd name="T19" fmla="*/ 7 h 11"/>
                  <a:gd name="T20" fmla="*/ 18 w 20"/>
                  <a:gd name="T21" fmla="*/ 4 h 11"/>
                  <a:gd name="T22" fmla="*/ 14 w 20"/>
                  <a:gd name="T23" fmla="*/ 1 h 11"/>
                  <a:gd name="T24" fmla="*/ 14 w 20"/>
                  <a:gd name="T25" fmla="*/ 1 h 11"/>
                  <a:gd name="T26" fmla="*/ 12 w 20"/>
                  <a:gd name="T27" fmla="*/ 1 h 11"/>
                  <a:gd name="T28" fmla="*/ 12 w 20"/>
                  <a:gd name="T29" fmla="*/ 1 h 11"/>
                  <a:gd name="T30" fmla="*/ 12 w 20"/>
                  <a:gd name="T31" fmla="*/ 1 h 11"/>
                  <a:gd name="T32" fmla="*/ 11 w 20"/>
                  <a:gd name="T33" fmla="*/ 3 h 11"/>
                  <a:gd name="T34" fmla="*/ 11 w 20"/>
                  <a:gd name="T35" fmla="*/ 3 h 11"/>
                  <a:gd name="T36" fmla="*/ 8 w 20"/>
                  <a:gd name="T37" fmla="*/ 0 h 11"/>
                  <a:gd name="T38" fmla="*/ 8 w 20"/>
                  <a:gd name="T39" fmla="*/ 0 h 11"/>
                  <a:gd name="T40" fmla="*/ 7 w 20"/>
                  <a:gd name="T41" fmla="*/ 0 h 11"/>
                  <a:gd name="T42" fmla="*/ 7 w 20"/>
                  <a:gd name="T43" fmla="*/ 0 h 11"/>
                  <a:gd name="T44" fmla="*/ 3 w 20"/>
                  <a:gd name="T45" fmla="*/ 0 h 11"/>
                  <a:gd name="T46" fmla="*/ 1 w 20"/>
                  <a:gd name="T47" fmla="*/ 0 h 11"/>
                  <a:gd name="T48" fmla="*/ 0 w 20"/>
                  <a:gd name="T49" fmla="*/ 1 h 11"/>
                  <a:gd name="T50" fmla="*/ 0 w 20"/>
                  <a:gd name="T5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1">
                    <a:moveTo>
                      <a:pt x="0" y="5"/>
                    </a:moveTo>
                    <a:lnTo>
                      <a:pt x="0" y="5"/>
                    </a:lnTo>
                    <a:lnTo>
                      <a:pt x="1" y="8"/>
                    </a:lnTo>
                    <a:lnTo>
                      <a:pt x="5" y="9"/>
                    </a:lnTo>
                    <a:lnTo>
                      <a:pt x="5" y="9"/>
                    </a:lnTo>
                    <a:lnTo>
                      <a:pt x="12" y="11"/>
                    </a:lnTo>
                    <a:lnTo>
                      <a:pt x="17" y="11"/>
                    </a:lnTo>
                    <a:lnTo>
                      <a:pt x="17" y="11"/>
                    </a:lnTo>
                    <a:lnTo>
                      <a:pt x="20" y="9"/>
                    </a:lnTo>
                    <a:lnTo>
                      <a:pt x="20" y="7"/>
                    </a:lnTo>
                    <a:lnTo>
                      <a:pt x="18" y="4"/>
                    </a:lnTo>
                    <a:lnTo>
                      <a:pt x="14" y="1"/>
                    </a:lnTo>
                    <a:lnTo>
                      <a:pt x="14" y="1"/>
                    </a:lnTo>
                    <a:lnTo>
                      <a:pt x="12" y="1"/>
                    </a:lnTo>
                    <a:lnTo>
                      <a:pt x="12" y="1"/>
                    </a:lnTo>
                    <a:lnTo>
                      <a:pt x="12" y="1"/>
                    </a:lnTo>
                    <a:lnTo>
                      <a:pt x="11" y="3"/>
                    </a:lnTo>
                    <a:lnTo>
                      <a:pt x="11" y="3"/>
                    </a:lnTo>
                    <a:lnTo>
                      <a:pt x="8" y="0"/>
                    </a:lnTo>
                    <a:lnTo>
                      <a:pt x="8" y="0"/>
                    </a:lnTo>
                    <a:lnTo>
                      <a:pt x="7" y="0"/>
                    </a:lnTo>
                    <a:lnTo>
                      <a:pt x="7" y="0"/>
                    </a:lnTo>
                    <a:lnTo>
                      <a:pt x="3" y="0"/>
                    </a:lnTo>
                    <a:lnTo>
                      <a:pt x="1" y="0"/>
                    </a:lnTo>
                    <a:lnTo>
                      <a:pt x="0" y="1"/>
                    </a:lnTo>
                    <a:lnTo>
                      <a:pt x="0" y="5"/>
                    </a:lnTo>
                    <a:close/>
                  </a:path>
                </a:pathLst>
              </a:custGeom>
              <a:solidFill>
                <a:srgbClr val="D8E5B0"/>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1" name="Freeform 6">
                <a:extLst>
                  <a:ext uri="{FF2B5EF4-FFF2-40B4-BE49-F238E27FC236}">
                    <a16:creationId xmlns:a16="http://schemas.microsoft.com/office/drawing/2014/main" xmlns="" id="{3D53A441-30B9-4937-B29B-9A7B98DD4216}"/>
                  </a:ext>
                </a:extLst>
              </p:cNvPr>
              <p:cNvSpPr>
                <a:spLocks/>
              </p:cNvSpPr>
              <p:nvPr/>
            </p:nvSpPr>
            <p:spPr bwMode="auto">
              <a:xfrm>
                <a:off x="5552953" y="5486364"/>
                <a:ext cx="38419" cy="21130"/>
              </a:xfrm>
              <a:custGeom>
                <a:avLst/>
                <a:gdLst>
                  <a:gd name="T0" fmla="*/ 0 w 20"/>
                  <a:gd name="T1" fmla="*/ 5 h 11"/>
                  <a:gd name="T2" fmla="*/ 0 w 20"/>
                  <a:gd name="T3" fmla="*/ 5 h 11"/>
                  <a:gd name="T4" fmla="*/ 1 w 20"/>
                  <a:gd name="T5" fmla="*/ 8 h 11"/>
                  <a:gd name="T6" fmla="*/ 5 w 20"/>
                  <a:gd name="T7" fmla="*/ 9 h 11"/>
                  <a:gd name="T8" fmla="*/ 5 w 20"/>
                  <a:gd name="T9" fmla="*/ 9 h 11"/>
                  <a:gd name="T10" fmla="*/ 12 w 20"/>
                  <a:gd name="T11" fmla="*/ 11 h 11"/>
                  <a:gd name="T12" fmla="*/ 17 w 20"/>
                  <a:gd name="T13" fmla="*/ 11 h 11"/>
                  <a:gd name="T14" fmla="*/ 17 w 20"/>
                  <a:gd name="T15" fmla="*/ 11 h 11"/>
                  <a:gd name="T16" fmla="*/ 20 w 20"/>
                  <a:gd name="T17" fmla="*/ 9 h 11"/>
                  <a:gd name="T18" fmla="*/ 20 w 20"/>
                  <a:gd name="T19" fmla="*/ 7 h 11"/>
                  <a:gd name="T20" fmla="*/ 18 w 20"/>
                  <a:gd name="T21" fmla="*/ 4 h 11"/>
                  <a:gd name="T22" fmla="*/ 14 w 20"/>
                  <a:gd name="T23" fmla="*/ 1 h 11"/>
                  <a:gd name="T24" fmla="*/ 14 w 20"/>
                  <a:gd name="T25" fmla="*/ 1 h 11"/>
                  <a:gd name="T26" fmla="*/ 12 w 20"/>
                  <a:gd name="T27" fmla="*/ 1 h 11"/>
                  <a:gd name="T28" fmla="*/ 12 w 20"/>
                  <a:gd name="T29" fmla="*/ 1 h 11"/>
                  <a:gd name="T30" fmla="*/ 12 w 20"/>
                  <a:gd name="T31" fmla="*/ 1 h 11"/>
                  <a:gd name="T32" fmla="*/ 11 w 20"/>
                  <a:gd name="T33" fmla="*/ 3 h 11"/>
                  <a:gd name="T34" fmla="*/ 11 w 20"/>
                  <a:gd name="T35" fmla="*/ 3 h 11"/>
                  <a:gd name="T36" fmla="*/ 8 w 20"/>
                  <a:gd name="T37" fmla="*/ 0 h 11"/>
                  <a:gd name="T38" fmla="*/ 8 w 20"/>
                  <a:gd name="T39" fmla="*/ 0 h 11"/>
                  <a:gd name="T40" fmla="*/ 7 w 20"/>
                  <a:gd name="T41" fmla="*/ 0 h 11"/>
                  <a:gd name="T42" fmla="*/ 7 w 20"/>
                  <a:gd name="T43" fmla="*/ 0 h 11"/>
                  <a:gd name="T44" fmla="*/ 3 w 20"/>
                  <a:gd name="T45" fmla="*/ 0 h 11"/>
                  <a:gd name="T46" fmla="*/ 1 w 20"/>
                  <a:gd name="T47" fmla="*/ 0 h 11"/>
                  <a:gd name="T48" fmla="*/ 0 w 20"/>
                  <a:gd name="T49" fmla="*/ 1 h 11"/>
                  <a:gd name="T50" fmla="*/ 0 w 20"/>
                  <a:gd name="T5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1">
                    <a:moveTo>
                      <a:pt x="0" y="5"/>
                    </a:moveTo>
                    <a:lnTo>
                      <a:pt x="0" y="5"/>
                    </a:lnTo>
                    <a:lnTo>
                      <a:pt x="1" y="8"/>
                    </a:lnTo>
                    <a:lnTo>
                      <a:pt x="5" y="9"/>
                    </a:lnTo>
                    <a:lnTo>
                      <a:pt x="5" y="9"/>
                    </a:lnTo>
                    <a:lnTo>
                      <a:pt x="12" y="11"/>
                    </a:lnTo>
                    <a:lnTo>
                      <a:pt x="17" y="11"/>
                    </a:lnTo>
                    <a:lnTo>
                      <a:pt x="17" y="11"/>
                    </a:lnTo>
                    <a:lnTo>
                      <a:pt x="20" y="9"/>
                    </a:lnTo>
                    <a:lnTo>
                      <a:pt x="20" y="7"/>
                    </a:lnTo>
                    <a:lnTo>
                      <a:pt x="18" y="4"/>
                    </a:lnTo>
                    <a:lnTo>
                      <a:pt x="14" y="1"/>
                    </a:lnTo>
                    <a:lnTo>
                      <a:pt x="14" y="1"/>
                    </a:lnTo>
                    <a:lnTo>
                      <a:pt x="12" y="1"/>
                    </a:lnTo>
                    <a:lnTo>
                      <a:pt x="12" y="1"/>
                    </a:lnTo>
                    <a:lnTo>
                      <a:pt x="12" y="1"/>
                    </a:lnTo>
                    <a:lnTo>
                      <a:pt x="11" y="3"/>
                    </a:lnTo>
                    <a:lnTo>
                      <a:pt x="11" y="3"/>
                    </a:lnTo>
                    <a:lnTo>
                      <a:pt x="8" y="0"/>
                    </a:lnTo>
                    <a:lnTo>
                      <a:pt x="8" y="0"/>
                    </a:lnTo>
                    <a:lnTo>
                      <a:pt x="7" y="0"/>
                    </a:lnTo>
                    <a:lnTo>
                      <a:pt x="7" y="0"/>
                    </a:lnTo>
                    <a:lnTo>
                      <a:pt x="3" y="0"/>
                    </a:lnTo>
                    <a:lnTo>
                      <a:pt x="1" y="0"/>
                    </a:lnTo>
                    <a:lnTo>
                      <a:pt x="0" y="1"/>
                    </a:lnTo>
                    <a:lnTo>
                      <a:pt x="0" y="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2" name="Freeform 7">
                <a:extLst>
                  <a:ext uri="{FF2B5EF4-FFF2-40B4-BE49-F238E27FC236}">
                    <a16:creationId xmlns:a16="http://schemas.microsoft.com/office/drawing/2014/main" xmlns="" id="{ACC37DFA-2489-43A5-81D0-A606F9848A7C}"/>
                  </a:ext>
                </a:extLst>
              </p:cNvPr>
              <p:cNvSpPr>
                <a:spLocks/>
              </p:cNvSpPr>
              <p:nvPr/>
            </p:nvSpPr>
            <p:spPr bwMode="auto">
              <a:xfrm>
                <a:off x="4131452" y="3381005"/>
                <a:ext cx="153676" cy="230514"/>
              </a:xfrm>
              <a:custGeom>
                <a:avLst/>
                <a:gdLst>
                  <a:gd name="T0" fmla="*/ 4 w 80"/>
                  <a:gd name="T1" fmla="*/ 107 h 120"/>
                  <a:gd name="T2" fmla="*/ 10 w 80"/>
                  <a:gd name="T3" fmla="*/ 103 h 120"/>
                  <a:gd name="T4" fmla="*/ 14 w 80"/>
                  <a:gd name="T5" fmla="*/ 100 h 120"/>
                  <a:gd name="T6" fmla="*/ 20 w 80"/>
                  <a:gd name="T7" fmla="*/ 94 h 120"/>
                  <a:gd name="T8" fmla="*/ 21 w 80"/>
                  <a:gd name="T9" fmla="*/ 88 h 120"/>
                  <a:gd name="T10" fmla="*/ 14 w 80"/>
                  <a:gd name="T11" fmla="*/ 87 h 120"/>
                  <a:gd name="T12" fmla="*/ 4 w 80"/>
                  <a:gd name="T13" fmla="*/ 84 h 120"/>
                  <a:gd name="T14" fmla="*/ 7 w 80"/>
                  <a:gd name="T15" fmla="*/ 78 h 120"/>
                  <a:gd name="T16" fmla="*/ 11 w 80"/>
                  <a:gd name="T17" fmla="*/ 74 h 120"/>
                  <a:gd name="T18" fmla="*/ 8 w 80"/>
                  <a:gd name="T19" fmla="*/ 71 h 120"/>
                  <a:gd name="T20" fmla="*/ 2 w 80"/>
                  <a:gd name="T21" fmla="*/ 64 h 120"/>
                  <a:gd name="T22" fmla="*/ 0 w 80"/>
                  <a:gd name="T23" fmla="*/ 56 h 120"/>
                  <a:gd name="T24" fmla="*/ 4 w 80"/>
                  <a:gd name="T25" fmla="*/ 50 h 120"/>
                  <a:gd name="T26" fmla="*/ 7 w 80"/>
                  <a:gd name="T27" fmla="*/ 46 h 120"/>
                  <a:gd name="T28" fmla="*/ 11 w 80"/>
                  <a:gd name="T29" fmla="*/ 42 h 120"/>
                  <a:gd name="T30" fmla="*/ 17 w 80"/>
                  <a:gd name="T31" fmla="*/ 46 h 120"/>
                  <a:gd name="T32" fmla="*/ 17 w 80"/>
                  <a:gd name="T33" fmla="*/ 51 h 120"/>
                  <a:gd name="T34" fmla="*/ 20 w 80"/>
                  <a:gd name="T35" fmla="*/ 60 h 120"/>
                  <a:gd name="T36" fmla="*/ 23 w 80"/>
                  <a:gd name="T37" fmla="*/ 59 h 120"/>
                  <a:gd name="T38" fmla="*/ 23 w 80"/>
                  <a:gd name="T39" fmla="*/ 49 h 120"/>
                  <a:gd name="T40" fmla="*/ 31 w 80"/>
                  <a:gd name="T41" fmla="*/ 51 h 120"/>
                  <a:gd name="T42" fmla="*/ 35 w 80"/>
                  <a:gd name="T43" fmla="*/ 51 h 120"/>
                  <a:gd name="T44" fmla="*/ 29 w 80"/>
                  <a:gd name="T45" fmla="*/ 42 h 120"/>
                  <a:gd name="T46" fmla="*/ 31 w 80"/>
                  <a:gd name="T47" fmla="*/ 34 h 120"/>
                  <a:gd name="T48" fmla="*/ 41 w 80"/>
                  <a:gd name="T49" fmla="*/ 23 h 120"/>
                  <a:gd name="T50" fmla="*/ 52 w 80"/>
                  <a:gd name="T51" fmla="*/ 19 h 120"/>
                  <a:gd name="T52" fmla="*/ 73 w 80"/>
                  <a:gd name="T53" fmla="*/ 0 h 120"/>
                  <a:gd name="T54" fmla="*/ 79 w 80"/>
                  <a:gd name="T55" fmla="*/ 5 h 120"/>
                  <a:gd name="T56" fmla="*/ 80 w 80"/>
                  <a:gd name="T57" fmla="*/ 14 h 120"/>
                  <a:gd name="T58" fmla="*/ 77 w 80"/>
                  <a:gd name="T59" fmla="*/ 23 h 120"/>
                  <a:gd name="T60" fmla="*/ 76 w 80"/>
                  <a:gd name="T61" fmla="*/ 30 h 120"/>
                  <a:gd name="T62" fmla="*/ 71 w 80"/>
                  <a:gd name="T63" fmla="*/ 35 h 120"/>
                  <a:gd name="T64" fmla="*/ 68 w 80"/>
                  <a:gd name="T65" fmla="*/ 39 h 120"/>
                  <a:gd name="T66" fmla="*/ 65 w 80"/>
                  <a:gd name="T67" fmla="*/ 45 h 120"/>
                  <a:gd name="T68" fmla="*/ 68 w 80"/>
                  <a:gd name="T69" fmla="*/ 47 h 120"/>
                  <a:gd name="T70" fmla="*/ 63 w 80"/>
                  <a:gd name="T71" fmla="*/ 53 h 120"/>
                  <a:gd name="T72" fmla="*/ 61 w 80"/>
                  <a:gd name="T73" fmla="*/ 60 h 120"/>
                  <a:gd name="T74" fmla="*/ 55 w 80"/>
                  <a:gd name="T75" fmla="*/ 63 h 120"/>
                  <a:gd name="T76" fmla="*/ 49 w 80"/>
                  <a:gd name="T77" fmla="*/ 66 h 120"/>
                  <a:gd name="T78" fmla="*/ 60 w 80"/>
                  <a:gd name="T79" fmla="*/ 64 h 120"/>
                  <a:gd name="T80" fmla="*/ 63 w 80"/>
                  <a:gd name="T81" fmla="*/ 74 h 120"/>
                  <a:gd name="T82" fmla="*/ 55 w 80"/>
                  <a:gd name="T83" fmla="*/ 79 h 120"/>
                  <a:gd name="T84" fmla="*/ 49 w 80"/>
                  <a:gd name="T85" fmla="*/ 80 h 120"/>
                  <a:gd name="T86" fmla="*/ 53 w 80"/>
                  <a:gd name="T87" fmla="*/ 88 h 120"/>
                  <a:gd name="T88" fmla="*/ 47 w 80"/>
                  <a:gd name="T89" fmla="*/ 92 h 120"/>
                  <a:gd name="T90" fmla="*/ 36 w 80"/>
                  <a:gd name="T91" fmla="*/ 86 h 120"/>
                  <a:gd name="T92" fmla="*/ 36 w 80"/>
                  <a:gd name="T93" fmla="*/ 80 h 120"/>
                  <a:gd name="T94" fmla="*/ 43 w 80"/>
                  <a:gd name="T95" fmla="*/ 72 h 120"/>
                  <a:gd name="T96" fmla="*/ 33 w 80"/>
                  <a:gd name="T97" fmla="*/ 75 h 120"/>
                  <a:gd name="T98" fmla="*/ 31 w 80"/>
                  <a:gd name="T99" fmla="*/ 86 h 120"/>
                  <a:gd name="T100" fmla="*/ 36 w 80"/>
                  <a:gd name="T101" fmla="*/ 96 h 120"/>
                  <a:gd name="T102" fmla="*/ 29 w 80"/>
                  <a:gd name="T103" fmla="*/ 97 h 120"/>
                  <a:gd name="T104" fmla="*/ 29 w 80"/>
                  <a:gd name="T105" fmla="*/ 100 h 120"/>
                  <a:gd name="T106" fmla="*/ 28 w 80"/>
                  <a:gd name="T107" fmla="*/ 107 h 120"/>
                  <a:gd name="T108" fmla="*/ 23 w 80"/>
                  <a:gd name="T109" fmla="*/ 109 h 120"/>
                  <a:gd name="T110" fmla="*/ 19 w 80"/>
                  <a:gd name="T111" fmla="*/ 113 h 120"/>
                  <a:gd name="T112" fmla="*/ 14 w 80"/>
                  <a:gd name="T113" fmla="*/ 117 h 120"/>
                  <a:gd name="T114" fmla="*/ 10 w 80"/>
                  <a:gd name="T115" fmla="*/ 120 h 120"/>
                  <a:gd name="T116" fmla="*/ 6 w 80"/>
                  <a:gd name="T117" fmla="*/ 11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 h="120">
                    <a:moveTo>
                      <a:pt x="2" y="108"/>
                    </a:moveTo>
                    <a:lnTo>
                      <a:pt x="2" y="108"/>
                    </a:lnTo>
                    <a:lnTo>
                      <a:pt x="3" y="107"/>
                    </a:lnTo>
                    <a:lnTo>
                      <a:pt x="4" y="107"/>
                    </a:lnTo>
                    <a:lnTo>
                      <a:pt x="4" y="107"/>
                    </a:lnTo>
                    <a:lnTo>
                      <a:pt x="7" y="105"/>
                    </a:lnTo>
                    <a:lnTo>
                      <a:pt x="7" y="105"/>
                    </a:lnTo>
                    <a:lnTo>
                      <a:pt x="8" y="104"/>
                    </a:lnTo>
                    <a:lnTo>
                      <a:pt x="8" y="104"/>
                    </a:lnTo>
                    <a:lnTo>
                      <a:pt x="10" y="103"/>
                    </a:lnTo>
                    <a:lnTo>
                      <a:pt x="11" y="101"/>
                    </a:lnTo>
                    <a:lnTo>
                      <a:pt x="11" y="101"/>
                    </a:lnTo>
                    <a:lnTo>
                      <a:pt x="12" y="101"/>
                    </a:lnTo>
                    <a:lnTo>
                      <a:pt x="14" y="100"/>
                    </a:lnTo>
                    <a:lnTo>
                      <a:pt x="14" y="100"/>
                    </a:lnTo>
                    <a:lnTo>
                      <a:pt x="14" y="97"/>
                    </a:lnTo>
                    <a:lnTo>
                      <a:pt x="14" y="97"/>
                    </a:lnTo>
                    <a:lnTo>
                      <a:pt x="15" y="95"/>
                    </a:lnTo>
                    <a:lnTo>
                      <a:pt x="16" y="95"/>
                    </a:lnTo>
                    <a:lnTo>
                      <a:pt x="20" y="94"/>
                    </a:lnTo>
                    <a:lnTo>
                      <a:pt x="20" y="94"/>
                    </a:lnTo>
                    <a:lnTo>
                      <a:pt x="21" y="92"/>
                    </a:lnTo>
                    <a:lnTo>
                      <a:pt x="23" y="91"/>
                    </a:lnTo>
                    <a:lnTo>
                      <a:pt x="21" y="90"/>
                    </a:lnTo>
                    <a:lnTo>
                      <a:pt x="21" y="88"/>
                    </a:lnTo>
                    <a:lnTo>
                      <a:pt x="21" y="88"/>
                    </a:lnTo>
                    <a:lnTo>
                      <a:pt x="17" y="88"/>
                    </a:lnTo>
                    <a:lnTo>
                      <a:pt x="15" y="88"/>
                    </a:lnTo>
                    <a:lnTo>
                      <a:pt x="15" y="88"/>
                    </a:lnTo>
                    <a:lnTo>
                      <a:pt x="14" y="87"/>
                    </a:lnTo>
                    <a:lnTo>
                      <a:pt x="14" y="87"/>
                    </a:lnTo>
                    <a:lnTo>
                      <a:pt x="10" y="84"/>
                    </a:lnTo>
                    <a:lnTo>
                      <a:pt x="10" y="84"/>
                    </a:lnTo>
                    <a:lnTo>
                      <a:pt x="4" y="84"/>
                    </a:lnTo>
                    <a:lnTo>
                      <a:pt x="4" y="84"/>
                    </a:lnTo>
                    <a:lnTo>
                      <a:pt x="3" y="82"/>
                    </a:lnTo>
                    <a:lnTo>
                      <a:pt x="3" y="80"/>
                    </a:lnTo>
                    <a:lnTo>
                      <a:pt x="3" y="79"/>
                    </a:lnTo>
                    <a:lnTo>
                      <a:pt x="3" y="79"/>
                    </a:lnTo>
                    <a:lnTo>
                      <a:pt x="7" y="78"/>
                    </a:lnTo>
                    <a:lnTo>
                      <a:pt x="7" y="78"/>
                    </a:lnTo>
                    <a:lnTo>
                      <a:pt x="8" y="75"/>
                    </a:lnTo>
                    <a:lnTo>
                      <a:pt x="8" y="75"/>
                    </a:lnTo>
                    <a:lnTo>
                      <a:pt x="10" y="74"/>
                    </a:lnTo>
                    <a:lnTo>
                      <a:pt x="11" y="74"/>
                    </a:lnTo>
                    <a:lnTo>
                      <a:pt x="12" y="72"/>
                    </a:lnTo>
                    <a:lnTo>
                      <a:pt x="12" y="72"/>
                    </a:lnTo>
                    <a:lnTo>
                      <a:pt x="11" y="71"/>
                    </a:lnTo>
                    <a:lnTo>
                      <a:pt x="10" y="71"/>
                    </a:lnTo>
                    <a:lnTo>
                      <a:pt x="8" y="71"/>
                    </a:lnTo>
                    <a:lnTo>
                      <a:pt x="8" y="71"/>
                    </a:lnTo>
                    <a:lnTo>
                      <a:pt x="6" y="68"/>
                    </a:lnTo>
                    <a:lnTo>
                      <a:pt x="3" y="67"/>
                    </a:lnTo>
                    <a:lnTo>
                      <a:pt x="3" y="67"/>
                    </a:lnTo>
                    <a:lnTo>
                      <a:pt x="2" y="64"/>
                    </a:lnTo>
                    <a:lnTo>
                      <a:pt x="2" y="62"/>
                    </a:lnTo>
                    <a:lnTo>
                      <a:pt x="2" y="62"/>
                    </a:lnTo>
                    <a:lnTo>
                      <a:pt x="2" y="58"/>
                    </a:lnTo>
                    <a:lnTo>
                      <a:pt x="2" y="58"/>
                    </a:lnTo>
                    <a:lnTo>
                      <a:pt x="0" y="56"/>
                    </a:lnTo>
                    <a:lnTo>
                      <a:pt x="0" y="56"/>
                    </a:lnTo>
                    <a:lnTo>
                      <a:pt x="2" y="53"/>
                    </a:lnTo>
                    <a:lnTo>
                      <a:pt x="3" y="51"/>
                    </a:lnTo>
                    <a:lnTo>
                      <a:pt x="4" y="50"/>
                    </a:lnTo>
                    <a:lnTo>
                      <a:pt x="4" y="50"/>
                    </a:lnTo>
                    <a:lnTo>
                      <a:pt x="7" y="50"/>
                    </a:lnTo>
                    <a:lnTo>
                      <a:pt x="7" y="50"/>
                    </a:lnTo>
                    <a:lnTo>
                      <a:pt x="7" y="47"/>
                    </a:lnTo>
                    <a:lnTo>
                      <a:pt x="7" y="47"/>
                    </a:lnTo>
                    <a:lnTo>
                      <a:pt x="7" y="46"/>
                    </a:lnTo>
                    <a:lnTo>
                      <a:pt x="7" y="45"/>
                    </a:lnTo>
                    <a:lnTo>
                      <a:pt x="7" y="45"/>
                    </a:lnTo>
                    <a:lnTo>
                      <a:pt x="8" y="42"/>
                    </a:lnTo>
                    <a:lnTo>
                      <a:pt x="8" y="42"/>
                    </a:lnTo>
                    <a:lnTo>
                      <a:pt x="11" y="42"/>
                    </a:lnTo>
                    <a:lnTo>
                      <a:pt x="12" y="43"/>
                    </a:lnTo>
                    <a:lnTo>
                      <a:pt x="12" y="43"/>
                    </a:lnTo>
                    <a:lnTo>
                      <a:pt x="16" y="43"/>
                    </a:lnTo>
                    <a:lnTo>
                      <a:pt x="16" y="43"/>
                    </a:lnTo>
                    <a:lnTo>
                      <a:pt x="17" y="46"/>
                    </a:lnTo>
                    <a:lnTo>
                      <a:pt x="17" y="47"/>
                    </a:lnTo>
                    <a:lnTo>
                      <a:pt x="17" y="47"/>
                    </a:lnTo>
                    <a:lnTo>
                      <a:pt x="17" y="50"/>
                    </a:lnTo>
                    <a:lnTo>
                      <a:pt x="17" y="51"/>
                    </a:lnTo>
                    <a:lnTo>
                      <a:pt x="17" y="51"/>
                    </a:lnTo>
                    <a:lnTo>
                      <a:pt x="19" y="53"/>
                    </a:lnTo>
                    <a:lnTo>
                      <a:pt x="20" y="55"/>
                    </a:lnTo>
                    <a:lnTo>
                      <a:pt x="20" y="55"/>
                    </a:lnTo>
                    <a:lnTo>
                      <a:pt x="20" y="58"/>
                    </a:lnTo>
                    <a:lnTo>
                      <a:pt x="20" y="60"/>
                    </a:lnTo>
                    <a:lnTo>
                      <a:pt x="20" y="62"/>
                    </a:lnTo>
                    <a:lnTo>
                      <a:pt x="20" y="62"/>
                    </a:lnTo>
                    <a:lnTo>
                      <a:pt x="21" y="62"/>
                    </a:lnTo>
                    <a:lnTo>
                      <a:pt x="21" y="60"/>
                    </a:lnTo>
                    <a:lnTo>
                      <a:pt x="23" y="59"/>
                    </a:lnTo>
                    <a:lnTo>
                      <a:pt x="23" y="59"/>
                    </a:lnTo>
                    <a:lnTo>
                      <a:pt x="21" y="54"/>
                    </a:lnTo>
                    <a:lnTo>
                      <a:pt x="23" y="50"/>
                    </a:lnTo>
                    <a:lnTo>
                      <a:pt x="23" y="50"/>
                    </a:lnTo>
                    <a:lnTo>
                      <a:pt x="23" y="49"/>
                    </a:lnTo>
                    <a:lnTo>
                      <a:pt x="24" y="49"/>
                    </a:lnTo>
                    <a:lnTo>
                      <a:pt x="27" y="50"/>
                    </a:lnTo>
                    <a:lnTo>
                      <a:pt x="27" y="50"/>
                    </a:lnTo>
                    <a:lnTo>
                      <a:pt x="31" y="51"/>
                    </a:lnTo>
                    <a:lnTo>
                      <a:pt x="31" y="51"/>
                    </a:lnTo>
                    <a:lnTo>
                      <a:pt x="32" y="51"/>
                    </a:lnTo>
                    <a:lnTo>
                      <a:pt x="35" y="53"/>
                    </a:lnTo>
                    <a:lnTo>
                      <a:pt x="35" y="53"/>
                    </a:lnTo>
                    <a:lnTo>
                      <a:pt x="35" y="51"/>
                    </a:lnTo>
                    <a:lnTo>
                      <a:pt x="35" y="51"/>
                    </a:lnTo>
                    <a:lnTo>
                      <a:pt x="33" y="49"/>
                    </a:lnTo>
                    <a:lnTo>
                      <a:pt x="32" y="45"/>
                    </a:lnTo>
                    <a:lnTo>
                      <a:pt x="32" y="45"/>
                    </a:lnTo>
                    <a:lnTo>
                      <a:pt x="29" y="42"/>
                    </a:lnTo>
                    <a:lnTo>
                      <a:pt x="29" y="42"/>
                    </a:lnTo>
                    <a:lnTo>
                      <a:pt x="28" y="39"/>
                    </a:lnTo>
                    <a:lnTo>
                      <a:pt x="28" y="37"/>
                    </a:lnTo>
                    <a:lnTo>
                      <a:pt x="28" y="37"/>
                    </a:lnTo>
                    <a:lnTo>
                      <a:pt x="29" y="35"/>
                    </a:lnTo>
                    <a:lnTo>
                      <a:pt x="31" y="34"/>
                    </a:lnTo>
                    <a:lnTo>
                      <a:pt x="31" y="34"/>
                    </a:lnTo>
                    <a:lnTo>
                      <a:pt x="32" y="30"/>
                    </a:lnTo>
                    <a:lnTo>
                      <a:pt x="35" y="27"/>
                    </a:lnTo>
                    <a:lnTo>
                      <a:pt x="35" y="27"/>
                    </a:lnTo>
                    <a:lnTo>
                      <a:pt x="41" y="23"/>
                    </a:lnTo>
                    <a:lnTo>
                      <a:pt x="41" y="23"/>
                    </a:lnTo>
                    <a:lnTo>
                      <a:pt x="47" y="23"/>
                    </a:lnTo>
                    <a:lnTo>
                      <a:pt x="47" y="23"/>
                    </a:lnTo>
                    <a:lnTo>
                      <a:pt x="49" y="22"/>
                    </a:lnTo>
                    <a:lnTo>
                      <a:pt x="52" y="19"/>
                    </a:lnTo>
                    <a:lnTo>
                      <a:pt x="52" y="19"/>
                    </a:lnTo>
                    <a:lnTo>
                      <a:pt x="67" y="6"/>
                    </a:lnTo>
                    <a:lnTo>
                      <a:pt x="67" y="6"/>
                    </a:lnTo>
                    <a:lnTo>
                      <a:pt x="73" y="0"/>
                    </a:lnTo>
                    <a:lnTo>
                      <a:pt x="73" y="0"/>
                    </a:lnTo>
                    <a:lnTo>
                      <a:pt x="75" y="0"/>
                    </a:lnTo>
                    <a:lnTo>
                      <a:pt x="76" y="0"/>
                    </a:lnTo>
                    <a:lnTo>
                      <a:pt x="76" y="0"/>
                    </a:lnTo>
                    <a:lnTo>
                      <a:pt x="79" y="2"/>
                    </a:lnTo>
                    <a:lnTo>
                      <a:pt x="79" y="5"/>
                    </a:lnTo>
                    <a:lnTo>
                      <a:pt x="79" y="5"/>
                    </a:lnTo>
                    <a:lnTo>
                      <a:pt x="79" y="10"/>
                    </a:lnTo>
                    <a:lnTo>
                      <a:pt x="79" y="10"/>
                    </a:lnTo>
                    <a:lnTo>
                      <a:pt x="80" y="14"/>
                    </a:lnTo>
                    <a:lnTo>
                      <a:pt x="80" y="14"/>
                    </a:lnTo>
                    <a:lnTo>
                      <a:pt x="79" y="18"/>
                    </a:lnTo>
                    <a:lnTo>
                      <a:pt x="76" y="22"/>
                    </a:lnTo>
                    <a:lnTo>
                      <a:pt x="76" y="22"/>
                    </a:lnTo>
                    <a:lnTo>
                      <a:pt x="76" y="23"/>
                    </a:lnTo>
                    <a:lnTo>
                      <a:pt x="77" y="23"/>
                    </a:lnTo>
                    <a:lnTo>
                      <a:pt x="77" y="23"/>
                    </a:lnTo>
                    <a:lnTo>
                      <a:pt x="79" y="25"/>
                    </a:lnTo>
                    <a:lnTo>
                      <a:pt x="79" y="27"/>
                    </a:lnTo>
                    <a:lnTo>
                      <a:pt x="79" y="27"/>
                    </a:lnTo>
                    <a:lnTo>
                      <a:pt x="76" y="30"/>
                    </a:lnTo>
                    <a:lnTo>
                      <a:pt x="73" y="31"/>
                    </a:lnTo>
                    <a:lnTo>
                      <a:pt x="73" y="31"/>
                    </a:lnTo>
                    <a:lnTo>
                      <a:pt x="71" y="33"/>
                    </a:lnTo>
                    <a:lnTo>
                      <a:pt x="69" y="34"/>
                    </a:lnTo>
                    <a:lnTo>
                      <a:pt x="71" y="35"/>
                    </a:lnTo>
                    <a:lnTo>
                      <a:pt x="71" y="35"/>
                    </a:lnTo>
                    <a:lnTo>
                      <a:pt x="71" y="37"/>
                    </a:lnTo>
                    <a:lnTo>
                      <a:pt x="69" y="38"/>
                    </a:lnTo>
                    <a:lnTo>
                      <a:pt x="69" y="38"/>
                    </a:lnTo>
                    <a:lnTo>
                      <a:pt x="68" y="39"/>
                    </a:lnTo>
                    <a:lnTo>
                      <a:pt x="68" y="39"/>
                    </a:lnTo>
                    <a:lnTo>
                      <a:pt x="68" y="42"/>
                    </a:lnTo>
                    <a:lnTo>
                      <a:pt x="68" y="42"/>
                    </a:lnTo>
                    <a:lnTo>
                      <a:pt x="65" y="45"/>
                    </a:lnTo>
                    <a:lnTo>
                      <a:pt x="65" y="45"/>
                    </a:lnTo>
                    <a:lnTo>
                      <a:pt x="67" y="46"/>
                    </a:lnTo>
                    <a:lnTo>
                      <a:pt x="67" y="46"/>
                    </a:lnTo>
                    <a:lnTo>
                      <a:pt x="67" y="47"/>
                    </a:lnTo>
                    <a:lnTo>
                      <a:pt x="68" y="47"/>
                    </a:lnTo>
                    <a:lnTo>
                      <a:pt x="68" y="47"/>
                    </a:lnTo>
                    <a:lnTo>
                      <a:pt x="67" y="50"/>
                    </a:lnTo>
                    <a:lnTo>
                      <a:pt x="65" y="51"/>
                    </a:lnTo>
                    <a:lnTo>
                      <a:pt x="65" y="51"/>
                    </a:lnTo>
                    <a:lnTo>
                      <a:pt x="63" y="53"/>
                    </a:lnTo>
                    <a:lnTo>
                      <a:pt x="63" y="53"/>
                    </a:lnTo>
                    <a:lnTo>
                      <a:pt x="63" y="56"/>
                    </a:lnTo>
                    <a:lnTo>
                      <a:pt x="63" y="56"/>
                    </a:lnTo>
                    <a:lnTo>
                      <a:pt x="63" y="58"/>
                    </a:lnTo>
                    <a:lnTo>
                      <a:pt x="61" y="60"/>
                    </a:lnTo>
                    <a:lnTo>
                      <a:pt x="61" y="60"/>
                    </a:lnTo>
                    <a:lnTo>
                      <a:pt x="60" y="60"/>
                    </a:lnTo>
                    <a:lnTo>
                      <a:pt x="60" y="60"/>
                    </a:lnTo>
                    <a:lnTo>
                      <a:pt x="57" y="62"/>
                    </a:lnTo>
                    <a:lnTo>
                      <a:pt x="57" y="62"/>
                    </a:lnTo>
                    <a:lnTo>
                      <a:pt x="55" y="63"/>
                    </a:lnTo>
                    <a:lnTo>
                      <a:pt x="55" y="63"/>
                    </a:lnTo>
                    <a:lnTo>
                      <a:pt x="51" y="64"/>
                    </a:lnTo>
                    <a:lnTo>
                      <a:pt x="51" y="64"/>
                    </a:lnTo>
                    <a:lnTo>
                      <a:pt x="49" y="64"/>
                    </a:lnTo>
                    <a:lnTo>
                      <a:pt x="49" y="66"/>
                    </a:lnTo>
                    <a:lnTo>
                      <a:pt x="52" y="66"/>
                    </a:lnTo>
                    <a:lnTo>
                      <a:pt x="52" y="66"/>
                    </a:lnTo>
                    <a:lnTo>
                      <a:pt x="56" y="64"/>
                    </a:lnTo>
                    <a:lnTo>
                      <a:pt x="60" y="64"/>
                    </a:lnTo>
                    <a:lnTo>
                      <a:pt x="60" y="64"/>
                    </a:lnTo>
                    <a:lnTo>
                      <a:pt x="61" y="67"/>
                    </a:lnTo>
                    <a:lnTo>
                      <a:pt x="63" y="68"/>
                    </a:lnTo>
                    <a:lnTo>
                      <a:pt x="63" y="68"/>
                    </a:lnTo>
                    <a:lnTo>
                      <a:pt x="63" y="74"/>
                    </a:lnTo>
                    <a:lnTo>
                      <a:pt x="63" y="74"/>
                    </a:lnTo>
                    <a:lnTo>
                      <a:pt x="63" y="76"/>
                    </a:lnTo>
                    <a:lnTo>
                      <a:pt x="61" y="79"/>
                    </a:lnTo>
                    <a:lnTo>
                      <a:pt x="61" y="79"/>
                    </a:lnTo>
                    <a:lnTo>
                      <a:pt x="59" y="79"/>
                    </a:lnTo>
                    <a:lnTo>
                      <a:pt x="55" y="79"/>
                    </a:lnTo>
                    <a:lnTo>
                      <a:pt x="55" y="79"/>
                    </a:lnTo>
                    <a:lnTo>
                      <a:pt x="48" y="79"/>
                    </a:lnTo>
                    <a:lnTo>
                      <a:pt x="48" y="79"/>
                    </a:lnTo>
                    <a:lnTo>
                      <a:pt x="49" y="80"/>
                    </a:lnTo>
                    <a:lnTo>
                      <a:pt x="49" y="80"/>
                    </a:lnTo>
                    <a:lnTo>
                      <a:pt x="49" y="80"/>
                    </a:lnTo>
                    <a:lnTo>
                      <a:pt x="53" y="83"/>
                    </a:lnTo>
                    <a:lnTo>
                      <a:pt x="53" y="83"/>
                    </a:lnTo>
                    <a:lnTo>
                      <a:pt x="55" y="86"/>
                    </a:lnTo>
                    <a:lnTo>
                      <a:pt x="53" y="88"/>
                    </a:lnTo>
                    <a:lnTo>
                      <a:pt x="53" y="88"/>
                    </a:lnTo>
                    <a:lnTo>
                      <a:pt x="49" y="91"/>
                    </a:lnTo>
                    <a:lnTo>
                      <a:pt x="49" y="91"/>
                    </a:lnTo>
                    <a:lnTo>
                      <a:pt x="47" y="92"/>
                    </a:lnTo>
                    <a:lnTo>
                      <a:pt x="47" y="92"/>
                    </a:lnTo>
                    <a:lnTo>
                      <a:pt x="43" y="92"/>
                    </a:lnTo>
                    <a:lnTo>
                      <a:pt x="40" y="91"/>
                    </a:lnTo>
                    <a:lnTo>
                      <a:pt x="40" y="91"/>
                    </a:lnTo>
                    <a:lnTo>
                      <a:pt x="37" y="88"/>
                    </a:lnTo>
                    <a:lnTo>
                      <a:pt x="36" y="86"/>
                    </a:lnTo>
                    <a:lnTo>
                      <a:pt x="36" y="86"/>
                    </a:lnTo>
                    <a:lnTo>
                      <a:pt x="35" y="84"/>
                    </a:lnTo>
                    <a:lnTo>
                      <a:pt x="36" y="83"/>
                    </a:lnTo>
                    <a:lnTo>
                      <a:pt x="36" y="80"/>
                    </a:lnTo>
                    <a:lnTo>
                      <a:pt x="36" y="80"/>
                    </a:lnTo>
                    <a:lnTo>
                      <a:pt x="36" y="78"/>
                    </a:lnTo>
                    <a:lnTo>
                      <a:pt x="36" y="78"/>
                    </a:lnTo>
                    <a:lnTo>
                      <a:pt x="39" y="75"/>
                    </a:lnTo>
                    <a:lnTo>
                      <a:pt x="39" y="75"/>
                    </a:lnTo>
                    <a:lnTo>
                      <a:pt x="43" y="72"/>
                    </a:lnTo>
                    <a:lnTo>
                      <a:pt x="43" y="72"/>
                    </a:lnTo>
                    <a:lnTo>
                      <a:pt x="39" y="72"/>
                    </a:lnTo>
                    <a:lnTo>
                      <a:pt x="36" y="74"/>
                    </a:lnTo>
                    <a:lnTo>
                      <a:pt x="36" y="74"/>
                    </a:lnTo>
                    <a:lnTo>
                      <a:pt x="33" y="75"/>
                    </a:lnTo>
                    <a:lnTo>
                      <a:pt x="31" y="78"/>
                    </a:lnTo>
                    <a:lnTo>
                      <a:pt x="31" y="78"/>
                    </a:lnTo>
                    <a:lnTo>
                      <a:pt x="29" y="82"/>
                    </a:lnTo>
                    <a:lnTo>
                      <a:pt x="31" y="86"/>
                    </a:lnTo>
                    <a:lnTo>
                      <a:pt x="31" y="86"/>
                    </a:lnTo>
                    <a:lnTo>
                      <a:pt x="32" y="88"/>
                    </a:lnTo>
                    <a:lnTo>
                      <a:pt x="35" y="90"/>
                    </a:lnTo>
                    <a:lnTo>
                      <a:pt x="35" y="90"/>
                    </a:lnTo>
                    <a:lnTo>
                      <a:pt x="36" y="92"/>
                    </a:lnTo>
                    <a:lnTo>
                      <a:pt x="36" y="96"/>
                    </a:lnTo>
                    <a:lnTo>
                      <a:pt x="36" y="96"/>
                    </a:lnTo>
                    <a:lnTo>
                      <a:pt x="36" y="97"/>
                    </a:lnTo>
                    <a:lnTo>
                      <a:pt x="33" y="99"/>
                    </a:lnTo>
                    <a:lnTo>
                      <a:pt x="33" y="99"/>
                    </a:lnTo>
                    <a:lnTo>
                      <a:pt x="29" y="97"/>
                    </a:lnTo>
                    <a:lnTo>
                      <a:pt x="29" y="97"/>
                    </a:lnTo>
                    <a:lnTo>
                      <a:pt x="28" y="97"/>
                    </a:lnTo>
                    <a:lnTo>
                      <a:pt x="28" y="99"/>
                    </a:lnTo>
                    <a:lnTo>
                      <a:pt x="29" y="100"/>
                    </a:lnTo>
                    <a:lnTo>
                      <a:pt x="29" y="100"/>
                    </a:lnTo>
                    <a:lnTo>
                      <a:pt x="31" y="104"/>
                    </a:lnTo>
                    <a:lnTo>
                      <a:pt x="31" y="104"/>
                    </a:lnTo>
                    <a:lnTo>
                      <a:pt x="29" y="105"/>
                    </a:lnTo>
                    <a:lnTo>
                      <a:pt x="28" y="107"/>
                    </a:lnTo>
                    <a:lnTo>
                      <a:pt x="28" y="107"/>
                    </a:lnTo>
                    <a:lnTo>
                      <a:pt x="25" y="108"/>
                    </a:lnTo>
                    <a:lnTo>
                      <a:pt x="25" y="109"/>
                    </a:lnTo>
                    <a:lnTo>
                      <a:pt x="25" y="109"/>
                    </a:lnTo>
                    <a:lnTo>
                      <a:pt x="24" y="109"/>
                    </a:lnTo>
                    <a:lnTo>
                      <a:pt x="23" y="109"/>
                    </a:lnTo>
                    <a:lnTo>
                      <a:pt x="23" y="109"/>
                    </a:lnTo>
                    <a:lnTo>
                      <a:pt x="20" y="109"/>
                    </a:lnTo>
                    <a:lnTo>
                      <a:pt x="20" y="111"/>
                    </a:lnTo>
                    <a:lnTo>
                      <a:pt x="20" y="111"/>
                    </a:lnTo>
                    <a:lnTo>
                      <a:pt x="19" y="113"/>
                    </a:lnTo>
                    <a:lnTo>
                      <a:pt x="19" y="116"/>
                    </a:lnTo>
                    <a:lnTo>
                      <a:pt x="19" y="116"/>
                    </a:lnTo>
                    <a:lnTo>
                      <a:pt x="16" y="116"/>
                    </a:lnTo>
                    <a:lnTo>
                      <a:pt x="16" y="116"/>
                    </a:lnTo>
                    <a:lnTo>
                      <a:pt x="14" y="117"/>
                    </a:lnTo>
                    <a:lnTo>
                      <a:pt x="14" y="117"/>
                    </a:lnTo>
                    <a:lnTo>
                      <a:pt x="11" y="120"/>
                    </a:lnTo>
                    <a:lnTo>
                      <a:pt x="11" y="120"/>
                    </a:lnTo>
                    <a:lnTo>
                      <a:pt x="10" y="120"/>
                    </a:lnTo>
                    <a:lnTo>
                      <a:pt x="10" y="120"/>
                    </a:lnTo>
                    <a:lnTo>
                      <a:pt x="10" y="120"/>
                    </a:lnTo>
                    <a:lnTo>
                      <a:pt x="7" y="119"/>
                    </a:lnTo>
                    <a:lnTo>
                      <a:pt x="7" y="119"/>
                    </a:lnTo>
                    <a:lnTo>
                      <a:pt x="6" y="115"/>
                    </a:lnTo>
                    <a:lnTo>
                      <a:pt x="6" y="115"/>
                    </a:lnTo>
                    <a:lnTo>
                      <a:pt x="3" y="112"/>
                    </a:lnTo>
                    <a:lnTo>
                      <a:pt x="2" y="111"/>
                    </a:lnTo>
                    <a:lnTo>
                      <a:pt x="2" y="108"/>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3" name="Freeform 8">
                <a:extLst>
                  <a:ext uri="{FF2B5EF4-FFF2-40B4-BE49-F238E27FC236}">
                    <a16:creationId xmlns:a16="http://schemas.microsoft.com/office/drawing/2014/main" xmlns="" id="{378796AC-3719-43DD-B92C-5A102BAC8AEF}"/>
                  </a:ext>
                </a:extLst>
              </p:cNvPr>
              <p:cNvSpPr>
                <a:spLocks/>
              </p:cNvSpPr>
              <p:nvPr/>
            </p:nvSpPr>
            <p:spPr bwMode="auto">
              <a:xfrm>
                <a:off x="4131452" y="3381005"/>
                <a:ext cx="153676" cy="230514"/>
              </a:xfrm>
              <a:custGeom>
                <a:avLst/>
                <a:gdLst>
                  <a:gd name="T0" fmla="*/ 4 w 80"/>
                  <a:gd name="T1" fmla="*/ 107 h 120"/>
                  <a:gd name="T2" fmla="*/ 10 w 80"/>
                  <a:gd name="T3" fmla="*/ 103 h 120"/>
                  <a:gd name="T4" fmla="*/ 14 w 80"/>
                  <a:gd name="T5" fmla="*/ 100 h 120"/>
                  <a:gd name="T6" fmla="*/ 20 w 80"/>
                  <a:gd name="T7" fmla="*/ 94 h 120"/>
                  <a:gd name="T8" fmla="*/ 21 w 80"/>
                  <a:gd name="T9" fmla="*/ 88 h 120"/>
                  <a:gd name="T10" fmla="*/ 14 w 80"/>
                  <a:gd name="T11" fmla="*/ 87 h 120"/>
                  <a:gd name="T12" fmla="*/ 4 w 80"/>
                  <a:gd name="T13" fmla="*/ 84 h 120"/>
                  <a:gd name="T14" fmla="*/ 7 w 80"/>
                  <a:gd name="T15" fmla="*/ 78 h 120"/>
                  <a:gd name="T16" fmla="*/ 11 w 80"/>
                  <a:gd name="T17" fmla="*/ 74 h 120"/>
                  <a:gd name="T18" fmla="*/ 8 w 80"/>
                  <a:gd name="T19" fmla="*/ 71 h 120"/>
                  <a:gd name="T20" fmla="*/ 2 w 80"/>
                  <a:gd name="T21" fmla="*/ 64 h 120"/>
                  <a:gd name="T22" fmla="*/ 0 w 80"/>
                  <a:gd name="T23" fmla="*/ 56 h 120"/>
                  <a:gd name="T24" fmla="*/ 4 w 80"/>
                  <a:gd name="T25" fmla="*/ 50 h 120"/>
                  <a:gd name="T26" fmla="*/ 7 w 80"/>
                  <a:gd name="T27" fmla="*/ 46 h 120"/>
                  <a:gd name="T28" fmla="*/ 11 w 80"/>
                  <a:gd name="T29" fmla="*/ 42 h 120"/>
                  <a:gd name="T30" fmla="*/ 17 w 80"/>
                  <a:gd name="T31" fmla="*/ 46 h 120"/>
                  <a:gd name="T32" fmla="*/ 17 w 80"/>
                  <a:gd name="T33" fmla="*/ 51 h 120"/>
                  <a:gd name="T34" fmla="*/ 20 w 80"/>
                  <a:gd name="T35" fmla="*/ 60 h 120"/>
                  <a:gd name="T36" fmla="*/ 23 w 80"/>
                  <a:gd name="T37" fmla="*/ 59 h 120"/>
                  <a:gd name="T38" fmla="*/ 23 w 80"/>
                  <a:gd name="T39" fmla="*/ 49 h 120"/>
                  <a:gd name="T40" fmla="*/ 31 w 80"/>
                  <a:gd name="T41" fmla="*/ 51 h 120"/>
                  <a:gd name="T42" fmla="*/ 35 w 80"/>
                  <a:gd name="T43" fmla="*/ 51 h 120"/>
                  <a:gd name="T44" fmla="*/ 29 w 80"/>
                  <a:gd name="T45" fmla="*/ 42 h 120"/>
                  <a:gd name="T46" fmla="*/ 31 w 80"/>
                  <a:gd name="T47" fmla="*/ 34 h 120"/>
                  <a:gd name="T48" fmla="*/ 41 w 80"/>
                  <a:gd name="T49" fmla="*/ 23 h 120"/>
                  <a:gd name="T50" fmla="*/ 52 w 80"/>
                  <a:gd name="T51" fmla="*/ 19 h 120"/>
                  <a:gd name="T52" fmla="*/ 73 w 80"/>
                  <a:gd name="T53" fmla="*/ 0 h 120"/>
                  <a:gd name="T54" fmla="*/ 79 w 80"/>
                  <a:gd name="T55" fmla="*/ 5 h 120"/>
                  <a:gd name="T56" fmla="*/ 80 w 80"/>
                  <a:gd name="T57" fmla="*/ 14 h 120"/>
                  <a:gd name="T58" fmla="*/ 77 w 80"/>
                  <a:gd name="T59" fmla="*/ 23 h 120"/>
                  <a:gd name="T60" fmla="*/ 76 w 80"/>
                  <a:gd name="T61" fmla="*/ 30 h 120"/>
                  <a:gd name="T62" fmla="*/ 71 w 80"/>
                  <a:gd name="T63" fmla="*/ 35 h 120"/>
                  <a:gd name="T64" fmla="*/ 68 w 80"/>
                  <a:gd name="T65" fmla="*/ 39 h 120"/>
                  <a:gd name="T66" fmla="*/ 65 w 80"/>
                  <a:gd name="T67" fmla="*/ 45 h 120"/>
                  <a:gd name="T68" fmla="*/ 68 w 80"/>
                  <a:gd name="T69" fmla="*/ 47 h 120"/>
                  <a:gd name="T70" fmla="*/ 63 w 80"/>
                  <a:gd name="T71" fmla="*/ 53 h 120"/>
                  <a:gd name="T72" fmla="*/ 61 w 80"/>
                  <a:gd name="T73" fmla="*/ 60 h 120"/>
                  <a:gd name="T74" fmla="*/ 55 w 80"/>
                  <a:gd name="T75" fmla="*/ 63 h 120"/>
                  <a:gd name="T76" fmla="*/ 49 w 80"/>
                  <a:gd name="T77" fmla="*/ 66 h 120"/>
                  <a:gd name="T78" fmla="*/ 60 w 80"/>
                  <a:gd name="T79" fmla="*/ 64 h 120"/>
                  <a:gd name="T80" fmla="*/ 63 w 80"/>
                  <a:gd name="T81" fmla="*/ 74 h 120"/>
                  <a:gd name="T82" fmla="*/ 55 w 80"/>
                  <a:gd name="T83" fmla="*/ 79 h 120"/>
                  <a:gd name="T84" fmla="*/ 49 w 80"/>
                  <a:gd name="T85" fmla="*/ 80 h 120"/>
                  <a:gd name="T86" fmla="*/ 53 w 80"/>
                  <a:gd name="T87" fmla="*/ 88 h 120"/>
                  <a:gd name="T88" fmla="*/ 47 w 80"/>
                  <a:gd name="T89" fmla="*/ 92 h 120"/>
                  <a:gd name="T90" fmla="*/ 36 w 80"/>
                  <a:gd name="T91" fmla="*/ 86 h 120"/>
                  <a:gd name="T92" fmla="*/ 36 w 80"/>
                  <a:gd name="T93" fmla="*/ 80 h 120"/>
                  <a:gd name="T94" fmla="*/ 43 w 80"/>
                  <a:gd name="T95" fmla="*/ 72 h 120"/>
                  <a:gd name="T96" fmla="*/ 33 w 80"/>
                  <a:gd name="T97" fmla="*/ 75 h 120"/>
                  <a:gd name="T98" fmla="*/ 31 w 80"/>
                  <a:gd name="T99" fmla="*/ 86 h 120"/>
                  <a:gd name="T100" fmla="*/ 36 w 80"/>
                  <a:gd name="T101" fmla="*/ 96 h 120"/>
                  <a:gd name="T102" fmla="*/ 29 w 80"/>
                  <a:gd name="T103" fmla="*/ 97 h 120"/>
                  <a:gd name="T104" fmla="*/ 29 w 80"/>
                  <a:gd name="T105" fmla="*/ 100 h 120"/>
                  <a:gd name="T106" fmla="*/ 28 w 80"/>
                  <a:gd name="T107" fmla="*/ 107 h 120"/>
                  <a:gd name="T108" fmla="*/ 23 w 80"/>
                  <a:gd name="T109" fmla="*/ 109 h 120"/>
                  <a:gd name="T110" fmla="*/ 19 w 80"/>
                  <a:gd name="T111" fmla="*/ 113 h 120"/>
                  <a:gd name="T112" fmla="*/ 14 w 80"/>
                  <a:gd name="T113" fmla="*/ 117 h 120"/>
                  <a:gd name="T114" fmla="*/ 10 w 80"/>
                  <a:gd name="T115" fmla="*/ 120 h 120"/>
                  <a:gd name="T116" fmla="*/ 6 w 80"/>
                  <a:gd name="T117" fmla="*/ 11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 h="120">
                    <a:moveTo>
                      <a:pt x="2" y="108"/>
                    </a:moveTo>
                    <a:lnTo>
                      <a:pt x="2" y="108"/>
                    </a:lnTo>
                    <a:lnTo>
                      <a:pt x="3" y="107"/>
                    </a:lnTo>
                    <a:lnTo>
                      <a:pt x="4" y="107"/>
                    </a:lnTo>
                    <a:lnTo>
                      <a:pt x="4" y="107"/>
                    </a:lnTo>
                    <a:lnTo>
                      <a:pt x="7" y="105"/>
                    </a:lnTo>
                    <a:lnTo>
                      <a:pt x="7" y="105"/>
                    </a:lnTo>
                    <a:lnTo>
                      <a:pt x="8" y="104"/>
                    </a:lnTo>
                    <a:lnTo>
                      <a:pt x="8" y="104"/>
                    </a:lnTo>
                    <a:lnTo>
                      <a:pt x="10" y="103"/>
                    </a:lnTo>
                    <a:lnTo>
                      <a:pt x="11" y="101"/>
                    </a:lnTo>
                    <a:lnTo>
                      <a:pt x="11" y="101"/>
                    </a:lnTo>
                    <a:lnTo>
                      <a:pt x="12" y="101"/>
                    </a:lnTo>
                    <a:lnTo>
                      <a:pt x="14" y="100"/>
                    </a:lnTo>
                    <a:lnTo>
                      <a:pt x="14" y="100"/>
                    </a:lnTo>
                    <a:lnTo>
                      <a:pt x="14" y="97"/>
                    </a:lnTo>
                    <a:lnTo>
                      <a:pt x="14" y="97"/>
                    </a:lnTo>
                    <a:lnTo>
                      <a:pt x="15" y="95"/>
                    </a:lnTo>
                    <a:lnTo>
                      <a:pt x="16" y="95"/>
                    </a:lnTo>
                    <a:lnTo>
                      <a:pt x="20" y="94"/>
                    </a:lnTo>
                    <a:lnTo>
                      <a:pt x="20" y="94"/>
                    </a:lnTo>
                    <a:lnTo>
                      <a:pt x="21" y="92"/>
                    </a:lnTo>
                    <a:lnTo>
                      <a:pt x="23" y="91"/>
                    </a:lnTo>
                    <a:lnTo>
                      <a:pt x="21" y="90"/>
                    </a:lnTo>
                    <a:lnTo>
                      <a:pt x="21" y="88"/>
                    </a:lnTo>
                    <a:lnTo>
                      <a:pt x="21" y="88"/>
                    </a:lnTo>
                    <a:lnTo>
                      <a:pt x="17" y="88"/>
                    </a:lnTo>
                    <a:lnTo>
                      <a:pt x="15" y="88"/>
                    </a:lnTo>
                    <a:lnTo>
                      <a:pt x="15" y="88"/>
                    </a:lnTo>
                    <a:lnTo>
                      <a:pt x="14" y="87"/>
                    </a:lnTo>
                    <a:lnTo>
                      <a:pt x="14" y="87"/>
                    </a:lnTo>
                    <a:lnTo>
                      <a:pt x="10" y="84"/>
                    </a:lnTo>
                    <a:lnTo>
                      <a:pt x="10" y="84"/>
                    </a:lnTo>
                    <a:lnTo>
                      <a:pt x="4" y="84"/>
                    </a:lnTo>
                    <a:lnTo>
                      <a:pt x="4" y="84"/>
                    </a:lnTo>
                    <a:lnTo>
                      <a:pt x="3" y="82"/>
                    </a:lnTo>
                    <a:lnTo>
                      <a:pt x="3" y="80"/>
                    </a:lnTo>
                    <a:lnTo>
                      <a:pt x="3" y="79"/>
                    </a:lnTo>
                    <a:lnTo>
                      <a:pt x="3" y="79"/>
                    </a:lnTo>
                    <a:lnTo>
                      <a:pt x="7" y="78"/>
                    </a:lnTo>
                    <a:lnTo>
                      <a:pt x="7" y="78"/>
                    </a:lnTo>
                    <a:lnTo>
                      <a:pt x="8" y="75"/>
                    </a:lnTo>
                    <a:lnTo>
                      <a:pt x="8" y="75"/>
                    </a:lnTo>
                    <a:lnTo>
                      <a:pt x="10" y="74"/>
                    </a:lnTo>
                    <a:lnTo>
                      <a:pt x="11" y="74"/>
                    </a:lnTo>
                    <a:lnTo>
                      <a:pt x="12" y="72"/>
                    </a:lnTo>
                    <a:lnTo>
                      <a:pt x="12" y="72"/>
                    </a:lnTo>
                    <a:lnTo>
                      <a:pt x="11" y="71"/>
                    </a:lnTo>
                    <a:lnTo>
                      <a:pt x="10" y="71"/>
                    </a:lnTo>
                    <a:lnTo>
                      <a:pt x="8" y="71"/>
                    </a:lnTo>
                    <a:lnTo>
                      <a:pt x="8" y="71"/>
                    </a:lnTo>
                    <a:lnTo>
                      <a:pt x="6" y="68"/>
                    </a:lnTo>
                    <a:lnTo>
                      <a:pt x="3" y="67"/>
                    </a:lnTo>
                    <a:lnTo>
                      <a:pt x="3" y="67"/>
                    </a:lnTo>
                    <a:lnTo>
                      <a:pt x="2" y="64"/>
                    </a:lnTo>
                    <a:lnTo>
                      <a:pt x="2" y="62"/>
                    </a:lnTo>
                    <a:lnTo>
                      <a:pt x="2" y="62"/>
                    </a:lnTo>
                    <a:lnTo>
                      <a:pt x="2" y="58"/>
                    </a:lnTo>
                    <a:lnTo>
                      <a:pt x="2" y="58"/>
                    </a:lnTo>
                    <a:lnTo>
                      <a:pt x="0" y="56"/>
                    </a:lnTo>
                    <a:lnTo>
                      <a:pt x="0" y="56"/>
                    </a:lnTo>
                    <a:lnTo>
                      <a:pt x="2" y="53"/>
                    </a:lnTo>
                    <a:lnTo>
                      <a:pt x="3" y="51"/>
                    </a:lnTo>
                    <a:lnTo>
                      <a:pt x="4" y="50"/>
                    </a:lnTo>
                    <a:lnTo>
                      <a:pt x="4" y="50"/>
                    </a:lnTo>
                    <a:lnTo>
                      <a:pt x="7" y="50"/>
                    </a:lnTo>
                    <a:lnTo>
                      <a:pt x="7" y="50"/>
                    </a:lnTo>
                    <a:lnTo>
                      <a:pt x="7" y="47"/>
                    </a:lnTo>
                    <a:lnTo>
                      <a:pt x="7" y="47"/>
                    </a:lnTo>
                    <a:lnTo>
                      <a:pt x="7" y="46"/>
                    </a:lnTo>
                    <a:lnTo>
                      <a:pt x="7" y="45"/>
                    </a:lnTo>
                    <a:lnTo>
                      <a:pt x="7" y="45"/>
                    </a:lnTo>
                    <a:lnTo>
                      <a:pt x="8" y="42"/>
                    </a:lnTo>
                    <a:lnTo>
                      <a:pt x="8" y="42"/>
                    </a:lnTo>
                    <a:lnTo>
                      <a:pt x="11" y="42"/>
                    </a:lnTo>
                    <a:lnTo>
                      <a:pt x="12" y="43"/>
                    </a:lnTo>
                    <a:lnTo>
                      <a:pt x="12" y="43"/>
                    </a:lnTo>
                    <a:lnTo>
                      <a:pt x="16" y="43"/>
                    </a:lnTo>
                    <a:lnTo>
                      <a:pt x="16" y="43"/>
                    </a:lnTo>
                    <a:lnTo>
                      <a:pt x="17" y="46"/>
                    </a:lnTo>
                    <a:lnTo>
                      <a:pt x="17" y="47"/>
                    </a:lnTo>
                    <a:lnTo>
                      <a:pt x="17" y="47"/>
                    </a:lnTo>
                    <a:lnTo>
                      <a:pt x="17" y="50"/>
                    </a:lnTo>
                    <a:lnTo>
                      <a:pt x="17" y="51"/>
                    </a:lnTo>
                    <a:lnTo>
                      <a:pt x="17" y="51"/>
                    </a:lnTo>
                    <a:lnTo>
                      <a:pt x="19" y="53"/>
                    </a:lnTo>
                    <a:lnTo>
                      <a:pt x="20" y="55"/>
                    </a:lnTo>
                    <a:lnTo>
                      <a:pt x="20" y="55"/>
                    </a:lnTo>
                    <a:lnTo>
                      <a:pt x="20" y="58"/>
                    </a:lnTo>
                    <a:lnTo>
                      <a:pt x="20" y="60"/>
                    </a:lnTo>
                    <a:lnTo>
                      <a:pt x="20" y="62"/>
                    </a:lnTo>
                    <a:lnTo>
                      <a:pt x="20" y="62"/>
                    </a:lnTo>
                    <a:lnTo>
                      <a:pt x="21" y="62"/>
                    </a:lnTo>
                    <a:lnTo>
                      <a:pt x="21" y="60"/>
                    </a:lnTo>
                    <a:lnTo>
                      <a:pt x="23" y="59"/>
                    </a:lnTo>
                    <a:lnTo>
                      <a:pt x="23" y="59"/>
                    </a:lnTo>
                    <a:lnTo>
                      <a:pt x="21" y="54"/>
                    </a:lnTo>
                    <a:lnTo>
                      <a:pt x="23" y="50"/>
                    </a:lnTo>
                    <a:lnTo>
                      <a:pt x="23" y="50"/>
                    </a:lnTo>
                    <a:lnTo>
                      <a:pt x="23" y="49"/>
                    </a:lnTo>
                    <a:lnTo>
                      <a:pt x="24" y="49"/>
                    </a:lnTo>
                    <a:lnTo>
                      <a:pt x="27" y="50"/>
                    </a:lnTo>
                    <a:lnTo>
                      <a:pt x="27" y="50"/>
                    </a:lnTo>
                    <a:lnTo>
                      <a:pt x="31" y="51"/>
                    </a:lnTo>
                    <a:lnTo>
                      <a:pt x="31" y="51"/>
                    </a:lnTo>
                    <a:lnTo>
                      <a:pt x="32" y="51"/>
                    </a:lnTo>
                    <a:lnTo>
                      <a:pt x="35" y="53"/>
                    </a:lnTo>
                    <a:lnTo>
                      <a:pt x="35" y="53"/>
                    </a:lnTo>
                    <a:lnTo>
                      <a:pt x="35" y="51"/>
                    </a:lnTo>
                    <a:lnTo>
                      <a:pt x="35" y="51"/>
                    </a:lnTo>
                    <a:lnTo>
                      <a:pt x="33" y="49"/>
                    </a:lnTo>
                    <a:lnTo>
                      <a:pt x="32" y="45"/>
                    </a:lnTo>
                    <a:lnTo>
                      <a:pt x="32" y="45"/>
                    </a:lnTo>
                    <a:lnTo>
                      <a:pt x="29" y="42"/>
                    </a:lnTo>
                    <a:lnTo>
                      <a:pt x="29" y="42"/>
                    </a:lnTo>
                    <a:lnTo>
                      <a:pt x="28" y="39"/>
                    </a:lnTo>
                    <a:lnTo>
                      <a:pt x="28" y="37"/>
                    </a:lnTo>
                    <a:lnTo>
                      <a:pt x="28" y="37"/>
                    </a:lnTo>
                    <a:lnTo>
                      <a:pt x="29" y="35"/>
                    </a:lnTo>
                    <a:lnTo>
                      <a:pt x="31" y="34"/>
                    </a:lnTo>
                    <a:lnTo>
                      <a:pt x="31" y="34"/>
                    </a:lnTo>
                    <a:lnTo>
                      <a:pt x="32" y="30"/>
                    </a:lnTo>
                    <a:lnTo>
                      <a:pt x="35" y="27"/>
                    </a:lnTo>
                    <a:lnTo>
                      <a:pt x="35" y="27"/>
                    </a:lnTo>
                    <a:lnTo>
                      <a:pt x="41" y="23"/>
                    </a:lnTo>
                    <a:lnTo>
                      <a:pt x="41" y="23"/>
                    </a:lnTo>
                    <a:lnTo>
                      <a:pt x="47" y="23"/>
                    </a:lnTo>
                    <a:lnTo>
                      <a:pt x="47" y="23"/>
                    </a:lnTo>
                    <a:lnTo>
                      <a:pt x="49" y="22"/>
                    </a:lnTo>
                    <a:lnTo>
                      <a:pt x="52" y="19"/>
                    </a:lnTo>
                    <a:lnTo>
                      <a:pt x="52" y="19"/>
                    </a:lnTo>
                    <a:lnTo>
                      <a:pt x="67" y="6"/>
                    </a:lnTo>
                    <a:lnTo>
                      <a:pt x="67" y="6"/>
                    </a:lnTo>
                    <a:lnTo>
                      <a:pt x="73" y="0"/>
                    </a:lnTo>
                    <a:lnTo>
                      <a:pt x="73" y="0"/>
                    </a:lnTo>
                    <a:lnTo>
                      <a:pt x="75" y="0"/>
                    </a:lnTo>
                    <a:lnTo>
                      <a:pt x="76" y="0"/>
                    </a:lnTo>
                    <a:lnTo>
                      <a:pt x="76" y="0"/>
                    </a:lnTo>
                    <a:lnTo>
                      <a:pt x="79" y="2"/>
                    </a:lnTo>
                    <a:lnTo>
                      <a:pt x="79" y="5"/>
                    </a:lnTo>
                    <a:lnTo>
                      <a:pt x="79" y="5"/>
                    </a:lnTo>
                    <a:lnTo>
                      <a:pt x="79" y="10"/>
                    </a:lnTo>
                    <a:lnTo>
                      <a:pt x="79" y="10"/>
                    </a:lnTo>
                    <a:lnTo>
                      <a:pt x="80" y="14"/>
                    </a:lnTo>
                    <a:lnTo>
                      <a:pt x="80" y="14"/>
                    </a:lnTo>
                    <a:lnTo>
                      <a:pt x="79" y="18"/>
                    </a:lnTo>
                    <a:lnTo>
                      <a:pt x="76" y="22"/>
                    </a:lnTo>
                    <a:lnTo>
                      <a:pt x="76" y="22"/>
                    </a:lnTo>
                    <a:lnTo>
                      <a:pt x="76" y="23"/>
                    </a:lnTo>
                    <a:lnTo>
                      <a:pt x="77" y="23"/>
                    </a:lnTo>
                    <a:lnTo>
                      <a:pt x="77" y="23"/>
                    </a:lnTo>
                    <a:lnTo>
                      <a:pt x="79" y="25"/>
                    </a:lnTo>
                    <a:lnTo>
                      <a:pt x="79" y="27"/>
                    </a:lnTo>
                    <a:lnTo>
                      <a:pt x="79" y="27"/>
                    </a:lnTo>
                    <a:lnTo>
                      <a:pt x="76" y="30"/>
                    </a:lnTo>
                    <a:lnTo>
                      <a:pt x="73" y="31"/>
                    </a:lnTo>
                    <a:lnTo>
                      <a:pt x="73" y="31"/>
                    </a:lnTo>
                    <a:lnTo>
                      <a:pt x="71" y="33"/>
                    </a:lnTo>
                    <a:lnTo>
                      <a:pt x="69" y="34"/>
                    </a:lnTo>
                    <a:lnTo>
                      <a:pt x="71" y="35"/>
                    </a:lnTo>
                    <a:lnTo>
                      <a:pt x="71" y="35"/>
                    </a:lnTo>
                    <a:lnTo>
                      <a:pt x="71" y="37"/>
                    </a:lnTo>
                    <a:lnTo>
                      <a:pt x="69" y="38"/>
                    </a:lnTo>
                    <a:lnTo>
                      <a:pt x="69" y="38"/>
                    </a:lnTo>
                    <a:lnTo>
                      <a:pt x="68" y="39"/>
                    </a:lnTo>
                    <a:lnTo>
                      <a:pt x="68" y="39"/>
                    </a:lnTo>
                    <a:lnTo>
                      <a:pt x="68" y="42"/>
                    </a:lnTo>
                    <a:lnTo>
                      <a:pt x="68" y="42"/>
                    </a:lnTo>
                    <a:lnTo>
                      <a:pt x="65" y="45"/>
                    </a:lnTo>
                    <a:lnTo>
                      <a:pt x="65" y="45"/>
                    </a:lnTo>
                    <a:lnTo>
                      <a:pt x="67" y="46"/>
                    </a:lnTo>
                    <a:lnTo>
                      <a:pt x="67" y="46"/>
                    </a:lnTo>
                    <a:lnTo>
                      <a:pt x="67" y="47"/>
                    </a:lnTo>
                    <a:lnTo>
                      <a:pt x="68" y="47"/>
                    </a:lnTo>
                    <a:lnTo>
                      <a:pt x="68" y="47"/>
                    </a:lnTo>
                    <a:lnTo>
                      <a:pt x="67" y="50"/>
                    </a:lnTo>
                    <a:lnTo>
                      <a:pt x="65" y="51"/>
                    </a:lnTo>
                    <a:lnTo>
                      <a:pt x="65" y="51"/>
                    </a:lnTo>
                    <a:lnTo>
                      <a:pt x="63" y="53"/>
                    </a:lnTo>
                    <a:lnTo>
                      <a:pt x="63" y="53"/>
                    </a:lnTo>
                    <a:lnTo>
                      <a:pt x="63" y="56"/>
                    </a:lnTo>
                    <a:lnTo>
                      <a:pt x="63" y="56"/>
                    </a:lnTo>
                    <a:lnTo>
                      <a:pt x="63" y="58"/>
                    </a:lnTo>
                    <a:lnTo>
                      <a:pt x="61" y="60"/>
                    </a:lnTo>
                    <a:lnTo>
                      <a:pt x="61" y="60"/>
                    </a:lnTo>
                    <a:lnTo>
                      <a:pt x="60" y="60"/>
                    </a:lnTo>
                    <a:lnTo>
                      <a:pt x="60" y="60"/>
                    </a:lnTo>
                    <a:lnTo>
                      <a:pt x="57" y="62"/>
                    </a:lnTo>
                    <a:lnTo>
                      <a:pt x="57" y="62"/>
                    </a:lnTo>
                    <a:lnTo>
                      <a:pt x="55" y="63"/>
                    </a:lnTo>
                    <a:lnTo>
                      <a:pt x="55" y="63"/>
                    </a:lnTo>
                    <a:lnTo>
                      <a:pt x="51" y="64"/>
                    </a:lnTo>
                    <a:lnTo>
                      <a:pt x="51" y="64"/>
                    </a:lnTo>
                    <a:lnTo>
                      <a:pt x="49" y="64"/>
                    </a:lnTo>
                    <a:lnTo>
                      <a:pt x="49" y="66"/>
                    </a:lnTo>
                    <a:lnTo>
                      <a:pt x="52" y="66"/>
                    </a:lnTo>
                    <a:lnTo>
                      <a:pt x="52" y="66"/>
                    </a:lnTo>
                    <a:lnTo>
                      <a:pt x="56" y="64"/>
                    </a:lnTo>
                    <a:lnTo>
                      <a:pt x="60" y="64"/>
                    </a:lnTo>
                    <a:lnTo>
                      <a:pt x="60" y="64"/>
                    </a:lnTo>
                    <a:lnTo>
                      <a:pt x="61" y="67"/>
                    </a:lnTo>
                    <a:lnTo>
                      <a:pt x="63" y="68"/>
                    </a:lnTo>
                    <a:lnTo>
                      <a:pt x="63" y="68"/>
                    </a:lnTo>
                    <a:lnTo>
                      <a:pt x="63" y="74"/>
                    </a:lnTo>
                    <a:lnTo>
                      <a:pt x="63" y="74"/>
                    </a:lnTo>
                    <a:lnTo>
                      <a:pt x="63" y="76"/>
                    </a:lnTo>
                    <a:lnTo>
                      <a:pt x="61" y="79"/>
                    </a:lnTo>
                    <a:lnTo>
                      <a:pt x="61" y="79"/>
                    </a:lnTo>
                    <a:lnTo>
                      <a:pt x="59" y="79"/>
                    </a:lnTo>
                    <a:lnTo>
                      <a:pt x="55" y="79"/>
                    </a:lnTo>
                    <a:lnTo>
                      <a:pt x="55" y="79"/>
                    </a:lnTo>
                    <a:lnTo>
                      <a:pt x="48" y="79"/>
                    </a:lnTo>
                    <a:lnTo>
                      <a:pt x="48" y="79"/>
                    </a:lnTo>
                    <a:lnTo>
                      <a:pt x="49" y="80"/>
                    </a:lnTo>
                    <a:lnTo>
                      <a:pt x="49" y="80"/>
                    </a:lnTo>
                    <a:lnTo>
                      <a:pt x="49" y="80"/>
                    </a:lnTo>
                    <a:lnTo>
                      <a:pt x="53" y="83"/>
                    </a:lnTo>
                    <a:lnTo>
                      <a:pt x="53" y="83"/>
                    </a:lnTo>
                    <a:lnTo>
                      <a:pt x="55" y="86"/>
                    </a:lnTo>
                    <a:lnTo>
                      <a:pt x="53" y="88"/>
                    </a:lnTo>
                    <a:lnTo>
                      <a:pt x="53" y="88"/>
                    </a:lnTo>
                    <a:lnTo>
                      <a:pt x="49" y="91"/>
                    </a:lnTo>
                    <a:lnTo>
                      <a:pt x="49" y="91"/>
                    </a:lnTo>
                    <a:lnTo>
                      <a:pt x="47" y="92"/>
                    </a:lnTo>
                    <a:lnTo>
                      <a:pt x="47" y="92"/>
                    </a:lnTo>
                    <a:lnTo>
                      <a:pt x="43" y="92"/>
                    </a:lnTo>
                    <a:lnTo>
                      <a:pt x="40" y="91"/>
                    </a:lnTo>
                    <a:lnTo>
                      <a:pt x="40" y="91"/>
                    </a:lnTo>
                    <a:lnTo>
                      <a:pt x="37" y="88"/>
                    </a:lnTo>
                    <a:lnTo>
                      <a:pt x="36" y="86"/>
                    </a:lnTo>
                    <a:lnTo>
                      <a:pt x="36" y="86"/>
                    </a:lnTo>
                    <a:lnTo>
                      <a:pt x="35" y="84"/>
                    </a:lnTo>
                    <a:lnTo>
                      <a:pt x="36" y="83"/>
                    </a:lnTo>
                    <a:lnTo>
                      <a:pt x="36" y="80"/>
                    </a:lnTo>
                    <a:lnTo>
                      <a:pt x="36" y="80"/>
                    </a:lnTo>
                    <a:lnTo>
                      <a:pt x="36" y="78"/>
                    </a:lnTo>
                    <a:lnTo>
                      <a:pt x="36" y="78"/>
                    </a:lnTo>
                    <a:lnTo>
                      <a:pt x="39" y="75"/>
                    </a:lnTo>
                    <a:lnTo>
                      <a:pt x="39" y="75"/>
                    </a:lnTo>
                    <a:lnTo>
                      <a:pt x="43" y="72"/>
                    </a:lnTo>
                    <a:lnTo>
                      <a:pt x="43" y="72"/>
                    </a:lnTo>
                    <a:lnTo>
                      <a:pt x="39" y="72"/>
                    </a:lnTo>
                    <a:lnTo>
                      <a:pt x="36" y="74"/>
                    </a:lnTo>
                    <a:lnTo>
                      <a:pt x="36" y="74"/>
                    </a:lnTo>
                    <a:lnTo>
                      <a:pt x="33" y="75"/>
                    </a:lnTo>
                    <a:lnTo>
                      <a:pt x="31" y="78"/>
                    </a:lnTo>
                    <a:lnTo>
                      <a:pt x="31" y="78"/>
                    </a:lnTo>
                    <a:lnTo>
                      <a:pt x="29" y="82"/>
                    </a:lnTo>
                    <a:lnTo>
                      <a:pt x="31" y="86"/>
                    </a:lnTo>
                    <a:lnTo>
                      <a:pt x="31" y="86"/>
                    </a:lnTo>
                    <a:lnTo>
                      <a:pt x="32" y="88"/>
                    </a:lnTo>
                    <a:lnTo>
                      <a:pt x="35" y="90"/>
                    </a:lnTo>
                    <a:lnTo>
                      <a:pt x="35" y="90"/>
                    </a:lnTo>
                    <a:lnTo>
                      <a:pt x="36" y="92"/>
                    </a:lnTo>
                    <a:lnTo>
                      <a:pt x="36" y="96"/>
                    </a:lnTo>
                    <a:lnTo>
                      <a:pt x="36" y="96"/>
                    </a:lnTo>
                    <a:lnTo>
                      <a:pt x="36" y="97"/>
                    </a:lnTo>
                    <a:lnTo>
                      <a:pt x="33" y="99"/>
                    </a:lnTo>
                    <a:lnTo>
                      <a:pt x="33" y="99"/>
                    </a:lnTo>
                    <a:lnTo>
                      <a:pt x="29" y="97"/>
                    </a:lnTo>
                    <a:lnTo>
                      <a:pt x="29" y="97"/>
                    </a:lnTo>
                    <a:lnTo>
                      <a:pt x="28" y="97"/>
                    </a:lnTo>
                    <a:lnTo>
                      <a:pt x="28" y="99"/>
                    </a:lnTo>
                    <a:lnTo>
                      <a:pt x="29" y="100"/>
                    </a:lnTo>
                    <a:lnTo>
                      <a:pt x="29" y="100"/>
                    </a:lnTo>
                    <a:lnTo>
                      <a:pt x="31" y="104"/>
                    </a:lnTo>
                    <a:lnTo>
                      <a:pt x="31" y="104"/>
                    </a:lnTo>
                    <a:lnTo>
                      <a:pt x="29" y="105"/>
                    </a:lnTo>
                    <a:lnTo>
                      <a:pt x="28" y="107"/>
                    </a:lnTo>
                    <a:lnTo>
                      <a:pt x="28" y="107"/>
                    </a:lnTo>
                    <a:lnTo>
                      <a:pt x="25" y="108"/>
                    </a:lnTo>
                    <a:lnTo>
                      <a:pt x="25" y="109"/>
                    </a:lnTo>
                    <a:lnTo>
                      <a:pt x="25" y="109"/>
                    </a:lnTo>
                    <a:lnTo>
                      <a:pt x="24" y="109"/>
                    </a:lnTo>
                    <a:lnTo>
                      <a:pt x="23" y="109"/>
                    </a:lnTo>
                    <a:lnTo>
                      <a:pt x="23" y="109"/>
                    </a:lnTo>
                    <a:lnTo>
                      <a:pt x="20" y="109"/>
                    </a:lnTo>
                    <a:lnTo>
                      <a:pt x="20" y="111"/>
                    </a:lnTo>
                    <a:lnTo>
                      <a:pt x="20" y="111"/>
                    </a:lnTo>
                    <a:lnTo>
                      <a:pt x="19" y="113"/>
                    </a:lnTo>
                    <a:lnTo>
                      <a:pt x="19" y="116"/>
                    </a:lnTo>
                    <a:lnTo>
                      <a:pt x="19" y="116"/>
                    </a:lnTo>
                    <a:lnTo>
                      <a:pt x="16" y="116"/>
                    </a:lnTo>
                    <a:lnTo>
                      <a:pt x="16" y="116"/>
                    </a:lnTo>
                    <a:lnTo>
                      <a:pt x="14" y="117"/>
                    </a:lnTo>
                    <a:lnTo>
                      <a:pt x="14" y="117"/>
                    </a:lnTo>
                    <a:lnTo>
                      <a:pt x="11" y="120"/>
                    </a:lnTo>
                    <a:lnTo>
                      <a:pt x="11" y="120"/>
                    </a:lnTo>
                    <a:lnTo>
                      <a:pt x="10" y="120"/>
                    </a:lnTo>
                    <a:lnTo>
                      <a:pt x="10" y="120"/>
                    </a:lnTo>
                    <a:lnTo>
                      <a:pt x="10" y="120"/>
                    </a:lnTo>
                    <a:lnTo>
                      <a:pt x="7" y="119"/>
                    </a:lnTo>
                    <a:lnTo>
                      <a:pt x="7" y="119"/>
                    </a:lnTo>
                    <a:lnTo>
                      <a:pt x="6" y="115"/>
                    </a:lnTo>
                    <a:lnTo>
                      <a:pt x="6" y="115"/>
                    </a:lnTo>
                    <a:lnTo>
                      <a:pt x="3" y="112"/>
                    </a:lnTo>
                    <a:lnTo>
                      <a:pt x="2" y="111"/>
                    </a:lnTo>
                    <a:lnTo>
                      <a:pt x="2" y="108"/>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44" name="Freeform 9">
                <a:extLst>
                  <a:ext uri="{FF2B5EF4-FFF2-40B4-BE49-F238E27FC236}">
                    <a16:creationId xmlns:a16="http://schemas.microsoft.com/office/drawing/2014/main" xmlns="" id="{AAEFB000-53C0-48CA-A504-B855500395C1}"/>
                  </a:ext>
                </a:extLst>
              </p:cNvPr>
              <p:cNvSpPr>
                <a:spLocks/>
              </p:cNvSpPr>
              <p:nvPr/>
            </p:nvSpPr>
            <p:spPr bwMode="auto">
              <a:xfrm>
                <a:off x="4267839" y="3461684"/>
                <a:ext cx="19209" cy="21130"/>
              </a:xfrm>
              <a:custGeom>
                <a:avLst/>
                <a:gdLst>
                  <a:gd name="T0" fmla="*/ 0 w 10"/>
                  <a:gd name="T1" fmla="*/ 7 h 11"/>
                  <a:gd name="T2" fmla="*/ 0 w 10"/>
                  <a:gd name="T3" fmla="*/ 7 h 11"/>
                  <a:gd name="T4" fmla="*/ 1 w 10"/>
                  <a:gd name="T5" fmla="*/ 5 h 11"/>
                  <a:gd name="T6" fmla="*/ 4 w 10"/>
                  <a:gd name="T7" fmla="*/ 4 h 11"/>
                  <a:gd name="T8" fmla="*/ 4 w 10"/>
                  <a:gd name="T9" fmla="*/ 4 h 11"/>
                  <a:gd name="T10" fmla="*/ 8 w 10"/>
                  <a:gd name="T11" fmla="*/ 0 h 11"/>
                  <a:gd name="T12" fmla="*/ 8 w 10"/>
                  <a:gd name="T13" fmla="*/ 0 h 11"/>
                  <a:gd name="T14" fmla="*/ 9 w 10"/>
                  <a:gd name="T15" fmla="*/ 0 h 11"/>
                  <a:gd name="T16" fmla="*/ 10 w 10"/>
                  <a:gd name="T17" fmla="*/ 0 h 11"/>
                  <a:gd name="T18" fmla="*/ 10 w 10"/>
                  <a:gd name="T19" fmla="*/ 3 h 11"/>
                  <a:gd name="T20" fmla="*/ 10 w 10"/>
                  <a:gd name="T21" fmla="*/ 3 h 11"/>
                  <a:gd name="T22" fmla="*/ 9 w 10"/>
                  <a:gd name="T23" fmla="*/ 5 h 11"/>
                  <a:gd name="T24" fmla="*/ 6 w 10"/>
                  <a:gd name="T25" fmla="*/ 8 h 11"/>
                  <a:gd name="T26" fmla="*/ 6 w 10"/>
                  <a:gd name="T27" fmla="*/ 8 h 11"/>
                  <a:gd name="T28" fmla="*/ 5 w 10"/>
                  <a:gd name="T29" fmla="*/ 9 h 11"/>
                  <a:gd name="T30" fmla="*/ 2 w 10"/>
                  <a:gd name="T31" fmla="*/ 11 h 11"/>
                  <a:gd name="T32" fmla="*/ 2 w 10"/>
                  <a:gd name="T33" fmla="*/ 11 h 11"/>
                  <a:gd name="T34" fmla="*/ 1 w 10"/>
                  <a:gd name="T35" fmla="*/ 9 h 11"/>
                  <a:gd name="T36" fmla="*/ 0 w 10"/>
                  <a:gd name="T3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0" y="7"/>
                    </a:moveTo>
                    <a:lnTo>
                      <a:pt x="0" y="7"/>
                    </a:lnTo>
                    <a:lnTo>
                      <a:pt x="1" y="5"/>
                    </a:lnTo>
                    <a:lnTo>
                      <a:pt x="4" y="4"/>
                    </a:lnTo>
                    <a:lnTo>
                      <a:pt x="4" y="4"/>
                    </a:lnTo>
                    <a:lnTo>
                      <a:pt x="8" y="0"/>
                    </a:lnTo>
                    <a:lnTo>
                      <a:pt x="8" y="0"/>
                    </a:lnTo>
                    <a:lnTo>
                      <a:pt x="9" y="0"/>
                    </a:lnTo>
                    <a:lnTo>
                      <a:pt x="10" y="0"/>
                    </a:lnTo>
                    <a:lnTo>
                      <a:pt x="10" y="3"/>
                    </a:lnTo>
                    <a:lnTo>
                      <a:pt x="10" y="3"/>
                    </a:lnTo>
                    <a:lnTo>
                      <a:pt x="9" y="5"/>
                    </a:lnTo>
                    <a:lnTo>
                      <a:pt x="6" y="8"/>
                    </a:lnTo>
                    <a:lnTo>
                      <a:pt x="6" y="8"/>
                    </a:lnTo>
                    <a:lnTo>
                      <a:pt x="5" y="9"/>
                    </a:lnTo>
                    <a:lnTo>
                      <a:pt x="2" y="11"/>
                    </a:lnTo>
                    <a:lnTo>
                      <a:pt x="2" y="11"/>
                    </a:lnTo>
                    <a:lnTo>
                      <a:pt x="1" y="9"/>
                    </a:lnTo>
                    <a:lnTo>
                      <a:pt x="0" y="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5" name="Freeform 10">
                <a:extLst>
                  <a:ext uri="{FF2B5EF4-FFF2-40B4-BE49-F238E27FC236}">
                    <a16:creationId xmlns:a16="http://schemas.microsoft.com/office/drawing/2014/main" xmlns="" id="{29B5668A-9645-4555-9F6F-7E14D892F5DF}"/>
                  </a:ext>
                </a:extLst>
              </p:cNvPr>
              <p:cNvSpPr>
                <a:spLocks/>
              </p:cNvSpPr>
              <p:nvPr/>
            </p:nvSpPr>
            <p:spPr bwMode="auto">
              <a:xfrm>
                <a:off x="4267839" y="3461684"/>
                <a:ext cx="19209" cy="21130"/>
              </a:xfrm>
              <a:custGeom>
                <a:avLst/>
                <a:gdLst>
                  <a:gd name="T0" fmla="*/ 0 w 10"/>
                  <a:gd name="T1" fmla="*/ 7 h 11"/>
                  <a:gd name="T2" fmla="*/ 0 w 10"/>
                  <a:gd name="T3" fmla="*/ 7 h 11"/>
                  <a:gd name="T4" fmla="*/ 1 w 10"/>
                  <a:gd name="T5" fmla="*/ 5 h 11"/>
                  <a:gd name="T6" fmla="*/ 4 w 10"/>
                  <a:gd name="T7" fmla="*/ 4 h 11"/>
                  <a:gd name="T8" fmla="*/ 4 w 10"/>
                  <a:gd name="T9" fmla="*/ 4 h 11"/>
                  <a:gd name="T10" fmla="*/ 8 w 10"/>
                  <a:gd name="T11" fmla="*/ 0 h 11"/>
                  <a:gd name="T12" fmla="*/ 8 w 10"/>
                  <a:gd name="T13" fmla="*/ 0 h 11"/>
                  <a:gd name="T14" fmla="*/ 9 w 10"/>
                  <a:gd name="T15" fmla="*/ 0 h 11"/>
                  <a:gd name="T16" fmla="*/ 10 w 10"/>
                  <a:gd name="T17" fmla="*/ 0 h 11"/>
                  <a:gd name="T18" fmla="*/ 10 w 10"/>
                  <a:gd name="T19" fmla="*/ 3 h 11"/>
                  <a:gd name="T20" fmla="*/ 10 w 10"/>
                  <a:gd name="T21" fmla="*/ 3 h 11"/>
                  <a:gd name="T22" fmla="*/ 9 w 10"/>
                  <a:gd name="T23" fmla="*/ 5 h 11"/>
                  <a:gd name="T24" fmla="*/ 6 w 10"/>
                  <a:gd name="T25" fmla="*/ 8 h 11"/>
                  <a:gd name="T26" fmla="*/ 6 w 10"/>
                  <a:gd name="T27" fmla="*/ 8 h 11"/>
                  <a:gd name="T28" fmla="*/ 5 w 10"/>
                  <a:gd name="T29" fmla="*/ 9 h 11"/>
                  <a:gd name="T30" fmla="*/ 2 w 10"/>
                  <a:gd name="T31" fmla="*/ 11 h 11"/>
                  <a:gd name="T32" fmla="*/ 2 w 10"/>
                  <a:gd name="T33" fmla="*/ 11 h 11"/>
                  <a:gd name="T34" fmla="*/ 1 w 10"/>
                  <a:gd name="T35" fmla="*/ 9 h 11"/>
                  <a:gd name="T36" fmla="*/ 0 w 10"/>
                  <a:gd name="T3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0" y="7"/>
                    </a:moveTo>
                    <a:lnTo>
                      <a:pt x="0" y="7"/>
                    </a:lnTo>
                    <a:lnTo>
                      <a:pt x="1" y="5"/>
                    </a:lnTo>
                    <a:lnTo>
                      <a:pt x="4" y="4"/>
                    </a:lnTo>
                    <a:lnTo>
                      <a:pt x="4" y="4"/>
                    </a:lnTo>
                    <a:lnTo>
                      <a:pt x="8" y="0"/>
                    </a:lnTo>
                    <a:lnTo>
                      <a:pt x="8" y="0"/>
                    </a:lnTo>
                    <a:lnTo>
                      <a:pt x="9" y="0"/>
                    </a:lnTo>
                    <a:lnTo>
                      <a:pt x="10" y="0"/>
                    </a:lnTo>
                    <a:lnTo>
                      <a:pt x="10" y="3"/>
                    </a:lnTo>
                    <a:lnTo>
                      <a:pt x="10" y="3"/>
                    </a:lnTo>
                    <a:lnTo>
                      <a:pt x="9" y="5"/>
                    </a:lnTo>
                    <a:lnTo>
                      <a:pt x="6" y="8"/>
                    </a:lnTo>
                    <a:lnTo>
                      <a:pt x="6" y="8"/>
                    </a:lnTo>
                    <a:lnTo>
                      <a:pt x="5" y="9"/>
                    </a:lnTo>
                    <a:lnTo>
                      <a:pt x="2" y="11"/>
                    </a:lnTo>
                    <a:lnTo>
                      <a:pt x="2" y="11"/>
                    </a:lnTo>
                    <a:lnTo>
                      <a:pt x="1" y="9"/>
                    </a:lnTo>
                    <a:lnTo>
                      <a:pt x="0" y="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46" name="Freeform 11">
                <a:extLst>
                  <a:ext uri="{FF2B5EF4-FFF2-40B4-BE49-F238E27FC236}">
                    <a16:creationId xmlns:a16="http://schemas.microsoft.com/office/drawing/2014/main" xmlns="" id="{D893E1D2-E498-46C1-A808-F03738D05E9A}"/>
                  </a:ext>
                </a:extLst>
              </p:cNvPr>
              <p:cNvSpPr>
                <a:spLocks/>
              </p:cNvSpPr>
              <p:nvPr/>
            </p:nvSpPr>
            <p:spPr bwMode="auto">
              <a:xfrm>
                <a:off x="4062298" y="3626886"/>
                <a:ext cx="74917" cy="53787"/>
              </a:xfrm>
              <a:custGeom>
                <a:avLst/>
                <a:gdLst>
                  <a:gd name="T0" fmla="*/ 26 w 39"/>
                  <a:gd name="T1" fmla="*/ 0 h 28"/>
                  <a:gd name="T2" fmla="*/ 23 w 39"/>
                  <a:gd name="T3" fmla="*/ 3 h 28"/>
                  <a:gd name="T4" fmla="*/ 20 w 39"/>
                  <a:gd name="T5" fmla="*/ 5 h 28"/>
                  <a:gd name="T6" fmla="*/ 19 w 39"/>
                  <a:gd name="T7" fmla="*/ 5 h 28"/>
                  <a:gd name="T8" fmla="*/ 18 w 39"/>
                  <a:gd name="T9" fmla="*/ 4 h 28"/>
                  <a:gd name="T10" fmla="*/ 16 w 39"/>
                  <a:gd name="T11" fmla="*/ 4 h 28"/>
                  <a:gd name="T12" fmla="*/ 14 w 39"/>
                  <a:gd name="T13" fmla="*/ 5 h 28"/>
                  <a:gd name="T14" fmla="*/ 12 w 39"/>
                  <a:gd name="T15" fmla="*/ 7 h 28"/>
                  <a:gd name="T16" fmla="*/ 10 w 39"/>
                  <a:gd name="T17" fmla="*/ 8 h 28"/>
                  <a:gd name="T18" fmla="*/ 8 w 39"/>
                  <a:gd name="T19" fmla="*/ 5 h 28"/>
                  <a:gd name="T20" fmla="*/ 6 w 39"/>
                  <a:gd name="T21" fmla="*/ 5 h 28"/>
                  <a:gd name="T22" fmla="*/ 4 w 39"/>
                  <a:gd name="T23" fmla="*/ 7 h 28"/>
                  <a:gd name="T24" fmla="*/ 0 w 39"/>
                  <a:gd name="T25" fmla="*/ 9 h 28"/>
                  <a:gd name="T26" fmla="*/ 0 w 39"/>
                  <a:gd name="T27" fmla="*/ 12 h 28"/>
                  <a:gd name="T28" fmla="*/ 0 w 39"/>
                  <a:gd name="T29" fmla="*/ 13 h 28"/>
                  <a:gd name="T30" fmla="*/ 4 w 39"/>
                  <a:gd name="T31" fmla="*/ 18 h 28"/>
                  <a:gd name="T32" fmla="*/ 4 w 39"/>
                  <a:gd name="T33" fmla="*/ 18 h 28"/>
                  <a:gd name="T34" fmla="*/ 6 w 39"/>
                  <a:gd name="T35" fmla="*/ 18 h 28"/>
                  <a:gd name="T36" fmla="*/ 8 w 39"/>
                  <a:gd name="T37" fmla="*/ 17 h 28"/>
                  <a:gd name="T38" fmla="*/ 10 w 39"/>
                  <a:gd name="T39" fmla="*/ 17 h 28"/>
                  <a:gd name="T40" fmla="*/ 11 w 39"/>
                  <a:gd name="T41" fmla="*/ 18 h 28"/>
                  <a:gd name="T42" fmla="*/ 12 w 39"/>
                  <a:gd name="T43" fmla="*/ 20 h 28"/>
                  <a:gd name="T44" fmla="*/ 14 w 39"/>
                  <a:gd name="T45" fmla="*/ 21 h 28"/>
                  <a:gd name="T46" fmla="*/ 15 w 39"/>
                  <a:gd name="T47" fmla="*/ 21 h 28"/>
                  <a:gd name="T48" fmla="*/ 16 w 39"/>
                  <a:gd name="T49" fmla="*/ 24 h 28"/>
                  <a:gd name="T50" fmla="*/ 16 w 39"/>
                  <a:gd name="T51" fmla="*/ 26 h 28"/>
                  <a:gd name="T52" fmla="*/ 18 w 39"/>
                  <a:gd name="T53" fmla="*/ 26 h 28"/>
                  <a:gd name="T54" fmla="*/ 20 w 39"/>
                  <a:gd name="T55" fmla="*/ 26 h 28"/>
                  <a:gd name="T56" fmla="*/ 23 w 39"/>
                  <a:gd name="T57" fmla="*/ 26 h 28"/>
                  <a:gd name="T58" fmla="*/ 28 w 39"/>
                  <a:gd name="T59" fmla="*/ 28 h 28"/>
                  <a:gd name="T60" fmla="*/ 30 w 39"/>
                  <a:gd name="T61" fmla="*/ 25 h 28"/>
                  <a:gd name="T62" fmla="*/ 30 w 39"/>
                  <a:gd name="T63" fmla="*/ 22 h 28"/>
                  <a:gd name="T64" fmla="*/ 27 w 39"/>
                  <a:gd name="T65" fmla="*/ 22 h 28"/>
                  <a:gd name="T66" fmla="*/ 24 w 39"/>
                  <a:gd name="T67" fmla="*/ 22 h 28"/>
                  <a:gd name="T68" fmla="*/ 19 w 39"/>
                  <a:gd name="T69" fmla="*/ 20 h 28"/>
                  <a:gd name="T70" fmla="*/ 20 w 39"/>
                  <a:gd name="T71" fmla="*/ 18 h 28"/>
                  <a:gd name="T72" fmla="*/ 27 w 39"/>
                  <a:gd name="T73" fmla="*/ 18 h 28"/>
                  <a:gd name="T74" fmla="*/ 31 w 39"/>
                  <a:gd name="T75" fmla="*/ 20 h 28"/>
                  <a:gd name="T76" fmla="*/ 34 w 39"/>
                  <a:gd name="T77" fmla="*/ 17 h 28"/>
                  <a:gd name="T78" fmla="*/ 32 w 39"/>
                  <a:gd name="T79" fmla="*/ 16 h 28"/>
                  <a:gd name="T80" fmla="*/ 31 w 39"/>
                  <a:gd name="T81" fmla="*/ 13 h 28"/>
                  <a:gd name="T82" fmla="*/ 28 w 39"/>
                  <a:gd name="T83" fmla="*/ 9 h 28"/>
                  <a:gd name="T84" fmla="*/ 27 w 39"/>
                  <a:gd name="T85" fmla="*/ 8 h 28"/>
                  <a:gd name="T86" fmla="*/ 28 w 39"/>
                  <a:gd name="T87" fmla="*/ 7 h 28"/>
                  <a:gd name="T88" fmla="*/ 30 w 39"/>
                  <a:gd name="T89" fmla="*/ 8 h 28"/>
                  <a:gd name="T90" fmla="*/ 31 w 39"/>
                  <a:gd name="T91" fmla="*/ 9 h 28"/>
                  <a:gd name="T92" fmla="*/ 35 w 39"/>
                  <a:gd name="T93" fmla="*/ 12 h 28"/>
                  <a:gd name="T94" fmla="*/ 38 w 39"/>
                  <a:gd name="T95" fmla="*/ 10 h 28"/>
                  <a:gd name="T96" fmla="*/ 39 w 39"/>
                  <a:gd name="T97" fmla="*/ 7 h 28"/>
                  <a:gd name="T98" fmla="*/ 36 w 39"/>
                  <a:gd name="T99" fmla="*/ 5 h 28"/>
                  <a:gd name="T100" fmla="*/ 34 w 39"/>
                  <a:gd name="T101" fmla="*/ 5 h 28"/>
                  <a:gd name="T102" fmla="*/ 30 w 39"/>
                  <a:gd name="T103" fmla="*/ 1 h 28"/>
                  <a:gd name="T104" fmla="*/ 26 w 39"/>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28">
                    <a:moveTo>
                      <a:pt x="26" y="0"/>
                    </a:moveTo>
                    <a:lnTo>
                      <a:pt x="26" y="0"/>
                    </a:lnTo>
                    <a:lnTo>
                      <a:pt x="24" y="0"/>
                    </a:lnTo>
                    <a:lnTo>
                      <a:pt x="23" y="3"/>
                    </a:lnTo>
                    <a:lnTo>
                      <a:pt x="23" y="3"/>
                    </a:lnTo>
                    <a:lnTo>
                      <a:pt x="20" y="5"/>
                    </a:lnTo>
                    <a:lnTo>
                      <a:pt x="20" y="5"/>
                    </a:lnTo>
                    <a:lnTo>
                      <a:pt x="19" y="5"/>
                    </a:lnTo>
                    <a:lnTo>
                      <a:pt x="19" y="4"/>
                    </a:lnTo>
                    <a:lnTo>
                      <a:pt x="18" y="4"/>
                    </a:lnTo>
                    <a:lnTo>
                      <a:pt x="16" y="4"/>
                    </a:lnTo>
                    <a:lnTo>
                      <a:pt x="16" y="4"/>
                    </a:lnTo>
                    <a:lnTo>
                      <a:pt x="15" y="4"/>
                    </a:lnTo>
                    <a:lnTo>
                      <a:pt x="14" y="5"/>
                    </a:lnTo>
                    <a:lnTo>
                      <a:pt x="14" y="5"/>
                    </a:lnTo>
                    <a:lnTo>
                      <a:pt x="12" y="7"/>
                    </a:lnTo>
                    <a:lnTo>
                      <a:pt x="10" y="8"/>
                    </a:lnTo>
                    <a:lnTo>
                      <a:pt x="10" y="8"/>
                    </a:lnTo>
                    <a:lnTo>
                      <a:pt x="10" y="5"/>
                    </a:lnTo>
                    <a:lnTo>
                      <a:pt x="8" y="5"/>
                    </a:lnTo>
                    <a:lnTo>
                      <a:pt x="8" y="5"/>
                    </a:lnTo>
                    <a:lnTo>
                      <a:pt x="6" y="5"/>
                    </a:lnTo>
                    <a:lnTo>
                      <a:pt x="4" y="7"/>
                    </a:lnTo>
                    <a:lnTo>
                      <a:pt x="4" y="7"/>
                    </a:lnTo>
                    <a:lnTo>
                      <a:pt x="3" y="8"/>
                    </a:lnTo>
                    <a:lnTo>
                      <a:pt x="0" y="9"/>
                    </a:lnTo>
                    <a:lnTo>
                      <a:pt x="0" y="9"/>
                    </a:lnTo>
                    <a:lnTo>
                      <a:pt x="0" y="12"/>
                    </a:lnTo>
                    <a:lnTo>
                      <a:pt x="0" y="13"/>
                    </a:lnTo>
                    <a:lnTo>
                      <a:pt x="0" y="13"/>
                    </a:lnTo>
                    <a:lnTo>
                      <a:pt x="2" y="16"/>
                    </a:lnTo>
                    <a:lnTo>
                      <a:pt x="4" y="18"/>
                    </a:lnTo>
                    <a:lnTo>
                      <a:pt x="4" y="18"/>
                    </a:lnTo>
                    <a:lnTo>
                      <a:pt x="4" y="18"/>
                    </a:lnTo>
                    <a:lnTo>
                      <a:pt x="6" y="18"/>
                    </a:lnTo>
                    <a:lnTo>
                      <a:pt x="6" y="18"/>
                    </a:lnTo>
                    <a:lnTo>
                      <a:pt x="6" y="17"/>
                    </a:lnTo>
                    <a:lnTo>
                      <a:pt x="8" y="17"/>
                    </a:lnTo>
                    <a:lnTo>
                      <a:pt x="8" y="17"/>
                    </a:lnTo>
                    <a:lnTo>
                      <a:pt x="10" y="17"/>
                    </a:lnTo>
                    <a:lnTo>
                      <a:pt x="10" y="17"/>
                    </a:lnTo>
                    <a:lnTo>
                      <a:pt x="11" y="18"/>
                    </a:lnTo>
                    <a:lnTo>
                      <a:pt x="11" y="18"/>
                    </a:lnTo>
                    <a:lnTo>
                      <a:pt x="12" y="20"/>
                    </a:lnTo>
                    <a:lnTo>
                      <a:pt x="12" y="20"/>
                    </a:lnTo>
                    <a:lnTo>
                      <a:pt x="14" y="21"/>
                    </a:lnTo>
                    <a:lnTo>
                      <a:pt x="15" y="21"/>
                    </a:lnTo>
                    <a:lnTo>
                      <a:pt x="15" y="21"/>
                    </a:lnTo>
                    <a:lnTo>
                      <a:pt x="16" y="22"/>
                    </a:lnTo>
                    <a:lnTo>
                      <a:pt x="16" y="24"/>
                    </a:lnTo>
                    <a:lnTo>
                      <a:pt x="16" y="24"/>
                    </a:lnTo>
                    <a:lnTo>
                      <a:pt x="16" y="26"/>
                    </a:lnTo>
                    <a:lnTo>
                      <a:pt x="16" y="26"/>
                    </a:lnTo>
                    <a:lnTo>
                      <a:pt x="18" y="26"/>
                    </a:lnTo>
                    <a:lnTo>
                      <a:pt x="20" y="26"/>
                    </a:lnTo>
                    <a:lnTo>
                      <a:pt x="20" y="26"/>
                    </a:lnTo>
                    <a:lnTo>
                      <a:pt x="23" y="26"/>
                    </a:lnTo>
                    <a:lnTo>
                      <a:pt x="23" y="26"/>
                    </a:lnTo>
                    <a:lnTo>
                      <a:pt x="26" y="28"/>
                    </a:lnTo>
                    <a:lnTo>
                      <a:pt x="28" y="28"/>
                    </a:lnTo>
                    <a:lnTo>
                      <a:pt x="28" y="28"/>
                    </a:lnTo>
                    <a:lnTo>
                      <a:pt x="30" y="25"/>
                    </a:lnTo>
                    <a:lnTo>
                      <a:pt x="31" y="24"/>
                    </a:lnTo>
                    <a:lnTo>
                      <a:pt x="30" y="22"/>
                    </a:lnTo>
                    <a:lnTo>
                      <a:pt x="30" y="22"/>
                    </a:lnTo>
                    <a:lnTo>
                      <a:pt x="27" y="22"/>
                    </a:lnTo>
                    <a:lnTo>
                      <a:pt x="24" y="22"/>
                    </a:lnTo>
                    <a:lnTo>
                      <a:pt x="24" y="22"/>
                    </a:lnTo>
                    <a:lnTo>
                      <a:pt x="20" y="21"/>
                    </a:lnTo>
                    <a:lnTo>
                      <a:pt x="19" y="20"/>
                    </a:lnTo>
                    <a:lnTo>
                      <a:pt x="19" y="20"/>
                    </a:lnTo>
                    <a:lnTo>
                      <a:pt x="20" y="18"/>
                    </a:lnTo>
                    <a:lnTo>
                      <a:pt x="22" y="18"/>
                    </a:lnTo>
                    <a:lnTo>
                      <a:pt x="27" y="18"/>
                    </a:lnTo>
                    <a:lnTo>
                      <a:pt x="27" y="18"/>
                    </a:lnTo>
                    <a:lnTo>
                      <a:pt x="31" y="20"/>
                    </a:lnTo>
                    <a:lnTo>
                      <a:pt x="32" y="18"/>
                    </a:lnTo>
                    <a:lnTo>
                      <a:pt x="34" y="17"/>
                    </a:lnTo>
                    <a:lnTo>
                      <a:pt x="34" y="17"/>
                    </a:lnTo>
                    <a:lnTo>
                      <a:pt x="32" y="16"/>
                    </a:lnTo>
                    <a:lnTo>
                      <a:pt x="31" y="13"/>
                    </a:lnTo>
                    <a:lnTo>
                      <a:pt x="31" y="13"/>
                    </a:lnTo>
                    <a:lnTo>
                      <a:pt x="28" y="9"/>
                    </a:lnTo>
                    <a:lnTo>
                      <a:pt x="28" y="9"/>
                    </a:lnTo>
                    <a:lnTo>
                      <a:pt x="27" y="8"/>
                    </a:lnTo>
                    <a:lnTo>
                      <a:pt x="27" y="8"/>
                    </a:lnTo>
                    <a:lnTo>
                      <a:pt x="27" y="7"/>
                    </a:lnTo>
                    <a:lnTo>
                      <a:pt x="28" y="7"/>
                    </a:lnTo>
                    <a:lnTo>
                      <a:pt x="28" y="7"/>
                    </a:lnTo>
                    <a:lnTo>
                      <a:pt x="30" y="8"/>
                    </a:lnTo>
                    <a:lnTo>
                      <a:pt x="31" y="9"/>
                    </a:lnTo>
                    <a:lnTo>
                      <a:pt x="31" y="9"/>
                    </a:lnTo>
                    <a:lnTo>
                      <a:pt x="35" y="12"/>
                    </a:lnTo>
                    <a:lnTo>
                      <a:pt x="35" y="12"/>
                    </a:lnTo>
                    <a:lnTo>
                      <a:pt x="36" y="10"/>
                    </a:lnTo>
                    <a:lnTo>
                      <a:pt x="38" y="10"/>
                    </a:lnTo>
                    <a:lnTo>
                      <a:pt x="39" y="8"/>
                    </a:lnTo>
                    <a:lnTo>
                      <a:pt x="39" y="7"/>
                    </a:lnTo>
                    <a:lnTo>
                      <a:pt x="39" y="7"/>
                    </a:lnTo>
                    <a:lnTo>
                      <a:pt x="36" y="5"/>
                    </a:lnTo>
                    <a:lnTo>
                      <a:pt x="34" y="5"/>
                    </a:lnTo>
                    <a:lnTo>
                      <a:pt x="34" y="5"/>
                    </a:lnTo>
                    <a:lnTo>
                      <a:pt x="32" y="4"/>
                    </a:lnTo>
                    <a:lnTo>
                      <a:pt x="30" y="1"/>
                    </a:lnTo>
                    <a:lnTo>
                      <a:pt x="28" y="0"/>
                    </a:lnTo>
                    <a:lnTo>
                      <a:pt x="26"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7" name="Freeform 12">
                <a:extLst>
                  <a:ext uri="{FF2B5EF4-FFF2-40B4-BE49-F238E27FC236}">
                    <a16:creationId xmlns:a16="http://schemas.microsoft.com/office/drawing/2014/main" xmlns="" id="{7F41126F-B231-4683-9314-B67903C6275A}"/>
                  </a:ext>
                </a:extLst>
              </p:cNvPr>
              <p:cNvSpPr>
                <a:spLocks/>
              </p:cNvSpPr>
              <p:nvPr/>
            </p:nvSpPr>
            <p:spPr bwMode="auto">
              <a:xfrm>
                <a:off x="4062298" y="3626886"/>
                <a:ext cx="74917" cy="53787"/>
              </a:xfrm>
              <a:custGeom>
                <a:avLst/>
                <a:gdLst>
                  <a:gd name="T0" fmla="*/ 26 w 39"/>
                  <a:gd name="T1" fmla="*/ 0 h 28"/>
                  <a:gd name="T2" fmla="*/ 23 w 39"/>
                  <a:gd name="T3" fmla="*/ 3 h 28"/>
                  <a:gd name="T4" fmla="*/ 20 w 39"/>
                  <a:gd name="T5" fmla="*/ 5 h 28"/>
                  <a:gd name="T6" fmla="*/ 19 w 39"/>
                  <a:gd name="T7" fmla="*/ 5 h 28"/>
                  <a:gd name="T8" fmla="*/ 18 w 39"/>
                  <a:gd name="T9" fmla="*/ 4 h 28"/>
                  <a:gd name="T10" fmla="*/ 16 w 39"/>
                  <a:gd name="T11" fmla="*/ 4 h 28"/>
                  <a:gd name="T12" fmla="*/ 14 w 39"/>
                  <a:gd name="T13" fmla="*/ 5 h 28"/>
                  <a:gd name="T14" fmla="*/ 12 w 39"/>
                  <a:gd name="T15" fmla="*/ 7 h 28"/>
                  <a:gd name="T16" fmla="*/ 10 w 39"/>
                  <a:gd name="T17" fmla="*/ 8 h 28"/>
                  <a:gd name="T18" fmla="*/ 8 w 39"/>
                  <a:gd name="T19" fmla="*/ 5 h 28"/>
                  <a:gd name="T20" fmla="*/ 6 w 39"/>
                  <a:gd name="T21" fmla="*/ 5 h 28"/>
                  <a:gd name="T22" fmla="*/ 4 w 39"/>
                  <a:gd name="T23" fmla="*/ 7 h 28"/>
                  <a:gd name="T24" fmla="*/ 0 w 39"/>
                  <a:gd name="T25" fmla="*/ 9 h 28"/>
                  <a:gd name="T26" fmla="*/ 0 w 39"/>
                  <a:gd name="T27" fmla="*/ 12 h 28"/>
                  <a:gd name="T28" fmla="*/ 0 w 39"/>
                  <a:gd name="T29" fmla="*/ 13 h 28"/>
                  <a:gd name="T30" fmla="*/ 4 w 39"/>
                  <a:gd name="T31" fmla="*/ 18 h 28"/>
                  <a:gd name="T32" fmla="*/ 4 w 39"/>
                  <a:gd name="T33" fmla="*/ 18 h 28"/>
                  <a:gd name="T34" fmla="*/ 6 w 39"/>
                  <a:gd name="T35" fmla="*/ 18 h 28"/>
                  <a:gd name="T36" fmla="*/ 8 w 39"/>
                  <a:gd name="T37" fmla="*/ 17 h 28"/>
                  <a:gd name="T38" fmla="*/ 10 w 39"/>
                  <a:gd name="T39" fmla="*/ 17 h 28"/>
                  <a:gd name="T40" fmla="*/ 11 w 39"/>
                  <a:gd name="T41" fmla="*/ 18 h 28"/>
                  <a:gd name="T42" fmla="*/ 12 w 39"/>
                  <a:gd name="T43" fmla="*/ 20 h 28"/>
                  <a:gd name="T44" fmla="*/ 14 w 39"/>
                  <a:gd name="T45" fmla="*/ 21 h 28"/>
                  <a:gd name="T46" fmla="*/ 15 w 39"/>
                  <a:gd name="T47" fmla="*/ 21 h 28"/>
                  <a:gd name="T48" fmla="*/ 16 w 39"/>
                  <a:gd name="T49" fmla="*/ 24 h 28"/>
                  <a:gd name="T50" fmla="*/ 16 w 39"/>
                  <a:gd name="T51" fmla="*/ 26 h 28"/>
                  <a:gd name="T52" fmla="*/ 18 w 39"/>
                  <a:gd name="T53" fmla="*/ 26 h 28"/>
                  <a:gd name="T54" fmla="*/ 20 w 39"/>
                  <a:gd name="T55" fmla="*/ 26 h 28"/>
                  <a:gd name="T56" fmla="*/ 23 w 39"/>
                  <a:gd name="T57" fmla="*/ 26 h 28"/>
                  <a:gd name="T58" fmla="*/ 28 w 39"/>
                  <a:gd name="T59" fmla="*/ 28 h 28"/>
                  <a:gd name="T60" fmla="*/ 30 w 39"/>
                  <a:gd name="T61" fmla="*/ 25 h 28"/>
                  <a:gd name="T62" fmla="*/ 30 w 39"/>
                  <a:gd name="T63" fmla="*/ 22 h 28"/>
                  <a:gd name="T64" fmla="*/ 27 w 39"/>
                  <a:gd name="T65" fmla="*/ 22 h 28"/>
                  <a:gd name="T66" fmla="*/ 24 w 39"/>
                  <a:gd name="T67" fmla="*/ 22 h 28"/>
                  <a:gd name="T68" fmla="*/ 19 w 39"/>
                  <a:gd name="T69" fmla="*/ 20 h 28"/>
                  <a:gd name="T70" fmla="*/ 20 w 39"/>
                  <a:gd name="T71" fmla="*/ 18 h 28"/>
                  <a:gd name="T72" fmla="*/ 27 w 39"/>
                  <a:gd name="T73" fmla="*/ 18 h 28"/>
                  <a:gd name="T74" fmla="*/ 31 w 39"/>
                  <a:gd name="T75" fmla="*/ 20 h 28"/>
                  <a:gd name="T76" fmla="*/ 34 w 39"/>
                  <a:gd name="T77" fmla="*/ 17 h 28"/>
                  <a:gd name="T78" fmla="*/ 32 w 39"/>
                  <a:gd name="T79" fmla="*/ 16 h 28"/>
                  <a:gd name="T80" fmla="*/ 31 w 39"/>
                  <a:gd name="T81" fmla="*/ 13 h 28"/>
                  <a:gd name="T82" fmla="*/ 28 w 39"/>
                  <a:gd name="T83" fmla="*/ 9 h 28"/>
                  <a:gd name="T84" fmla="*/ 27 w 39"/>
                  <a:gd name="T85" fmla="*/ 8 h 28"/>
                  <a:gd name="T86" fmla="*/ 28 w 39"/>
                  <a:gd name="T87" fmla="*/ 7 h 28"/>
                  <a:gd name="T88" fmla="*/ 30 w 39"/>
                  <a:gd name="T89" fmla="*/ 8 h 28"/>
                  <a:gd name="T90" fmla="*/ 31 w 39"/>
                  <a:gd name="T91" fmla="*/ 9 h 28"/>
                  <a:gd name="T92" fmla="*/ 35 w 39"/>
                  <a:gd name="T93" fmla="*/ 12 h 28"/>
                  <a:gd name="T94" fmla="*/ 38 w 39"/>
                  <a:gd name="T95" fmla="*/ 10 h 28"/>
                  <a:gd name="T96" fmla="*/ 39 w 39"/>
                  <a:gd name="T97" fmla="*/ 7 h 28"/>
                  <a:gd name="T98" fmla="*/ 36 w 39"/>
                  <a:gd name="T99" fmla="*/ 5 h 28"/>
                  <a:gd name="T100" fmla="*/ 34 w 39"/>
                  <a:gd name="T101" fmla="*/ 5 h 28"/>
                  <a:gd name="T102" fmla="*/ 30 w 39"/>
                  <a:gd name="T103" fmla="*/ 1 h 28"/>
                  <a:gd name="T104" fmla="*/ 26 w 39"/>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28">
                    <a:moveTo>
                      <a:pt x="26" y="0"/>
                    </a:moveTo>
                    <a:lnTo>
                      <a:pt x="26" y="0"/>
                    </a:lnTo>
                    <a:lnTo>
                      <a:pt x="24" y="0"/>
                    </a:lnTo>
                    <a:lnTo>
                      <a:pt x="23" y="3"/>
                    </a:lnTo>
                    <a:lnTo>
                      <a:pt x="23" y="3"/>
                    </a:lnTo>
                    <a:lnTo>
                      <a:pt x="20" y="5"/>
                    </a:lnTo>
                    <a:lnTo>
                      <a:pt x="20" y="5"/>
                    </a:lnTo>
                    <a:lnTo>
                      <a:pt x="19" y="5"/>
                    </a:lnTo>
                    <a:lnTo>
                      <a:pt x="19" y="4"/>
                    </a:lnTo>
                    <a:lnTo>
                      <a:pt x="18" y="4"/>
                    </a:lnTo>
                    <a:lnTo>
                      <a:pt x="16" y="4"/>
                    </a:lnTo>
                    <a:lnTo>
                      <a:pt x="16" y="4"/>
                    </a:lnTo>
                    <a:lnTo>
                      <a:pt x="15" y="4"/>
                    </a:lnTo>
                    <a:lnTo>
                      <a:pt x="14" y="5"/>
                    </a:lnTo>
                    <a:lnTo>
                      <a:pt x="14" y="5"/>
                    </a:lnTo>
                    <a:lnTo>
                      <a:pt x="12" y="7"/>
                    </a:lnTo>
                    <a:lnTo>
                      <a:pt x="10" y="8"/>
                    </a:lnTo>
                    <a:lnTo>
                      <a:pt x="10" y="8"/>
                    </a:lnTo>
                    <a:lnTo>
                      <a:pt x="10" y="5"/>
                    </a:lnTo>
                    <a:lnTo>
                      <a:pt x="8" y="5"/>
                    </a:lnTo>
                    <a:lnTo>
                      <a:pt x="8" y="5"/>
                    </a:lnTo>
                    <a:lnTo>
                      <a:pt x="6" y="5"/>
                    </a:lnTo>
                    <a:lnTo>
                      <a:pt x="4" y="7"/>
                    </a:lnTo>
                    <a:lnTo>
                      <a:pt x="4" y="7"/>
                    </a:lnTo>
                    <a:lnTo>
                      <a:pt x="3" y="8"/>
                    </a:lnTo>
                    <a:lnTo>
                      <a:pt x="0" y="9"/>
                    </a:lnTo>
                    <a:lnTo>
                      <a:pt x="0" y="9"/>
                    </a:lnTo>
                    <a:lnTo>
                      <a:pt x="0" y="12"/>
                    </a:lnTo>
                    <a:lnTo>
                      <a:pt x="0" y="13"/>
                    </a:lnTo>
                    <a:lnTo>
                      <a:pt x="0" y="13"/>
                    </a:lnTo>
                    <a:lnTo>
                      <a:pt x="2" y="16"/>
                    </a:lnTo>
                    <a:lnTo>
                      <a:pt x="4" y="18"/>
                    </a:lnTo>
                    <a:lnTo>
                      <a:pt x="4" y="18"/>
                    </a:lnTo>
                    <a:lnTo>
                      <a:pt x="4" y="18"/>
                    </a:lnTo>
                    <a:lnTo>
                      <a:pt x="6" y="18"/>
                    </a:lnTo>
                    <a:lnTo>
                      <a:pt x="6" y="18"/>
                    </a:lnTo>
                    <a:lnTo>
                      <a:pt x="6" y="17"/>
                    </a:lnTo>
                    <a:lnTo>
                      <a:pt x="8" y="17"/>
                    </a:lnTo>
                    <a:lnTo>
                      <a:pt x="8" y="17"/>
                    </a:lnTo>
                    <a:lnTo>
                      <a:pt x="10" y="17"/>
                    </a:lnTo>
                    <a:lnTo>
                      <a:pt x="10" y="17"/>
                    </a:lnTo>
                    <a:lnTo>
                      <a:pt x="11" y="18"/>
                    </a:lnTo>
                    <a:lnTo>
                      <a:pt x="11" y="18"/>
                    </a:lnTo>
                    <a:lnTo>
                      <a:pt x="12" y="20"/>
                    </a:lnTo>
                    <a:lnTo>
                      <a:pt x="12" y="20"/>
                    </a:lnTo>
                    <a:lnTo>
                      <a:pt x="14" y="21"/>
                    </a:lnTo>
                    <a:lnTo>
                      <a:pt x="15" y="21"/>
                    </a:lnTo>
                    <a:lnTo>
                      <a:pt x="15" y="21"/>
                    </a:lnTo>
                    <a:lnTo>
                      <a:pt x="16" y="22"/>
                    </a:lnTo>
                    <a:lnTo>
                      <a:pt x="16" y="24"/>
                    </a:lnTo>
                    <a:lnTo>
                      <a:pt x="16" y="24"/>
                    </a:lnTo>
                    <a:lnTo>
                      <a:pt x="16" y="26"/>
                    </a:lnTo>
                    <a:lnTo>
                      <a:pt x="16" y="26"/>
                    </a:lnTo>
                    <a:lnTo>
                      <a:pt x="18" y="26"/>
                    </a:lnTo>
                    <a:lnTo>
                      <a:pt x="20" y="26"/>
                    </a:lnTo>
                    <a:lnTo>
                      <a:pt x="20" y="26"/>
                    </a:lnTo>
                    <a:lnTo>
                      <a:pt x="23" y="26"/>
                    </a:lnTo>
                    <a:lnTo>
                      <a:pt x="23" y="26"/>
                    </a:lnTo>
                    <a:lnTo>
                      <a:pt x="26" y="28"/>
                    </a:lnTo>
                    <a:lnTo>
                      <a:pt x="28" y="28"/>
                    </a:lnTo>
                    <a:lnTo>
                      <a:pt x="28" y="28"/>
                    </a:lnTo>
                    <a:lnTo>
                      <a:pt x="30" y="25"/>
                    </a:lnTo>
                    <a:lnTo>
                      <a:pt x="31" y="24"/>
                    </a:lnTo>
                    <a:lnTo>
                      <a:pt x="30" y="22"/>
                    </a:lnTo>
                    <a:lnTo>
                      <a:pt x="30" y="22"/>
                    </a:lnTo>
                    <a:lnTo>
                      <a:pt x="27" y="22"/>
                    </a:lnTo>
                    <a:lnTo>
                      <a:pt x="24" y="22"/>
                    </a:lnTo>
                    <a:lnTo>
                      <a:pt x="24" y="22"/>
                    </a:lnTo>
                    <a:lnTo>
                      <a:pt x="20" y="21"/>
                    </a:lnTo>
                    <a:lnTo>
                      <a:pt x="19" y="20"/>
                    </a:lnTo>
                    <a:lnTo>
                      <a:pt x="19" y="20"/>
                    </a:lnTo>
                    <a:lnTo>
                      <a:pt x="20" y="18"/>
                    </a:lnTo>
                    <a:lnTo>
                      <a:pt x="22" y="18"/>
                    </a:lnTo>
                    <a:lnTo>
                      <a:pt x="27" y="18"/>
                    </a:lnTo>
                    <a:lnTo>
                      <a:pt x="27" y="18"/>
                    </a:lnTo>
                    <a:lnTo>
                      <a:pt x="31" y="20"/>
                    </a:lnTo>
                    <a:lnTo>
                      <a:pt x="32" y="18"/>
                    </a:lnTo>
                    <a:lnTo>
                      <a:pt x="34" y="17"/>
                    </a:lnTo>
                    <a:lnTo>
                      <a:pt x="34" y="17"/>
                    </a:lnTo>
                    <a:lnTo>
                      <a:pt x="32" y="16"/>
                    </a:lnTo>
                    <a:lnTo>
                      <a:pt x="31" y="13"/>
                    </a:lnTo>
                    <a:lnTo>
                      <a:pt x="31" y="13"/>
                    </a:lnTo>
                    <a:lnTo>
                      <a:pt x="28" y="9"/>
                    </a:lnTo>
                    <a:lnTo>
                      <a:pt x="28" y="9"/>
                    </a:lnTo>
                    <a:lnTo>
                      <a:pt x="27" y="8"/>
                    </a:lnTo>
                    <a:lnTo>
                      <a:pt x="27" y="8"/>
                    </a:lnTo>
                    <a:lnTo>
                      <a:pt x="27" y="7"/>
                    </a:lnTo>
                    <a:lnTo>
                      <a:pt x="28" y="7"/>
                    </a:lnTo>
                    <a:lnTo>
                      <a:pt x="28" y="7"/>
                    </a:lnTo>
                    <a:lnTo>
                      <a:pt x="30" y="8"/>
                    </a:lnTo>
                    <a:lnTo>
                      <a:pt x="31" y="9"/>
                    </a:lnTo>
                    <a:lnTo>
                      <a:pt x="31" y="9"/>
                    </a:lnTo>
                    <a:lnTo>
                      <a:pt x="35" y="12"/>
                    </a:lnTo>
                    <a:lnTo>
                      <a:pt x="35" y="12"/>
                    </a:lnTo>
                    <a:lnTo>
                      <a:pt x="36" y="10"/>
                    </a:lnTo>
                    <a:lnTo>
                      <a:pt x="38" y="10"/>
                    </a:lnTo>
                    <a:lnTo>
                      <a:pt x="39" y="8"/>
                    </a:lnTo>
                    <a:lnTo>
                      <a:pt x="39" y="7"/>
                    </a:lnTo>
                    <a:lnTo>
                      <a:pt x="39" y="7"/>
                    </a:lnTo>
                    <a:lnTo>
                      <a:pt x="36" y="5"/>
                    </a:lnTo>
                    <a:lnTo>
                      <a:pt x="34" y="5"/>
                    </a:lnTo>
                    <a:lnTo>
                      <a:pt x="34" y="5"/>
                    </a:lnTo>
                    <a:lnTo>
                      <a:pt x="32" y="4"/>
                    </a:lnTo>
                    <a:lnTo>
                      <a:pt x="30" y="1"/>
                    </a:lnTo>
                    <a:lnTo>
                      <a:pt x="28" y="0"/>
                    </a:lnTo>
                    <a:lnTo>
                      <a:pt x="26"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48" name="Freeform 13">
                <a:extLst>
                  <a:ext uri="{FF2B5EF4-FFF2-40B4-BE49-F238E27FC236}">
                    <a16:creationId xmlns:a16="http://schemas.microsoft.com/office/drawing/2014/main" xmlns="" id="{AA4AC78E-6A19-4074-90AE-6AE07528BC12}"/>
                  </a:ext>
                </a:extLst>
              </p:cNvPr>
              <p:cNvSpPr>
                <a:spLocks/>
              </p:cNvSpPr>
              <p:nvPr/>
            </p:nvSpPr>
            <p:spPr bwMode="auto">
              <a:xfrm>
                <a:off x="4077665" y="3684514"/>
                <a:ext cx="34577" cy="28814"/>
              </a:xfrm>
              <a:custGeom>
                <a:avLst/>
                <a:gdLst>
                  <a:gd name="T0" fmla="*/ 10 w 18"/>
                  <a:gd name="T1" fmla="*/ 2 h 15"/>
                  <a:gd name="T2" fmla="*/ 10 w 18"/>
                  <a:gd name="T3" fmla="*/ 2 h 15"/>
                  <a:gd name="T4" fmla="*/ 8 w 18"/>
                  <a:gd name="T5" fmla="*/ 0 h 15"/>
                  <a:gd name="T6" fmla="*/ 6 w 18"/>
                  <a:gd name="T7" fmla="*/ 0 h 15"/>
                  <a:gd name="T8" fmla="*/ 6 w 18"/>
                  <a:gd name="T9" fmla="*/ 0 h 15"/>
                  <a:gd name="T10" fmla="*/ 4 w 18"/>
                  <a:gd name="T11" fmla="*/ 2 h 15"/>
                  <a:gd name="T12" fmla="*/ 4 w 18"/>
                  <a:gd name="T13" fmla="*/ 2 h 15"/>
                  <a:gd name="T14" fmla="*/ 2 w 18"/>
                  <a:gd name="T15" fmla="*/ 3 h 15"/>
                  <a:gd name="T16" fmla="*/ 2 w 18"/>
                  <a:gd name="T17" fmla="*/ 3 h 15"/>
                  <a:gd name="T18" fmla="*/ 0 w 18"/>
                  <a:gd name="T19" fmla="*/ 4 h 15"/>
                  <a:gd name="T20" fmla="*/ 0 w 18"/>
                  <a:gd name="T21" fmla="*/ 7 h 15"/>
                  <a:gd name="T22" fmla="*/ 0 w 18"/>
                  <a:gd name="T23" fmla="*/ 7 h 15"/>
                  <a:gd name="T24" fmla="*/ 3 w 18"/>
                  <a:gd name="T25" fmla="*/ 10 h 15"/>
                  <a:gd name="T26" fmla="*/ 4 w 18"/>
                  <a:gd name="T27" fmla="*/ 11 h 15"/>
                  <a:gd name="T28" fmla="*/ 4 w 18"/>
                  <a:gd name="T29" fmla="*/ 11 h 15"/>
                  <a:gd name="T30" fmla="*/ 8 w 18"/>
                  <a:gd name="T31" fmla="*/ 14 h 15"/>
                  <a:gd name="T32" fmla="*/ 14 w 18"/>
                  <a:gd name="T33" fmla="*/ 15 h 15"/>
                  <a:gd name="T34" fmla="*/ 14 w 18"/>
                  <a:gd name="T35" fmla="*/ 15 h 15"/>
                  <a:gd name="T36" fmla="*/ 16 w 18"/>
                  <a:gd name="T37" fmla="*/ 14 h 15"/>
                  <a:gd name="T38" fmla="*/ 18 w 18"/>
                  <a:gd name="T39" fmla="*/ 12 h 15"/>
                  <a:gd name="T40" fmla="*/ 18 w 18"/>
                  <a:gd name="T41" fmla="*/ 12 h 15"/>
                  <a:gd name="T42" fmla="*/ 18 w 18"/>
                  <a:gd name="T43" fmla="*/ 11 h 15"/>
                  <a:gd name="T44" fmla="*/ 16 w 18"/>
                  <a:gd name="T45" fmla="*/ 11 h 15"/>
                  <a:gd name="T46" fmla="*/ 15 w 18"/>
                  <a:gd name="T47" fmla="*/ 10 h 15"/>
                  <a:gd name="T48" fmla="*/ 15 w 18"/>
                  <a:gd name="T49" fmla="*/ 10 h 15"/>
                  <a:gd name="T50" fmla="*/ 14 w 18"/>
                  <a:gd name="T51" fmla="*/ 8 h 15"/>
                  <a:gd name="T52" fmla="*/ 15 w 18"/>
                  <a:gd name="T53" fmla="*/ 8 h 15"/>
                  <a:gd name="T54" fmla="*/ 16 w 18"/>
                  <a:gd name="T55" fmla="*/ 6 h 15"/>
                  <a:gd name="T56" fmla="*/ 16 w 18"/>
                  <a:gd name="T57" fmla="*/ 6 h 15"/>
                  <a:gd name="T58" fmla="*/ 16 w 18"/>
                  <a:gd name="T59" fmla="*/ 4 h 15"/>
                  <a:gd name="T60" fmla="*/ 15 w 18"/>
                  <a:gd name="T61" fmla="*/ 3 h 15"/>
                  <a:gd name="T62" fmla="*/ 15 w 18"/>
                  <a:gd name="T63" fmla="*/ 3 h 15"/>
                  <a:gd name="T64" fmla="*/ 10 w 18"/>
                  <a:gd name="T6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5">
                    <a:moveTo>
                      <a:pt x="10" y="2"/>
                    </a:moveTo>
                    <a:lnTo>
                      <a:pt x="10" y="2"/>
                    </a:lnTo>
                    <a:lnTo>
                      <a:pt x="8" y="0"/>
                    </a:lnTo>
                    <a:lnTo>
                      <a:pt x="6" y="0"/>
                    </a:lnTo>
                    <a:lnTo>
                      <a:pt x="6" y="0"/>
                    </a:lnTo>
                    <a:lnTo>
                      <a:pt x="4" y="2"/>
                    </a:lnTo>
                    <a:lnTo>
                      <a:pt x="4" y="2"/>
                    </a:lnTo>
                    <a:lnTo>
                      <a:pt x="2" y="3"/>
                    </a:lnTo>
                    <a:lnTo>
                      <a:pt x="2" y="3"/>
                    </a:lnTo>
                    <a:lnTo>
                      <a:pt x="0" y="4"/>
                    </a:lnTo>
                    <a:lnTo>
                      <a:pt x="0" y="7"/>
                    </a:lnTo>
                    <a:lnTo>
                      <a:pt x="0" y="7"/>
                    </a:lnTo>
                    <a:lnTo>
                      <a:pt x="3" y="10"/>
                    </a:lnTo>
                    <a:lnTo>
                      <a:pt x="4" y="11"/>
                    </a:lnTo>
                    <a:lnTo>
                      <a:pt x="4" y="11"/>
                    </a:lnTo>
                    <a:lnTo>
                      <a:pt x="8" y="14"/>
                    </a:lnTo>
                    <a:lnTo>
                      <a:pt x="14" y="15"/>
                    </a:lnTo>
                    <a:lnTo>
                      <a:pt x="14" y="15"/>
                    </a:lnTo>
                    <a:lnTo>
                      <a:pt x="16" y="14"/>
                    </a:lnTo>
                    <a:lnTo>
                      <a:pt x="18" y="12"/>
                    </a:lnTo>
                    <a:lnTo>
                      <a:pt x="18" y="12"/>
                    </a:lnTo>
                    <a:lnTo>
                      <a:pt x="18" y="11"/>
                    </a:lnTo>
                    <a:lnTo>
                      <a:pt x="16" y="11"/>
                    </a:lnTo>
                    <a:lnTo>
                      <a:pt x="15" y="10"/>
                    </a:lnTo>
                    <a:lnTo>
                      <a:pt x="15" y="10"/>
                    </a:lnTo>
                    <a:lnTo>
                      <a:pt x="14" y="8"/>
                    </a:lnTo>
                    <a:lnTo>
                      <a:pt x="15" y="8"/>
                    </a:lnTo>
                    <a:lnTo>
                      <a:pt x="16" y="6"/>
                    </a:lnTo>
                    <a:lnTo>
                      <a:pt x="16" y="6"/>
                    </a:lnTo>
                    <a:lnTo>
                      <a:pt x="16" y="4"/>
                    </a:lnTo>
                    <a:lnTo>
                      <a:pt x="15" y="3"/>
                    </a:lnTo>
                    <a:lnTo>
                      <a:pt x="15" y="3"/>
                    </a:lnTo>
                    <a:lnTo>
                      <a:pt x="10"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9" name="Freeform 14">
                <a:extLst>
                  <a:ext uri="{FF2B5EF4-FFF2-40B4-BE49-F238E27FC236}">
                    <a16:creationId xmlns:a16="http://schemas.microsoft.com/office/drawing/2014/main" xmlns="" id="{D9A732CF-A094-44AC-87D5-7DFF5C4BE740}"/>
                  </a:ext>
                </a:extLst>
              </p:cNvPr>
              <p:cNvSpPr>
                <a:spLocks/>
              </p:cNvSpPr>
              <p:nvPr/>
            </p:nvSpPr>
            <p:spPr bwMode="auto">
              <a:xfrm>
                <a:off x="4077665" y="3684514"/>
                <a:ext cx="34577" cy="28814"/>
              </a:xfrm>
              <a:custGeom>
                <a:avLst/>
                <a:gdLst>
                  <a:gd name="T0" fmla="*/ 10 w 18"/>
                  <a:gd name="T1" fmla="*/ 2 h 15"/>
                  <a:gd name="T2" fmla="*/ 10 w 18"/>
                  <a:gd name="T3" fmla="*/ 2 h 15"/>
                  <a:gd name="T4" fmla="*/ 8 w 18"/>
                  <a:gd name="T5" fmla="*/ 0 h 15"/>
                  <a:gd name="T6" fmla="*/ 6 w 18"/>
                  <a:gd name="T7" fmla="*/ 0 h 15"/>
                  <a:gd name="T8" fmla="*/ 6 w 18"/>
                  <a:gd name="T9" fmla="*/ 0 h 15"/>
                  <a:gd name="T10" fmla="*/ 4 w 18"/>
                  <a:gd name="T11" fmla="*/ 2 h 15"/>
                  <a:gd name="T12" fmla="*/ 4 w 18"/>
                  <a:gd name="T13" fmla="*/ 2 h 15"/>
                  <a:gd name="T14" fmla="*/ 2 w 18"/>
                  <a:gd name="T15" fmla="*/ 3 h 15"/>
                  <a:gd name="T16" fmla="*/ 2 w 18"/>
                  <a:gd name="T17" fmla="*/ 3 h 15"/>
                  <a:gd name="T18" fmla="*/ 0 w 18"/>
                  <a:gd name="T19" fmla="*/ 4 h 15"/>
                  <a:gd name="T20" fmla="*/ 0 w 18"/>
                  <a:gd name="T21" fmla="*/ 7 h 15"/>
                  <a:gd name="T22" fmla="*/ 0 w 18"/>
                  <a:gd name="T23" fmla="*/ 7 h 15"/>
                  <a:gd name="T24" fmla="*/ 3 w 18"/>
                  <a:gd name="T25" fmla="*/ 10 h 15"/>
                  <a:gd name="T26" fmla="*/ 4 w 18"/>
                  <a:gd name="T27" fmla="*/ 11 h 15"/>
                  <a:gd name="T28" fmla="*/ 4 w 18"/>
                  <a:gd name="T29" fmla="*/ 11 h 15"/>
                  <a:gd name="T30" fmla="*/ 8 w 18"/>
                  <a:gd name="T31" fmla="*/ 14 h 15"/>
                  <a:gd name="T32" fmla="*/ 14 w 18"/>
                  <a:gd name="T33" fmla="*/ 15 h 15"/>
                  <a:gd name="T34" fmla="*/ 14 w 18"/>
                  <a:gd name="T35" fmla="*/ 15 h 15"/>
                  <a:gd name="T36" fmla="*/ 16 w 18"/>
                  <a:gd name="T37" fmla="*/ 14 h 15"/>
                  <a:gd name="T38" fmla="*/ 18 w 18"/>
                  <a:gd name="T39" fmla="*/ 12 h 15"/>
                  <a:gd name="T40" fmla="*/ 18 w 18"/>
                  <a:gd name="T41" fmla="*/ 12 h 15"/>
                  <a:gd name="T42" fmla="*/ 18 w 18"/>
                  <a:gd name="T43" fmla="*/ 11 h 15"/>
                  <a:gd name="T44" fmla="*/ 16 w 18"/>
                  <a:gd name="T45" fmla="*/ 11 h 15"/>
                  <a:gd name="T46" fmla="*/ 15 w 18"/>
                  <a:gd name="T47" fmla="*/ 10 h 15"/>
                  <a:gd name="T48" fmla="*/ 15 w 18"/>
                  <a:gd name="T49" fmla="*/ 10 h 15"/>
                  <a:gd name="T50" fmla="*/ 14 w 18"/>
                  <a:gd name="T51" fmla="*/ 8 h 15"/>
                  <a:gd name="T52" fmla="*/ 15 w 18"/>
                  <a:gd name="T53" fmla="*/ 8 h 15"/>
                  <a:gd name="T54" fmla="*/ 16 w 18"/>
                  <a:gd name="T55" fmla="*/ 6 h 15"/>
                  <a:gd name="T56" fmla="*/ 16 w 18"/>
                  <a:gd name="T57" fmla="*/ 6 h 15"/>
                  <a:gd name="T58" fmla="*/ 16 w 18"/>
                  <a:gd name="T59" fmla="*/ 4 h 15"/>
                  <a:gd name="T60" fmla="*/ 15 w 18"/>
                  <a:gd name="T61" fmla="*/ 3 h 15"/>
                  <a:gd name="T62" fmla="*/ 15 w 18"/>
                  <a:gd name="T63" fmla="*/ 3 h 15"/>
                  <a:gd name="T64" fmla="*/ 10 w 18"/>
                  <a:gd name="T6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5">
                    <a:moveTo>
                      <a:pt x="10" y="2"/>
                    </a:moveTo>
                    <a:lnTo>
                      <a:pt x="10" y="2"/>
                    </a:lnTo>
                    <a:lnTo>
                      <a:pt x="8" y="0"/>
                    </a:lnTo>
                    <a:lnTo>
                      <a:pt x="6" y="0"/>
                    </a:lnTo>
                    <a:lnTo>
                      <a:pt x="6" y="0"/>
                    </a:lnTo>
                    <a:lnTo>
                      <a:pt x="4" y="2"/>
                    </a:lnTo>
                    <a:lnTo>
                      <a:pt x="4" y="2"/>
                    </a:lnTo>
                    <a:lnTo>
                      <a:pt x="2" y="3"/>
                    </a:lnTo>
                    <a:lnTo>
                      <a:pt x="2" y="3"/>
                    </a:lnTo>
                    <a:lnTo>
                      <a:pt x="0" y="4"/>
                    </a:lnTo>
                    <a:lnTo>
                      <a:pt x="0" y="7"/>
                    </a:lnTo>
                    <a:lnTo>
                      <a:pt x="0" y="7"/>
                    </a:lnTo>
                    <a:lnTo>
                      <a:pt x="3" y="10"/>
                    </a:lnTo>
                    <a:lnTo>
                      <a:pt x="4" y="11"/>
                    </a:lnTo>
                    <a:lnTo>
                      <a:pt x="4" y="11"/>
                    </a:lnTo>
                    <a:lnTo>
                      <a:pt x="8" y="14"/>
                    </a:lnTo>
                    <a:lnTo>
                      <a:pt x="14" y="15"/>
                    </a:lnTo>
                    <a:lnTo>
                      <a:pt x="14" y="15"/>
                    </a:lnTo>
                    <a:lnTo>
                      <a:pt x="16" y="14"/>
                    </a:lnTo>
                    <a:lnTo>
                      <a:pt x="18" y="12"/>
                    </a:lnTo>
                    <a:lnTo>
                      <a:pt x="18" y="12"/>
                    </a:lnTo>
                    <a:lnTo>
                      <a:pt x="18" y="11"/>
                    </a:lnTo>
                    <a:lnTo>
                      <a:pt x="16" y="11"/>
                    </a:lnTo>
                    <a:lnTo>
                      <a:pt x="15" y="10"/>
                    </a:lnTo>
                    <a:lnTo>
                      <a:pt x="15" y="10"/>
                    </a:lnTo>
                    <a:lnTo>
                      <a:pt x="14" y="8"/>
                    </a:lnTo>
                    <a:lnTo>
                      <a:pt x="15" y="8"/>
                    </a:lnTo>
                    <a:lnTo>
                      <a:pt x="16" y="6"/>
                    </a:lnTo>
                    <a:lnTo>
                      <a:pt x="16" y="6"/>
                    </a:lnTo>
                    <a:lnTo>
                      <a:pt x="16" y="4"/>
                    </a:lnTo>
                    <a:lnTo>
                      <a:pt x="15" y="3"/>
                    </a:lnTo>
                    <a:lnTo>
                      <a:pt x="15" y="3"/>
                    </a:lnTo>
                    <a:lnTo>
                      <a:pt x="10"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50" name="Freeform 15">
                <a:extLst>
                  <a:ext uri="{FF2B5EF4-FFF2-40B4-BE49-F238E27FC236}">
                    <a16:creationId xmlns:a16="http://schemas.microsoft.com/office/drawing/2014/main" xmlns="" id="{51EA5F21-A96D-4EAB-88D0-D514A2F22C30}"/>
                  </a:ext>
                </a:extLst>
              </p:cNvPr>
              <p:cNvSpPr>
                <a:spLocks/>
              </p:cNvSpPr>
              <p:nvPr/>
            </p:nvSpPr>
            <p:spPr bwMode="auto">
              <a:xfrm>
                <a:off x="4068060" y="3713329"/>
                <a:ext cx="40340" cy="88364"/>
              </a:xfrm>
              <a:custGeom>
                <a:avLst/>
                <a:gdLst>
                  <a:gd name="T0" fmla="*/ 9 w 21"/>
                  <a:gd name="T1" fmla="*/ 0 h 46"/>
                  <a:gd name="T2" fmla="*/ 5 w 21"/>
                  <a:gd name="T3" fmla="*/ 0 h 46"/>
                  <a:gd name="T4" fmla="*/ 4 w 21"/>
                  <a:gd name="T5" fmla="*/ 1 h 46"/>
                  <a:gd name="T6" fmla="*/ 4 w 21"/>
                  <a:gd name="T7" fmla="*/ 4 h 46"/>
                  <a:gd name="T8" fmla="*/ 4 w 21"/>
                  <a:gd name="T9" fmla="*/ 8 h 46"/>
                  <a:gd name="T10" fmla="*/ 5 w 21"/>
                  <a:gd name="T11" fmla="*/ 10 h 46"/>
                  <a:gd name="T12" fmla="*/ 4 w 21"/>
                  <a:gd name="T13" fmla="*/ 14 h 46"/>
                  <a:gd name="T14" fmla="*/ 3 w 21"/>
                  <a:gd name="T15" fmla="*/ 17 h 46"/>
                  <a:gd name="T16" fmla="*/ 3 w 21"/>
                  <a:gd name="T17" fmla="*/ 21 h 46"/>
                  <a:gd name="T18" fmla="*/ 1 w 21"/>
                  <a:gd name="T19" fmla="*/ 22 h 46"/>
                  <a:gd name="T20" fmla="*/ 0 w 21"/>
                  <a:gd name="T21" fmla="*/ 24 h 46"/>
                  <a:gd name="T22" fmla="*/ 0 w 21"/>
                  <a:gd name="T23" fmla="*/ 25 h 46"/>
                  <a:gd name="T24" fmla="*/ 1 w 21"/>
                  <a:gd name="T25" fmla="*/ 26 h 46"/>
                  <a:gd name="T26" fmla="*/ 3 w 21"/>
                  <a:gd name="T27" fmla="*/ 28 h 46"/>
                  <a:gd name="T28" fmla="*/ 3 w 21"/>
                  <a:gd name="T29" fmla="*/ 33 h 46"/>
                  <a:gd name="T30" fmla="*/ 4 w 21"/>
                  <a:gd name="T31" fmla="*/ 37 h 46"/>
                  <a:gd name="T32" fmla="*/ 4 w 21"/>
                  <a:gd name="T33" fmla="*/ 40 h 46"/>
                  <a:gd name="T34" fmla="*/ 5 w 21"/>
                  <a:gd name="T35" fmla="*/ 42 h 46"/>
                  <a:gd name="T36" fmla="*/ 7 w 21"/>
                  <a:gd name="T37" fmla="*/ 45 h 46"/>
                  <a:gd name="T38" fmla="*/ 13 w 21"/>
                  <a:gd name="T39" fmla="*/ 46 h 46"/>
                  <a:gd name="T40" fmla="*/ 16 w 21"/>
                  <a:gd name="T41" fmla="*/ 46 h 46"/>
                  <a:gd name="T42" fmla="*/ 19 w 21"/>
                  <a:gd name="T43" fmla="*/ 46 h 46"/>
                  <a:gd name="T44" fmla="*/ 17 w 21"/>
                  <a:gd name="T45" fmla="*/ 44 h 46"/>
                  <a:gd name="T46" fmla="*/ 12 w 21"/>
                  <a:gd name="T47" fmla="*/ 41 h 46"/>
                  <a:gd name="T48" fmla="*/ 11 w 21"/>
                  <a:gd name="T49" fmla="*/ 38 h 46"/>
                  <a:gd name="T50" fmla="*/ 16 w 21"/>
                  <a:gd name="T51" fmla="*/ 38 h 46"/>
                  <a:gd name="T52" fmla="*/ 16 w 21"/>
                  <a:gd name="T53" fmla="*/ 36 h 46"/>
                  <a:gd name="T54" fmla="*/ 16 w 21"/>
                  <a:gd name="T55" fmla="*/ 33 h 46"/>
                  <a:gd name="T56" fmla="*/ 15 w 21"/>
                  <a:gd name="T57" fmla="*/ 30 h 46"/>
                  <a:gd name="T58" fmla="*/ 12 w 21"/>
                  <a:gd name="T59" fmla="*/ 26 h 46"/>
                  <a:gd name="T60" fmla="*/ 15 w 21"/>
                  <a:gd name="T61" fmla="*/ 26 h 46"/>
                  <a:gd name="T62" fmla="*/ 16 w 21"/>
                  <a:gd name="T63" fmla="*/ 26 h 46"/>
                  <a:gd name="T64" fmla="*/ 17 w 21"/>
                  <a:gd name="T65" fmla="*/ 22 h 46"/>
                  <a:gd name="T66" fmla="*/ 19 w 21"/>
                  <a:gd name="T67" fmla="*/ 21 h 46"/>
                  <a:gd name="T68" fmla="*/ 19 w 21"/>
                  <a:gd name="T69" fmla="*/ 20 h 46"/>
                  <a:gd name="T70" fmla="*/ 21 w 21"/>
                  <a:gd name="T71" fmla="*/ 18 h 46"/>
                  <a:gd name="T72" fmla="*/ 21 w 21"/>
                  <a:gd name="T73" fmla="*/ 18 h 46"/>
                  <a:gd name="T74" fmla="*/ 20 w 21"/>
                  <a:gd name="T75" fmla="*/ 14 h 46"/>
                  <a:gd name="T76" fmla="*/ 15 w 21"/>
                  <a:gd name="T77" fmla="*/ 10 h 46"/>
                  <a:gd name="T78" fmla="*/ 13 w 21"/>
                  <a:gd name="T79" fmla="*/ 9 h 46"/>
                  <a:gd name="T80" fmla="*/ 11 w 21"/>
                  <a:gd name="T81" fmla="*/ 6 h 46"/>
                  <a:gd name="T82" fmla="*/ 8 w 21"/>
                  <a:gd name="T83" fmla="*/ 4 h 46"/>
                  <a:gd name="T84" fmla="*/ 11 w 21"/>
                  <a:gd name="T85" fmla="*/ 5 h 46"/>
                  <a:gd name="T86" fmla="*/ 16 w 21"/>
                  <a:gd name="T87" fmla="*/ 9 h 46"/>
                  <a:gd name="T88" fmla="*/ 19 w 21"/>
                  <a:gd name="T89" fmla="*/ 9 h 46"/>
                  <a:gd name="T90" fmla="*/ 16 w 21"/>
                  <a:gd name="T91" fmla="*/ 4 h 46"/>
                  <a:gd name="T92" fmla="*/ 12 w 21"/>
                  <a:gd name="T93" fmla="*/ 1 h 46"/>
                  <a:gd name="T94" fmla="*/ 9 w 21"/>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6">
                    <a:moveTo>
                      <a:pt x="9" y="0"/>
                    </a:moveTo>
                    <a:lnTo>
                      <a:pt x="9" y="0"/>
                    </a:lnTo>
                    <a:lnTo>
                      <a:pt x="7" y="0"/>
                    </a:lnTo>
                    <a:lnTo>
                      <a:pt x="5" y="0"/>
                    </a:lnTo>
                    <a:lnTo>
                      <a:pt x="4" y="1"/>
                    </a:lnTo>
                    <a:lnTo>
                      <a:pt x="4" y="1"/>
                    </a:lnTo>
                    <a:lnTo>
                      <a:pt x="3" y="3"/>
                    </a:lnTo>
                    <a:lnTo>
                      <a:pt x="4" y="4"/>
                    </a:lnTo>
                    <a:lnTo>
                      <a:pt x="4" y="8"/>
                    </a:lnTo>
                    <a:lnTo>
                      <a:pt x="4" y="8"/>
                    </a:lnTo>
                    <a:lnTo>
                      <a:pt x="5" y="10"/>
                    </a:lnTo>
                    <a:lnTo>
                      <a:pt x="5" y="10"/>
                    </a:lnTo>
                    <a:lnTo>
                      <a:pt x="5" y="13"/>
                    </a:lnTo>
                    <a:lnTo>
                      <a:pt x="4" y="14"/>
                    </a:lnTo>
                    <a:lnTo>
                      <a:pt x="4" y="14"/>
                    </a:lnTo>
                    <a:lnTo>
                      <a:pt x="3" y="17"/>
                    </a:lnTo>
                    <a:lnTo>
                      <a:pt x="3" y="21"/>
                    </a:lnTo>
                    <a:lnTo>
                      <a:pt x="3" y="21"/>
                    </a:lnTo>
                    <a:lnTo>
                      <a:pt x="1" y="22"/>
                    </a:lnTo>
                    <a:lnTo>
                      <a:pt x="1" y="22"/>
                    </a:lnTo>
                    <a:lnTo>
                      <a:pt x="0" y="24"/>
                    </a:lnTo>
                    <a:lnTo>
                      <a:pt x="0" y="24"/>
                    </a:lnTo>
                    <a:lnTo>
                      <a:pt x="0" y="25"/>
                    </a:lnTo>
                    <a:lnTo>
                      <a:pt x="0" y="25"/>
                    </a:lnTo>
                    <a:lnTo>
                      <a:pt x="0" y="25"/>
                    </a:lnTo>
                    <a:lnTo>
                      <a:pt x="1" y="26"/>
                    </a:lnTo>
                    <a:lnTo>
                      <a:pt x="3" y="28"/>
                    </a:lnTo>
                    <a:lnTo>
                      <a:pt x="3" y="28"/>
                    </a:lnTo>
                    <a:lnTo>
                      <a:pt x="3" y="33"/>
                    </a:lnTo>
                    <a:lnTo>
                      <a:pt x="3" y="33"/>
                    </a:lnTo>
                    <a:lnTo>
                      <a:pt x="4" y="37"/>
                    </a:lnTo>
                    <a:lnTo>
                      <a:pt x="4" y="37"/>
                    </a:lnTo>
                    <a:lnTo>
                      <a:pt x="4" y="40"/>
                    </a:lnTo>
                    <a:lnTo>
                      <a:pt x="4" y="40"/>
                    </a:lnTo>
                    <a:lnTo>
                      <a:pt x="5" y="42"/>
                    </a:lnTo>
                    <a:lnTo>
                      <a:pt x="5" y="42"/>
                    </a:lnTo>
                    <a:lnTo>
                      <a:pt x="7" y="45"/>
                    </a:lnTo>
                    <a:lnTo>
                      <a:pt x="7" y="45"/>
                    </a:lnTo>
                    <a:lnTo>
                      <a:pt x="9" y="46"/>
                    </a:lnTo>
                    <a:lnTo>
                      <a:pt x="13" y="46"/>
                    </a:lnTo>
                    <a:lnTo>
                      <a:pt x="13" y="46"/>
                    </a:lnTo>
                    <a:lnTo>
                      <a:pt x="16" y="46"/>
                    </a:lnTo>
                    <a:lnTo>
                      <a:pt x="19" y="46"/>
                    </a:lnTo>
                    <a:lnTo>
                      <a:pt x="19" y="46"/>
                    </a:lnTo>
                    <a:lnTo>
                      <a:pt x="19" y="45"/>
                    </a:lnTo>
                    <a:lnTo>
                      <a:pt x="17" y="44"/>
                    </a:lnTo>
                    <a:lnTo>
                      <a:pt x="16" y="42"/>
                    </a:lnTo>
                    <a:lnTo>
                      <a:pt x="12" y="41"/>
                    </a:lnTo>
                    <a:lnTo>
                      <a:pt x="11" y="38"/>
                    </a:lnTo>
                    <a:lnTo>
                      <a:pt x="11" y="38"/>
                    </a:lnTo>
                    <a:lnTo>
                      <a:pt x="13" y="38"/>
                    </a:lnTo>
                    <a:lnTo>
                      <a:pt x="16" y="38"/>
                    </a:lnTo>
                    <a:lnTo>
                      <a:pt x="16" y="38"/>
                    </a:lnTo>
                    <a:lnTo>
                      <a:pt x="16" y="36"/>
                    </a:lnTo>
                    <a:lnTo>
                      <a:pt x="16" y="33"/>
                    </a:lnTo>
                    <a:lnTo>
                      <a:pt x="16" y="33"/>
                    </a:lnTo>
                    <a:lnTo>
                      <a:pt x="15" y="30"/>
                    </a:lnTo>
                    <a:lnTo>
                      <a:pt x="15" y="30"/>
                    </a:lnTo>
                    <a:lnTo>
                      <a:pt x="13" y="29"/>
                    </a:lnTo>
                    <a:lnTo>
                      <a:pt x="12" y="26"/>
                    </a:lnTo>
                    <a:lnTo>
                      <a:pt x="12" y="26"/>
                    </a:lnTo>
                    <a:lnTo>
                      <a:pt x="15" y="26"/>
                    </a:lnTo>
                    <a:lnTo>
                      <a:pt x="16" y="26"/>
                    </a:lnTo>
                    <a:lnTo>
                      <a:pt x="16" y="26"/>
                    </a:lnTo>
                    <a:lnTo>
                      <a:pt x="17" y="25"/>
                    </a:lnTo>
                    <a:lnTo>
                      <a:pt x="17" y="22"/>
                    </a:lnTo>
                    <a:lnTo>
                      <a:pt x="17" y="22"/>
                    </a:lnTo>
                    <a:lnTo>
                      <a:pt x="19" y="21"/>
                    </a:lnTo>
                    <a:lnTo>
                      <a:pt x="19" y="21"/>
                    </a:lnTo>
                    <a:lnTo>
                      <a:pt x="19" y="20"/>
                    </a:lnTo>
                    <a:lnTo>
                      <a:pt x="19" y="20"/>
                    </a:lnTo>
                    <a:lnTo>
                      <a:pt x="21" y="18"/>
                    </a:lnTo>
                    <a:lnTo>
                      <a:pt x="21" y="18"/>
                    </a:lnTo>
                    <a:lnTo>
                      <a:pt x="21" y="18"/>
                    </a:lnTo>
                    <a:lnTo>
                      <a:pt x="21" y="17"/>
                    </a:lnTo>
                    <a:lnTo>
                      <a:pt x="20" y="14"/>
                    </a:lnTo>
                    <a:lnTo>
                      <a:pt x="15" y="10"/>
                    </a:lnTo>
                    <a:lnTo>
                      <a:pt x="15" y="10"/>
                    </a:lnTo>
                    <a:lnTo>
                      <a:pt x="13" y="9"/>
                    </a:lnTo>
                    <a:lnTo>
                      <a:pt x="13" y="9"/>
                    </a:lnTo>
                    <a:lnTo>
                      <a:pt x="11" y="6"/>
                    </a:lnTo>
                    <a:lnTo>
                      <a:pt x="11" y="6"/>
                    </a:lnTo>
                    <a:lnTo>
                      <a:pt x="9" y="5"/>
                    </a:lnTo>
                    <a:lnTo>
                      <a:pt x="8" y="4"/>
                    </a:lnTo>
                    <a:lnTo>
                      <a:pt x="8" y="4"/>
                    </a:lnTo>
                    <a:lnTo>
                      <a:pt x="11" y="5"/>
                    </a:lnTo>
                    <a:lnTo>
                      <a:pt x="13" y="8"/>
                    </a:lnTo>
                    <a:lnTo>
                      <a:pt x="16" y="9"/>
                    </a:lnTo>
                    <a:lnTo>
                      <a:pt x="19" y="9"/>
                    </a:lnTo>
                    <a:lnTo>
                      <a:pt x="19" y="9"/>
                    </a:lnTo>
                    <a:lnTo>
                      <a:pt x="19" y="6"/>
                    </a:lnTo>
                    <a:lnTo>
                      <a:pt x="16" y="4"/>
                    </a:lnTo>
                    <a:lnTo>
                      <a:pt x="16" y="4"/>
                    </a:lnTo>
                    <a:lnTo>
                      <a:pt x="12" y="1"/>
                    </a:lnTo>
                    <a:lnTo>
                      <a:pt x="11" y="0"/>
                    </a:lnTo>
                    <a:lnTo>
                      <a:pt x="9"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1" name="Freeform 16">
                <a:extLst>
                  <a:ext uri="{FF2B5EF4-FFF2-40B4-BE49-F238E27FC236}">
                    <a16:creationId xmlns:a16="http://schemas.microsoft.com/office/drawing/2014/main" xmlns="" id="{F55D828A-0051-4201-BC8C-6E18E44EB5FE}"/>
                  </a:ext>
                </a:extLst>
              </p:cNvPr>
              <p:cNvSpPr>
                <a:spLocks/>
              </p:cNvSpPr>
              <p:nvPr/>
            </p:nvSpPr>
            <p:spPr bwMode="auto">
              <a:xfrm>
                <a:off x="4068060" y="3713329"/>
                <a:ext cx="40340" cy="88364"/>
              </a:xfrm>
              <a:custGeom>
                <a:avLst/>
                <a:gdLst>
                  <a:gd name="T0" fmla="*/ 9 w 21"/>
                  <a:gd name="T1" fmla="*/ 0 h 46"/>
                  <a:gd name="T2" fmla="*/ 5 w 21"/>
                  <a:gd name="T3" fmla="*/ 0 h 46"/>
                  <a:gd name="T4" fmla="*/ 4 w 21"/>
                  <a:gd name="T5" fmla="*/ 1 h 46"/>
                  <a:gd name="T6" fmla="*/ 4 w 21"/>
                  <a:gd name="T7" fmla="*/ 4 h 46"/>
                  <a:gd name="T8" fmla="*/ 4 w 21"/>
                  <a:gd name="T9" fmla="*/ 8 h 46"/>
                  <a:gd name="T10" fmla="*/ 5 w 21"/>
                  <a:gd name="T11" fmla="*/ 10 h 46"/>
                  <a:gd name="T12" fmla="*/ 4 w 21"/>
                  <a:gd name="T13" fmla="*/ 14 h 46"/>
                  <a:gd name="T14" fmla="*/ 3 w 21"/>
                  <a:gd name="T15" fmla="*/ 17 h 46"/>
                  <a:gd name="T16" fmla="*/ 3 w 21"/>
                  <a:gd name="T17" fmla="*/ 21 h 46"/>
                  <a:gd name="T18" fmla="*/ 1 w 21"/>
                  <a:gd name="T19" fmla="*/ 22 h 46"/>
                  <a:gd name="T20" fmla="*/ 0 w 21"/>
                  <a:gd name="T21" fmla="*/ 24 h 46"/>
                  <a:gd name="T22" fmla="*/ 0 w 21"/>
                  <a:gd name="T23" fmla="*/ 25 h 46"/>
                  <a:gd name="T24" fmla="*/ 1 w 21"/>
                  <a:gd name="T25" fmla="*/ 26 h 46"/>
                  <a:gd name="T26" fmla="*/ 3 w 21"/>
                  <a:gd name="T27" fmla="*/ 28 h 46"/>
                  <a:gd name="T28" fmla="*/ 3 w 21"/>
                  <a:gd name="T29" fmla="*/ 33 h 46"/>
                  <a:gd name="T30" fmla="*/ 4 w 21"/>
                  <a:gd name="T31" fmla="*/ 37 h 46"/>
                  <a:gd name="T32" fmla="*/ 4 w 21"/>
                  <a:gd name="T33" fmla="*/ 40 h 46"/>
                  <a:gd name="T34" fmla="*/ 5 w 21"/>
                  <a:gd name="T35" fmla="*/ 42 h 46"/>
                  <a:gd name="T36" fmla="*/ 7 w 21"/>
                  <a:gd name="T37" fmla="*/ 45 h 46"/>
                  <a:gd name="T38" fmla="*/ 13 w 21"/>
                  <a:gd name="T39" fmla="*/ 46 h 46"/>
                  <a:gd name="T40" fmla="*/ 16 w 21"/>
                  <a:gd name="T41" fmla="*/ 46 h 46"/>
                  <a:gd name="T42" fmla="*/ 19 w 21"/>
                  <a:gd name="T43" fmla="*/ 46 h 46"/>
                  <a:gd name="T44" fmla="*/ 17 w 21"/>
                  <a:gd name="T45" fmla="*/ 44 h 46"/>
                  <a:gd name="T46" fmla="*/ 12 w 21"/>
                  <a:gd name="T47" fmla="*/ 41 h 46"/>
                  <a:gd name="T48" fmla="*/ 11 w 21"/>
                  <a:gd name="T49" fmla="*/ 38 h 46"/>
                  <a:gd name="T50" fmla="*/ 16 w 21"/>
                  <a:gd name="T51" fmla="*/ 38 h 46"/>
                  <a:gd name="T52" fmla="*/ 16 w 21"/>
                  <a:gd name="T53" fmla="*/ 36 h 46"/>
                  <a:gd name="T54" fmla="*/ 16 w 21"/>
                  <a:gd name="T55" fmla="*/ 33 h 46"/>
                  <a:gd name="T56" fmla="*/ 15 w 21"/>
                  <a:gd name="T57" fmla="*/ 30 h 46"/>
                  <a:gd name="T58" fmla="*/ 12 w 21"/>
                  <a:gd name="T59" fmla="*/ 26 h 46"/>
                  <a:gd name="T60" fmla="*/ 15 w 21"/>
                  <a:gd name="T61" fmla="*/ 26 h 46"/>
                  <a:gd name="T62" fmla="*/ 16 w 21"/>
                  <a:gd name="T63" fmla="*/ 26 h 46"/>
                  <a:gd name="T64" fmla="*/ 17 w 21"/>
                  <a:gd name="T65" fmla="*/ 22 h 46"/>
                  <a:gd name="T66" fmla="*/ 19 w 21"/>
                  <a:gd name="T67" fmla="*/ 21 h 46"/>
                  <a:gd name="T68" fmla="*/ 19 w 21"/>
                  <a:gd name="T69" fmla="*/ 20 h 46"/>
                  <a:gd name="T70" fmla="*/ 21 w 21"/>
                  <a:gd name="T71" fmla="*/ 18 h 46"/>
                  <a:gd name="T72" fmla="*/ 21 w 21"/>
                  <a:gd name="T73" fmla="*/ 18 h 46"/>
                  <a:gd name="T74" fmla="*/ 20 w 21"/>
                  <a:gd name="T75" fmla="*/ 14 h 46"/>
                  <a:gd name="T76" fmla="*/ 15 w 21"/>
                  <a:gd name="T77" fmla="*/ 10 h 46"/>
                  <a:gd name="T78" fmla="*/ 13 w 21"/>
                  <a:gd name="T79" fmla="*/ 9 h 46"/>
                  <a:gd name="T80" fmla="*/ 11 w 21"/>
                  <a:gd name="T81" fmla="*/ 6 h 46"/>
                  <a:gd name="T82" fmla="*/ 8 w 21"/>
                  <a:gd name="T83" fmla="*/ 4 h 46"/>
                  <a:gd name="T84" fmla="*/ 11 w 21"/>
                  <a:gd name="T85" fmla="*/ 5 h 46"/>
                  <a:gd name="T86" fmla="*/ 16 w 21"/>
                  <a:gd name="T87" fmla="*/ 9 h 46"/>
                  <a:gd name="T88" fmla="*/ 19 w 21"/>
                  <a:gd name="T89" fmla="*/ 9 h 46"/>
                  <a:gd name="T90" fmla="*/ 16 w 21"/>
                  <a:gd name="T91" fmla="*/ 4 h 46"/>
                  <a:gd name="T92" fmla="*/ 12 w 21"/>
                  <a:gd name="T93" fmla="*/ 1 h 46"/>
                  <a:gd name="T94" fmla="*/ 9 w 21"/>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6">
                    <a:moveTo>
                      <a:pt x="9" y="0"/>
                    </a:moveTo>
                    <a:lnTo>
                      <a:pt x="9" y="0"/>
                    </a:lnTo>
                    <a:lnTo>
                      <a:pt x="7" y="0"/>
                    </a:lnTo>
                    <a:lnTo>
                      <a:pt x="5" y="0"/>
                    </a:lnTo>
                    <a:lnTo>
                      <a:pt x="4" y="1"/>
                    </a:lnTo>
                    <a:lnTo>
                      <a:pt x="4" y="1"/>
                    </a:lnTo>
                    <a:lnTo>
                      <a:pt x="3" y="3"/>
                    </a:lnTo>
                    <a:lnTo>
                      <a:pt x="4" y="4"/>
                    </a:lnTo>
                    <a:lnTo>
                      <a:pt x="4" y="8"/>
                    </a:lnTo>
                    <a:lnTo>
                      <a:pt x="4" y="8"/>
                    </a:lnTo>
                    <a:lnTo>
                      <a:pt x="5" y="10"/>
                    </a:lnTo>
                    <a:lnTo>
                      <a:pt x="5" y="10"/>
                    </a:lnTo>
                    <a:lnTo>
                      <a:pt x="5" y="13"/>
                    </a:lnTo>
                    <a:lnTo>
                      <a:pt x="4" y="14"/>
                    </a:lnTo>
                    <a:lnTo>
                      <a:pt x="4" y="14"/>
                    </a:lnTo>
                    <a:lnTo>
                      <a:pt x="3" y="17"/>
                    </a:lnTo>
                    <a:lnTo>
                      <a:pt x="3" y="21"/>
                    </a:lnTo>
                    <a:lnTo>
                      <a:pt x="3" y="21"/>
                    </a:lnTo>
                    <a:lnTo>
                      <a:pt x="1" y="22"/>
                    </a:lnTo>
                    <a:lnTo>
                      <a:pt x="1" y="22"/>
                    </a:lnTo>
                    <a:lnTo>
                      <a:pt x="0" y="24"/>
                    </a:lnTo>
                    <a:lnTo>
                      <a:pt x="0" y="24"/>
                    </a:lnTo>
                    <a:lnTo>
                      <a:pt x="0" y="25"/>
                    </a:lnTo>
                    <a:lnTo>
                      <a:pt x="0" y="25"/>
                    </a:lnTo>
                    <a:lnTo>
                      <a:pt x="0" y="25"/>
                    </a:lnTo>
                    <a:lnTo>
                      <a:pt x="1" y="26"/>
                    </a:lnTo>
                    <a:lnTo>
                      <a:pt x="3" y="28"/>
                    </a:lnTo>
                    <a:lnTo>
                      <a:pt x="3" y="28"/>
                    </a:lnTo>
                    <a:lnTo>
                      <a:pt x="3" y="33"/>
                    </a:lnTo>
                    <a:lnTo>
                      <a:pt x="3" y="33"/>
                    </a:lnTo>
                    <a:lnTo>
                      <a:pt x="4" y="37"/>
                    </a:lnTo>
                    <a:lnTo>
                      <a:pt x="4" y="37"/>
                    </a:lnTo>
                    <a:lnTo>
                      <a:pt x="4" y="40"/>
                    </a:lnTo>
                    <a:lnTo>
                      <a:pt x="4" y="40"/>
                    </a:lnTo>
                    <a:lnTo>
                      <a:pt x="5" y="42"/>
                    </a:lnTo>
                    <a:lnTo>
                      <a:pt x="5" y="42"/>
                    </a:lnTo>
                    <a:lnTo>
                      <a:pt x="7" y="45"/>
                    </a:lnTo>
                    <a:lnTo>
                      <a:pt x="7" y="45"/>
                    </a:lnTo>
                    <a:lnTo>
                      <a:pt x="9" y="46"/>
                    </a:lnTo>
                    <a:lnTo>
                      <a:pt x="13" y="46"/>
                    </a:lnTo>
                    <a:lnTo>
                      <a:pt x="13" y="46"/>
                    </a:lnTo>
                    <a:lnTo>
                      <a:pt x="16" y="46"/>
                    </a:lnTo>
                    <a:lnTo>
                      <a:pt x="19" y="46"/>
                    </a:lnTo>
                    <a:lnTo>
                      <a:pt x="19" y="46"/>
                    </a:lnTo>
                    <a:lnTo>
                      <a:pt x="19" y="45"/>
                    </a:lnTo>
                    <a:lnTo>
                      <a:pt x="17" y="44"/>
                    </a:lnTo>
                    <a:lnTo>
                      <a:pt x="16" y="42"/>
                    </a:lnTo>
                    <a:lnTo>
                      <a:pt x="12" y="41"/>
                    </a:lnTo>
                    <a:lnTo>
                      <a:pt x="11" y="38"/>
                    </a:lnTo>
                    <a:lnTo>
                      <a:pt x="11" y="38"/>
                    </a:lnTo>
                    <a:lnTo>
                      <a:pt x="13" y="38"/>
                    </a:lnTo>
                    <a:lnTo>
                      <a:pt x="16" y="38"/>
                    </a:lnTo>
                    <a:lnTo>
                      <a:pt x="16" y="38"/>
                    </a:lnTo>
                    <a:lnTo>
                      <a:pt x="16" y="36"/>
                    </a:lnTo>
                    <a:lnTo>
                      <a:pt x="16" y="33"/>
                    </a:lnTo>
                    <a:lnTo>
                      <a:pt x="16" y="33"/>
                    </a:lnTo>
                    <a:lnTo>
                      <a:pt x="15" y="30"/>
                    </a:lnTo>
                    <a:lnTo>
                      <a:pt x="15" y="30"/>
                    </a:lnTo>
                    <a:lnTo>
                      <a:pt x="13" y="29"/>
                    </a:lnTo>
                    <a:lnTo>
                      <a:pt x="12" y="26"/>
                    </a:lnTo>
                    <a:lnTo>
                      <a:pt x="12" y="26"/>
                    </a:lnTo>
                    <a:lnTo>
                      <a:pt x="15" y="26"/>
                    </a:lnTo>
                    <a:lnTo>
                      <a:pt x="16" y="26"/>
                    </a:lnTo>
                    <a:lnTo>
                      <a:pt x="16" y="26"/>
                    </a:lnTo>
                    <a:lnTo>
                      <a:pt x="17" y="25"/>
                    </a:lnTo>
                    <a:lnTo>
                      <a:pt x="17" y="22"/>
                    </a:lnTo>
                    <a:lnTo>
                      <a:pt x="17" y="22"/>
                    </a:lnTo>
                    <a:lnTo>
                      <a:pt x="19" y="21"/>
                    </a:lnTo>
                    <a:lnTo>
                      <a:pt x="19" y="21"/>
                    </a:lnTo>
                    <a:lnTo>
                      <a:pt x="19" y="20"/>
                    </a:lnTo>
                    <a:lnTo>
                      <a:pt x="19" y="20"/>
                    </a:lnTo>
                    <a:lnTo>
                      <a:pt x="21" y="18"/>
                    </a:lnTo>
                    <a:lnTo>
                      <a:pt x="21" y="18"/>
                    </a:lnTo>
                    <a:lnTo>
                      <a:pt x="21" y="18"/>
                    </a:lnTo>
                    <a:lnTo>
                      <a:pt x="21" y="17"/>
                    </a:lnTo>
                    <a:lnTo>
                      <a:pt x="20" y="14"/>
                    </a:lnTo>
                    <a:lnTo>
                      <a:pt x="15" y="10"/>
                    </a:lnTo>
                    <a:lnTo>
                      <a:pt x="15" y="10"/>
                    </a:lnTo>
                    <a:lnTo>
                      <a:pt x="13" y="9"/>
                    </a:lnTo>
                    <a:lnTo>
                      <a:pt x="13" y="9"/>
                    </a:lnTo>
                    <a:lnTo>
                      <a:pt x="11" y="6"/>
                    </a:lnTo>
                    <a:lnTo>
                      <a:pt x="11" y="6"/>
                    </a:lnTo>
                    <a:lnTo>
                      <a:pt x="9" y="5"/>
                    </a:lnTo>
                    <a:lnTo>
                      <a:pt x="8" y="4"/>
                    </a:lnTo>
                    <a:lnTo>
                      <a:pt x="8" y="4"/>
                    </a:lnTo>
                    <a:lnTo>
                      <a:pt x="11" y="5"/>
                    </a:lnTo>
                    <a:lnTo>
                      <a:pt x="13" y="8"/>
                    </a:lnTo>
                    <a:lnTo>
                      <a:pt x="16" y="9"/>
                    </a:lnTo>
                    <a:lnTo>
                      <a:pt x="19" y="9"/>
                    </a:lnTo>
                    <a:lnTo>
                      <a:pt x="19" y="9"/>
                    </a:lnTo>
                    <a:lnTo>
                      <a:pt x="19" y="6"/>
                    </a:lnTo>
                    <a:lnTo>
                      <a:pt x="16" y="4"/>
                    </a:lnTo>
                    <a:lnTo>
                      <a:pt x="16" y="4"/>
                    </a:lnTo>
                    <a:lnTo>
                      <a:pt x="12" y="1"/>
                    </a:lnTo>
                    <a:lnTo>
                      <a:pt x="11" y="0"/>
                    </a:lnTo>
                    <a:lnTo>
                      <a:pt x="9"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52" name="Freeform 17">
                <a:extLst>
                  <a:ext uri="{FF2B5EF4-FFF2-40B4-BE49-F238E27FC236}">
                    <a16:creationId xmlns:a16="http://schemas.microsoft.com/office/drawing/2014/main" xmlns="" id="{647C0F67-A18D-410B-8FD4-E62F0085AABA}"/>
                  </a:ext>
                </a:extLst>
              </p:cNvPr>
              <p:cNvSpPr>
                <a:spLocks/>
              </p:cNvSpPr>
              <p:nvPr/>
            </p:nvSpPr>
            <p:spPr bwMode="auto">
              <a:xfrm>
                <a:off x="4046930" y="3817060"/>
                <a:ext cx="28814" cy="44182"/>
              </a:xfrm>
              <a:custGeom>
                <a:avLst/>
                <a:gdLst>
                  <a:gd name="T0" fmla="*/ 7 w 15"/>
                  <a:gd name="T1" fmla="*/ 4 h 23"/>
                  <a:gd name="T2" fmla="*/ 7 w 15"/>
                  <a:gd name="T3" fmla="*/ 4 h 23"/>
                  <a:gd name="T4" fmla="*/ 4 w 15"/>
                  <a:gd name="T5" fmla="*/ 7 h 23"/>
                  <a:gd name="T6" fmla="*/ 2 w 15"/>
                  <a:gd name="T7" fmla="*/ 9 h 23"/>
                  <a:gd name="T8" fmla="*/ 2 w 15"/>
                  <a:gd name="T9" fmla="*/ 9 h 23"/>
                  <a:gd name="T10" fmla="*/ 0 w 15"/>
                  <a:gd name="T11" fmla="*/ 13 h 23"/>
                  <a:gd name="T12" fmla="*/ 0 w 15"/>
                  <a:gd name="T13" fmla="*/ 13 h 23"/>
                  <a:gd name="T14" fmla="*/ 0 w 15"/>
                  <a:gd name="T15" fmla="*/ 16 h 23"/>
                  <a:gd name="T16" fmla="*/ 0 w 15"/>
                  <a:gd name="T17" fmla="*/ 16 h 23"/>
                  <a:gd name="T18" fmla="*/ 0 w 15"/>
                  <a:gd name="T19" fmla="*/ 19 h 23"/>
                  <a:gd name="T20" fmla="*/ 0 w 15"/>
                  <a:gd name="T21" fmla="*/ 19 h 23"/>
                  <a:gd name="T22" fmla="*/ 0 w 15"/>
                  <a:gd name="T23" fmla="*/ 21 h 23"/>
                  <a:gd name="T24" fmla="*/ 3 w 15"/>
                  <a:gd name="T25" fmla="*/ 23 h 23"/>
                  <a:gd name="T26" fmla="*/ 3 w 15"/>
                  <a:gd name="T27" fmla="*/ 23 h 23"/>
                  <a:gd name="T28" fmla="*/ 4 w 15"/>
                  <a:gd name="T29" fmla="*/ 20 h 23"/>
                  <a:gd name="T30" fmla="*/ 4 w 15"/>
                  <a:gd name="T31" fmla="*/ 20 h 23"/>
                  <a:gd name="T32" fmla="*/ 4 w 15"/>
                  <a:gd name="T33" fmla="*/ 17 h 23"/>
                  <a:gd name="T34" fmla="*/ 4 w 15"/>
                  <a:gd name="T35" fmla="*/ 17 h 23"/>
                  <a:gd name="T36" fmla="*/ 7 w 15"/>
                  <a:gd name="T37" fmla="*/ 17 h 23"/>
                  <a:gd name="T38" fmla="*/ 8 w 15"/>
                  <a:gd name="T39" fmla="*/ 17 h 23"/>
                  <a:gd name="T40" fmla="*/ 8 w 15"/>
                  <a:gd name="T41" fmla="*/ 17 h 23"/>
                  <a:gd name="T42" fmla="*/ 11 w 15"/>
                  <a:gd name="T43" fmla="*/ 16 h 23"/>
                  <a:gd name="T44" fmla="*/ 12 w 15"/>
                  <a:gd name="T45" fmla="*/ 13 h 23"/>
                  <a:gd name="T46" fmla="*/ 12 w 15"/>
                  <a:gd name="T47" fmla="*/ 13 h 23"/>
                  <a:gd name="T48" fmla="*/ 14 w 15"/>
                  <a:gd name="T49" fmla="*/ 12 h 23"/>
                  <a:gd name="T50" fmla="*/ 15 w 15"/>
                  <a:gd name="T51" fmla="*/ 9 h 23"/>
                  <a:gd name="T52" fmla="*/ 15 w 15"/>
                  <a:gd name="T53" fmla="*/ 9 h 23"/>
                  <a:gd name="T54" fmla="*/ 15 w 15"/>
                  <a:gd name="T55" fmla="*/ 8 h 23"/>
                  <a:gd name="T56" fmla="*/ 14 w 15"/>
                  <a:gd name="T57" fmla="*/ 7 h 23"/>
                  <a:gd name="T58" fmla="*/ 14 w 15"/>
                  <a:gd name="T59" fmla="*/ 7 h 23"/>
                  <a:gd name="T60" fmla="*/ 12 w 15"/>
                  <a:gd name="T61" fmla="*/ 4 h 23"/>
                  <a:gd name="T62" fmla="*/ 12 w 15"/>
                  <a:gd name="T63" fmla="*/ 4 h 23"/>
                  <a:gd name="T64" fmla="*/ 12 w 15"/>
                  <a:gd name="T65" fmla="*/ 1 h 23"/>
                  <a:gd name="T66" fmla="*/ 12 w 15"/>
                  <a:gd name="T67" fmla="*/ 0 h 23"/>
                  <a:gd name="T68" fmla="*/ 12 w 15"/>
                  <a:gd name="T69" fmla="*/ 0 h 23"/>
                  <a:gd name="T70" fmla="*/ 11 w 15"/>
                  <a:gd name="T71" fmla="*/ 0 h 23"/>
                  <a:gd name="T72" fmla="*/ 10 w 15"/>
                  <a:gd name="T73" fmla="*/ 1 h 23"/>
                  <a:gd name="T74" fmla="*/ 7 w 15"/>
                  <a:gd name="T7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3">
                    <a:moveTo>
                      <a:pt x="7" y="4"/>
                    </a:moveTo>
                    <a:lnTo>
                      <a:pt x="7" y="4"/>
                    </a:lnTo>
                    <a:lnTo>
                      <a:pt x="4" y="7"/>
                    </a:lnTo>
                    <a:lnTo>
                      <a:pt x="2" y="9"/>
                    </a:lnTo>
                    <a:lnTo>
                      <a:pt x="2" y="9"/>
                    </a:lnTo>
                    <a:lnTo>
                      <a:pt x="0" y="13"/>
                    </a:lnTo>
                    <a:lnTo>
                      <a:pt x="0" y="13"/>
                    </a:lnTo>
                    <a:lnTo>
                      <a:pt x="0" y="16"/>
                    </a:lnTo>
                    <a:lnTo>
                      <a:pt x="0" y="16"/>
                    </a:lnTo>
                    <a:lnTo>
                      <a:pt x="0" y="19"/>
                    </a:lnTo>
                    <a:lnTo>
                      <a:pt x="0" y="19"/>
                    </a:lnTo>
                    <a:lnTo>
                      <a:pt x="0" y="21"/>
                    </a:lnTo>
                    <a:lnTo>
                      <a:pt x="3" y="23"/>
                    </a:lnTo>
                    <a:lnTo>
                      <a:pt x="3" y="23"/>
                    </a:lnTo>
                    <a:lnTo>
                      <a:pt x="4" y="20"/>
                    </a:lnTo>
                    <a:lnTo>
                      <a:pt x="4" y="20"/>
                    </a:lnTo>
                    <a:lnTo>
                      <a:pt x="4" y="17"/>
                    </a:lnTo>
                    <a:lnTo>
                      <a:pt x="4" y="17"/>
                    </a:lnTo>
                    <a:lnTo>
                      <a:pt x="7" y="17"/>
                    </a:lnTo>
                    <a:lnTo>
                      <a:pt x="8" y="17"/>
                    </a:lnTo>
                    <a:lnTo>
                      <a:pt x="8" y="17"/>
                    </a:lnTo>
                    <a:lnTo>
                      <a:pt x="11" y="16"/>
                    </a:lnTo>
                    <a:lnTo>
                      <a:pt x="12" y="13"/>
                    </a:lnTo>
                    <a:lnTo>
                      <a:pt x="12" y="13"/>
                    </a:lnTo>
                    <a:lnTo>
                      <a:pt x="14" y="12"/>
                    </a:lnTo>
                    <a:lnTo>
                      <a:pt x="15" y="9"/>
                    </a:lnTo>
                    <a:lnTo>
                      <a:pt x="15" y="9"/>
                    </a:lnTo>
                    <a:lnTo>
                      <a:pt x="15" y="8"/>
                    </a:lnTo>
                    <a:lnTo>
                      <a:pt x="14" y="7"/>
                    </a:lnTo>
                    <a:lnTo>
                      <a:pt x="14" y="7"/>
                    </a:lnTo>
                    <a:lnTo>
                      <a:pt x="12" y="4"/>
                    </a:lnTo>
                    <a:lnTo>
                      <a:pt x="12" y="4"/>
                    </a:lnTo>
                    <a:lnTo>
                      <a:pt x="12" y="1"/>
                    </a:lnTo>
                    <a:lnTo>
                      <a:pt x="12" y="0"/>
                    </a:lnTo>
                    <a:lnTo>
                      <a:pt x="12" y="0"/>
                    </a:lnTo>
                    <a:lnTo>
                      <a:pt x="11" y="0"/>
                    </a:lnTo>
                    <a:lnTo>
                      <a:pt x="10" y="1"/>
                    </a:lnTo>
                    <a:lnTo>
                      <a:pt x="7"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3" name="Freeform 18">
                <a:extLst>
                  <a:ext uri="{FF2B5EF4-FFF2-40B4-BE49-F238E27FC236}">
                    <a16:creationId xmlns:a16="http://schemas.microsoft.com/office/drawing/2014/main" xmlns="" id="{ADE7A4E0-6B24-42D4-B81B-FD7373549D48}"/>
                  </a:ext>
                </a:extLst>
              </p:cNvPr>
              <p:cNvSpPr>
                <a:spLocks/>
              </p:cNvSpPr>
              <p:nvPr/>
            </p:nvSpPr>
            <p:spPr bwMode="auto">
              <a:xfrm>
                <a:off x="4046930" y="3817060"/>
                <a:ext cx="28814" cy="44182"/>
              </a:xfrm>
              <a:custGeom>
                <a:avLst/>
                <a:gdLst>
                  <a:gd name="T0" fmla="*/ 7 w 15"/>
                  <a:gd name="T1" fmla="*/ 4 h 23"/>
                  <a:gd name="T2" fmla="*/ 7 w 15"/>
                  <a:gd name="T3" fmla="*/ 4 h 23"/>
                  <a:gd name="T4" fmla="*/ 4 w 15"/>
                  <a:gd name="T5" fmla="*/ 7 h 23"/>
                  <a:gd name="T6" fmla="*/ 2 w 15"/>
                  <a:gd name="T7" fmla="*/ 9 h 23"/>
                  <a:gd name="T8" fmla="*/ 2 w 15"/>
                  <a:gd name="T9" fmla="*/ 9 h 23"/>
                  <a:gd name="T10" fmla="*/ 0 w 15"/>
                  <a:gd name="T11" fmla="*/ 13 h 23"/>
                  <a:gd name="T12" fmla="*/ 0 w 15"/>
                  <a:gd name="T13" fmla="*/ 13 h 23"/>
                  <a:gd name="T14" fmla="*/ 0 w 15"/>
                  <a:gd name="T15" fmla="*/ 16 h 23"/>
                  <a:gd name="T16" fmla="*/ 0 w 15"/>
                  <a:gd name="T17" fmla="*/ 16 h 23"/>
                  <a:gd name="T18" fmla="*/ 0 w 15"/>
                  <a:gd name="T19" fmla="*/ 19 h 23"/>
                  <a:gd name="T20" fmla="*/ 0 w 15"/>
                  <a:gd name="T21" fmla="*/ 19 h 23"/>
                  <a:gd name="T22" fmla="*/ 0 w 15"/>
                  <a:gd name="T23" fmla="*/ 21 h 23"/>
                  <a:gd name="T24" fmla="*/ 3 w 15"/>
                  <a:gd name="T25" fmla="*/ 23 h 23"/>
                  <a:gd name="T26" fmla="*/ 3 w 15"/>
                  <a:gd name="T27" fmla="*/ 23 h 23"/>
                  <a:gd name="T28" fmla="*/ 4 w 15"/>
                  <a:gd name="T29" fmla="*/ 20 h 23"/>
                  <a:gd name="T30" fmla="*/ 4 w 15"/>
                  <a:gd name="T31" fmla="*/ 20 h 23"/>
                  <a:gd name="T32" fmla="*/ 4 w 15"/>
                  <a:gd name="T33" fmla="*/ 17 h 23"/>
                  <a:gd name="T34" fmla="*/ 4 w 15"/>
                  <a:gd name="T35" fmla="*/ 17 h 23"/>
                  <a:gd name="T36" fmla="*/ 7 w 15"/>
                  <a:gd name="T37" fmla="*/ 17 h 23"/>
                  <a:gd name="T38" fmla="*/ 8 w 15"/>
                  <a:gd name="T39" fmla="*/ 17 h 23"/>
                  <a:gd name="T40" fmla="*/ 8 w 15"/>
                  <a:gd name="T41" fmla="*/ 17 h 23"/>
                  <a:gd name="T42" fmla="*/ 11 w 15"/>
                  <a:gd name="T43" fmla="*/ 16 h 23"/>
                  <a:gd name="T44" fmla="*/ 12 w 15"/>
                  <a:gd name="T45" fmla="*/ 13 h 23"/>
                  <a:gd name="T46" fmla="*/ 12 w 15"/>
                  <a:gd name="T47" fmla="*/ 13 h 23"/>
                  <a:gd name="T48" fmla="*/ 14 w 15"/>
                  <a:gd name="T49" fmla="*/ 12 h 23"/>
                  <a:gd name="T50" fmla="*/ 15 w 15"/>
                  <a:gd name="T51" fmla="*/ 9 h 23"/>
                  <a:gd name="T52" fmla="*/ 15 w 15"/>
                  <a:gd name="T53" fmla="*/ 9 h 23"/>
                  <a:gd name="T54" fmla="*/ 15 w 15"/>
                  <a:gd name="T55" fmla="*/ 8 h 23"/>
                  <a:gd name="T56" fmla="*/ 14 w 15"/>
                  <a:gd name="T57" fmla="*/ 7 h 23"/>
                  <a:gd name="T58" fmla="*/ 14 w 15"/>
                  <a:gd name="T59" fmla="*/ 7 h 23"/>
                  <a:gd name="T60" fmla="*/ 12 w 15"/>
                  <a:gd name="T61" fmla="*/ 4 h 23"/>
                  <a:gd name="T62" fmla="*/ 12 w 15"/>
                  <a:gd name="T63" fmla="*/ 4 h 23"/>
                  <a:gd name="T64" fmla="*/ 12 w 15"/>
                  <a:gd name="T65" fmla="*/ 1 h 23"/>
                  <a:gd name="T66" fmla="*/ 12 w 15"/>
                  <a:gd name="T67" fmla="*/ 0 h 23"/>
                  <a:gd name="T68" fmla="*/ 12 w 15"/>
                  <a:gd name="T69" fmla="*/ 0 h 23"/>
                  <a:gd name="T70" fmla="*/ 11 w 15"/>
                  <a:gd name="T71" fmla="*/ 0 h 23"/>
                  <a:gd name="T72" fmla="*/ 10 w 15"/>
                  <a:gd name="T73" fmla="*/ 1 h 23"/>
                  <a:gd name="T74" fmla="*/ 7 w 15"/>
                  <a:gd name="T7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3">
                    <a:moveTo>
                      <a:pt x="7" y="4"/>
                    </a:moveTo>
                    <a:lnTo>
                      <a:pt x="7" y="4"/>
                    </a:lnTo>
                    <a:lnTo>
                      <a:pt x="4" y="7"/>
                    </a:lnTo>
                    <a:lnTo>
                      <a:pt x="2" y="9"/>
                    </a:lnTo>
                    <a:lnTo>
                      <a:pt x="2" y="9"/>
                    </a:lnTo>
                    <a:lnTo>
                      <a:pt x="0" y="13"/>
                    </a:lnTo>
                    <a:lnTo>
                      <a:pt x="0" y="13"/>
                    </a:lnTo>
                    <a:lnTo>
                      <a:pt x="0" y="16"/>
                    </a:lnTo>
                    <a:lnTo>
                      <a:pt x="0" y="16"/>
                    </a:lnTo>
                    <a:lnTo>
                      <a:pt x="0" y="19"/>
                    </a:lnTo>
                    <a:lnTo>
                      <a:pt x="0" y="19"/>
                    </a:lnTo>
                    <a:lnTo>
                      <a:pt x="0" y="21"/>
                    </a:lnTo>
                    <a:lnTo>
                      <a:pt x="3" y="23"/>
                    </a:lnTo>
                    <a:lnTo>
                      <a:pt x="3" y="23"/>
                    </a:lnTo>
                    <a:lnTo>
                      <a:pt x="4" y="20"/>
                    </a:lnTo>
                    <a:lnTo>
                      <a:pt x="4" y="20"/>
                    </a:lnTo>
                    <a:lnTo>
                      <a:pt x="4" y="17"/>
                    </a:lnTo>
                    <a:lnTo>
                      <a:pt x="4" y="17"/>
                    </a:lnTo>
                    <a:lnTo>
                      <a:pt x="7" y="17"/>
                    </a:lnTo>
                    <a:lnTo>
                      <a:pt x="8" y="17"/>
                    </a:lnTo>
                    <a:lnTo>
                      <a:pt x="8" y="17"/>
                    </a:lnTo>
                    <a:lnTo>
                      <a:pt x="11" y="16"/>
                    </a:lnTo>
                    <a:lnTo>
                      <a:pt x="12" y="13"/>
                    </a:lnTo>
                    <a:lnTo>
                      <a:pt x="12" y="13"/>
                    </a:lnTo>
                    <a:lnTo>
                      <a:pt x="14" y="12"/>
                    </a:lnTo>
                    <a:lnTo>
                      <a:pt x="15" y="9"/>
                    </a:lnTo>
                    <a:lnTo>
                      <a:pt x="15" y="9"/>
                    </a:lnTo>
                    <a:lnTo>
                      <a:pt x="15" y="8"/>
                    </a:lnTo>
                    <a:lnTo>
                      <a:pt x="14" y="7"/>
                    </a:lnTo>
                    <a:lnTo>
                      <a:pt x="14" y="7"/>
                    </a:lnTo>
                    <a:lnTo>
                      <a:pt x="12" y="4"/>
                    </a:lnTo>
                    <a:lnTo>
                      <a:pt x="12" y="4"/>
                    </a:lnTo>
                    <a:lnTo>
                      <a:pt x="12" y="1"/>
                    </a:lnTo>
                    <a:lnTo>
                      <a:pt x="12" y="0"/>
                    </a:lnTo>
                    <a:lnTo>
                      <a:pt x="12" y="0"/>
                    </a:lnTo>
                    <a:lnTo>
                      <a:pt x="11" y="0"/>
                    </a:lnTo>
                    <a:lnTo>
                      <a:pt x="10" y="1"/>
                    </a:lnTo>
                    <a:lnTo>
                      <a:pt x="7"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54" name="Freeform 19">
                <a:extLst>
                  <a:ext uri="{FF2B5EF4-FFF2-40B4-BE49-F238E27FC236}">
                    <a16:creationId xmlns:a16="http://schemas.microsoft.com/office/drawing/2014/main" xmlns="" id="{EE14C009-C9C0-4836-863B-FAEC80AC1075}"/>
                  </a:ext>
                </a:extLst>
              </p:cNvPr>
              <p:cNvSpPr>
                <a:spLocks/>
              </p:cNvSpPr>
              <p:nvPr/>
            </p:nvSpPr>
            <p:spPr bwMode="auto">
              <a:xfrm>
                <a:off x="4183317" y="3632649"/>
                <a:ext cx="180569" cy="197858"/>
              </a:xfrm>
              <a:custGeom>
                <a:avLst/>
                <a:gdLst>
                  <a:gd name="T0" fmla="*/ 94 w 94"/>
                  <a:gd name="T1" fmla="*/ 75 h 103"/>
                  <a:gd name="T2" fmla="*/ 92 w 94"/>
                  <a:gd name="T3" fmla="*/ 67 h 103"/>
                  <a:gd name="T4" fmla="*/ 81 w 94"/>
                  <a:gd name="T5" fmla="*/ 67 h 103"/>
                  <a:gd name="T6" fmla="*/ 70 w 94"/>
                  <a:gd name="T7" fmla="*/ 67 h 103"/>
                  <a:gd name="T8" fmla="*/ 65 w 94"/>
                  <a:gd name="T9" fmla="*/ 64 h 103"/>
                  <a:gd name="T10" fmla="*/ 58 w 94"/>
                  <a:gd name="T11" fmla="*/ 63 h 103"/>
                  <a:gd name="T12" fmla="*/ 53 w 94"/>
                  <a:gd name="T13" fmla="*/ 58 h 103"/>
                  <a:gd name="T14" fmla="*/ 54 w 94"/>
                  <a:gd name="T15" fmla="*/ 55 h 103"/>
                  <a:gd name="T16" fmla="*/ 53 w 94"/>
                  <a:gd name="T17" fmla="*/ 46 h 103"/>
                  <a:gd name="T18" fmla="*/ 50 w 94"/>
                  <a:gd name="T19" fmla="*/ 41 h 103"/>
                  <a:gd name="T20" fmla="*/ 52 w 94"/>
                  <a:gd name="T21" fmla="*/ 29 h 103"/>
                  <a:gd name="T22" fmla="*/ 52 w 94"/>
                  <a:gd name="T23" fmla="*/ 14 h 103"/>
                  <a:gd name="T24" fmla="*/ 45 w 94"/>
                  <a:gd name="T25" fmla="*/ 5 h 103"/>
                  <a:gd name="T26" fmla="*/ 40 w 94"/>
                  <a:gd name="T27" fmla="*/ 0 h 103"/>
                  <a:gd name="T28" fmla="*/ 30 w 94"/>
                  <a:gd name="T29" fmla="*/ 7 h 103"/>
                  <a:gd name="T30" fmla="*/ 34 w 94"/>
                  <a:gd name="T31" fmla="*/ 15 h 103"/>
                  <a:gd name="T32" fmla="*/ 33 w 94"/>
                  <a:gd name="T33" fmla="*/ 21 h 103"/>
                  <a:gd name="T34" fmla="*/ 36 w 94"/>
                  <a:gd name="T35" fmla="*/ 26 h 103"/>
                  <a:gd name="T36" fmla="*/ 33 w 94"/>
                  <a:gd name="T37" fmla="*/ 27 h 103"/>
                  <a:gd name="T38" fmla="*/ 26 w 94"/>
                  <a:gd name="T39" fmla="*/ 29 h 103"/>
                  <a:gd name="T40" fmla="*/ 21 w 94"/>
                  <a:gd name="T41" fmla="*/ 22 h 103"/>
                  <a:gd name="T42" fmla="*/ 17 w 94"/>
                  <a:gd name="T43" fmla="*/ 14 h 103"/>
                  <a:gd name="T44" fmla="*/ 12 w 94"/>
                  <a:gd name="T45" fmla="*/ 13 h 103"/>
                  <a:gd name="T46" fmla="*/ 10 w 94"/>
                  <a:gd name="T47" fmla="*/ 21 h 103"/>
                  <a:gd name="T48" fmla="*/ 16 w 94"/>
                  <a:gd name="T49" fmla="*/ 26 h 103"/>
                  <a:gd name="T50" fmla="*/ 13 w 94"/>
                  <a:gd name="T51" fmla="*/ 31 h 103"/>
                  <a:gd name="T52" fmla="*/ 9 w 94"/>
                  <a:gd name="T53" fmla="*/ 31 h 103"/>
                  <a:gd name="T54" fmla="*/ 1 w 94"/>
                  <a:gd name="T55" fmla="*/ 27 h 103"/>
                  <a:gd name="T56" fmla="*/ 1 w 94"/>
                  <a:gd name="T57" fmla="*/ 34 h 103"/>
                  <a:gd name="T58" fmla="*/ 2 w 94"/>
                  <a:gd name="T59" fmla="*/ 41 h 103"/>
                  <a:gd name="T60" fmla="*/ 9 w 94"/>
                  <a:gd name="T61" fmla="*/ 51 h 103"/>
                  <a:gd name="T62" fmla="*/ 16 w 94"/>
                  <a:gd name="T63" fmla="*/ 51 h 103"/>
                  <a:gd name="T64" fmla="*/ 18 w 94"/>
                  <a:gd name="T65" fmla="*/ 42 h 103"/>
                  <a:gd name="T66" fmla="*/ 24 w 94"/>
                  <a:gd name="T67" fmla="*/ 47 h 103"/>
                  <a:gd name="T68" fmla="*/ 30 w 94"/>
                  <a:gd name="T69" fmla="*/ 52 h 103"/>
                  <a:gd name="T70" fmla="*/ 33 w 94"/>
                  <a:gd name="T71" fmla="*/ 59 h 103"/>
                  <a:gd name="T72" fmla="*/ 24 w 94"/>
                  <a:gd name="T73" fmla="*/ 58 h 103"/>
                  <a:gd name="T74" fmla="*/ 28 w 94"/>
                  <a:gd name="T75" fmla="*/ 67 h 103"/>
                  <a:gd name="T76" fmla="*/ 33 w 94"/>
                  <a:gd name="T77" fmla="*/ 70 h 103"/>
                  <a:gd name="T78" fmla="*/ 34 w 94"/>
                  <a:gd name="T79" fmla="*/ 76 h 103"/>
                  <a:gd name="T80" fmla="*/ 38 w 94"/>
                  <a:gd name="T81" fmla="*/ 80 h 103"/>
                  <a:gd name="T82" fmla="*/ 44 w 94"/>
                  <a:gd name="T83" fmla="*/ 82 h 103"/>
                  <a:gd name="T84" fmla="*/ 48 w 94"/>
                  <a:gd name="T85" fmla="*/ 83 h 103"/>
                  <a:gd name="T86" fmla="*/ 50 w 94"/>
                  <a:gd name="T87" fmla="*/ 78 h 103"/>
                  <a:gd name="T88" fmla="*/ 53 w 94"/>
                  <a:gd name="T89" fmla="*/ 82 h 103"/>
                  <a:gd name="T90" fmla="*/ 61 w 94"/>
                  <a:gd name="T91" fmla="*/ 80 h 103"/>
                  <a:gd name="T92" fmla="*/ 61 w 94"/>
                  <a:gd name="T93" fmla="*/ 74 h 103"/>
                  <a:gd name="T94" fmla="*/ 68 w 94"/>
                  <a:gd name="T95" fmla="*/ 80 h 103"/>
                  <a:gd name="T96" fmla="*/ 76 w 94"/>
                  <a:gd name="T97" fmla="*/ 82 h 103"/>
                  <a:gd name="T98" fmla="*/ 66 w 94"/>
                  <a:gd name="T99" fmla="*/ 88 h 103"/>
                  <a:gd name="T100" fmla="*/ 61 w 94"/>
                  <a:gd name="T101" fmla="*/ 97 h 103"/>
                  <a:gd name="T102" fmla="*/ 69 w 94"/>
                  <a:gd name="T103" fmla="*/ 101 h 103"/>
                  <a:gd name="T104" fmla="*/ 74 w 94"/>
                  <a:gd name="T105" fmla="*/ 96 h 103"/>
                  <a:gd name="T106" fmla="*/ 82 w 94"/>
                  <a:gd name="T107" fmla="*/ 8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03">
                    <a:moveTo>
                      <a:pt x="86" y="80"/>
                    </a:moveTo>
                    <a:lnTo>
                      <a:pt x="86" y="80"/>
                    </a:lnTo>
                    <a:lnTo>
                      <a:pt x="89" y="80"/>
                    </a:lnTo>
                    <a:lnTo>
                      <a:pt x="92" y="79"/>
                    </a:lnTo>
                    <a:lnTo>
                      <a:pt x="92" y="79"/>
                    </a:lnTo>
                    <a:lnTo>
                      <a:pt x="94" y="75"/>
                    </a:lnTo>
                    <a:lnTo>
                      <a:pt x="94" y="75"/>
                    </a:lnTo>
                    <a:lnTo>
                      <a:pt x="94" y="72"/>
                    </a:lnTo>
                    <a:lnTo>
                      <a:pt x="93" y="70"/>
                    </a:lnTo>
                    <a:lnTo>
                      <a:pt x="93" y="70"/>
                    </a:lnTo>
                    <a:lnTo>
                      <a:pt x="92" y="67"/>
                    </a:lnTo>
                    <a:lnTo>
                      <a:pt x="92" y="67"/>
                    </a:lnTo>
                    <a:lnTo>
                      <a:pt x="92" y="64"/>
                    </a:lnTo>
                    <a:lnTo>
                      <a:pt x="89" y="63"/>
                    </a:lnTo>
                    <a:lnTo>
                      <a:pt x="89" y="63"/>
                    </a:lnTo>
                    <a:lnTo>
                      <a:pt x="85" y="66"/>
                    </a:lnTo>
                    <a:lnTo>
                      <a:pt x="85" y="66"/>
                    </a:lnTo>
                    <a:lnTo>
                      <a:pt x="81" y="67"/>
                    </a:lnTo>
                    <a:lnTo>
                      <a:pt x="81" y="67"/>
                    </a:lnTo>
                    <a:lnTo>
                      <a:pt x="78" y="68"/>
                    </a:lnTo>
                    <a:lnTo>
                      <a:pt x="77" y="70"/>
                    </a:lnTo>
                    <a:lnTo>
                      <a:pt x="77" y="70"/>
                    </a:lnTo>
                    <a:lnTo>
                      <a:pt x="73" y="68"/>
                    </a:lnTo>
                    <a:lnTo>
                      <a:pt x="70" y="67"/>
                    </a:lnTo>
                    <a:lnTo>
                      <a:pt x="70" y="67"/>
                    </a:lnTo>
                    <a:lnTo>
                      <a:pt x="69" y="66"/>
                    </a:lnTo>
                    <a:lnTo>
                      <a:pt x="69" y="66"/>
                    </a:lnTo>
                    <a:lnTo>
                      <a:pt x="66" y="66"/>
                    </a:lnTo>
                    <a:lnTo>
                      <a:pt x="66" y="66"/>
                    </a:lnTo>
                    <a:lnTo>
                      <a:pt x="65" y="64"/>
                    </a:lnTo>
                    <a:lnTo>
                      <a:pt x="65" y="64"/>
                    </a:lnTo>
                    <a:lnTo>
                      <a:pt x="62" y="64"/>
                    </a:lnTo>
                    <a:lnTo>
                      <a:pt x="62" y="64"/>
                    </a:lnTo>
                    <a:lnTo>
                      <a:pt x="61" y="64"/>
                    </a:lnTo>
                    <a:lnTo>
                      <a:pt x="58" y="63"/>
                    </a:lnTo>
                    <a:lnTo>
                      <a:pt x="58" y="63"/>
                    </a:lnTo>
                    <a:lnTo>
                      <a:pt x="60" y="60"/>
                    </a:lnTo>
                    <a:lnTo>
                      <a:pt x="60" y="59"/>
                    </a:lnTo>
                    <a:lnTo>
                      <a:pt x="58" y="58"/>
                    </a:lnTo>
                    <a:lnTo>
                      <a:pt x="58" y="58"/>
                    </a:lnTo>
                    <a:lnTo>
                      <a:pt x="53" y="58"/>
                    </a:lnTo>
                    <a:lnTo>
                      <a:pt x="53" y="58"/>
                    </a:lnTo>
                    <a:lnTo>
                      <a:pt x="52" y="58"/>
                    </a:lnTo>
                    <a:lnTo>
                      <a:pt x="53" y="56"/>
                    </a:lnTo>
                    <a:lnTo>
                      <a:pt x="53" y="56"/>
                    </a:lnTo>
                    <a:lnTo>
                      <a:pt x="53" y="56"/>
                    </a:lnTo>
                    <a:lnTo>
                      <a:pt x="54" y="55"/>
                    </a:lnTo>
                    <a:lnTo>
                      <a:pt x="54" y="55"/>
                    </a:lnTo>
                    <a:lnTo>
                      <a:pt x="53" y="52"/>
                    </a:lnTo>
                    <a:lnTo>
                      <a:pt x="52" y="51"/>
                    </a:lnTo>
                    <a:lnTo>
                      <a:pt x="52" y="51"/>
                    </a:lnTo>
                    <a:lnTo>
                      <a:pt x="52" y="50"/>
                    </a:lnTo>
                    <a:lnTo>
                      <a:pt x="52" y="48"/>
                    </a:lnTo>
                    <a:lnTo>
                      <a:pt x="53" y="46"/>
                    </a:lnTo>
                    <a:lnTo>
                      <a:pt x="53" y="46"/>
                    </a:lnTo>
                    <a:lnTo>
                      <a:pt x="52" y="45"/>
                    </a:lnTo>
                    <a:lnTo>
                      <a:pt x="50" y="43"/>
                    </a:lnTo>
                    <a:lnTo>
                      <a:pt x="50" y="43"/>
                    </a:lnTo>
                    <a:lnTo>
                      <a:pt x="50" y="42"/>
                    </a:lnTo>
                    <a:lnTo>
                      <a:pt x="50" y="41"/>
                    </a:lnTo>
                    <a:lnTo>
                      <a:pt x="53" y="38"/>
                    </a:lnTo>
                    <a:lnTo>
                      <a:pt x="53" y="38"/>
                    </a:lnTo>
                    <a:lnTo>
                      <a:pt x="53" y="37"/>
                    </a:lnTo>
                    <a:lnTo>
                      <a:pt x="53" y="34"/>
                    </a:lnTo>
                    <a:lnTo>
                      <a:pt x="53" y="34"/>
                    </a:lnTo>
                    <a:lnTo>
                      <a:pt x="52" y="29"/>
                    </a:lnTo>
                    <a:lnTo>
                      <a:pt x="52" y="29"/>
                    </a:lnTo>
                    <a:lnTo>
                      <a:pt x="53" y="18"/>
                    </a:lnTo>
                    <a:lnTo>
                      <a:pt x="53" y="18"/>
                    </a:lnTo>
                    <a:lnTo>
                      <a:pt x="53" y="15"/>
                    </a:lnTo>
                    <a:lnTo>
                      <a:pt x="52" y="14"/>
                    </a:lnTo>
                    <a:lnTo>
                      <a:pt x="52" y="14"/>
                    </a:lnTo>
                    <a:lnTo>
                      <a:pt x="49" y="10"/>
                    </a:lnTo>
                    <a:lnTo>
                      <a:pt x="49" y="10"/>
                    </a:lnTo>
                    <a:lnTo>
                      <a:pt x="46" y="7"/>
                    </a:lnTo>
                    <a:lnTo>
                      <a:pt x="46" y="7"/>
                    </a:lnTo>
                    <a:lnTo>
                      <a:pt x="45" y="5"/>
                    </a:lnTo>
                    <a:lnTo>
                      <a:pt x="45" y="5"/>
                    </a:lnTo>
                    <a:lnTo>
                      <a:pt x="44" y="4"/>
                    </a:lnTo>
                    <a:lnTo>
                      <a:pt x="42" y="2"/>
                    </a:lnTo>
                    <a:lnTo>
                      <a:pt x="42" y="2"/>
                    </a:lnTo>
                    <a:lnTo>
                      <a:pt x="41" y="1"/>
                    </a:lnTo>
                    <a:lnTo>
                      <a:pt x="40" y="0"/>
                    </a:lnTo>
                    <a:lnTo>
                      <a:pt x="40" y="0"/>
                    </a:lnTo>
                    <a:lnTo>
                      <a:pt x="37" y="0"/>
                    </a:lnTo>
                    <a:lnTo>
                      <a:pt x="36" y="1"/>
                    </a:lnTo>
                    <a:lnTo>
                      <a:pt x="32" y="4"/>
                    </a:lnTo>
                    <a:lnTo>
                      <a:pt x="32" y="4"/>
                    </a:lnTo>
                    <a:lnTo>
                      <a:pt x="30" y="6"/>
                    </a:lnTo>
                    <a:lnTo>
                      <a:pt x="30" y="7"/>
                    </a:lnTo>
                    <a:lnTo>
                      <a:pt x="32" y="11"/>
                    </a:lnTo>
                    <a:lnTo>
                      <a:pt x="32" y="11"/>
                    </a:lnTo>
                    <a:lnTo>
                      <a:pt x="32" y="13"/>
                    </a:lnTo>
                    <a:lnTo>
                      <a:pt x="32" y="13"/>
                    </a:lnTo>
                    <a:lnTo>
                      <a:pt x="33" y="14"/>
                    </a:lnTo>
                    <a:lnTo>
                      <a:pt x="34" y="15"/>
                    </a:lnTo>
                    <a:lnTo>
                      <a:pt x="34" y="15"/>
                    </a:lnTo>
                    <a:lnTo>
                      <a:pt x="34" y="17"/>
                    </a:lnTo>
                    <a:lnTo>
                      <a:pt x="34" y="18"/>
                    </a:lnTo>
                    <a:lnTo>
                      <a:pt x="34" y="18"/>
                    </a:lnTo>
                    <a:lnTo>
                      <a:pt x="33" y="19"/>
                    </a:lnTo>
                    <a:lnTo>
                      <a:pt x="33" y="21"/>
                    </a:lnTo>
                    <a:lnTo>
                      <a:pt x="33" y="21"/>
                    </a:lnTo>
                    <a:lnTo>
                      <a:pt x="34" y="23"/>
                    </a:lnTo>
                    <a:lnTo>
                      <a:pt x="34" y="23"/>
                    </a:lnTo>
                    <a:lnTo>
                      <a:pt x="34" y="25"/>
                    </a:lnTo>
                    <a:lnTo>
                      <a:pt x="34" y="25"/>
                    </a:lnTo>
                    <a:lnTo>
                      <a:pt x="36" y="26"/>
                    </a:lnTo>
                    <a:lnTo>
                      <a:pt x="36" y="26"/>
                    </a:lnTo>
                    <a:lnTo>
                      <a:pt x="37" y="30"/>
                    </a:lnTo>
                    <a:lnTo>
                      <a:pt x="36" y="31"/>
                    </a:lnTo>
                    <a:lnTo>
                      <a:pt x="36" y="31"/>
                    </a:lnTo>
                    <a:lnTo>
                      <a:pt x="34" y="30"/>
                    </a:lnTo>
                    <a:lnTo>
                      <a:pt x="33" y="27"/>
                    </a:lnTo>
                    <a:lnTo>
                      <a:pt x="33" y="27"/>
                    </a:lnTo>
                    <a:lnTo>
                      <a:pt x="30" y="29"/>
                    </a:lnTo>
                    <a:lnTo>
                      <a:pt x="29" y="30"/>
                    </a:lnTo>
                    <a:lnTo>
                      <a:pt x="29" y="30"/>
                    </a:lnTo>
                    <a:lnTo>
                      <a:pt x="28" y="30"/>
                    </a:lnTo>
                    <a:lnTo>
                      <a:pt x="26" y="29"/>
                    </a:lnTo>
                    <a:lnTo>
                      <a:pt x="26" y="29"/>
                    </a:lnTo>
                    <a:lnTo>
                      <a:pt x="26" y="26"/>
                    </a:lnTo>
                    <a:lnTo>
                      <a:pt x="26" y="26"/>
                    </a:lnTo>
                    <a:lnTo>
                      <a:pt x="24" y="25"/>
                    </a:lnTo>
                    <a:lnTo>
                      <a:pt x="21" y="22"/>
                    </a:lnTo>
                    <a:lnTo>
                      <a:pt x="21" y="22"/>
                    </a:lnTo>
                    <a:lnTo>
                      <a:pt x="20" y="21"/>
                    </a:lnTo>
                    <a:lnTo>
                      <a:pt x="18" y="18"/>
                    </a:lnTo>
                    <a:lnTo>
                      <a:pt x="18" y="18"/>
                    </a:lnTo>
                    <a:lnTo>
                      <a:pt x="17" y="15"/>
                    </a:lnTo>
                    <a:lnTo>
                      <a:pt x="17" y="14"/>
                    </a:lnTo>
                    <a:lnTo>
                      <a:pt x="17" y="14"/>
                    </a:lnTo>
                    <a:lnTo>
                      <a:pt x="14" y="11"/>
                    </a:lnTo>
                    <a:lnTo>
                      <a:pt x="14" y="10"/>
                    </a:lnTo>
                    <a:lnTo>
                      <a:pt x="13" y="10"/>
                    </a:lnTo>
                    <a:lnTo>
                      <a:pt x="13" y="10"/>
                    </a:lnTo>
                    <a:lnTo>
                      <a:pt x="12" y="11"/>
                    </a:lnTo>
                    <a:lnTo>
                      <a:pt x="12" y="13"/>
                    </a:lnTo>
                    <a:lnTo>
                      <a:pt x="12" y="15"/>
                    </a:lnTo>
                    <a:lnTo>
                      <a:pt x="12" y="15"/>
                    </a:lnTo>
                    <a:lnTo>
                      <a:pt x="12" y="18"/>
                    </a:lnTo>
                    <a:lnTo>
                      <a:pt x="12" y="18"/>
                    </a:lnTo>
                    <a:lnTo>
                      <a:pt x="10" y="21"/>
                    </a:lnTo>
                    <a:lnTo>
                      <a:pt x="10" y="21"/>
                    </a:lnTo>
                    <a:lnTo>
                      <a:pt x="12" y="22"/>
                    </a:lnTo>
                    <a:lnTo>
                      <a:pt x="14" y="22"/>
                    </a:lnTo>
                    <a:lnTo>
                      <a:pt x="14" y="22"/>
                    </a:lnTo>
                    <a:lnTo>
                      <a:pt x="16" y="25"/>
                    </a:lnTo>
                    <a:lnTo>
                      <a:pt x="16" y="26"/>
                    </a:lnTo>
                    <a:lnTo>
                      <a:pt x="16" y="26"/>
                    </a:lnTo>
                    <a:lnTo>
                      <a:pt x="13" y="27"/>
                    </a:lnTo>
                    <a:lnTo>
                      <a:pt x="12" y="27"/>
                    </a:lnTo>
                    <a:lnTo>
                      <a:pt x="12" y="29"/>
                    </a:lnTo>
                    <a:lnTo>
                      <a:pt x="12" y="29"/>
                    </a:lnTo>
                    <a:lnTo>
                      <a:pt x="13" y="31"/>
                    </a:lnTo>
                    <a:lnTo>
                      <a:pt x="13" y="31"/>
                    </a:lnTo>
                    <a:lnTo>
                      <a:pt x="13" y="34"/>
                    </a:lnTo>
                    <a:lnTo>
                      <a:pt x="13" y="34"/>
                    </a:lnTo>
                    <a:lnTo>
                      <a:pt x="12" y="34"/>
                    </a:lnTo>
                    <a:lnTo>
                      <a:pt x="10" y="34"/>
                    </a:lnTo>
                    <a:lnTo>
                      <a:pt x="9" y="31"/>
                    </a:lnTo>
                    <a:lnTo>
                      <a:pt x="9" y="31"/>
                    </a:lnTo>
                    <a:lnTo>
                      <a:pt x="6" y="30"/>
                    </a:lnTo>
                    <a:lnTo>
                      <a:pt x="6" y="30"/>
                    </a:lnTo>
                    <a:lnTo>
                      <a:pt x="4" y="27"/>
                    </a:lnTo>
                    <a:lnTo>
                      <a:pt x="4" y="27"/>
                    </a:lnTo>
                    <a:lnTo>
                      <a:pt x="2" y="26"/>
                    </a:lnTo>
                    <a:lnTo>
                      <a:pt x="1" y="27"/>
                    </a:lnTo>
                    <a:lnTo>
                      <a:pt x="1" y="27"/>
                    </a:lnTo>
                    <a:lnTo>
                      <a:pt x="1" y="29"/>
                    </a:lnTo>
                    <a:lnTo>
                      <a:pt x="2" y="31"/>
                    </a:lnTo>
                    <a:lnTo>
                      <a:pt x="2" y="31"/>
                    </a:lnTo>
                    <a:lnTo>
                      <a:pt x="1" y="34"/>
                    </a:lnTo>
                    <a:lnTo>
                      <a:pt x="1" y="34"/>
                    </a:lnTo>
                    <a:lnTo>
                      <a:pt x="0" y="37"/>
                    </a:lnTo>
                    <a:lnTo>
                      <a:pt x="0" y="37"/>
                    </a:lnTo>
                    <a:lnTo>
                      <a:pt x="0" y="38"/>
                    </a:lnTo>
                    <a:lnTo>
                      <a:pt x="0" y="39"/>
                    </a:lnTo>
                    <a:lnTo>
                      <a:pt x="2" y="41"/>
                    </a:lnTo>
                    <a:lnTo>
                      <a:pt x="2" y="41"/>
                    </a:lnTo>
                    <a:lnTo>
                      <a:pt x="2" y="43"/>
                    </a:lnTo>
                    <a:lnTo>
                      <a:pt x="2" y="43"/>
                    </a:lnTo>
                    <a:lnTo>
                      <a:pt x="2" y="46"/>
                    </a:lnTo>
                    <a:lnTo>
                      <a:pt x="4" y="47"/>
                    </a:lnTo>
                    <a:lnTo>
                      <a:pt x="4" y="47"/>
                    </a:lnTo>
                    <a:lnTo>
                      <a:pt x="9" y="51"/>
                    </a:lnTo>
                    <a:lnTo>
                      <a:pt x="9" y="51"/>
                    </a:lnTo>
                    <a:lnTo>
                      <a:pt x="12" y="52"/>
                    </a:lnTo>
                    <a:lnTo>
                      <a:pt x="14" y="52"/>
                    </a:lnTo>
                    <a:lnTo>
                      <a:pt x="14" y="52"/>
                    </a:lnTo>
                    <a:lnTo>
                      <a:pt x="16" y="52"/>
                    </a:lnTo>
                    <a:lnTo>
                      <a:pt x="16" y="51"/>
                    </a:lnTo>
                    <a:lnTo>
                      <a:pt x="16" y="48"/>
                    </a:lnTo>
                    <a:lnTo>
                      <a:pt x="16" y="48"/>
                    </a:lnTo>
                    <a:lnTo>
                      <a:pt x="16" y="47"/>
                    </a:lnTo>
                    <a:lnTo>
                      <a:pt x="17" y="45"/>
                    </a:lnTo>
                    <a:lnTo>
                      <a:pt x="17" y="45"/>
                    </a:lnTo>
                    <a:lnTo>
                      <a:pt x="18" y="42"/>
                    </a:lnTo>
                    <a:lnTo>
                      <a:pt x="18" y="42"/>
                    </a:lnTo>
                    <a:lnTo>
                      <a:pt x="20" y="42"/>
                    </a:lnTo>
                    <a:lnTo>
                      <a:pt x="21" y="43"/>
                    </a:lnTo>
                    <a:lnTo>
                      <a:pt x="21" y="43"/>
                    </a:lnTo>
                    <a:lnTo>
                      <a:pt x="22" y="46"/>
                    </a:lnTo>
                    <a:lnTo>
                      <a:pt x="24" y="47"/>
                    </a:lnTo>
                    <a:lnTo>
                      <a:pt x="24" y="47"/>
                    </a:lnTo>
                    <a:lnTo>
                      <a:pt x="26" y="48"/>
                    </a:lnTo>
                    <a:lnTo>
                      <a:pt x="26" y="48"/>
                    </a:lnTo>
                    <a:lnTo>
                      <a:pt x="28" y="51"/>
                    </a:lnTo>
                    <a:lnTo>
                      <a:pt x="30" y="52"/>
                    </a:lnTo>
                    <a:lnTo>
                      <a:pt x="30" y="52"/>
                    </a:lnTo>
                    <a:lnTo>
                      <a:pt x="32" y="52"/>
                    </a:lnTo>
                    <a:lnTo>
                      <a:pt x="33" y="55"/>
                    </a:lnTo>
                    <a:lnTo>
                      <a:pt x="33" y="55"/>
                    </a:lnTo>
                    <a:lnTo>
                      <a:pt x="36" y="59"/>
                    </a:lnTo>
                    <a:lnTo>
                      <a:pt x="36" y="59"/>
                    </a:lnTo>
                    <a:lnTo>
                      <a:pt x="33" y="59"/>
                    </a:lnTo>
                    <a:lnTo>
                      <a:pt x="30" y="56"/>
                    </a:lnTo>
                    <a:lnTo>
                      <a:pt x="30" y="56"/>
                    </a:lnTo>
                    <a:lnTo>
                      <a:pt x="28" y="55"/>
                    </a:lnTo>
                    <a:lnTo>
                      <a:pt x="25" y="56"/>
                    </a:lnTo>
                    <a:lnTo>
                      <a:pt x="25" y="56"/>
                    </a:lnTo>
                    <a:lnTo>
                      <a:pt x="24" y="58"/>
                    </a:lnTo>
                    <a:lnTo>
                      <a:pt x="25" y="59"/>
                    </a:lnTo>
                    <a:lnTo>
                      <a:pt x="25" y="62"/>
                    </a:lnTo>
                    <a:lnTo>
                      <a:pt x="25" y="62"/>
                    </a:lnTo>
                    <a:lnTo>
                      <a:pt x="26" y="64"/>
                    </a:lnTo>
                    <a:lnTo>
                      <a:pt x="28" y="67"/>
                    </a:lnTo>
                    <a:lnTo>
                      <a:pt x="28" y="67"/>
                    </a:lnTo>
                    <a:lnTo>
                      <a:pt x="29" y="68"/>
                    </a:lnTo>
                    <a:lnTo>
                      <a:pt x="29" y="68"/>
                    </a:lnTo>
                    <a:lnTo>
                      <a:pt x="29" y="70"/>
                    </a:lnTo>
                    <a:lnTo>
                      <a:pt x="29" y="70"/>
                    </a:lnTo>
                    <a:lnTo>
                      <a:pt x="30" y="70"/>
                    </a:lnTo>
                    <a:lnTo>
                      <a:pt x="33" y="70"/>
                    </a:lnTo>
                    <a:lnTo>
                      <a:pt x="34" y="70"/>
                    </a:lnTo>
                    <a:lnTo>
                      <a:pt x="34" y="71"/>
                    </a:lnTo>
                    <a:lnTo>
                      <a:pt x="34" y="71"/>
                    </a:lnTo>
                    <a:lnTo>
                      <a:pt x="33" y="74"/>
                    </a:lnTo>
                    <a:lnTo>
                      <a:pt x="33" y="76"/>
                    </a:lnTo>
                    <a:lnTo>
                      <a:pt x="34" y="76"/>
                    </a:lnTo>
                    <a:lnTo>
                      <a:pt x="34" y="76"/>
                    </a:lnTo>
                    <a:lnTo>
                      <a:pt x="38" y="76"/>
                    </a:lnTo>
                    <a:lnTo>
                      <a:pt x="40" y="76"/>
                    </a:lnTo>
                    <a:lnTo>
                      <a:pt x="40" y="78"/>
                    </a:lnTo>
                    <a:lnTo>
                      <a:pt x="40" y="78"/>
                    </a:lnTo>
                    <a:lnTo>
                      <a:pt x="38" y="80"/>
                    </a:lnTo>
                    <a:lnTo>
                      <a:pt x="38" y="82"/>
                    </a:lnTo>
                    <a:lnTo>
                      <a:pt x="38" y="82"/>
                    </a:lnTo>
                    <a:lnTo>
                      <a:pt x="40" y="82"/>
                    </a:lnTo>
                    <a:lnTo>
                      <a:pt x="41" y="82"/>
                    </a:lnTo>
                    <a:lnTo>
                      <a:pt x="41" y="82"/>
                    </a:lnTo>
                    <a:lnTo>
                      <a:pt x="44" y="82"/>
                    </a:lnTo>
                    <a:lnTo>
                      <a:pt x="44" y="82"/>
                    </a:lnTo>
                    <a:lnTo>
                      <a:pt x="45" y="83"/>
                    </a:lnTo>
                    <a:lnTo>
                      <a:pt x="45" y="83"/>
                    </a:lnTo>
                    <a:lnTo>
                      <a:pt x="46" y="83"/>
                    </a:lnTo>
                    <a:lnTo>
                      <a:pt x="48" y="83"/>
                    </a:lnTo>
                    <a:lnTo>
                      <a:pt x="48" y="83"/>
                    </a:lnTo>
                    <a:lnTo>
                      <a:pt x="50" y="82"/>
                    </a:lnTo>
                    <a:lnTo>
                      <a:pt x="50" y="80"/>
                    </a:lnTo>
                    <a:lnTo>
                      <a:pt x="50" y="80"/>
                    </a:lnTo>
                    <a:lnTo>
                      <a:pt x="50" y="79"/>
                    </a:lnTo>
                    <a:lnTo>
                      <a:pt x="50" y="78"/>
                    </a:lnTo>
                    <a:lnTo>
                      <a:pt x="50" y="78"/>
                    </a:lnTo>
                    <a:lnTo>
                      <a:pt x="52" y="78"/>
                    </a:lnTo>
                    <a:lnTo>
                      <a:pt x="53" y="78"/>
                    </a:lnTo>
                    <a:lnTo>
                      <a:pt x="53" y="78"/>
                    </a:lnTo>
                    <a:lnTo>
                      <a:pt x="54" y="80"/>
                    </a:lnTo>
                    <a:lnTo>
                      <a:pt x="53" y="82"/>
                    </a:lnTo>
                    <a:lnTo>
                      <a:pt x="53" y="82"/>
                    </a:lnTo>
                    <a:lnTo>
                      <a:pt x="54" y="84"/>
                    </a:lnTo>
                    <a:lnTo>
                      <a:pt x="56" y="87"/>
                    </a:lnTo>
                    <a:lnTo>
                      <a:pt x="56" y="87"/>
                    </a:lnTo>
                    <a:lnTo>
                      <a:pt x="57" y="86"/>
                    </a:lnTo>
                    <a:lnTo>
                      <a:pt x="58" y="84"/>
                    </a:lnTo>
                    <a:lnTo>
                      <a:pt x="61" y="80"/>
                    </a:lnTo>
                    <a:lnTo>
                      <a:pt x="61" y="80"/>
                    </a:lnTo>
                    <a:lnTo>
                      <a:pt x="61" y="79"/>
                    </a:lnTo>
                    <a:lnTo>
                      <a:pt x="61" y="76"/>
                    </a:lnTo>
                    <a:lnTo>
                      <a:pt x="61" y="76"/>
                    </a:lnTo>
                    <a:lnTo>
                      <a:pt x="61" y="74"/>
                    </a:lnTo>
                    <a:lnTo>
                      <a:pt x="61" y="74"/>
                    </a:lnTo>
                    <a:lnTo>
                      <a:pt x="62" y="74"/>
                    </a:lnTo>
                    <a:lnTo>
                      <a:pt x="64" y="75"/>
                    </a:lnTo>
                    <a:lnTo>
                      <a:pt x="65" y="79"/>
                    </a:lnTo>
                    <a:lnTo>
                      <a:pt x="65" y="79"/>
                    </a:lnTo>
                    <a:lnTo>
                      <a:pt x="66" y="80"/>
                    </a:lnTo>
                    <a:lnTo>
                      <a:pt x="68" y="80"/>
                    </a:lnTo>
                    <a:lnTo>
                      <a:pt x="70" y="79"/>
                    </a:lnTo>
                    <a:lnTo>
                      <a:pt x="70" y="79"/>
                    </a:lnTo>
                    <a:lnTo>
                      <a:pt x="74" y="79"/>
                    </a:lnTo>
                    <a:lnTo>
                      <a:pt x="76" y="80"/>
                    </a:lnTo>
                    <a:lnTo>
                      <a:pt x="76" y="82"/>
                    </a:lnTo>
                    <a:lnTo>
                      <a:pt x="76" y="82"/>
                    </a:lnTo>
                    <a:lnTo>
                      <a:pt x="73" y="83"/>
                    </a:lnTo>
                    <a:lnTo>
                      <a:pt x="70" y="83"/>
                    </a:lnTo>
                    <a:lnTo>
                      <a:pt x="70" y="83"/>
                    </a:lnTo>
                    <a:lnTo>
                      <a:pt x="68" y="84"/>
                    </a:lnTo>
                    <a:lnTo>
                      <a:pt x="68" y="84"/>
                    </a:lnTo>
                    <a:lnTo>
                      <a:pt x="66" y="88"/>
                    </a:lnTo>
                    <a:lnTo>
                      <a:pt x="66" y="88"/>
                    </a:lnTo>
                    <a:lnTo>
                      <a:pt x="64" y="92"/>
                    </a:lnTo>
                    <a:lnTo>
                      <a:pt x="64" y="92"/>
                    </a:lnTo>
                    <a:lnTo>
                      <a:pt x="62" y="95"/>
                    </a:lnTo>
                    <a:lnTo>
                      <a:pt x="62" y="95"/>
                    </a:lnTo>
                    <a:lnTo>
                      <a:pt x="61" y="97"/>
                    </a:lnTo>
                    <a:lnTo>
                      <a:pt x="61" y="100"/>
                    </a:lnTo>
                    <a:lnTo>
                      <a:pt x="61" y="100"/>
                    </a:lnTo>
                    <a:lnTo>
                      <a:pt x="64" y="103"/>
                    </a:lnTo>
                    <a:lnTo>
                      <a:pt x="68" y="103"/>
                    </a:lnTo>
                    <a:lnTo>
                      <a:pt x="68" y="103"/>
                    </a:lnTo>
                    <a:lnTo>
                      <a:pt x="69" y="101"/>
                    </a:lnTo>
                    <a:lnTo>
                      <a:pt x="70" y="100"/>
                    </a:lnTo>
                    <a:lnTo>
                      <a:pt x="70" y="100"/>
                    </a:lnTo>
                    <a:lnTo>
                      <a:pt x="74" y="97"/>
                    </a:lnTo>
                    <a:lnTo>
                      <a:pt x="74" y="97"/>
                    </a:lnTo>
                    <a:lnTo>
                      <a:pt x="74" y="96"/>
                    </a:lnTo>
                    <a:lnTo>
                      <a:pt x="74" y="96"/>
                    </a:lnTo>
                    <a:lnTo>
                      <a:pt x="78" y="91"/>
                    </a:lnTo>
                    <a:lnTo>
                      <a:pt x="78" y="91"/>
                    </a:lnTo>
                    <a:lnTo>
                      <a:pt x="81" y="88"/>
                    </a:lnTo>
                    <a:lnTo>
                      <a:pt x="81" y="88"/>
                    </a:lnTo>
                    <a:lnTo>
                      <a:pt x="81" y="86"/>
                    </a:lnTo>
                    <a:lnTo>
                      <a:pt x="82" y="83"/>
                    </a:lnTo>
                    <a:lnTo>
                      <a:pt x="82" y="83"/>
                    </a:lnTo>
                    <a:lnTo>
                      <a:pt x="84" y="82"/>
                    </a:lnTo>
                    <a:lnTo>
                      <a:pt x="86" y="8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5" name="Freeform 20">
                <a:extLst>
                  <a:ext uri="{FF2B5EF4-FFF2-40B4-BE49-F238E27FC236}">
                    <a16:creationId xmlns:a16="http://schemas.microsoft.com/office/drawing/2014/main" xmlns="" id="{0DCF53D3-E8E0-42E6-BDFA-19343659E314}"/>
                  </a:ext>
                </a:extLst>
              </p:cNvPr>
              <p:cNvSpPr>
                <a:spLocks/>
              </p:cNvSpPr>
              <p:nvPr/>
            </p:nvSpPr>
            <p:spPr bwMode="auto">
              <a:xfrm>
                <a:off x="4183317" y="3632649"/>
                <a:ext cx="180569" cy="197858"/>
              </a:xfrm>
              <a:custGeom>
                <a:avLst/>
                <a:gdLst>
                  <a:gd name="T0" fmla="*/ 94 w 94"/>
                  <a:gd name="T1" fmla="*/ 75 h 103"/>
                  <a:gd name="T2" fmla="*/ 92 w 94"/>
                  <a:gd name="T3" fmla="*/ 67 h 103"/>
                  <a:gd name="T4" fmla="*/ 81 w 94"/>
                  <a:gd name="T5" fmla="*/ 67 h 103"/>
                  <a:gd name="T6" fmla="*/ 70 w 94"/>
                  <a:gd name="T7" fmla="*/ 67 h 103"/>
                  <a:gd name="T8" fmla="*/ 65 w 94"/>
                  <a:gd name="T9" fmla="*/ 64 h 103"/>
                  <a:gd name="T10" fmla="*/ 58 w 94"/>
                  <a:gd name="T11" fmla="*/ 63 h 103"/>
                  <a:gd name="T12" fmla="*/ 53 w 94"/>
                  <a:gd name="T13" fmla="*/ 58 h 103"/>
                  <a:gd name="T14" fmla="*/ 54 w 94"/>
                  <a:gd name="T15" fmla="*/ 55 h 103"/>
                  <a:gd name="T16" fmla="*/ 53 w 94"/>
                  <a:gd name="T17" fmla="*/ 46 h 103"/>
                  <a:gd name="T18" fmla="*/ 50 w 94"/>
                  <a:gd name="T19" fmla="*/ 41 h 103"/>
                  <a:gd name="T20" fmla="*/ 52 w 94"/>
                  <a:gd name="T21" fmla="*/ 29 h 103"/>
                  <a:gd name="T22" fmla="*/ 52 w 94"/>
                  <a:gd name="T23" fmla="*/ 14 h 103"/>
                  <a:gd name="T24" fmla="*/ 45 w 94"/>
                  <a:gd name="T25" fmla="*/ 5 h 103"/>
                  <a:gd name="T26" fmla="*/ 40 w 94"/>
                  <a:gd name="T27" fmla="*/ 0 h 103"/>
                  <a:gd name="T28" fmla="*/ 30 w 94"/>
                  <a:gd name="T29" fmla="*/ 7 h 103"/>
                  <a:gd name="T30" fmla="*/ 34 w 94"/>
                  <a:gd name="T31" fmla="*/ 15 h 103"/>
                  <a:gd name="T32" fmla="*/ 33 w 94"/>
                  <a:gd name="T33" fmla="*/ 21 h 103"/>
                  <a:gd name="T34" fmla="*/ 36 w 94"/>
                  <a:gd name="T35" fmla="*/ 26 h 103"/>
                  <a:gd name="T36" fmla="*/ 33 w 94"/>
                  <a:gd name="T37" fmla="*/ 27 h 103"/>
                  <a:gd name="T38" fmla="*/ 26 w 94"/>
                  <a:gd name="T39" fmla="*/ 29 h 103"/>
                  <a:gd name="T40" fmla="*/ 21 w 94"/>
                  <a:gd name="T41" fmla="*/ 22 h 103"/>
                  <a:gd name="T42" fmla="*/ 17 w 94"/>
                  <a:gd name="T43" fmla="*/ 14 h 103"/>
                  <a:gd name="T44" fmla="*/ 12 w 94"/>
                  <a:gd name="T45" fmla="*/ 13 h 103"/>
                  <a:gd name="T46" fmla="*/ 10 w 94"/>
                  <a:gd name="T47" fmla="*/ 21 h 103"/>
                  <a:gd name="T48" fmla="*/ 16 w 94"/>
                  <a:gd name="T49" fmla="*/ 26 h 103"/>
                  <a:gd name="T50" fmla="*/ 13 w 94"/>
                  <a:gd name="T51" fmla="*/ 31 h 103"/>
                  <a:gd name="T52" fmla="*/ 9 w 94"/>
                  <a:gd name="T53" fmla="*/ 31 h 103"/>
                  <a:gd name="T54" fmla="*/ 1 w 94"/>
                  <a:gd name="T55" fmla="*/ 27 h 103"/>
                  <a:gd name="T56" fmla="*/ 1 w 94"/>
                  <a:gd name="T57" fmla="*/ 34 h 103"/>
                  <a:gd name="T58" fmla="*/ 2 w 94"/>
                  <a:gd name="T59" fmla="*/ 41 h 103"/>
                  <a:gd name="T60" fmla="*/ 9 w 94"/>
                  <a:gd name="T61" fmla="*/ 51 h 103"/>
                  <a:gd name="T62" fmla="*/ 16 w 94"/>
                  <a:gd name="T63" fmla="*/ 51 h 103"/>
                  <a:gd name="T64" fmla="*/ 18 w 94"/>
                  <a:gd name="T65" fmla="*/ 42 h 103"/>
                  <a:gd name="T66" fmla="*/ 24 w 94"/>
                  <a:gd name="T67" fmla="*/ 47 h 103"/>
                  <a:gd name="T68" fmla="*/ 30 w 94"/>
                  <a:gd name="T69" fmla="*/ 52 h 103"/>
                  <a:gd name="T70" fmla="*/ 33 w 94"/>
                  <a:gd name="T71" fmla="*/ 59 h 103"/>
                  <a:gd name="T72" fmla="*/ 24 w 94"/>
                  <a:gd name="T73" fmla="*/ 58 h 103"/>
                  <a:gd name="T74" fmla="*/ 28 w 94"/>
                  <a:gd name="T75" fmla="*/ 67 h 103"/>
                  <a:gd name="T76" fmla="*/ 33 w 94"/>
                  <a:gd name="T77" fmla="*/ 70 h 103"/>
                  <a:gd name="T78" fmla="*/ 34 w 94"/>
                  <a:gd name="T79" fmla="*/ 76 h 103"/>
                  <a:gd name="T80" fmla="*/ 38 w 94"/>
                  <a:gd name="T81" fmla="*/ 80 h 103"/>
                  <a:gd name="T82" fmla="*/ 44 w 94"/>
                  <a:gd name="T83" fmla="*/ 82 h 103"/>
                  <a:gd name="T84" fmla="*/ 48 w 94"/>
                  <a:gd name="T85" fmla="*/ 83 h 103"/>
                  <a:gd name="T86" fmla="*/ 50 w 94"/>
                  <a:gd name="T87" fmla="*/ 78 h 103"/>
                  <a:gd name="T88" fmla="*/ 53 w 94"/>
                  <a:gd name="T89" fmla="*/ 82 h 103"/>
                  <a:gd name="T90" fmla="*/ 61 w 94"/>
                  <a:gd name="T91" fmla="*/ 80 h 103"/>
                  <a:gd name="T92" fmla="*/ 61 w 94"/>
                  <a:gd name="T93" fmla="*/ 74 h 103"/>
                  <a:gd name="T94" fmla="*/ 68 w 94"/>
                  <a:gd name="T95" fmla="*/ 80 h 103"/>
                  <a:gd name="T96" fmla="*/ 76 w 94"/>
                  <a:gd name="T97" fmla="*/ 82 h 103"/>
                  <a:gd name="T98" fmla="*/ 66 w 94"/>
                  <a:gd name="T99" fmla="*/ 88 h 103"/>
                  <a:gd name="T100" fmla="*/ 61 w 94"/>
                  <a:gd name="T101" fmla="*/ 97 h 103"/>
                  <a:gd name="T102" fmla="*/ 69 w 94"/>
                  <a:gd name="T103" fmla="*/ 101 h 103"/>
                  <a:gd name="T104" fmla="*/ 74 w 94"/>
                  <a:gd name="T105" fmla="*/ 96 h 103"/>
                  <a:gd name="T106" fmla="*/ 82 w 94"/>
                  <a:gd name="T107" fmla="*/ 8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03">
                    <a:moveTo>
                      <a:pt x="86" y="80"/>
                    </a:moveTo>
                    <a:lnTo>
                      <a:pt x="86" y="80"/>
                    </a:lnTo>
                    <a:lnTo>
                      <a:pt x="89" y="80"/>
                    </a:lnTo>
                    <a:lnTo>
                      <a:pt x="92" y="79"/>
                    </a:lnTo>
                    <a:lnTo>
                      <a:pt x="92" y="79"/>
                    </a:lnTo>
                    <a:lnTo>
                      <a:pt x="94" y="75"/>
                    </a:lnTo>
                    <a:lnTo>
                      <a:pt x="94" y="75"/>
                    </a:lnTo>
                    <a:lnTo>
                      <a:pt x="94" y="72"/>
                    </a:lnTo>
                    <a:lnTo>
                      <a:pt x="93" y="70"/>
                    </a:lnTo>
                    <a:lnTo>
                      <a:pt x="93" y="70"/>
                    </a:lnTo>
                    <a:lnTo>
                      <a:pt x="92" y="67"/>
                    </a:lnTo>
                    <a:lnTo>
                      <a:pt x="92" y="67"/>
                    </a:lnTo>
                    <a:lnTo>
                      <a:pt x="92" y="64"/>
                    </a:lnTo>
                    <a:lnTo>
                      <a:pt x="89" y="63"/>
                    </a:lnTo>
                    <a:lnTo>
                      <a:pt x="89" y="63"/>
                    </a:lnTo>
                    <a:lnTo>
                      <a:pt x="85" y="66"/>
                    </a:lnTo>
                    <a:lnTo>
                      <a:pt x="85" y="66"/>
                    </a:lnTo>
                    <a:lnTo>
                      <a:pt x="81" y="67"/>
                    </a:lnTo>
                    <a:lnTo>
                      <a:pt x="81" y="67"/>
                    </a:lnTo>
                    <a:lnTo>
                      <a:pt x="78" y="68"/>
                    </a:lnTo>
                    <a:lnTo>
                      <a:pt x="77" y="70"/>
                    </a:lnTo>
                    <a:lnTo>
                      <a:pt x="77" y="70"/>
                    </a:lnTo>
                    <a:lnTo>
                      <a:pt x="73" y="68"/>
                    </a:lnTo>
                    <a:lnTo>
                      <a:pt x="70" y="67"/>
                    </a:lnTo>
                    <a:lnTo>
                      <a:pt x="70" y="67"/>
                    </a:lnTo>
                    <a:lnTo>
                      <a:pt x="69" y="66"/>
                    </a:lnTo>
                    <a:lnTo>
                      <a:pt x="69" y="66"/>
                    </a:lnTo>
                    <a:lnTo>
                      <a:pt x="66" y="66"/>
                    </a:lnTo>
                    <a:lnTo>
                      <a:pt x="66" y="66"/>
                    </a:lnTo>
                    <a:lnTo>
                      <a:pt x="65" y="64"/>
                    </a:lnTo>
                    <a:lnTo>
                      <a:pt x="65" y="64"/>
                    </a:lnTo>
                    <a:lnTo>
                      <a:pt x="62" y="64"/>
                    </a:lnTo>
                    <a:lnTo>
                      <a:pt x="62" y="64"/>
                    </a:lnTo>
                    <a:lnTo>
                      <a:pt x="61" y="64"/>
                    </a:lnTo>
                    <a:lnTo>
                      <a:pt x="58" y="63"/>
                    </a:lnTo>
                    <a:lnTo>
                      <a:pt x="58" y="63"/>
                    </a:lnTo>
                    <a:lnTo>
                      <a:pt x="60" y="60"/>
                    </a:lnTo>
                    <a:lnTo>
                      <a:pt x="60" y="59"/>
                    </a:lnTo>
                    <a:lnTo>
                      <a:pt x="58" y="58"/>
                    </a:lnTo>
                    <a:lnTo>
                      <a:pt x="58" y="58"/>
                    </a:lnTo>
                    <a:lnTo>
                      <a:pt x="53" y="58"/>
                    </a:lnTo>
                    <a:lnTo>
                      <a:pt x="53" y="58"/>
                    </a:lnTo>
                    <a:lnTo>
                      <a:pt x="52" y="58"/>
                    </a:lnTo>
                    <a:lnTo>
                      <a:pt x="53" y="56"/>
                    </a:lnTo>
                    <a:lnTo>
                      <a:pt x="53" y="56"/>
                    </a:lnTo>
                    <a:lnTo>
                      <a:pt x="53" y="56"/>
                    </a:lnTo>
                    <a:lnTo>
                      <a:pt x="54" y="55"/>
                    </a:lnTo>
                    <a:lnTo>
                      <a:pt x="54" y="55"/>
                    </a:lnTo>
                    <a:lnTo>
                      <a:pt x="53" y="52"/>
                    </a:lnTo>
                    <a:lnTo>
                      <a:pt x="52" y="51"/>
                    </a:lnTo>
                    <a:lnTo>
                      <a:pt x="52" y="51"/>
                    </a:lnTo>
                    <a:lnTo>
                      <a:pt x="52" y="50"/>
                    </a:lnTo>
                    <a:lnTo>
                      <a:pt x="52" y="48"/>
                    </a:lnTo>
                    <a:lnTo>
                      <a:pt x="53" y="46"/>
                    </a:lnTo>
                    <a:lnTo>
                      <a:pt x="53" y="46"/>
                    </a:lnTo>
                    <a:lnTo>
                      <a:pt x="52" y="45"/>
                    </a:lnTo>
                    <a:lnTo>
                      <a:pt x="50" y="43"/>
                    </a:lnTo>
                    <a:lnTo>
                      <a:pt x="50" y="43"/>
                    </a:lnTo>
                    <a:lnTo>
                      <a:pt x="50" y="42"/>
                    </a:lnTo>
                    <a:lnTo>
                      <a:pt x="50" y="41"/>
                    </a:lnTo>
                    <a:lnTo>
                      <a:pt x="53" y="38"/>
                    </a:lnTo>
                    <a:lnTo>
                      <a:pt x="53" y="38"/>
                    </a:lnTo>
                    <a:lnTo>
                      <a:pt x="53" y="37"/>
                    </a:lnTo>
                    <a:lnTo>
                      <a:pt x="53" y="34"/>
                    </a:lnTo>
                    <a:lnTo>
                      <a:pt x="53" y="34"/>
                    </a:lnTo>
                    <a:lnTo>
                      <a:pt x="52" y="29"/>
                    </a:lnTo>
                    <a:lnTo>
                      <a:pt x="52" y="29"/>
                    </a:lnTo>
                    <a:lnTo>
                      <a:pt x="53" y="18"/>
                    </a:lnTo>
                    <a:lnTo>
                      <a:pt x="53" y="18"/>
                    </a:lnTo>
                    <a:lnTo>
                      <a:pt x="53" y="15"/>
                    </a:lnTo>
                    <a:lnTo>
                      <a:pt x="52" y="14"/>
                    </a:lnTo>
                    <a:lnTo>
                      <a:pt x="52" y="14"/>
                    </a:lnTo>
                    <a:lnTo>
                      <a:pt x="49" y="10"/>
                    </a:lnTo>
                    <a:lnTo>
                      <a:pt x="49" y="10"/>
                    </a:lnTo>
                    <a:lnTo>
                      <a:pt x="46" y="7"/>
                    </a:lnTo>
                    <a:lnTo>
                      <a:pt x="46" y="7"/>
                    </a:lnTo>
                    <a:lnTo>
                      <a:pt x="45" y="5"/>
                    </a:lnTo>
                    <a:lnTo>
                      <a:pt x="45" y="5"/>
                    </a:lnTo>
                    <a:lnTo>
                      <a:pt x="44" y="4"/>
                    </a:lnTo>
                    <a:lnTo>
                      <a:pt x="42" y="2"/>
                    </a:lnTo>
                    <a:lnTo>
                      <a:pt x="42" y="2"/>
                    </a:lnTo>
                    <a:lnTo>
                      <a:pt x="41" y="1"/>
                    </a:lnTo>
                    <a:lnTo>
                      <a:pt x="40" y="0"/>
                    </a:lnTo>
                    <a:lnTo>
                      <a:pt x="40" y="0"/>
                    </a:lnTo>
                    <a:lnTo>
                      <a:pt x="37" y="0"/>
                    </a:lnTo>
                    <a:lnTo>
                      <a:pt x="36" y="1"/>
                    </a:lnTo>
                    <a:lnTo>
                      <a:pt x="32" y="4"/>
                    </a:lnTo>
                    <a:lnTo>
                      <a:pt x="32" y="4"/>
                    </a:lnTo>
                    <a:lnTo>
                      <a:pt x="30" y="6"/>
                    </a:lnTo>
                    <a:lnTo>
                      <a:pt x="30" y="7"/>
                    </a:lnTo>
                    <a:lnTo>
                      <a:pt x="32" y="11"/>
                    </a:lnTo>
                    <a:lnTo>
                      <a:pt x="32" y="11"/>
                    </a:lnTo>
                    <a:lnTo>
                      <a:pt x="32" y="13"/>
                    </a:lnTo>
                    <a:lnTo>
                      <a:pt x="32" y="13"/>
                    </a:lnTo>
                    <a:lnTo>
                      <a:pt x="33" y="14"/>
                    </a:lnTo>
                    <a:lnTo>
                      <a:pt x="34" y="15"/>
                    </a:lnTo>
                    <a:lnTo>
                      <a:pt x="34" y="15"/>
                    </a:lnTo>
                    <a:lnTo>
                      <a:pt x="34" y="17"/>
                    </a:lnTo>
                    <a:lnTo>
                      <a:pt x="34" y="18"/>
                    </a:lnTo>
                    <a:lnTo>
                      <a:pt x="34" y="18"/>
                    </a:lnTo>
                    <a:lnTo>
                      <a:pt x="33" y="19"/>
                    </a:lnTo>
                    <a:lnTo>
                      <a:pt x="33" y="21"/>
                    </a:lnTo>
                    <a:lnTo>
                      <a:pt x="33" y="21"/>
                    </a:lnTo>
                    <a:lnTo>
                      <a:pt x="34" y="23"/>
                    </a:lnTo>
                    <a:lnTo>
                      <a:pt x="34" y="23"/>
                    </a:lnTo>
                    <a:lnTo>
                      <a:pt x="34" y="25"/>
                    </a:lnTo>
                    <a:lnTo>
                      <a:pt x="34" y="25"/>
                    </a:lnTo>
                    <a:lnTo>
                      <a:pt x="36" y="26"/>
                    </a:lnTo>
                    <a:lnTo>
                      <a:pt x="36" y="26"/>
                    </a:lnTo>
                    <a:lnTo>
                      <a:pt x="37" y="30"/>
                    </a:lnTo>
                    <a:lnTo>
                      <a:pt x="36" y="31"/>
                    </a:lnTo>
                    <a:lnTo>
                      <a:pt x="36" y="31"/>
                    </a:lnTo>
                    <a:lnTo>
                      <a:pt x="34" y="30"/>
                    </a:lnTo>
                    <a:lnTo>
                      <a:pt x="33" y="27"/>
                    </a:lnTo>
                    <a:lnTo>
                      <a:pt x="33" y="27"/>
                    </a:lnTo>
                    <a:lnTo>
                      <a:pt x="30" y="29"/>
                    </a:lnTo>
                    <a:lnTo>
                      <a:pt x="29" y="30"/>
                    </a:lnTo>
                    <a:lnTo>
                      <a:pt x="29" y="30"/>
                    </a:lnTo>
                    <a:lnTo>
                      <a:pt x="28" y="30"/>
                    </a:lnTo>
                    <a:lnTo>
                      <a:pt x="26" y="29"/>
                    </a:lnTo>
                    <a:lnTo>
                      <a:pt x="26" y="29"/>
                    </a:lnTo>
                    <a:lnTo>
                      <a:pt x="26" y="26"/>
                    </a:lnTo>
                    <a:lnTo>
                      <a:pt x="26" y="26"/>
                    </a:lnTo>
                    <a:lnTo>
                      <a:pt x="24" y="25"/>
                    </a:lnTo>
                    <a:lnTo>
                      <a:pt x="21" y="22"/>
                    </a:lnTo>
                    <a:lnTo>
                      <a:pt x="21" y="22"/>
                    </a:lnTo>
                    <a:lnTo>
                      <a:pt x="20" y="21"/>
                    </a:lnTo>
                    <a:lnTo>
                      <a:pt x="18" y="18"/>
                    </a:lnTo>
                    <a:lnTo>
                      <a:pt x="18" y="18"/>
                    </a:lnTo>
                    <a:lnTo>
                      <a:pt x="17" y="15"/>
                    </a:lnTo>
                    <a:lnTo>
                      <a:pt x="17" y="14"/>
                    </a:lnTo>
                    <a:lnTo>
                      <a:pt x="17" y="14"/>
                    </a:lnTo>
                    <a:lnTo>
                      <a:pt x="14" y="11"/>
                    </a:lnTo>
                    <a:lnTo>
                      <a:pt x="14" y="10"/>
                    </a:lnTo>
                    <a:lnTo>
                      <a:pt x="13" y="10"/>
                    </a:lnTo>
                    <a:lnTo>
                      <a:pt x="13" y="10"/>
                    </a:lnTo>
                    <a:lnTo>
                      <a:pt x="12" y="11"/>
                    </a:lnTo>
                    <a:lnTo>
                      <a:pt x="12" y="13"/>
                    </a:lnTo>
                    <a:lnTo>
                      <a:pt x="12" y="15"/>
                    </a:lnTo>
                    <a:lnTo>
                      <a:pt x="12" y="15"/>
                    </a:lnTo>
                    <a:lnTo>
                      <a:pt x="12" y="18"/>
                    </a:lnTo>
                    <a:lnTo>
                      <a:pt x="12" y="18"/>
                    </a:lnTo>
                    <a:lnTo>
                      <a:pt x="10" y="21"/>
                    </a:lnTo>
                    <a:lnTo>
                      <a:pt x="10" y="21"/>
                    </a:lnTo>
                    <a:lnTo>
                      <a:pt x="12" y="22"/>
                    </a:lnTo>
                    <a:lnTo>
                      <a:pt x="14" y="22"/>
                    </a:lnTo>
                    <a:lnTo>
                      <a:pt x="14" y="22"/>
                    </a:lnTo>
                    <a:lnTo>
                      <a:pt x="16" y="25"/>
                    </a:lnTo>
                    <a:lnTo>
                      <a:pt x="16" y="26"/>
                    </a:lnTo>
                    <a:lnTo>
                      <a:pt x="16" y="26"/>
                    </a:lnTo>
                    <a:lnTo>
                      <a:pt x="13" y="27"/>
                    </a:lnTo>
                    <a:lnTo>
                      <a:pt x="12" y="27"/>
                    </a:lnTo>
                    <a:lnTo>
                      <a:pt x="12" y="29"/>
                    </a:lnTo>
                    <a:lnTo>
                      <a:pt x="12" y="29"/>
                    </a:lnTo>
                    <a:lnTo>
                      <a:pt x="13" y="31"/>
                    </a:lnTo>
                    <a:lnTo>
                      <a:pt x="13" y="31"/>
                    </a:lnTo>
                    <a:lnTo>
                      <a:pt x="13" y="34"/>
                    </a:lnTo>
                    <a:lnTo>
                      <a:pt x="13" y="34"/>
                    </a:lnTo>
                    <a:lnTo>
                      <a:pt x="12" y="34"/>
                    </a:lnTo>
                    <a:lnTo>
                      <a:pt x="10" y="34"/>
                    </a:lnTo>
                    <a:lnTo>
                      <a:pt x="9" y="31"/>
                    </a:lnTo>
                    <a:lnTo>
                      <a:pt x="9" y="31"/>
                    </a:lnTo>
                    <a:lnTo>
                      <a:pt x="6" y="30"/>
                    </a:lnTo>
                    <a:lnTo>
                      <a:pt x="6" y="30"/>
                    </a:lnTo>
                    <a:lnTo>
                      <a:pt x="4" y="27"/>
                    </a:lnTo>
                    <a:lnTo>
                      <a:pt x="4" y="27"/>
                    </a:lnTo>
                    <a:lnTo>
                      <a:pt x="2" y="26"/>
                    </a:lnTo>
                    <a:lnTo>
                      <a:pt x="1" y="27"/>
                    </a:lnTo>
                    <a:lnTo>
                      <a:pt x="1" y="27"/>
                    </a:lnTo>
                    <a:lnTo>
                      <a:pt x="1" y="29"/>
                    </a:lnTo>
                    <a:lnTo>
                      <a:pt x="2" y="31"/>
                    </a:lnTo>
                    <a:lnTo>
                      <a:pt x="2" y="31"/>
                    </a:lnTo>
                    <a:lnTo>
                      <a:pt x="1" y="34"/>
                    </a:lnTo>
                    <a:lnTo>
                      <a:pt x="1" y="34"/>
                    </a:lnTo>
                    <a:lnTo>
                      <a:pt x="0" y="37"/>
                    </a:lnTo>
                    <a:lnTo>
                      <a:pt x="0" y="37"/>
                    </a:lnTo>
                    <a:lnTo>
                      <a:pt x="0" y="38"/>
                    </a:lnTo>
                    <a:lnTo>
                      <a:pt x="0" y="39"/>
                    </a:lnTo>
                    <a:lnTo>
                      <a:pt x="2" y="41"/>
                    </a:lnTo>
                    <a:lnTo>
                      <a:pt x="2" y="41"/>
                    </a:lnTo>
                    <a:lnTo>
                      <a:pt x="2" y="43"/>
                    </a:lnTo>
                    <a:lnTo>
                      <a:pt x="2" y="43"/>
                    </a:lnTo>
                    <a:lnTo>
                      <a:pt x="2" y="46"/>
                    </a:lnTo>
                    <a:lnTo>
                      <a:pt x="4" y="47"/>
                    </a:lnTo>
                    <a:lnTo>
                      <a:pt x="4" y="47"/>
                    </a:lnTo>
                    <a:lnTo>
                      <a:pt x="9" y="51"/>
                    </a:lnTo>
                    <a:lnTo>
                      <a:pt x="9" y="51"/>
                    </a:lnTo>
                    <a:lnTo>
                      <a:pt x="12" y="52"/>
                    </a:lnTo>
                    <a:lnTo>
                      <a:pt x="14" y="52"/>
                    </a:lnTo>
                    <a:lnTo>
                      <a:pt x="14" y="52"/>
                    </a:lnTo>
                    <a:lnTo>
                      <a:pt x="16" y="52"/>
                    </a:lnTo>
                    <a:lnTo>
                      <a:pt x="16" y="51"/>
                    </a:lnTo>
                    <a:lnTo>
                      <a:pt x="16" y="48"/>
                    </a:lnTo>
                    <a:lnTo>
                      <a:pt x="16" y="48"/>
                    </a:lnTo>
                    <a:lnTo>
                      <a:pt x="16" y="47"/>
                    </a:lnTo>
                    <a:lnTo>
                      <a:pt x="17" y="45"/>
                    </a:lnTo>
                    <a:lnTo>
                      <a:pt x="17" y="45"/>
                    </a:lnTo>
                    <a:lnTo>
                      <a:pt x="18" y="42"/>
                    </a:lnTo>
                    <a:lnTo>
                      <a:pt x="18" y="42"/>
                    </a:lnTo>
                    <a:lnTo>
                      <a:pt x="20" y="42"/>
                    </a:lnTo>
                    <a:lnTo>
                      <a:pt x="21" y="43"/>
                    </a:lnTo>
                    <a:lnTo>
                      <a:pt x="21" y="43"/>
                    </a:lnTo>
                    <a:lnTo>
                      <a:pt x="22" y="46"/>
                    </a:lnTo>
                    <a:lnTo>
                      <a:pt x="24" y="47"/>
                    </a:lnTo>
                    <a:lnTo>
                      <a:pt x="24" y="47"/>
                    </a:lnTo>
                    <a:lnTo>
                      <a:pt x="26" y="48"/>
                    </a:lnTo>
                    <a:lnTo>
                      <a:pt x="26" y="48"/>
                    </a:lnTo>
                    <a:lnTo>
                      <a:pt x="28" y="51"/>
                    </a:lnTo>
                    <a:lnTo>
                      <a:pt x="30" y="52"/>
                    </a:lnTo>
                    <a:lnTo>
                      <a:pt x="30" y="52"/>
                    </a:lnTo>
                    <a:lnTo>
                      <a:pt x="32" y="52"/>
                    </a:lnTo>
                    <a:lnTo>
                      <a:pt x="33" y="55"/>
                    </a:lnTo>
                    <a:lnTo>
                      <a:pt x="33" y="55"/>
                    </a:lnTo>
                    <a:lnTo>
                      <a:pt x="36" y="59"/>
                    </a:lnTo>
                    <a:lnTo>
                      <a:pt x="36" y="59"/>
                    </a:lnTo>
                    <a:lnTo>
                      <a:pt x="33" y="59"/>
                    </a:lnTo>
                    <a:lnTo>
                      <a:pt x="30" y="56"/>
                    </a:lnTo>
                    <a:lnTo>
                      <a:pt x="30" y="56"/>
                    </a:lnTo>
                    <a:lnTo>
                      <a:pt x="28" y="55"/>
                    </a:lnTo>
                    <a:lnTo>
                      <a:pt x="25" y="56"/>
                    </a:lnTo>
                    <a:lnTo>
                      <a:pt x="25" y="56"/>
                    </a:lnTo>
                    <a:lnTo>
                      <a:pt x="24" y="58"/>
                    </a:lnTo>
                    <a:lnTo>
                      <a:pt x="25" y="59"/>
                    </a:lnTo>
                    <a:lnTo>
                      <a:pt x="25" y="62"/>
                    </a:lnTo>
                    <a:lnTo>
                      <a:pt x="25" y="62"/>
                    </a:lnTo>
                    <a:lnTo>
                      <a:pt x="26" y="64"/>
                    </a:lnTo>
                    <a:lnTo>
                      <a:pt x="28" y="67"/>
                    </a:lnTo>
                    <a:lnTo>
                      <a:pt x="28" y="67"/>
                    </a:lnTo>
                    <a:lnTo>
                      <a:pt x="29" y="68"/>
                    </a:lnTo>
                    <a:lnTo>
                      <a:pt x="29" y="68"/>
                    </a:lnTo>
                    <a:lnTo>
                      <a:pt x="29" y="70"/>
                    </a:lnTo>
                    <a:lnTo>
                      <a:pt x="29" y="70"/>
                    </a:lnTo>
                    <a:lnTo>
                      <a:pt x="30" y="70"/>
                    </a:lnTo>
                    <a:lnTo>
                      <a:pt x="33" y="70"/>
                    </a:lnTo>
                    <a:lnTo>
                      <a:pt x="34" y="70"/>
                    </a:lnTo>
                    <a:lnTo>
                      <a:pt x="34" y="71"/>
                    </a:lnTo>
                    <a:lnTo>
                      <a:pt x="34" y="71"/>
                    </a:lnTo>
                    <a:lnTo>
                      <a:pt x="33" y="74"/>
                    </a:lnTo>
                    <a:lnTo>
                      <a:pt x="33" y="76"/>
                    </a:lnTo>
                    <a:lnTo>
                      <a:pt x="34" y="76"/>
                    </a:lnTo>
                    <a:lnTo>
                      <a:pt x="34" y="76"/>
                    </a:lnTo>
                    <a:lnTo>
                      <a:pt x="38" y="76"/>
                    </a:lnTo>
                    <a:lnTo>
                      <a:pt x="40" y="76"/>
                    </a:lnTo>
                    <a:lnTo>
                      <a:pt x="40" y="78"/>
                    </a:lnTo>
                    <a:lnTo>
                      <a:pt x="40" y="78"/>
                    </a:lnTo>
                    <a:lnTo>
                      <a:pt x="38" y="80"/>
                    </a:lnTo>
                    <a:lnTo>
                      <a:pt x="38" y="82"/>
                    </a:lnTo>
                    <a:lnTo>
                      <a:pt x="38" y="82"/>
                    </a:lnTo>
                    <a:lnTo>
                      <a:pt x="40" y="82"/>
                    </a:lnTo>
                    <a:lnTo>
                      <a:pt x="41" y="82"/>
                    </a:lnTo>
                    <a:lnTo>
                      <a:pt x="41" y="82"/>
                    </a:lnTo>
                    <a:lnTo>
                      <a:pt x="44" y="82"/>
                    </a:lnTo>
                    <a:lnTo>
                      <a:pt x="44" y="82"/>
                    </a:lnTo>
                    <a:lnTo>
                      <a:pt x="45" y="83"/>
                    </a:lnTo>
                    <a:lnTo>
                      <a:pt x="45" y="83"/>
                    </a:lnTo>
                    <a:lnTo>
                      <a:pt x="46" y="83"/>
                    </a:lnTo>
                    <a:lnTo>
                      <a:pt x="48" y="83"/>
                    </a:lnTo>
                    <a:lnTo>
                      <a:pt x="48" y="83"/>
                    </a:lnTo>
                    <a:lnTo>
                      <a:pt x="50" y="82"/>
                    </a:lnTo>
                    <a:lnTo>
                      <a:pt x="50" y="80"/>
                    </a:lnTo>
                    <a:lnTo>
                      <a:pt x="50" y="80"/>
                    </a:lnTo>
                    <a:lnTo>
                      <a:pt x="50" y="79"/>
                    </a:lnTo>
                    <a:lnTo>
                      <a:pt x="50" y="78"/>
                    </a:lnTo>
                    <a:lnTo>
                      <a:pt x="50" y="78"/>
                    </a:lnTo>
                    <a:lnTo>
                      <a:pt x="52" y="78"/>
                    </a:lnTo>
                    <a:lnTo>
                      <a:pt x="53" y="78"/>
                    </a:lnTo>
                    <a:lnTo>
                      <a:pt x="53" y="78"/>
                    </a:lnTo>
                    <a:lnTo>
                      <a:pt x="54" y="80"/>
                    </a:lnTo>
                    <a:lnTo>
                      <a:pt x="53" y="82"/>
                    </a:lnTo>
                    <a:lnTo>
                      <a:pt x="53" y="82"/>
                    </a:lnTo>
                    <a:lnTo>
                      <a:pt x="54" y="84"/>
                    </a:lnTo>
                    <a:lnTo>
                      <a:pt x="56" y="87"/>
                    </a:lnTo>
                    <a:lnTo>
                      <a:pt x="56" y="87"/>
                    </a:lnTo>
                    <a:lnTo>
                      <a:pt x="57" y="86"/>
                    </a:lnTo>
                    <a:lnTo>
                      <a:pt x="58" y="84"/>
                    </a:lnTo>
                    <a:lnTo>
                      <a:pt x="61" y="80"/>
                    </a:lnTo>
                    <a:lnTo>
                      <a:pt x="61" y="80"/>
                    </a:lnTo>
                    <a:lnTo>
                      <a:pt x="61" y="79"/>
                    </a:lnTo>
                    <a:lnTo>
                      <a:pt x="61" y="76"/>
                    </a:lnTo>
                    <a:lnTo>
                      <a:pt x="61" y="76"/>
                    </a:lnTo>
                    <a:lnTo>
                      <a:pt x="61" y="74"/>
                    </a:lnTo>
                    <a:lnTo>
                      <a:pt x="61" y="74"/>
                    </a:lnTo>
                    <a:lnTo>
                      <a:pt x="62" y="74"/>
                    </a:lnTo>
                    <a:lnTo>
                      <a:pt x="64" y="75"/>
                    </a:lnTo>
                    <a:lnTo>
                      <a:pt x="65" y="79"/>
                    </a:lnTo>
                    <a:lnTo>
                      <a:pt x="65" y="79"/>
                    </a:lnTo>
                    <a:lnTo>
                      <a:pt x="66" y="80"/>
                    </a:lnTo>
                    <a:lnTo>
                      <a:pt x="68" y="80"/>
                    </a:lnTo>
                    <a:lnTo>
                      <a:pt x="70" y="79"/>
                    </a:lnTo>
                    <a:lnTo>
                      <a:pt x="70" y="79"/>
                    </a:lnTo>
                    <a:lnTo>
                      <a:pt x="74" y="79"/>
                    </a:lnTo>
                    <a:lnTo>
                      <a:pt x="76" y="80"/>
                    </a:lnTo>
                    <a:lnTo>
                      <a:pt x="76" y="82"/>
                    </a:lnTo>
                    <a:lnTo>
                      <a:pt x="76" y="82"/>
                    </a:lnTo>
                    <a:lnTo>
                      <a:pt x="73" y="83"/>
                    </a:lnTo>
                    <a:lnTo>
                      <a:pt x="70" y="83"/>
                    </a:lnTo>
                    <a:lnTo>
                      <a:pt x="70" y="83"/>
                    </a:lnTo>
                    <a:lnTo>
                      <a:pt x="68" y="84"/>
                    </a:lnTo>
                    <a:lnTo>
                      <a:pt x="68" y="84"/>
                    </a:lnTo>
                    <a:lnTo>
                      <a:pt x="66" y="88"/>
                    </a:lnTo>
                    <a:lnTo>
                      <a:pt x="66" y="88"/>
                    </a:lnTo>
                    <a:lnTo>
                      <a:pt x="64" y="92"/>
                    </a:lnTo>
                    <a:lnTo>
                      <a:pt x="64" y="92"/>
                    </a:lnTo>
                    <a:lnTo>
                      <a:pt x="62" y="95"/>
                    </a:lnTo>
                    <a:lnTo>
                      <a:pt x="62" y="95"/>
                    </a:lnTo>
                    <a:lnTo>
                      <a:pt x="61" y="97"/>
                    </a:lnTo>
                    <a:lnTo>
                      <a:pt x="61" y="100"/>
                    </a:lnTo>
                    <a:lnTo>
                      <a:pt x="61" y="100"/>
                    </a:lnTo>
                    <a:lnTo>
                      <a:pt x="64" y="103"/>
                    </a:lnTo>
                    <a:lnTo>
                      <a:pt x="68" y="103"/>
                    </a:lnTo>
                    <a:lnTo>
                      <a:pt x="68" y="103"/>
                    </a:lnTo>
                    <a:lnTo>
                      <a:pt x="69" y="101"/>
                    </a:lnTo>
                    <a:lnTo>
                      <a:pt x="70" y="100"/>
                    </a:lnTo>
                    <a:lnTo>
                      <a:pt x="70" y="100"/>
                    </a:lnTo>
                    <a:lnTo>
                      <a:pt x="74" y="97"/>
                    </a:lnTo>
                    <a:lnTo>
                      <a:pt x="74" y="97"/>
                    </a:lnTo>
                    <a:lnTo>
                      <a:pt x="74" y="96"/>
                    </a:lnTo>
                    <a:lnTo>
                      <a:pt x="74" y="96"/>
                    </a:lnTo>
                    <a:lnTo>
                      <a:pt x="78" y="91"/>
                    </a:lnTo>
                    <a:lnTo>
                      <a:pt x="78" y="91"/>
                    </a:lnTo>
                    <a:lnTo>
                      <a:pt x="81" y="88"/>
                    </a:lnTo>
                    <a:lnTo>
                      <a:pt x="81" y="88"/>
                    </a:lnTo>
                    <a:lnTo>
                      <a:pt x="81" y="86"/>
                    </a:lnTo>
                    <a:lnTo>
                      <a:pt x="82" y="83"/>
                    </a:lnTo>
                    <a:lnTo>
                      <a:pt x="82" y="83"/>
                    </a:lnTo>
                    <a:lnTo>
                      <a:pt x="84" y="82"/>
                    </a:lnTo>
                    <a:lnTo>
                      <a:pt x="86" y="8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56" name="Freeform 21">
                <a:extLst>
                  <a:ext uri="{FF2B5EF4-FFF2-40B4-BE49-F238E27FC236}">
                    <a16:creationId xmlns:a16="http://schemas.microsoft.com/office/drawing/2014/main" xmlns="" id="{EC40D0FF-76C1-48B1-A6C5-C7D459C14160}"/>
                  </a:ext>
                </a:extLst>
              </p:cNvPr>
              <p:cNvSpPr>
                <a:spLocks/>
              </p:cNvSpPr>
              <p:nvPr/>
            </p:nvSpPr>
            <p:spPr bwMode="auto">
              <a:xfrm>
                <a:off x="4294732" y="3696040"/>
                <a:ext cx="13447" cy="42261"/>
              </a:xfrm>
              <a:custGeom>
                <a:avLst/>
                <a:gdLst>
                  <a:gd name="T0" fmla="*/ 2 w 7"/>
                  <a:gd name="T1" fmla="*/ 14 h 22"/>
                  <a:gd name="T2" fmla="*/ 2 w 7"/>
                  <a:gd name="T3" fmla="*/ 14 h 22"/>
                  <a:gd name="T4" fmla="*/ 2 w 7"/>
                  <a:gd name="T5" fmla="*/ 17 h 22"/>
                  <a:gd name="T6" fmla="*/ 2 w 7"/>
                  <a:gd name="T7" fmla="*/ 21 h 22"/>
                  <a:gd name="T8" fmla="*/ 2 w 7"/>
                  <a:gd name="T9" fmla="*/ 21 h 22"/>
                  <a:gd name="T10" fmla="*/ 3 w 7"/>
                  <a:gd name="T11" fmla="*/ 22 h 22"/>
                  <a:gd name="T12" fmla="*/ 6 w 7"/>
                  <a:gd name="T13" fmla="*/ 22 h 22"/>
                  <a:gd name="T14" fmla="*/ 6 w 7"/>
                  <a:gd name="T15" fmla="*/ 22 h 22"/>
                  <a:gd name="T16" fmla="*/ 7 w 7"/>
                  <a:gd name="T17" fmla="*/ 21 h 22"/>
                  <a:gd name="T18" fmla="*/ 7 w 7"/>
                  <a:gd name="T19" fmla="*/ 19 h 22"/>
                  <a:gd name="T20" fmla="*/ 6 w 7"/>
                  <a:gd name="T21" fmla="*/ 15 h 22"/>
                  <a:gd name="T22" fmla="*/ 6 w 7"/>
                  <a:gd name="T23" fmla="*/ 15 h 22"/>
                  <a:gd name="T24" fmla="*/ 4 w 7"/>
                  <a:gd name="T25" fmla="*/ 13 h 22"/>
                  <a:gd name="T26" fmla="*/ 4 w 7"/>
                  <a:gd name="T27" fmla="*/ 13 h 22"/>
                  <a:gd name="T28" fmla="*/ 6 w 7"/>
                  <a:gd name="T29" fmla="*/ 5 h 22"/>
                  <a:gd name="T30" fmla="*/ 6 w 7"/>
                  <a:gd name="T31" fmla="*/ 5 h 22"/>
                  <a:gd name="T32" fmla="*/ 7 w 7"/>
                  <a:gd name="T33" fmla="*/ 4 h 22"/>
                  <a:gd name="T34" fmla="*/ 7 w 7"/>
                  <a:gd name="T35" fmla="*/ 2 h 22"/>
                  <a:gd name="T36" fmla="*/ 6 w 7"/>
                  <a:gd name="T37" fmla="*/ 1 h 22"/>
                  <a:gd name="T38" fmla="*/ 6 w 7"/>
                  <a:gd name="T39" fmla="*/ 1 h 22"/>
                  <a:gd name="T40" fmla="*/ 4 w 7"/>
                  <a:gd name="T41" fmla="*/ 0 h 22"/>
                  <a:gd name="T42" fmla="*/ 2 w 7"/>
                  <a:gd name="T43" fmla="*/ 1 h 22"/>
                  <a:gd name="T44" fmla="*/ 0 w 7"/>
                  <a:gd name="T45" fmla="*/ 5 h 22"/>
                  <a:gd name="T46" fmla="*/ 0 w 7"/>
                  <a:gd name="T47" fmla="*/ 5 h 22"/>
                  <a:gd name="T48" fmla="*/ 0 w 7"/>
                  <a:gd name="T49" fmla="*/ 10 h 22"/>
                  <a:gd name="T50" fmla="*/ 2 w 7"/>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22">
                    <a:moveTo>
                      <a:pt x="2" y="14"/>
                    </a:moveTo>
                    <a:lnTo>
                      <a:pt x="2" y="14"/>
                    </a:lnTo>
                    <a:lnTo>
                      <a:pt x="2" y="17"/>
                    </a:lnTo>
                    <a:lnTo>
                      <a:pt x="2" y="21"/>
                    </a:lnTo>
                    <a:lnTo>
                      <a:pt x="2" y="21"/>
                    </a:lnTo>
                    <a:lnTo>
                      <a:pt x="3" y="22"/>
                    </a:lnTo>
                    <a:lnTo>
                      <a:pt x="6" y="22"/>
                    </a:lnTo>
                    <a:lnTo>
                      <a:pt x="6" y="22"/>
                    </a:lnTo>
                    <a:lnTo>
                      <a:pt x="7" y="21"/>
                    </a:lnTo>
                    <a:lnTo>
                      <a:pt x="7" y="19"/>
                    </a:lnTo>
                    <a:lnTo>
                      <a:pt x="6" y="15"/>
                    </a:lnTo>
                    <a:lnTo>
                      <a:pt x="6" y="15"/>
                    </a:lnTo>
                    <a:lnTo>
                      <a:pt x="4" y="13"/>
                    </a:lnTo>
                    <a:lnTo>
                      <a:pt x="4" y="13"/>
                    </a:lnTo>
                    <a:lnTo>
                      <a:pt x="6" y="5"/>
                    </a:lnTo>
                    <a:lnTo>
                      <a:pt x="6" y="5"/>
                    </a:lnTo>
                    <a:lnTo>
                      <a:pt x="7" y="4"/>
                    </a:lnTo>
                    <a:lnTo>
                      <a:pt x="7" y="2"/>
                    </a:lnTo>
                    <a:lnTo>
                      <a:pt x="6" y="1"/>
                    </a:lnTo>
                    <a:lnTo>
                      <a:pt x="6" y="1"/>
                    </a:lnTo>
                    <a:lnTo>
                      <a:pt x="4" y="0"/>
                    </a:lnTo>
                    <a:lnTo>
                      <a:pt x="2" y="1"/>
                    </a:lnTo>
                    <a:lnTo>
                      <a:pt x="0" y="5"/>
                    </a:lnTo>
                    <a:lnTo>
                      <a:pt x="0" y="5"/>
                    </a:lnTo>
                    <a:lnTo>
                      <a:pt x="0" y="10"/>
                    </a:lnTo>
                    <a:lnTo>
                      <a:pt x="2" y="1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7" name="Freeform 22">
                <a:extLst>
                  <a:ext uri="{FF2B5EF4-FFF2-40B4-BE49-F238E27FC236}">
                    <a16:creationId xmlns:a16="http://schemas.microsoft.com/office/drawing/2014/main" xmlns="" id="{BDC3D410-68BF-48CC-BB6A-DE2E9A9DC256}"/>
                  </a:ext>
                </a:extLst>
              </p:cNvPr>
              <p:cNvSpPr>
                <a:spLocks/>
              </p:cNvSpPr>
              <p:nvPr/>
            </p:nvSpPr>
            <p:spPr bwMode="auto">
              <a:xfrm>
                <a:off x="4294732" y="3696040"/>
                <a:ext cx="13447" cy="42261"/>
              </a:xfrm>
              <a:custGeom>
                <a:avLst/>
                <a:gdLst>
                  <a:gd name="T0" fmla="*/ 2 w 7"/>
                  <a:gd name="T1" fmla="*/ 14 h 22"/>
                  <a:gd name="T2" fmla="*/ 2 w 7"/>
                  <a:gd name="T3" fmla="*/ 14 h 22"/>
                  <a:gd name="T4" fmla="*/ 2 w 7"/>
                  <a:gd name="T5" fmla="*/ 17 h 22"/>
                  <a:gd name="T6" fmla="*/ 2 w 7"/>
                  <a:gd name="T7" fmla="*/ 21 h 22"/>
                  <a:gd name="T8" fmla="*/ 2 w 7"/>
                  <a:gd name="T9" fmla="*/ 21 h 22"/>
                  <a:gd name="T10" fmla="*/ 3 w 7"/>
                  <a:gd name="T11" fmla="*/ 22 h 22"/>
                  <a:gd name="T12" fmla="*/ 6 w 7"/>
                  <a:gd name="T13" fmla="*/ 22 h 22"/>
                  <a:gd name="T14" fmla="*/ 6 w 7"/>
                  <a:gd name="T15" fmla="*/ 22 h 22"/>
                  <a:gd name="T16" fmla="*/ 7 w 7"/>
                  <a:gd name="T17" fmla="*/ 21 h 22"/>
                  <a:gd name="T18" fmla="*/ 7 w 7"/>
                  <a:gd name="T19" fmla="*/ 19 h 22"/>
                  <a:gd name="T20" fmla="*/ 6 w 7"/>
                  <a:gd name="T21" fmla="*/ 15 h 22"/>
                  <a:gd name="T22" fmla="*/ 6 w 7"/>
                  <a:gd name="T23" fmla="*/ 15 h 22"/>
                  <a:gd name="T24" fmla="*/ 4 w 7"/>
                  <a:gd name="T25" fmla="*/ 13 h 22"/>
                  <a:gd name="T26" fmla="*/ 4 w 7"/>
                  <a:gd name="T27" fmla="*/ 13 h 22"/>
                  <a:gd name="T28" fmla="*/ 6 w 7"/>
                  <a:gd name="T29" fmla="*/ 5 h 22"/>
                  <a:gd name="T30" fmla="*/ 6 w 7"/>
                  <a:gd name="T31" fmla="*/ 5 h 22"/>
                  <a:gd name="T32" fmla="*/ 7 w 7"/>
                  <a:gd name="T33" fmla="*/ 4 h 22"/>
                  <a:gd name="T34" fmla="*/ 7 w 7"/>
                  <a:gd name="T35" fmla="*/ 2 h 22"/>
                  <a:gd name="T36" fmla="*/ 6 w 7"/>
                  <a:gd name="T37" fmla="*/ 1 h 22"/>
                  <a:gd name="T38" fmla="*/ 6 w 7"/>
                  <a:gd name="T39" fmla="*/ 1 h 22"/>
                  <a:gd name="T40" fmla="*/ 4 w 7"/>
                  <a:gd name="T41" fmla="*/ 0 h 22"/>
                  <a:gd name="T42" fmla="*/ 2 w 7"/>
                  <a:gd name="T43" fmla="*/ 1 h 22"/>
                  <a:gd name="T44" fmla="*/ 0 w 7"/>
                  <a:gd name="T45" fmla="*/ 5 h 22"/>
                  <a:gd name="T46" fmla="*/ 0 w 7"/>
                  <a:gd name="T47" fmla="*/ 5 h 22"/>
                  <a:gd name="T48" fmla="*/ 0 w 7"/>
                  <a:gd name="T49" fmla="*/ 10 h 22"/>
                  <a:gd name="T50" fmla="*/ 2 w 7"/>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22">
                    <a:moveTo>
                      <a:pt x="2" y="14"/>
                    </a:moveTo>
                    <a:lnTo>
                      <a:pt x="2" y="14"/>
                    </a:lnTo>
                    <a:lnTo>
                      <a:pt x="2" y="17"/>
                    </a:lnTo>
                    <a:lnTo>
                      <a:pt x="2" y="21"/>
                    </a:lnTo>
                    <a:lnTo>
                      <a:pt x="2" y="21"/>
                    </a:lnTo>
                    <a:lnTo>
                      <a:pt x="3" y="22"/>
                    </a:lnTo>
                    <a:lnTo>
                      <a:pt x="6" y="22"/>
                    </a:lnTo>
                    <a:lnTo>
                      <a:pt x="6" y="22"/>
                    </a:lnTo>
                    <a:lnTo>
                      <a:pt x="7" y="21"/>
                    </a:lnTo>
                    <a:lnTo>
                      <a:pt x="7" y="19"/>
                    </a:lnTo>
                    <a:lnTo>
                      <a:pt x="6" y="15"/>
                    </a:lnTo>
                    <a:lnTo>
                      <a:pt x="6" y="15"/>
                    </a:lnTo>
                    <a:lnTo>
                      <a:pt x="4" y="13"/>
                    </a:lnTo>
                    <a:lnTo>
                      <a:pt x="4" y="13"/>
                    </a:lnTo>
                    <a:lnTo>
                      <a:pt x="6" y="5"/>
                    </a:lnTo>
                    <a:lnTo>
                      <a:pt x="6" y="5"/>
                    </a:lnTo>
                    <a:lnTo>
                      <a:pt x="7" y="4"/>
                    </a:lnTo>
                    <a:lnTo>
                      <a:pt x="7" y="2"/>
                    </a:lnTo>
                    <a:lnTo>
                      <a:pt x="6" y="1"/>
                    </a:lnTo>
                    <a:lnTo>
                      <a:pt x="6" y="1"/>
                    </a:lnTo>
                    <a:lnTo>
                      <a:pt x="4" y="0"/>
                    </a:lnTo>
                    <a:lnTo>
                      <a:pt x="2" y="1"/>
                    </a:lnTo>
                    <a:lnTo>
                      <a:pt x="0" y="5"/>
                    </a:lnTo>
                    <a:lnTo>
                      <a:pt x="0" y="5"/>
                    </a:lnTo>
                    <a:lnTo>
                      <a:pt x="0" y="10"/>
                    </a:lnTo>
                    <a:lnTo>
                      <a:pt x="2" y="1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58" name="Freeform 23">
                <a:extLst>
                  <a:ext uri="{FF2B5EF4-FFF2-40B4-BE49-F238E27FC236}">
                    <a16:creationId xmlns:a16="http://schemas.microsoft.com/office/drawing/2014/main" xmlns="" id="{9BD77AF7-F088-4B45-8D8E-D799057E49F0}"/>
                  </a:ext>
                </a:extLst>
              </p:cNvPr>
              <p:cNvSpPr>
                <a:spLocks/>
              </p:cNvSpPr>
              <p:nvPr/>
            </p:nvSpPr>
            <p:spPr bwMode="auto">
              <a:xfrm>
                <a:off x="4306258" y="3744064"/>
                <a:ext cx="15368" cy="9605"/>
              </a:xfrm>
              <a:custGeom>
                <a:avLst/>
                <a:gdLst>
                  <a:gd name="T0" fmla="*/ 0 w 8"/>
                  <a:gd name="T1" fmla="*/ 1 h 5"/>
                  <a:gd name="T2" fmla="*/ 0 w 8"/>
                  <a:gd name="T3" fmla="*/ 1 h 5"/>
                  <a:gd name="T4" fmla="*/ 0 w 8"/>
                  <a:gd name="T5" fmla="*/ 2 h 5"/>
                  <a:gd name="T6" fmla="*/ 1 w 8"/>
                  <a:gd name="T7" fmla="*/ 4 h 5"/>
                  <a:gd name="T8" fmla="*/ 4 w 8"/>
                  <a:gd name="T9" fmla="*/ 5 h 5"/>
                  <a:gd name="T10" fmla="*/ 6 w 8"/>
                  <a:gd name="T11" fmla="*/ 5 h 5"/>
                  <a:gd name="T12" fmla="*/ 8 w 8"/>
                  <a:gd name="T13" fmla="*/ 4 h 5"/>
                  <a:gd name="T14" fmla="*/ 6 w 8"/>
                  <a:gd name="T15" fmla="*/ 2 h 5"/>
                  <a:gd name="T16" fmla="*/ 6 w 8"/>
                  <a:gd name="T17" fmla="*/ 2 h 5"/>
                  <a:gd name="T18" fmla="*/ 5 w 8"/>
                  <a:gd name="T19" fmla="*/ 0 h 5"/>
                  <a:gd name="T20" fmla="*/ 2 w 8"/>
                  <a:gd name="T21" fmla="*/ 0 h 5"/>
                  <a:gd name="T22" fmla="*/ 2 w 8"/>
                  <a:gd name="T23" fmla="*/ 0 h 5"/>
                  <a:gd name="T24" fmla="*/ 1 w 8"/>
                  <a:gd name="T25" fmla="*/ 0 h 5"/>
                  <a:gd name="T26" fmla="*/ 0 w 8"/>
                  <a:gd name="T27" fmla="*/ 0 h 5"/>
                  <a:gd name="T28" fmla="*/ 0 w 8"/>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0" y="1"/>
                    </a:moveTo>
                    <a:lnTo>
                      <a:pt x="0" y="1"/>
                    </a:lnTo>
                    <a:lnTo>
                      <a:pt x="0" y="2"/>
                    </a:lnTo>
                    <a:lnTo>
                      <a:pt x="1" y="4"/>
                    </a:lnTo>
                    <a:lnTo>
                      <a:pt x="4" y="5"/>
                    </a:lnTo>
                    <a:lnTo>
                      <a:pt x="6" y="5"/>
                    </a:lnTo>
                    <a:lnTo>
                      <a:pt x="8" y="4"/>
                    </a:lnTo>
                    <a:lnTo>
                      <a:pt x="6" y="2"/>
                    </a:lnTo>
                    <a:lnTo>
                      <a:pt x="6" y="2"/>
                    </a:lnTo>
                    <a:lnTo>
                      <a:pt x="5" y="0"/>
                    </a:lnTo>
                    <a:lnTo>
                      <a:pt x="2" y="0"/>
                    </a:lnTo>
                    <a:lnTo>
                      <a:pt x="2" y="0"/>
                    </a:lnTo>
                    <a:lnTo>
                      <a:pt x="1" y="0"/>
                    </a:lnTo>
                    <a:lnTo>
                      <a:pt x="0" y="0"/>
                    </a:lnTo>
                    <a:lnTo>
                      <a:pt x="0"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9" name="Freeform 24">
                <a:extLst>
                  <a:ext uri="{FF2B5EF4-FFF2-40B4-BE49-F238E27FC236}">
                    <a16:creationId xmlns:a16="http://schemas.microsoft.com/office/drawing/2014/main" xmlns="" id="{6B3867B1-3475-4CD2-A5D2-2327DDD8D579}"/>
                  </a:ext>
                </a:extLst>
              </p:cNvPr>
              <p:cNvSpPr>
                <a:spLocks/>
              </p:cNvSpPr>
              <p:nvPr/>
            </p:nvSpPr>
            <p:spPr bwMode="auto">
              <a:xfrm>
                <a:off x="4306258" y="3744064"/>
                <a:ext cx="15368" cy="9605"/>
              </a:xfrm>
              <a:custGeom>
                <a:avLst/>
                <a:gdLst>
                  <a:gd name="T0" fmla="*/ 0 w 8"/>
                  <a:gd name="T1" fmla="*/ 1 h 5"/>
                  <a:gd name="T2" fmla="*/ 0 w 8"/>
                  <a:gd name="T3" fmla="*/ 1 h 5"/>
                  <a:gd name="T4" fmla="*/ 0 w 8"/>
                  <a:gd name="T5" fmla="*/ 2 h 5"/>
                  <a:gd name="T6" fmla="*/ 1 w 8"/>
                  <a:gd name="T7" fmla="*/ 4 h 5"/>
                  <a:gd name="T8" fmla="*/ 4 w 8"/>
                  <a:gd name="T9" fmla="*/ 5 h 5"/>
                  <a:gd name="T10" fmla="*/ 6 w 8"/>
                  <a:gd name="T11" fmla="*/ 5 h 5"/>
                  <a:gd name="T12" fmla="*/ 8 w 8"/>
                  <a:gd name="T13" fmla="*/ 4 h 5"/>
                  <a:gd name="T14" fmla="*/ 6 w 8"/>
                  <a:gd name="T15" fmla="*/ 2 h 5"/>
                  <a:gd name="T16" fmla="*/ 6 w 8"/>
                  <a:gd name="T17" fmla="*/ 2 h 5"/>
                  <a:gd name="T18" fmla="*/ 5 w 8"/>
                  <a:gd name="T19" fmla="*/ 0 h 5"/>
                  <a:gd name="T20" fmla="*/ 2 w 8"/>
                  <a:gd name="T21" fmla="*/ 0 h 5"/>
                  <a:gd name="T22" fmla="*/ 2 w 8"/>
                  <a:gd name="T23" fmla="*/ 0 h 5"/>
                  <a:gd name="T24" fmla="*/ 1 w 8"/>
                  <a:gd name="T25" fmla="*/ 0 h 5"/>
                  <a:gd name="T26" fmla="*/ 0 w 8"/>
                  <a:gd name="T27" fmla="*/ 0 h 5"/>
                  <a:gd name="T28" fmla="*/ 0 w 8"/>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0" y="1"/>
                    </a:moveTo>
                    <a:lnTo>
                      <a:pt x="0" y="1"/>
                    </a:lnTo>
                    <a:lnTo>
                      <a:pt x="0" y="2"/>
                    </a:lnTo>
                    <a:lnTo>
                      <a:pt x="1" y="4"/>
                    </a:lnTo>
                    <a:lnTo>
                      <a:pt x="4" y="5"/>
                    </a:lnTo>
                    <a:lnTo>
                      <a:pt x="6" y="5"/>
                    </a:lnTo>
                    <a:lnTo>
                      <a:pt x="8" y="4"/>
                    </a:lnTo>
                    <a:lnTo>
                      <a:pt x="6" y="2"/>
                    </a:lnTo>
                    <a:lnTo>
                      <a:pt x="6" y="2"/>
                    </a:lnTo>
                    <a:lnTo>
                      <a:pt x="5" y="0"/>
                    </a:lnTo>
                    <a:lnTo>
                      <a:pt x="2" y="0"/>
                    </a:lnTo>
                    <a:lnTo>
                      <a:pt x="2" y="0"/>
                    </a:lnTo>
                    <a:lnTo>
                      <a:pt x="1" y="0"/>
                    </a:lnTo>
                    <a:lnTo>
                      <a:pt x="0" y="0"/>
                    </a:lnTo>
                    <a:lnTo>
                      <a:pt x="0"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60" name="Freeform 25">
                <a:extLst>
                  <a:ext uri="{FF2B5EF4-FFF2-40B4-BE49-F238E27FC236}">
                    <a16:creationId xmlns:a16="http://schemas.microsoft.com/office/drawing/2014/main" xmlns="" id="{4E9D1BA2-E941-4F6B-B0E6-C96F172C3E22}"/>
                  </a:ext>
                </a:extLst>
              </p:cNvPr>
              <p:cNvSpPr>
                <a:spLocks/>
              </p:cNvSpPr>
              <p:nvPr/>
            </p:nvSpPr>
            <p:spPr bwMode="auto">
              <a:xfrm>
                <a:off x="4231341" y="3824744"/>
                <a:ext cx="32656" cy="30735"/>
              </a:xfrm>
              <a:custGeom>
                <a:avLst/>
                <a:gdLst>
                  <a:gd name="T0" fmla="*/ 16 w 17"/>
                  <a:gd name="T1" fmla="*/ 4 h 16"/>
                  <a:gd name="T2" fmla="*/ 16 w 17"/>
                  <a:gd name="T3" fmla="*/ 4 h 16"/>
                  <a:gd name="T4" fmla="*/ 16 w 17"/>
                  <a:gd name="T5" fmla="*/ 3 h 16"/>
                  <a:gd name="T6" fmla="*/ 16 w 17"/>
                  <a:gd name="T7" fmla="*/ 1 h 16"/>
                  <a:gd name="T8" fmla="*/ 16 w 17"/>
                  <a:gd name="T9" fmla="*/ 1 h 16"/>
                  <a:gd name="T10" fmla="*/ 13 w 17"/>
                  <a:gd name="T11" fmla="*/ 0 h 16"/>
                  <a:gd name="T12" fmla="*/ 9 w 17"/>
                  <a:gd name="T13" fmla="*/ 0 h 16"/>
                  <a:gd name="T14" fmla="*/ 9 w 17"/>
                  <a:gd name="T15" fmla="*/ 0 h 16"/>
                  <a:gd name="T16" fmla="*/ 4 w 17"/>
                  <a:gd name="T17" fmla="*/ 0 h 16"/>
                  <a:gd name="T18" fmla="*/ 3 w 17"/>
                  <a:gd name="T19" fmla="*/ 1 h 16"/>
                  <a:gd name="T20" fmla="*/ 0 w 17"/>
                  <a:gd name="T21" fmla="*/ 4 h 16"/>
                  <a:gd name="T22" fmla="*/ 0 w 17"/>
                  <a:gd name="T23" fmla="*/ 4 h 16"/>
                  <a:gd name="T24" fmla="*/ 0 w 17"/>
                  <a:gd name="T25" fmla="*/ 5 h 16"/>
                  <a:gd name="T26" fmla="*/ 1 w 17"/>
                  <a:gd name="T27" fmla="*/ 8 h 16"/>
                  <a:gd name="T28" fmla="*/ 4 w 17"/>
                  <a:gd name="T29" fmla="*/ 9 h 16"/>
                  <a:gd name="T30" fmla="*/ 4 w 17"/>
                  <a:gd name="T31" fmla="*/ 9 h 16"/>
                  <a:gd name="T32" fmla="*/ 7 w 17"/>
                  <a:gd name="T33" fmla="*/ 12 h 16"/>
                  <a:gd name="T34" fmla="*/ 9 w 17"/>
                  <a:gd name="T35" fmla="*/ 15 h 16"/>
                  <a:gd name="T36" fmla="*/ 9 w 17"/>
                  <a:gd name="T37" fmla="*/ 15 h 16"/>
                  <a:gd name="T38" fmla="*/ 12 w 17"/>
                  <a:gd name="T39" fmla="*/ 16 h 16"/>
                  <a:gd name="T40" fmla="*/ 15 w 17"/>
                  <a:gd name="T41" fmla="*/ 16 h 16"/>
                  <a:gd name="T42" fmla="*/ 15 w 17"/>
                  <a:gd name="T43" fmla="*/ 16 h 16"/>
                  <a:gd name="T44" fmla="*/ 16 w 17"/>
                  <a:gd name="T45" fmla="*/ 13 h 16"/>
                  <a:gd name="T46" fmla="*/ 17 w 17"/>
                  <a:gd name="T47" fmla="*/ 11 h 16"/>
                  <a:gd name="T48" fmla="*/ 17 w 17"/>
                  <a:gd name="T49" fmla="*/ 11 h 16"/>
                  <a:gd name="T50" fmla="*/ 17 w 17"/>
                  <a:gd name="T51" fmla="*/ 7 h 16"/>
                  <a:gd name="T52" fmla="*/ 17 w 17"/>
                  <a:gd name="T53" fmla="*/ 7 h 16"/>
                  <a:gd name="T54" fmla="*/ 16 w 17"/>
                  <a:gd name="T55" fmla="*/ 5 h 16"/>
                  <a:gd name="T56" fmla="*/ 16 w 17"/>
                  <a:gd name="T5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6">
                    <a:moveTo>
                      <a:pt x="16" y="4"/>
                    </a:moveTo>
                    <a:lnTo>
                      <a:pt x="16" y="4"/>
                    </a:lnTo>
                    <a:lnTo>
                      <a:pt x="16" y="3"/>
                    </a:lnTo>
                    <a:lnTo>
                      <a:pt x="16" y="1"/>
                    </a:lnTo>
                    <a:lnTo>
                      <a:pt x="16" y="1"/>
                    </a:lnTo>
                    <a:lnTo>
                      <a:pt x="13" y="0"/>
                    </a:lnTo>
                    <a:lnTo>
                      <a:pt x="9" y="0"/>
                    </a:lnTo>
                    <a:lnTo>
                      <a:pt x="9" y="0"/>
                    </a:lnTo>
                    <a:lnTo>
                      <a:pt x="4" y="0"/>
                    </a:lnTo>
                    <a:lnTo>
                      <a:pt x="3" y="1"/>
                    </a:lnTo>
                    <a:lnTo>
                      <a:pt x="0" y="4"/>
                    </a:lnTo>
                    <a:lnTo>
                      <a:pt x="0" y="4"/>
                    </a:lnTo>
                    <a:lnTo>
                      <a:pt x="0" y="5"/>
                    </a:lnTo>
                    <a:lnTo>
                      <a:pt x="1" y="8"/>
                    </a:lnTo>
                    <a:lnTo>
                      <a:pt x="4" y="9"/>
                    </a:lnTo>
                    <a:lnTo>
                      <a:pt x="4" y="9"/>
                    </a:lnTo>
                    <a:lnTo>
                      <a:pt x="7" y="12"/>
                    </a:lnTo>
                    <a:lnTo>
                      <a:pt x="9" y="15"/>
                    </a:lnTo>
                    <a:lnTo>
                      <a:pt x="9" y="15"/>
                    </a:lnTo>
                    <a:lnTo>
                      <a:pt x="12" y="16"/>
                    </a:lnTo>
                    <a:lnTo>
                      <a:pt x="15" y="16"/>
                    </a:lnTo>
                    <a:lnTo>
                      <a:pt x="15" y="16"/>
                    </a:lnTo>
                    <a:lnTo>
                      <a:pt x="16" y="13"/>
                    </a:lnTo>
                    <a:lnTo>
                      <a:pt x="17" y="11"/>
                    </a:lnTo>
                    <a:lnTo>
                      <a:pt x="17" y="11"/>
                    </a:lnTo>
                    <a:lnTo>
                      <a:pt x="17" y="7"/>
                    </a:lnTo>
                    <a:lnTo>
                      <a:pt x="17" y="7"/>
                    </a:lnTo>
                    <a:lnTo>
                      <a:pt x="16" y="5"/>
                    </a:lnTo>
                    <a:lnTo>
                      <a:pt x="16"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1" name="Freeform 26">
                <a:extLst>
                  <a:ext uri="{FF2B5EF4-FFF2-40B4-BE49-F238E27FC236}">
                    <a16:creationId xmlns:a16="http://schemas.microsoft.com/office/drawing/2014/main" xmlns="" id="{88DD2BDB-FC97-4C0E-A4CD-C95ACEB0287B}"/>
                  </a:ext>
                </a:extLst>
              </p:cNvPr>
              <p:cNvSpPr>
                <a:spLocks/>
              </p:cNvSpPr>
              <p:nvPr/>
            </p:nvSpPr>
            <p:spPr bwMode="auto">
              <a:xfrm>
                <a:off x="4231341" y="3824744"/>
                <a:ext cx="32656" cy="30735"/>
              </a:xfrm>
              <a:custGeom>
                <a:avLst/>
                <a:gdLst>
                  <a:gd name="T0" fmla="*/ 16 w 17"/>
                  <a:gd name="T1" fmla="*/ 4 h 16"/>
                  <a:gd name="T2" fmla="*/ 16 w 17"/>
                  <a:gd name="T3" fmla="*/ 4 h 16"/>
                  <a:gd name="T4" fmla="*/ 16 w 17"/>
                  <a:gd name="T5" fmla="*/ 3 h 16"/>
                  <a:gd name="T6" fmla="*/ 16 w 17"/>
                  <a:gd name="T7" fmla="*/ 1 h 16"/>
                  <a:gd name="T8" fmla="*/ 16 w 17"/>
                  <a:gd name="T9" fmla="*/ 1 h 16"/>
                  <a:gd name="T10" fmla="*/ 13 w 17"/>
                  <a:gd name="T11" fmla="*/ 0 h 16"/>
                  <a:gd name="T12" fmla="*/ 9 w 17"/>
                  <a:gd name="T13" fmla="*/ 0 h 16"/>
                  <a:gd name="T14" fmla="*/ 9 w 17"/>
                  <a:gd name="T15" fmla="*/ 0 h 16"/>
                  <a:gd name="T16" fmla="*/ 4 w 17"/>
                  <a:gd name="T17" fmla="*/ 0 h 16"/>
                  <a:gd name="T18" fmla="*/ 3 w 17"/>
                  <a:gd name="T19" fmla="*/ 1 h 16"/>
                  <a:gd name="T20" fmla="*/ 0 w 17"/>
                  <a:gd name="T21" fmla="*/ 4 h 16"/>
                  <a:gd name="T22" fmla="*/ 0 w 17"/>
                  <a:gd name="T23" fmla="*/ 4 h 16"/>
                  <a:gd name="T24" fmla="*/ 0 w 17"/>
                  <a:gd name="T25" fmla="*/ 5 h 16"/>
                  <a:gd name="T26" fmla="*/ 1 w 17"/>
                  <a:gd name="T27" fmla="*/ 8 h 16"/>
                  <a:gd name="T28" fmla="*/ 4 w 17"/>
                  <a:gd name="T29" fmla="*/ 9 h 16"/>
                  <a:gd name="T30" fmla="*/ 4 w 17"/>
                  <a:gd name="T31" fmla="*/ 9 h 16"/>
                  <a:gd name="T32" fmla="*/ 7 w 17"/>
                  <a:gd name="T33" fmla="*/ 12 h 16"/>
                  <a:gd name="T34" fmla="*/ 9 w 17"/>
                  <a:gd name="T35" fmla="*/ 15 h 16"/>
                  <a:gd name="T36" fmla="*/ 9 w 17"/>
                  <a:gd name="T37" fmla="*/ 15 h 16"/>
                  <a:gd name="T38" fmla="*/ 12 w 17"/>
                  <a:gd name="T39" fmla="*/ 16 h 16"/>
                  <a:gd name="T40" fmla="*/ 15 w 17"/>
                  <a:gd name="T41" fmla="*/ 16 h 16"/>
                  <a:gd name="T42" fmla="*/ 15 w 17"/>
                  <a:gd name="T43" fmla="*/ 16 h 16"/>
                  <a:gd name="T44" fmla="*/ 16 w 17"/>
                  <a:gd name="T45" fmla="*/ 13 h 16"/>
                  <a:gd name="T46" fmla="*/ 17 w 17"/>
                  <a:gd name="T47" fmla="*/ 11 h 16"/>
                  <a:gd name="T48" fmla="*/ 17 w 17"/>
                  <a:gd name="T49" fmla="*/ 11 h 16"/>
                  <a:gd name="T50" fmla="*/ 17 w 17"/>
                  <a:gd name="T51" fmla="*/ 7 h 16"/>
                  <a:gd name="T52" fmla="*/ 17 w 17"/>
                  <a:gd name="T53" fmla="*/ 7 h 16"/>
                  <a:gd name="T54" fmla="*/ 16 w 17"/>
                  <a:gd name="T55" fmla="*/ 5 h 16"/>
                  <a:gd name="T56" fmla="*/ 16 w 17"/>
                  <a:gd name="T5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6">
                    <a:moveTo>
                      <a:pt x="16" y="4"/>
                    </a:moveTo>
                    <a:lnTo>
                      <a:pt x="16" y="4"/>
                    </a:lnTo>
                    <a:lnTo>
                      <a:pt x="16" y="3"/>
                    </a:lnTo>
                    <a:lnTo>
                      <a:pt x="16" y="1"/>
                    </a:lnTo>
                    <a:lnTo>
                      <a:pt x="16" y="1"/>
                    </a:lnTo>
                    <a:lnTo>
                      <a:pt x="13" y="0"/>
                    </a:lnTo>
                    <a:lnTo>
                      <a:pt x="9" y="0"/>
                    </a:lnTo>
                    <a:lnTo>
                      <a:pt x="9" y="0"/>
                    </a:lnTo>
                    <a:lnTo>
                      <a:pt x="4" y="0"/>
                    </a:lnTo>
                    <a:lnTo>
                      <a:pt x="3" y="1"/>
                    </a:lnTo>
                    <a:lnTo>
                      <a:pt x="0" y="4"/>
                    </a:lnTo>
                    <a:lnTo>
                      <a:pt x="0" y="4"/>
                    </a:lnTo>
                    <a:lnTo>
                      <a:pt x="0" y="5"/>
                    </a:lnTo>
                    <a:lnTo>
                      <a:pt x="1" y="8"/>
                    </a:lnTo>
                    <a:lnTo>
                      <a:pt x="4" y="9"/>
                    </a:lnTo>
                    <a:lnTo>
                      <a:pt x="4" y="9"/>
                    </a:lnTo>
                    <a:lnTo>
                      <a:pt x="7" y="12"/>
                    </a:lnTo>
                    <a:lnTo>
                      <a:pt x="9" y="15"/>
                    </a:lnTo>
                    <a:lnTo>
                      <a:pt x="9" y="15"/>
                    </a:lnTo>
                    <a:lnTo>
                      <a:pt x="12" y="16"/>
                    </a:lnTo>
                    <a:lnTo>
                      <a:pt x="15" y="16"/>
                    </a:lnTo>
                    <a:lnTo>
                      <a:pt x="15" y="16"/>
                    </a:lnTo>
                    <a:lnTo>
                      <a:pt x="16" y="13"/>
                    </a:lnTo>
                    <a:lnTo>
                      <a:pt x="17" y="11"/>
                    </a:lnTo>
                    <a:lnTo>
                      <a:pt x="17" y="11"/>
                    </a:lnTo>
                    <a:lnTo>
                      <a:pt x="17" y="7"/>
                    </a:lnTo>
                    <a:lnTo>
                      <a:pt x="17" y="7"/>
                    </a:lnTo>
                    <a:lnTo>
                      <a:pt x="16" y="5"/>
                    </a:lnTo>
                    <a:lnTo>
                      <a:pt x="16"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62" name="Freeform 27">
                <a:extLst>
                  <a:ext uri="{FF2B5EF4-FFF2-40B4-BE49-F238E27FC236}">
                    <a16:creationId xmlns:a16="http://schemas.microsoft.com/office/drawing/2014/main" xmlns="" id="{75A94355-9777-4911-8C40-A4FAE472952C}"/>
                  </a:ext>
                </a:extLst>
              </p:cNvPr>
              <p:cNvSpPr>
                <a:spLocks/>
              </p:cNvSpPr>
              <p:nvPr/>
            </p:nvSpPr>
            <p:spPr bwMode="auto">
              <a:xfrm>
                <a:off x="4269760" y="3855479"/>
                <a:ext cx="17289" cy="21130"/>
              </a:xfrm>
              <a:custGeom>
                <a:avLst/>
                <a:gdLst>
                  <a:gd name="T0" fmla="*/ 4 w 9"/>
                  <a:gd name="T1" fmla="*/ 0 h 11"/>
                  <a:gd name="T2" fmla="*/ 4 w 9"/>
                  <a:gd name="T3" fmla="*/ 0 h 11"/>
                  <a:gd name="T4" fmla="*/ 3 w 9"/>
                  <a:gd name="T5" fmla="*/ 1 h 11"/>
                  <a:gd name="T6" fmla="*/ 3 w 9"/>
                  <a:gd name="T7" fmla="*/ 3 h 11"/>
                  <a:gd name="T8" fmla="*/ 3 w 9"/>
                  <a:gd name="T9" fmla="*/ 3 h 11"/>
                  <a:gd name="T10" fmla="*/ 1 w 9"/>
                  <a:gd name="T11" fmla="*/ 5 h 11"/>
                  <a:gd name="T12" fmla="*/ 1 w 9"/>
                  <a:gd name="T13" fmla="*/ 5 h 11"/>
                  <a:gd name="T14" fmla="*/ 0 w 9"/>
                  <a:gd name="T15" fmla="*/ 8 h 11"/>
                  <a:gd name="T16" fmla="*/ 1 w 9"/>
                  <a:gd name="T17" fmla="*/ 9 h 11"/>
                  <a:gd name="T18" fmla="*/ 3 w 9"/>
                  <a:gd name="T19" fmla="*/ 11 h 11"/>
                  <a:gd name="T20" fmla="*/ 3 w 9"/>
                  <a:gd name="T21" fmla="*/ 11 h 11"/>
                  <a:gd name="T22" fmla="*/ 5 w 9"/>
                  <a:gd name="T23" fmla="*/ 11 h 11"/>
                  <a:gd name="T24" fmla="*/ 8 w 9"/>
                  <a:gd name="T25" fmla="*/ 8 h 11"/>
                  <a:gd name="T26" fmla="*/ 8 w 9"/>
                  <a:gd name="T27" fmla="*/ 8 h 11"/>
                  <a:gd name="T28" fmla="*/ 9 w 9"/>
                  <a:gd name="T29" fmla="*/ 5 h 11"/>
                  <a:gd name="T30" fmla="*/ 8 w 9"/>
                  <a:gd name="T31" fmla="*/ 3 h 11"/>
                  <a:gd name="T32" fmla="*/ 7 w 9"/>
                  <a:gd name="T33" fmla="*/ 0 h 11"/>
                  <a:gd name="T34" fmla="*/ 5 w 9"/>
                  <a:gd name="T35" fmla="*/ 0 h 11"/>
                  <a:gd name="T36" fmla="*/ 4 w 9"/>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1">
                    <a:moveTo>
                      <a:pt x="4" y="0"/>
                    </a:moveTo>
                    <a:lnTo>
                      <a:pt x="4" y="0"/>
                    </a:lnTo>
                    <a:lnTo>
                      <a:pt x="3" y="1"/>
                    </a:lnTo>
                    <a:lnTo>
                      <a:pt x="3" y="3"/>
                    </a:lnTo>
                    <a:lnTo>
                      <a:pt x="3" y="3"/>
                    </a:lnTo>
                    <a:lnTo>
                      <a:pt x="1" y="5"/>
                    </a:lnTo>
                    <a:lnTo>
                      <a:pt x="1" y="5"/>
                    </a:lnTo>
                    <a:lnTo>
                      <a:pt x="0" y="8"/>
                    </a:lnTo>
                    <a:lnTo>
                      <a:pt x="1" y="9"/>
                    </a:lnTo>
                    <a:lnTo>
                      <a:pt x="3" y="11"/>
                    </a:lnTo>
                    <a:lnTo>
                      <a:pt x="3" y="11"/>
                    </a:lnTo>
                    <a:lnTo>
                      <a:pt x="5" y="11"/>
                    </a:lnTo>
                    <a:lnTo>
                      <a:pt x="8" y="8"/>
                    </a:lnTo>
                    <a:lnTo>
                      <a:pt x="8" y="8"/>
                    </a:lnTo>
                    <a:lnTo>
                      <a:pt x="9" y="5"/>
                    </a:lnTo>
                    <a:lnTo>
                      <a:pt x="8" y="3"/>
                    </a:lnTo>
                    <a:lnTo>
                      <a:pt x="7" y="0"/>
                    </a:lnTo>
                    <a:lnTo>
                      <a:pt x="5" y="0"/>
                    </a:lnTo>
                    <a:lnTo>
                      <a:pt x="4"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3" name="Freeform 28">
                <a:extLst>
                  <a:ext uri="{FF2B5EF4-FFF2-40B4-BE49-F238E27FC236}">
                    <a16:creationId xmlns:a16="http://schemas.microsoft.com/office/drawing/2014/main" xmlns="" id="{CEF8622A-D90F-4F9E-887C-0B4B222B84EE}"/>
                  </a:ext>
                </a:extLst>
              </p:cNvPr>
              <p:cNvSpPr>
                <a:spLocks/>
              </p:cNvSpPr>
              <p:nvPr/>
            </p:nvSpPr>
            <p:spPr bwMode="auto">
              <a:xfrm>
                <a:off x="4269760" y="3855479"/>
                <a:ext cx="17289" cy="21130"/>
              </a:xfrm>
              <a:custGeom>
                <a:avLst/>
                <a:gdLst>
                  <a:gd name="T0" fmla="*/ 4 w 9"/>
                  <a:gd name="T1" fmla="*/ 0 h 11"/>
                  <a:gd name="T2" fmla="*/ 4 w 9"/>
                  <a:gd name="T3" fmla="*/ 0 h 11"/>
                  <a:gd name="T4" fmla="*/ 3 w 9"/>
                  <a:gd name="T5" fmla="*/ 1 h 11"/>
                  <a:gd name="T6" fmla="*/ 3 w 9"/>
                  <a:gd name="T7" fmla="*/ 3 h 11"/>
                  <a:gd name="T8" fmla="*/ 3 w 9"/>
                  <a:gd name="T9" fmla="*/ 3 h 11"/>
                  <a:gd name="T10" fmla="*/ 1 w 9"/>
                  <a:gd name="T11" fmla="*/ 5 h 11"/>
                  <a:gd name="T12" fmla="*/ 1 w 9"/>
                  <a:gd name="T13" fmla="*/ 5 h 11"/>
                  <a:gd name="T14" fmla="*/ 0 w 9"/>
                  <a:gd name="T15" fmla="*/ 8 h 11"/>
                  <a:gd name="T16" fmla="*/ 1 w 9"/>
                  <a:gd name="T17" fmla="*/ 9 h 11"/>
                  <a:gd name="T18" fmla="*/ 3 w 9"/>
                  <a:gd name="T19" fmla="*/ 11 h 11"/>
                  <a:gd name="T20" fmla="*/ 3 w 9"/>
                  <a:gd name="T21" fmla="*/ 11 h 11"/>
                  <a:gd name="T22" fmla="*/ 5 w 9"/>
                  <a:gd name="T23" fmla="*/ 11 h 11"/>
                  <a:gd name="T24" fmla="*/ 8 w 9"/>
                  <a:gd name="T25" fmla="*/ 8 h 11"/>
                  <a:gd name="T26" fmla="*/ 8 w 9"/>
                  <a:gd name="T27" fmla="*/ 8 h 11"/>
                  <a:gd name="T28" fmla="*/ 9 w 9"/>
                  <a:gd name="T29" fmla="*/ 5 h 11"/>
                  <a:gd name="T30" fmla="*/ 8 w 9"/>
                  <a:gd name="T31" fmla="*/ 3 h 11"/>
                  <a:gd name="T32" fmla="*/ 7 w 9"/>
                  <a:gd name="T33" fmla="*/ 0 h 11"/>
                  <a:gd name="T34" fmla="*/ 5 w 9"/>
                  <a:gd name="T35" fmla="*/ 0 h 11"/>
                  <a:gd name="T36" fmla="*/ 4 w 9"/>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1">
                    <a:moveTo>
                      <a:pt x="4" y="0"/>
                    </a:moveTo>
                    <a:lnTo>
                      <a:pt x="4" y="0"/>
                    </a:lnTo>
                    <a:lnTo>
                      <a:pt x="3" y="1"/>
                    </a:lnTo>
                    <a:lnTo>
                      <a:pt x="3" y="3"/>
                    </a:lnTo>
                    <a:lnTo>
                      <a:pt x="3" y="3"/>
                    </a:lnTo>
                    <a:lnTo>
                      <a:pt x="1" y="5"/>
                    </a:lnTo>
                    <a:lnTo>
                      <a:pt x="1" y="5"/>
                    </a:lnTo>
                    <a:lnTo>
                      <a:pt x="0" y="8"/>
                    </a:lnTo>
                    <a:lnTo>
                      <a:pt x="1" y="9"/>
                    </a:lnTo>
                    <a:lnTo>
                      <a:pt x="3" y="11"/>
                    </a:lnTo>
                    <a:lnTo>
                      <a:pt x="3" y="11"/>
                    </a:lnTo>
                    <a:lnTo>
                      <a:pt x="5" y="11"/>
                    </a:lnTo>
                    <a:lnTo>
                      <a:pt x="8" y="8"/>
                    </a:lnTo>
                    <a:lnTo>
                      <a:pt x="8" y="8"/>
                    </a:lnTo>
                    <a:lnTo>
                      <a:pt x="9" y="5"/>
                    </a:lnTo>
                    <a:lnTo>
                      <a:pt x="8" y="3"/>
                    </a:lnTo>
                    <a:lnTo>
                      <a:pt x="7" y="0"/>
                    </a:lnTo>
                    <a:lnTo>
                      <a:pt x="5" y="0"/>
                    </a:lnTo>
                    <a:lnTo>
                      <a:pt x="4"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64" name="Freeform 29">
                <a:extLst>
                  <a:ext uri="{FF2B5EF4-FFF2-40B4-BE49-F238E27FC236}">
                    <a16:creationId xmlns:a16="http://schemas.microsoft.com/office/drawing/2014/main" xmlns="" id="{334ECBEB-B8F3-48A7-9E48-1F7551C8B96F}"/>
                  </a:ext>
                </a:extLst>
              </p:cNvPr>
              <p:cNvSpPr>
                <a:spLocks/>
              </p:cNvSpPr>
              <p:nvPr/>
            </p:nvSpPr>
            <p:spPr bwMode="auto">
              <a:xfrm>
                <a:off x="4187159" y="3932317"/>
                <a:ext cx="38419" cy="34577"/>
              </a:xfrm>
              <a:custGeom>
                <a:avLst/>
                <a:gdLst>
                  <a:gd name="T0" fmla="*/ 2 w 20"/>
                  <a:gd name="T1" fmla="*/ 14 h 18"/>
                  <a:gd name="T2" fmla="*/ 2 w 20"/>
                  <a:gd name="T3" fmla="*/ 14 h 18"/>
                  <a:gd name="T4" fmla="*/ 3 w 20"/>
                  <a:gd name="T5" fmla="*/ 13 h 18"/>
                  <a:gd name="T6" fmla="*/ 3 w 20"/>
                  <a:gd name="T7" fmla="*/ 13 h 18"/>
                  <a:gd name="T8" fmla="*/ 6 w 20"/>
                  <a:gd name="T9" fmla="*/ 9 h 18"/>
                  <a:gd name="T10" fmla="*/ 6 w 20"/>
                  <a:gd name="T11" fmla="*/ 9 h 18"/>
                  <a:gd name="T12" fmla="*/ 8 w 20"/>
                  <a:gd name="T13" fmla="*/ 6 h 18"/>
                  <a:gd name="T14" fmla="*/ 8 w 20"/>
                  <a:gd name="T15" fmla="*/ 6 h 18"/>
                  <a:gd name="T16" fmla="*/ 11 w 20"/>
                  <a:gd name="T17" fmla="*/ 5 h 18"/>
                  <a:gd name="T18" fmla="*/ 11 w 20"/>
                  <a:gd name="T19" fmla="*/ 5 h 18"/>
                  <a:gd name="T20" fmla="*/ 11 w 20"/>
                  <a:gd name="T21" fmla="*/ 4 h 18"/>
                  <a:gd name="T22" fmla="*/ 11 w 20"/>
                  <a:gd name="T23" fmla="*/ 4 h 18"/>
                  <a:gd name="T24" fmla="*/ 16 w 20"/>
                  <a:gd name="T25" fmla="*/ 1 h 18"/>
                  <a:gd name="T26" fmla="*/ 16 w 20"/>
                  <a:gd name="T27" fmla="*/ 1 h 18"/>
                  <a:gd name="T28" fmla="*/ 18 w 20"/>
                  <a:gd name="T29" fmla="*/ 0 h 18"/>
                  <a:gd name="T30" fmla="*/ 20 w 20"/>
                  <a:gd name="T31" fmla="*/ 0 h 18"/>
                  <a:gd name="T32" fmla="*/ 20 w 20"/>
                  <a:gd name="T33" fmla="*/ 0 h 18"/>
                  <a:gd name="T34" fmla="*/ 20 w 20"/>
                  <a:gd name="T35" fmla="*/ 2 h 18"/>
                  <a:gd name="T36" fmla="*/ 20 w 20"/>
                  <a:gd name="T37" fmla="*/ 4 h 18"/>
                  <a:gd name="T38" fmla="*/ 20 w 20"/>
                  <a:gd name="T39" fmla="*/ 4 h 18"/>
                  <a:gd name="T40" fmla="*/ 18 w 20"/>
                  <a:gd name="T41" fmla="*/ 8 h 18"/>
                  <a:gd name="T42" fmla="*/ 15 w 20"/>
                  <a:gd name="T43" fmla="*/ 10 h 18"/>
                  <a:gd name="T44" fmla="*/ 15 w 20"/>
                  <a:gd name="T45" fmla="*/ 10 h 18"/>
                  <a:gd name="T46" fmla="*/ 10 w 20"/>
                  <a:gd name="T47" fmla="*/ 14 h 18"/>
                  <a:gd name="T48" fmla="*/ 10 w 20"/>
                  <a:gd name="T49" fmla="*/ 14 h 18"/>
                  <a:gd name="T50" fmla="*/ 7 w 20"/>
                  <a:gd name="T51" fmla="*/ 17 h 18"/>
                  <a:gd name="T52" fmla="*/ 4 w 20"/>
                  <a:gd name="T53" fmla="*/ 17 h 18"/>
                  <a:gd name="T54" fmla="*/ 4 w 20"/>
                  <a:gd name="T55" fmla="*/ 17 h 18"/>
                  <a:gd name="T56" fmla="*/ 2 w 20"/>
                  <a:gd name="T57" fmla="*/ 18 h 18"/>
                  <a:gd name="T58" fmla="*/ 0 w 20"/>
                  <a:gd name="T59" fmla="*/ 17 h 18"/>
                  <a:gd name="T60" fmla="*/ 0 w 20"/>
                  <a:gd name="T61" fmla="*/ 17 h 18"/>
                  <a:gd name="T62" fmla="*/ 0 w 20"/>
                  <a:gd name="T63" fmla="*/ 15 h 18"/>
                  <a:gd name="T64" fmla="*/ 2 w 20"/>
                  <a:gd name="T6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8">
                    <a:moveTo>
                      <a:pt x="2" y="14"/>
                    </a:moveTo>
                    <a:lnTo>
                      <a:pt x="2" y="14"/>
                    </a:lnTo>
                    <a:lnTo>
                      <a:pt x="3" y="13"/>
                    </a:lnTo>
                    <a:lnTo>
                      <a:pt x="3" y="13"/>
                    </a:lnTo>
                    <a:lnTo>
                      <a:pt x="6" y="9"/>
                    </a:lnTo>
                    <a:lnTo>
                      <a:pt x="6" y="9"/>
                    </a:lnTo>
                    <a:lnTo>
                      <a:pt x="8" y="6"/>
                    </a:lnTo>
                    <a:lnTo>
                      <a:pt x="8" y="6"/>
                    </a:lnTo>
                    <a:lnTo>
                      <a:pt x="11" y="5"/>
                    </a:lnTo>
                    <a:lnTo>
                      <a:pt x="11" y="5"/>
                    </a:lnTo>
                    <a:lnTo>
                      <a:pt x="11" y="4"/>
                    </a:lnTo>
                    <a:lnTo>
                      <a:pt x="11" y="4"/>
                    </a:lnTo>
                    <a:lnTo>
                      <a:pt x="16" y="1"/>
                    </a:lnTo>
                    <a:lnTo>
                      <a:pt x="16" y="1"/>
                    </a:lnTo>
                    <a:lnTo>
                      <a:pt x="18" y="0"/>
                    </a:lnTo>
                    <a:lnTo>
                      <a:pt x="20" y="0"/>
                    </a:lnTo>
                    <a:lnTo>
                      <a:pt x="20" y="0"/>
                    </a:lnTo>
                    <a:lnTo>
                      <a:pt x="20" y="2"/>
                    </a:lnTo>
                    <a:lnTo>
                      <a:pt x="20" y="4"/>
                    </a:lnTo>
                    <a:lnTo>
                      <a:pt x="20" y="4"/>
                    </a:lnTo>
                    <a:lnTo>
                      <a:pt x="18" y="8"/>
                    </a:lnTo>
                    <a:lnTo>
                      <a:pt x="15" y="10"/>
                    </a:lnTo>
                    <a:lnTo>
                      <a:pt x="15" y="10"/>
                    </a:lnTo>
                    <a:lnTo>
                      <a:pt x="10" y="14"/>
                    </a:lnTo>
                    <a:lnTo>
                      <a:pt x="10" y="14"/>
                    </a:lnTo>
                    <a:lnTo>
                      <a:pt x="7" y="17"/>
                    </a:lnTo>
                    <a:lnTo>
                      <a:pt x="4" y="17"/>
                    </a:lnTo>
                    <a:lnTo>
                      <a:pt x="4" y="17"/>
                    </a:lnTo>
                    <a:lnTo>
                      <a:pt x="2" y="18"/>
                    </a:lnTo>
                    <a:lnTo>
                      <a:pt x="0" y="17"/>
                    </a:lnTo>
                    <a:lnTo>
                      <a:pt x="0" y="17"/>
                    </a:lnTo>
                    <a:lnTo>
                      <a:pt x="0" y="15"/>
                    </a:lnTo>
                    <a:lnTo>
                      <a:pt x="2" y="1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5" name="Freeform 30">
                <a:extLst>
                  <a:ext uri="{FF2B5EF4-FFF2-40B4-BE49-F238E27FC236}">
                    <a16:creationId xmlns:a16="http://schemas.microsoft.com/office/drawing/2014/main" xmlns="" id="{7EDB2937-55C4-4975-B6CD-C8B875059849}"/>
                  </a:ext>
                </a:extLst>
              </p:cNvPr>
              <p:cNvSpPr>
                <a:spLocks/>
              </p:cNvSpPr>
              <p:nvPr/>
            </p:nvSpPr>
            <p:spPr bwMode="auto">
              <a:xfrm>
                <a:off x="4187159" y="3932317"/>
                <a:ext cx="38419" cy="34577"/>
              </a:xfrm>
              <a:custGeom>
                <a:avLst/>
                <a:gdLst>
                  <a:gd name="T0" fmla="*/ 2 w 20"/>
                  <a:gd name="T1" fmla="*/ 14 h 18"/>
                  <a:gd name="T2" fmla="*/ 2 w 20"/>
                  <a:gd name="T3" fmla="*/ 14 h 18"/>
                  <a:gd name="T4" fmla="*/ 3 w 20"/>
                  <a:gd name="T5" fmla="*/ 13 h 18"/>
                  <a:gd name="T6" fmla="*/ 3 w 20"/>
                  <a:gd name="T7" fmla="*/ 13 h 18"/>
                  <a:gd name="T8" fmla="*/ 6 w 20"/>
                  <a:gd name="T9" fmla="*/ 9 h 18"/>
                  <a:gd name="T10" fmla="*/ 6 w 20"/>
                  <a:gd name="T11" fmla="*/ 9 h 18"/>
                  <a:gd name="T12" fmla="*/ 8 w 20"/>
                  <a:gd name="T13" fmla="*/ 6 h 18"/>
                  <a:gd name="T14" fmla="*/ 8 w 20"/>
                  <a:gd name="T15" fmla="*/ 6 h 18"/>
                  <a:gd name="T16" fmla="*/ 11 w 20"/>
                  <a:gd name="T17" fmla="*/ 5 h 18"/>
                  <a:gd name="T18" fmla="*/ 11 w 20"/>
                  <a:gd name="T19" fmla="*/ 5 h 18"/>
                  <a:gd name="T20" fmla="*/ 11 w 20"/>
                  <a:gd name="T21" fmla="*/ 4 h 18"/>
                  <a:gd name="T22" fmla="*/ 11 w 20"/>
                  <a:gd name="T23" fmla="*/ 4 h 18"/>
                  <a:gd name="T24" fmla="*/ 16 w 20"/>
                  <a:gd name="T25" fmla="*/ 1 h 18"/>
                  <a:gd name="T26" fmla="*/ 16 w 20"/>
                  <a:gd name="T27" fmla="*/ 1 h 18"/>
                  <a:gd name="T28" fmla="*/ 18 w 20"/>
                  <a:gd name="T29" fmla="*/ 0 h 18"/>
                  <a:gd name="T30" fmla="*/ 20 w 20"/>
                  <a:gd name="T31" fmla="*/ 0 h 18"/>
                  <a:gd name="T32" fmla="*/ 20 w 20"/>
                  <a:gd name="T33" fmla="*/ 0 h 18"/>
                  <a:gd name="T34" fmla="*/ 20 w 20"/>
                  <a:gd name="T35" fmla="*/ 2 h 18"/>
                  <a:gd name="T36" fmla="*/ 20 w 20"/>
                  <a:gd name="T37" fmla="*/ 4 h 18"/>
                  <a:gd name="T38" fmla="*/ 20 w 20"/>
                  <a:gd name="T39" fmla="*/ 4 h 18"/>
                  <a:gd name="T40" fmla="*/ 18 w 20"/>
                  <a:gd name="T41" fmla="*/ 8 h 18"/>
                  <a:gd name="T42" fmla="*/ 15 w 20"/>
                  <a:gd name="T43" fmla="*/ 10 h 18"/>
                  <a:gd name="T44" fmla="*/ 15 w 20"/>
                  <a:gd name="T45" fmla="*/ 10 h 18"/>
                  <a:gd name="T46" fmla="*/ 10 w 20"/>
                  <a:gd name="T47" fmla="*/ 14 h 18"/>
                  <a:gd name="T48" fmla="*/ 10 w 20"/>
                  <a:gd name="T49" fmla="*/ 14 h 18"/>
                  <a:gd name="T50" fmla="*/ 7 w 20"/>
                  <a:gd name="T51" fmla="*/ 17 h 18"/>
                  <a:gd name="T52" fmla="*/ 4 w 20"/>
                  <a:gd name="T53" fmla="*/ 17 h 18"/>
                  <a:gd name="T54" fmla="*/ 4 w 20"/>
                  <a:gd name="T55" fmla="*/ 17 h 18"/>
                  <a:gd name="T56" fmla="*/ 2 w 20"/>
                  <a:gd name="T57" fmla="*/ 18 h 18"/>
                  <a:gd name="T58" fmla="*/ 0 w 20"/>
                  <a:gd name="T59" fmla="*/ 17 h 18"/>
                  <a:gd name="T60" fmla="*/ 0 w 20"/>
                  <a:gd name="T61" fmla="*/ 17 h 18"/>
                  <a:gd name="T62" fmla="*/ 0 w 20"/>
                  <a:gd name="T63" fmla="*/ 15 h 18"/>
                  <a:gd name="T64" fmla="*/ 2 w 20"/>
                  <a:gd name="T6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8">
                    <a:moveTo>
                      <a:pt x="2" y="14"/>
                    </a:moveTo>
                    <a:lnTo>
                      <a:pt x="2" y="14"/>
                    </a:lnTo>
                    <a:lnTo>
                      <a:pt x="3" y="13"/>
                    </a:lnTo>
                    <a:lnTo>
                      <a:pt x="3" y="13"/>
                    </a:lnTo>
                    <a:lnTo>
                      <a:pt x="6" y="9"/>
                    </a:lnTo>
                    <a:lnTo>
                      <a:pt x="6" y="9"/>
                    </a:lnTo>
                    <a:lnTo>
                      <a:pt x="8" y="6"/>
                    </a:lnTo>
                    <a:lnTo>
                      <a:pt x="8" y="6"/>
                    </a:lnTo>
                    <a:lnTo>
                      <a:pt x="11" y="5"/>
                    </a:lnTo>
                    <a:lnTo>
                      <a:pt x="11" y="5"/>
                    </a:lnTo>
                    <a:lnTo>
                      <a:pt x="11" y="4"/>
                    </a:lnTo>
                    <a:lnTo>
                      <a:pt x="11" y="4"/>
                    </a:lnTo>
                    <a:lnTo>
                      <a:pt x="16" y="1"/>
                    </a:lnTo>
                    <a:lnTo>
                      <a:pt x="16" y="1"/>
                    </a:lnTo>
                    <a:lnTo>
                      <a:pt x="18" y="0"/>
                    </a:lnTo>
                    <a:lnTo>
                      <a:pt x="20" y="0"/>
                    </a:lnTo>
                    <a:lnTo>
                      <a:pt x="20" y="0"/>
                    </a:lnTo>
                    <a:lnTo>
                      <a:pt x="20" y="2"/>
                    </a:lnTo>
                    <a:lnTo>
                      <a:pt x="20" y="4"/>
                    </a:lnTo>
                    <a:lnTo>
                      <a:pt x="20" y="4"/>
                    </a:lnTo>
                    <a:lnTo>
                      <a:pt x="18" y="8"/>
                    </a:lnTo>
                    <a:lnTo>
                      <a:pt x="15" y="10"/>
                    </a:lnTo>
                    <a:lnTo>
                      <a:pt x="15" y="10"/>
                    </a:lnTo>
                    <a:lnTo>
                      <a:pt x="10" y="14"/>
                    </a:lnTo>
                    <a:lnTo>
                      <a:pt x="10" y="14"/>
                    </a:lnTo>
                    <a:lnTo>
                      <a:pt x="7" y="17"/>
                    </a:lnTo>
                    <a:lnTo>
                      <a:pt x="4" y="17"/>
                    </a:lnTo>
                    <a:lnTo>
                      <a:pt x="4" y="17"/>
                    </a:lnTo>
                    <a:lnTo>
                      <a:pt x="2" y="18"/>
                    </a:lnTo>
                    <a:lnTo>
                      <a:pt x="0" y="17"/>
                    </a:lnTo>
                    <a:lnTo>
                      <a:pt x="0" y="17"/>
                    </a:lnTo>
                    <a:lnTo>
                      <a:pt x="0" y="15"/>
                    </a:lnTo>
                    <a:lnTo>
                      <a:pt x="2" y="1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66" name="Freeform 31">
                <a:extLst>
                  <a:ext uri="{FF2B5EF4-FFF2-40B4-BE49-F238E27FC236}">
                    <a16:creationId xmlns:a16="http://schemas.microsoft.com/office/drawing/2014/main" xmlns="" id="{C993D332-6DAC-4AE5-91D1-428E6005398E}"/>
                  </a:ext>
                </a:extLst>
              </p:cNvPr>
              <p:cNvSpPr>
                <a:spLocks/>
              </p:cNvSpPr>
              <p:nvPr/>
            </p:nvSpPr>
            <p:spPr bwMode="auto">
              <a:xfrm>
                <a:off x="4137214" y="3972657"/>
                <a:ext cx="42261" cy="26893"/>
              </a:xfrm>
              <a:custGeom>
                <a:avLst/>
                <a:gdLst>
                  <a:gd name="T0" fmla="*/ 13 w 22"/>
                  <a:gd name="T1" fmla="*/ 2 h 14"/>
                  <a:gd name="T2" fmla="*/ 13 w 22"/>
                  <a:gd name="T3" fmla="*/ 2 h 14"/>
                  <a:gd name="T4" fmla="*/ 9 w 22"/>
                  <a:gd name="T5" fmla="*/ 2 h 14"/>
                  <a:gd name="T6" fmla="*/ 9 w 22"/>
                  <a:gd name="T7" fmla="*/ 2 h 14"/>
                  <a:gd name="T8" fmla="*/ 7 w 22"/>
                  <a:gd name="T9" fmla="*/ 2 h 14"/>
                  <a:gd name="T10" fmla="*/ 3 w 22"/>
                  <a:gd name="T11" fmla="*/ 2 h 14"/>
                  <a:gd name="T12" fmla="*/ 3 w 22"/>
                  <a:gd name="T13" fmla="*/ 2 h 14"/>
                  <a:gd name="T14" fmla="*/ 0 w 22"/>
                  <a:gd name="T15" fmla="*/ 6 h 14"/>
                  <a:gd name="T16" fmla="*/ 0 w 22"/>
                  <a:gd name="T17" fmla="*/ 6 h 14"/>
                  <a:gd name="T18" fmla="*/ 1 w 22"/>
                  <a:gd name="T19" fmla="*/ 9 h 14"/>
                  <a:gd name="T20" fmla="*/ 1 w 22"/>
                  <a:gd name="T21" fmla="*/ 9 h 14"/>
                  <a:gd name="T22" fmla="*/ 3 w 22"/>
                  <a:gd name="T23" fmla="*/ 12 h 14"/>
                  <a:gd name="T24" fmla="*/ 4 w 22"/>
                  <a:gd name="T25" fmla="*/ 14 h 14"/>
                  <a:gd name="T26" fmla="*/ 4 w 22"/>
                  <a:gd name="T27" fmla="*/ 14 h 14"/>
                  <a:gd name="T28" fmla="*/ 7 w 22"/>
                  <a:gd name="T29" fmla="*/ 14 h 14"/>
                  <a:gd name="T30" fmla="*/ 8 w 22"/>
                  <a:gd name="T31" fmla="*/ 13 h 14"/>
                  <a:gd name="T32" fmla="*/ 8 w 22"/>
                  <a:gd name="T33" fmla="*/ 13 h 14"/>
                  <a:gd name="T34" fmla="*/ 9 w 22"/>
                  <a:gd name="T35" fmla="*/ 10 h 14"/>
                  <a:gd name="T36" fmla="*/ 9 w 22"/>
                  <a:gd name="T37" fmla="*/ 10 h 14"/>
                  <a:gd name="T38" fmla="*/ 11 w 22"/>
                  <a:gd name="T39" fmla="*/ 10 h 14"/>
                  <a:gd name="T40" fmla="*/ 13 w 22"/>
                  <a:gd name="T41" fmla="*/ 9 h 14"/>
                  <a:gd name="T42" fmla="*/ 13 w 22"/>
                  <a:gd name="T43" fmla="*/ 9 h 14"/>
                  <a:gd name="T44" fmla="*/ 16 w 22"/>
                  <a:gd name="T45" fmla="*/ 8 h 14"/>
                  <a:gd name="T46" fmla="*/ 16 w 22"/>
                  <a:gd name="T47" fmla="*/ 8 h 14"/>
                  <a:gd name="T48" fmla="*/ 17 w 22"/>
                  <a:gd name="T49" fmla="*/ 5 h 14"/>
                  <a:gd name="T50" fmla="*/ 20 w 22"/>
                  <a:gd name="T51" fmla="*/ 5 h 14"/>
                  <a:gd name="T52" fmla="*/ 20 w 22"/>
                  <a:gd name="T53" fmla="*/ 5 h 14"/>
                  <a:gd name="T54" fmla="*/ 21 w 22"/>
                  <a:gd name="T55" fmla="*/ 4 h 14"/>
                  <a:gd name="T56" fmla="*/ 22 w 22"/>
                  <a:gd name="T57" fmla="*/ 2 h 14"/>
                  <a:gd name="T58" fmla="*/ 22 w 22"/>
                  <a:gd name="T59" fmla="*/ 2 h 14"/>
                  <a:gd name="T60" fmla="*/ 22 w 22"/>
                  <a:gd name="T61" fmla="*/ 1 h 14"/>
                  <a:gd name="T62" fmla="*/ 21 w 22"/>
                  <a:gd name="T63" fmla="*/ 0 h 14"/>
                  <a:gd name="T64" fmla="*/ 18 w 22"/>
                  <a:gd name="T65" fmla="*/ 0 h 14"/>
                  <a:gd name="T66" fmla="*/ 18 w 22"/>
                  <a:gd name="T67" fmla="*/ 0 h 14"/>
                  <a:gd name="T68" fmla="*/ 16 w 22"/>
                  <a:gd name="T69" fmla="*/ 1 h 14"/>
                  <a:gd name="T70" fmla="*/ 13 w 22"/>
                  <a:gd name="T7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 h="14">
                    <a:moveTo>
                      <a:pt x="13" y="2"/>
                    </a:moveTo>
                    <a:lnTo>
                      <a:pt x="13" y="2"/>
                    </a:lnTo>
                    <a:lnTo>
                      <a:pt x="9" y="2"/>
                    </a:lnTo>
                    <a:lnTo>
                      <a:pt x="9" y="2"/>
                    </a:lnTo>
                    <a:lnTo>
                      <a:pt x="7" y="2"/>
                    </a:lnTo>
                    <a:lnTo>
                      <a:pt x="3" y="2"/>
                    </a:lnTo>
                    <a:lnTo>
                      <a:pt x="3" y="2"/>
                    </a:lnTo>
                    <a:lnTo>
                      <a:pt x="0" y="6"/>
                    </a:lnTo>
                    <a:lnTo>
                      <a:pt x="0" y="6"/>
                    </a:lnTo>
                    <a:lnTo>
                      <a:pt x="1" y="9"/>
                    </a:lnTo>
                    <a:lnTo>
                      <a:pt x="1" y="9"/>
                    </a:lnTo>
                    <a:lnTo>
                      <a:pt x="3" y="12"/>
                    </a:lnTo>
                    <a:lnTo>
                      <a:pt x="4" y="14"/>
                    </a:lnTo>
                    <a:lnTo>
                      <a:pt x="4" y="14"/>
                    </a:lnTo>
                    <a:lnTo>
                      <a:pt x="7" y="14"/>
                    </a:lnTo>
                    <a:lnTo>
                      <a:pt x="8" y="13"/>
                    </a:lnTo>
                    <a:lnTo>
                      <a:pt x="8" y="13"/>
                    </a:lnTo>
                    <a:lnTo>
                      <a:pt x="9" y="10"/>
                    </a:lnTo>
                    <a:lnTo>
                      <a:pt x="9" y="10"/>
                    </a:lnTo>
                    <a:lnTo>
                      <a:pt x="11" y="10"/>
                    </a:lnTo>
                    <a:lnTo>
                      <a:pt x="13" y="9"/>
                    </a:lnTo>
                    <a:lnTo>
                      <a:pt x="13" y="9"/>
                    </a:lnTo>
                    <a:lnTo>
                      <a:pt x="16" y="8"/>
                    </a:lnTo>
                    <a:lnTo>
                      <a:pt x="16" y="8"/>
                    </a:lnTo>
                    <a:lnTo>
                      <a:pt x="17" y="5"/>
                    </a:lnTo>
                    <a:lnTo>
                      <a:pt x="20" y="5"/>
                    </a:lnTo>
                    <a:lnTo>
                      <a:pt x="20" y="5"/>
                    </a:lnTo>
                    <a:lnTo>
                      <a:pt x="21" y="4"/>
                    </a:lnTo>
                    <a:lnTo>
                      <a:pt x="22" y="2"/>
                    </a:lnTo>
                    <a:lnTo>
                      <a:pt x="22" y="2"/>
                    </a:lnTo>
                    <a:lnTo>
                      <a:pt x="22" y="1"/>
                    </a:lnTo>
                    <a:lnTo>
                      <a:pt x="21" y="0"/>
                    </a:lnTo>
                    <a:lnTo>
                      <a:pt x="18" y="0"/>
                    </a:lnTo>
                    <a:lnTo>
                      <a:pt x="18" y="0"/>
                    </a:lnTo>
                    <a:lnTo>
                      <a:pt x="16" y="1"/>
                    </a:lnTo>
                    <a:lnTo>
                      <a:pt x="13"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7" name="Freeform 32">
                <a:extLst>
                  <a:ext uri="{FF2B5EF4-FFF2-40B4-BE49-F238E27FC236}">
                    <a16:creationId xmlns:a16="http://schemas.microsoft.com/office/drawing/2014/main" xmlns="" id="{F91BA8C9-EC2E-48D9-A53E-8F2F3A0E903E}"/>
                  </a:ext>
                </a:extLst>
              </p:cNvPr>
              <p:cNvSpPr>
                <a:spLocks/>
              </p:cNvSpPr>
              <p:nvPr/>
            </p:nvSpPr>
            <p:spPr bwMode="auto">
              <a:xfrm>
                <a:off x="4137214" y="3972657"/>
                <a:ext cx="42261" cy="26893"/>
              </a:xfrm>
              <a:custGeom>
                <a:avLst/>
                <a:gdLst>
                  <a:gd name="T0" fmla="*/ 13 w 22"/>
                  <a:gd name="T1" fmla="*/ 2 h 14"/>
                  <a:gd name="T2" fmla="*/ 13 w 22"/>
                  <a:gd name="T3" fmla="*/ 2 h 14"/>
                  <a:gd name="T4" fmla="*/ 9 w 22"/>
                  <a:gd name="T5" fmla="*/ 2 h 14"/>
                  <a:gd name="T6" fmla="*/ 9 w 22"/>
                  <a:gd name="T7" fmla="*/ 2 h 14"/>
                  <a:gd name="T8" fmla="*/ 7 w 22"/>
                  <a:gd name="T9" fmla="*/ 2 h 14"/>
                  <a:gd name="T10" fmla="*/ 3 w 22"/>
                  <a:gd name="T11" fmla="*/ 2 h 14"/>
                  <a:gd name="T12" fmla="*/ 3 w 22"/>
                  <a:gd name="T13" fmla="*/ 2 h 14"/>
                  <a:gd name="T14" fmla="*/ 0 w 22"/>
                  <a:gd name="T15" fmla="*/ 6 h 14"/>
                  <a:gd name="T16" fmla="*/ 0 w 22"/>
                  <a:gd name="T17" fmla="*/ 6 h 14"/>
                  <a:gd name="T18" fmla="*/ 1 w 22"/>
                  <a:gd name="T19" fmla="*/ 9 h 14"/>
                  <a:gd name="T20" fmla="*/ 1 w 22"/>
                  <a:gd name="T21" fmla="*/ 9 h 14"/>
                  <a:gd name="T22" fmla="*/ 3 w 22"/>
                  <a:gd name="T23" fmla="*/ 12 h 14"/>
                  <a:gd name="T24" fmla="*/ 4 w 22"/>
                  <a:gd name="T25" fmla="*/ 14 h 14"/>
                  <a:gd name="T26" fmla="*/ 4 w 22"/>
                  <a:gd name="T27" fmla="*/ 14 h 14"/>
                  <a:gd name="T28" fmla="*/ 7 w 22"/>
                  <a:gd name="T29" fmla="*/ 14 h 14"/>
                  <a:gd name="T30" fmla="*/ 8 w 22"/>
                  <a:gd name="T31" fmla="*/ 13 h 14"/>
                  <a:gd name="T32" fmla="*/ 8 w 22"/>
                  <a:gd name="T33" fmla="*/ 13 h 14"/>
                  <a:gd name="T34" fmla="*/ 9 w 22"/>
                  <a:gd name="T35" fmla="*/ 10 h 14"/>
                  <a:gd name="T36" fmla="*/ 9 w 22"/>
                  <a:gd name="T37" fmla="*/ 10 h 14"/>
                  <a:gd name="T38" fmla="*/ 11 w 22"/>
                  <a:gd name="T39" fmla="*/ 10 h 14"/>
                  <a:gd name="T40" fmla="*/ 13 w 22"/>
                  <a:gd name="T41" fmla="*/ 9 h 14"/>
                  <a:gd name="T42" fmla="*/ 13 w 22"/>
                  <a:gd name="T43" fmla="*/ 9 h 14"/>
                  <a:gd name="T44" fmla="*/ 16 w 22"/>
                  <a:gd name="T45" fmla="*/ 8 h 14"/>
                  <a:gd name="T46" fmla="*/ 16 w 22"/>
                  <a:gd name="T47" fmla="*/ 8 h 14"/>
                  <a:gd name="T48" fmla="*/ 17 w 22"/>
                  <a:gd name="T49" fmla="*/ 5 h 14"/>
                  <a:gd name="T50" fmla="*/ 20 w 22"/>
                  <a:gd name="T51" fmla="*/ 5 h 14"/>
                  <a:gd name="T52" fmla="*/ 20 w 22"/>
                  <a:gd name="T53" fmla="*/ 5 h 14"/>
                  <a:gd name="T54" fmla="*/ 21 w 22"/>
                  <a:gd name="T55" fmla="*/ 4 h 14"/>
                  <a:gd name="T56" fmla="*/ 22 w 22"/>
                  <a:gd name="T57" fmla="*/ 2 h 14"/>
                  <a:gd name="T58" fmla="*/ 22 w 22"/>
                  <a:gd name="T59" fmla="*/ 2 h 14"/>
                  <a:gd name="T60" fmla="*/ 22 w 22"/>
                  <a:gd name="T61" fmla="*/ 1 h 14"/>
                  <a:gd name="T62" fmla="*/ 21 w 22"/>
                  <a:gd name="T63" fmla="*/ 0 h 14"/>
                  <a:gd name="T64" fmla="*/ 18 w 22"/>
                  <a:gd name="T65" fmla="*/ 0 h 14"/>
                  <a:gd name="T66" fmla="*/ 18 w 22"/>
                  <a:gd name="T67" fmla="*/ 0 h 14"/>
                  <a:gd name="T68" fmla="*/ 16 w 22"/>
                  <a:gd name="T69" fmla="*/ 1 h 14"/>
                  <a:gd name="T70" fmla="*/ 13 w 22"/>
                  <a:gd name="T7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 h="14">
                    <a:moveTo>
                      <a:pt x="13" y="2"/>
                    </a:moveTo>
                    <a:lnTo>
                      <a:pt x="13" y="2"/>
                    </a:lnTo>
                    <a:lnTo>
                      <a:pt x="9" y="2"/>
                    </a:lnTo>
                    <a:lnTo>
                      <a:pt x="9" y="2"/>
                    </a:lnTo>
                    <a:lnTo>
                      <a:pt x="7" y="2"/>
                    </a:lnTo>
                    <a:lnTo>
                      <a:pt x="3" y="2"/>
                    </a:lnTo>
                    <a:lnTo>
                      <a:pt x="3" y="2"/>
                    </a:lnTo>
                    <a:lnTo>
                      <a:pt x="0" y="6"/>
                    </a:lnTo>
                    <a:lnTo>
                      <a:pt x="0" y="6"/>
                    </a:lnTo>
                    <a:lnTo>
                      <a:pt x="1" y="9"/>
                    </a:lnTo>
                    <a:lnTo>
                      <a:pt x="1" y="9"/>
                    </a:lnTo>
                    <a:lnTo>
                      <a:pt x="3" y="12"/>
                    </a:lnTo>
                    <a:lnTo>
                      <a:pt x="4" y="14"/>
                    </a:lnTo>
                    <a:lnTo>
                      <a:pt x="4" y="14"/>
                    </a:lnTo>
                    <a:lnTo>
                      <a:pt x="7" y="14"/>
                    </a:lnTo>
                    <a:lnTo>
                      <a:pt x="8" y="13"/>
                    </a:lnTo>
                    <a:lnTo>
                      <a:pt x="8" y="13"/>
                    </a:lnTo>
                    <a:lnTo>
                      <a:pt x="9" y="10"/>
                    </a:lnTo>
                    <a:lnTo>
                      <a:pt x="9" y="10"/>
                    </a:lnTo>
                    <a:lnTo>
                      <a:pt x="11" y="10"/>
                    </a:lnTo>
                    <a:lnTo>
                      <a:pt x="13" y="9"/>
                    </a:lnTo>
                    <a:lnTo>
                      <a:pt x="13" y="9"/>
                    </a:lnTo>
                    <a:lnTo>
                      <a:pt x="16" y="8"/>
                    </a:lnTo>
                    <a:lnTo>
                      <a:pt x="16" y="8"/>
                    </a:lnTo>
                    <a:lnTo>
                      <a:pt x="17" y="5"/>
                    </a:lnTo>
                    <a:lnTo>
                      <a:pt x="20" y="5"/>
                    </a:lnTo>
                    <a:lnTo>
                      <a:pt x="20" y="5"/>
                    </a:lnTo>
                    <a:lnTo>
                      <a:pt x="21" y="4"/>
                    </a:lnTo>
                    <a:lnTo>
                      <a:pt x="22" y="2"/>
                    </a:lnTo>
                    <a:lnTo>
                      <a:pt x="22" y="2"/>
                    </a:lnTo>
                    <a:lnTo>
                      <a:pt x="22" y="1"/>
                    </a:lnTo>
                    <a:lnTo>
                      <a:pt x="21" y="0"/>
                    </a:lnTo>
                    <a:lnTo>
                      <a:pt x="18" y="0"/>
                    </a:lnTo>
                    <a:lnTo>
                      <a:pt x="18" y="0"/>
                    </a:lnTo>
                    <a:lnTo>
                      <a:pt x="16" y="1"/>
                    </a:lnTo>
                    <a:lnTo>
                      <a:pt x="13"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68" name="Freeform 33">
                <a:extLst>
                  <a:ext uri="{FF2B5EF4-FFF2-40B4-BE49-F238E27FC236}">
                    <a16:creationId xmlns:a16="http://schemas.microsoft.com/office/drawing/2014/main" xmlns="" id="{E0F21D99-E585-438A-A015-B2627C34685C}"/>
                  </a:ext>
                </a:extLst>
              </p:cNvPr>
              <p:cNvSpPr>
                <a:spLocks/>
              </p:cNvSpPr>
              <p:nvPr/>
            </p:nvSpPr>
            <p:spPr bwMode="auto">
              <a:xfrm>
                <a:off x="4540614" y="4925447"/>
                <a:ext cx="92206" cy="86443"/>
              </a:xfrm>
              <a:custGeom>
                <a:avLst/>
                <a:gdLst>
                  <a:gd name="T0" fmla="*/ 27 w 48"/>
                  <a:gd name="T1" fmla="*/ 41 h 45"/>
                  <a:gd name="T2" fmla="*/ 27 w 48"/>
                  <a:gd name="T3" fmla="*/ 41 h 45"/>
                  <a:gd name="T4" fmla="*/ 31 w 48"/>
                  <a:gd name="T5" fmla="*/ 37 h 45"/>
                  <a:gd name="T6" fmla="*/ 31 w 48"/>
                  <a:gd name="T7" fmla="*/ 37 h 45"/>
                  <a:gd name="T8" fmla="*/ 33 w 48"/>
                  <a:gd name="T9" fmla="*/ 34 h 45"/>
                  <a:gd name="T10" fmla="*/ 35 w 48"/>
                  <a:gd name="T11" fmla="*/ 32 h 45"/>
                  <a:gd name="T12" fmla="*/ 35 w 48"/>
                  <a:gd name="T13" fmla="*/ 32 h 45"/>
                  <a:gd name="T14" fmla="*/ 37 w 48"/>
                  <a:gd name="T15" fmla="*/ 29 h 45"/>
                  <a:gd name="T16" fmla="*/ 40 w 48"/>
                  <a:gd name="T17" fmla="*/ 28 h 45"/>
                  <a:gd name="T18" fmla="*/ 40 w 48"/>
                  <a:gd name="T19" fmla="*/ 28 h 45"/>
                  <a:gd name="T20" fmla="*/ 45 w 48"/>
                  <a:gd name="T21" fmla="*/ 24 h 45"/>
                  <a:gd name="T22" fmla="*/ 48 w 48"/>
                  <a:gd name="T23" fmla="*/ 21 h 45"/>
                  <a:gd name="T24" fmla="*/ 48 w 48"/>
                  <a:gd name="T25" fmla="*/ 17 h 45"/>
                  <a:gd name="T26" fmla="*/ 48 w 48"/>
                  <a:gd name="T27" fmla="*/ 17 h 45"/>
                  <a:gd name="T28" fmla="*/ 48 w 48"/>
                  <a:gd name="T29" fmla="*/ 16 h 45"/>
                  <a:gd name="T30" fmla="*/ 47 w 48"/>
                  <a:gd name="T31" fmla="*/ 16 h 45"/>
                  <a:gd name="T32" fmla="*/ 44 w 48"/>
                  <a:gd name="T33" fmla="*/ 17 h 45"/>
                  <a:gd name="T34" fmla="*/ 44 w 48"/>
                  <a:gd name="T35" fmla="*/ 17 h 45"/>
                  <a:gd name="T36" fmla="*/ 40 w 48"/>
                  <a:gd name="T37" fmla="*/ 17 h 45"/>
                  <a:gd name="T38" fmla="*/ 36 w 48"/>
                  <a:gd name="T39" fmla="*/ 18 h 45"/>
                  <a:gd name="T40" fmla="*/ 36 w 48"/>
                  <a:gd name="T41" fmla="*/ 18 h 45"/>
                  <a:gd name="T42" fmla="*/ 33 w 48"/>
                  <a:gd name="T43" fmla="*/ 13 h 45"/>
                  <a:gd name="T44" fmla="*/ 33 w 48"/>
                  <a:gd name="T45" fmla="*/ 13 h 45"/>
                  <a:gd name="T46" fmla="*/ 32 w 48"/>
                  <a:gd name="T47" fmla="*/ 12 h 45"/>
                  <a:gd name="T48" fmla="*/ 31 w 48"/>
                  <a:gd name="T49" fmla="*/ 10 h 45"/>
                  <a:gd name="T50" fmla="*/ 31 w 48"/>
                  <a:gd name="T51" fmla="*/ 10 h 45"/>
                  <a:gd name="T52" fmla="*/ 29 w 48"/>
                  <a:gd name="T53" fmla="*/ 8 h 45"/>
                  <a:gd name="T54" fmla="*/ 29 w 48"/>
                  <a:gd name="T55" fmla="*/ 5 h 45"/>
                  <a:gd name="T56" fmla="*/ 29 w 48"/>
                  <a:gd name="T57" fmla="*/ 5 h 45"/>
                  <a:gd name="T58" fmla="*/ 28 w 48"/>
                  <a:gd name="T59" fmla="*/ 4 h 45"/>
                  <a:gd name="T60" fmla="*/ 27 w 48"/>
                  <a:gd name="T61" fmla="*/ 2 h 45"/>
                  <a:gd name="T62" fmla="*/ 27 w 48"/>
                  <a:gd name="T63" fmla="*/ 2 h 45"/>
                  <a:gd name="T64" fmla="*/ 23 w 48"/>
                  <a:gd name="T65" fmla="*/ 1 h 45"/>
                  <a:gd name="T66" fmla="*/ 17 w 48"/>
                  <a:gd name="T67" fmla="*/ 0 h 45"/>
                  <a:gd name="T68" fmla="*/ 9 w 48"/>
                  <a:gd name="T69" fmla="*/ 1 h 45"/>
                  <a:gd name="T70" fmla="*/ 9 w 48"/>
                  <a:gd name="T71" fmla="*/ 1 h 45"/>
                  <a:gd name="T72" fmla="*/ 4 w 48"/>
                  <a:gd name="T73" fmla="*/ 4 h 45"/>
                  <a:gd name="T74" fmla="*/ 1 w 48"/>
                  <a:gd name="T75" fmla="*/ 5 h 45"/>
                  <a:gd name="T76" fmla="*/ 0 w 48"/>
                  <a:gd name="T77" fmla="*/ 8 h 45"/>
                  <a:gd name="T78" fmla="*/ 0 w 48"/>
                  <a:gd name="T79" fmla="*/ 8 h 45"/>
                  <a:gd name="T80" fmla="*/ 1 w 48"/>
                  <a:gd name="T81" fmla="*/ 13 h 45"/>
                  <a:gd name="T82" fmla="*/ 1 w 48"/>
                  <a:gd name="T83" fmla="*/ 13 h 45"/>
                  <a:gd name="T84" fmla="*/ 1 w 48"/>
                  <a:gd name="T85" fmla="*/ 18 h 45"/>
                  <a:gd name="T86" fmla="*/ 1 w 48"/>
                  <a:gd name="T87" fmla="*/ 18 h 45"/>
                  <a:gd name="T88" fmla="*/ 1 w 48"/>
                  <a:gd name="T89" fmla="*/ 24 h 45"/>
                  <a:gd name="T90" fmla="*/ 3 w 48"/>
                  <a:gd name="T91" fmla="*/ 28 h 45"/>
                  <a:gd name="T92" fmla="*/ 3 w 48"/>
                  <a:gd name="T93" fmla="*/ 28 h 45"/>
                  <a:gd name="T94" fmla="*/ 5 w 48"/>
                  <a:gd name="T95" fmla="*/ 32 h 45"/>
                  <a:gd name="T96" fmla="*/ 5 w 48"/>
                  <a:gd name="T97" fmla="*/ 32 h 45"/>
                  <a:gd name="T98" fmla="*/ 5 w 48"/>
                  <a:gd name="T99" fmla="*/ 34 h 45"/>
                  <a:gd name="T100" fmla="*/ 7 w 48"/>
                  <a:gd name="T101" fmla="*/ 35 h 45"/>
                  <a:gd name="T102" fmla="*/ 7 w 48"/>
                  <a:gd name="T103" fmla="*/ 35 h 45"/>
                  <a:gd name="T104" fmla="*/ 9 w 48"/>
                  <a:gd name="T105" fmla="*/ 38 h 45"/>
                  <a:gd name="T106" fmla="*/ 12 w 48"/>
                  <a:gd name="T107" fmla="*/ 39 h 45"/>
                  <a:gd name="T108" fmla="*/ 12 w 48"/>
                  <a:gd name="T109" fmla="*/ 39 h 45"/>
                  <a:gd name="T110" fmla="*/ 16 w 48"/>
                  <a:gd name="T111" fmla="*/ 42 h 45"/>
                  <a:gd name="T112" fmla="*/ 19 w 48"/>
                  <a:gd name="T113" fmla="*/ 45 h 45"/>
                  <a:gd name="T114" fmla="*/ 19 w 48"/>
                  <a:gd name="T115" fmla="*/ 45 h 45"/>
                  <a:gd name="T116" fmla="*/ 20 w 48"/>
                  <a:gd name="T117" fmla="*/ 45 h 45"/>
                  <a:gd name="T118" fmla="*/ 23 w 48"/>
                  <a:gd name="T119" fmla="*/ 43 h 45"/>
                  <a:gd name="T120" fmla="*/ 27 w 48"/>
                  <a:gd name="T1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45">
                    <a:moveTo>
                      <a:pt x="27" y="41"/>
                    </a:moveTo>
                    <a:lnTo>
                      <a:pt x="27" y="41"/>
                    </a:lnTo>
                    <a:lnTo>
                      <a:pt x="31" y="37"/>
                    </a:lnTo>
                    <a:lnTo>
                      <a:pt x="31" y="37"/>
                    </a:lnTo>
                    <a:lnTo>
                      <a:pt x="33" y="34"/>
                    </a:lnTo>
                    <a:lnTo>
                      <a:pt x="35" y="32"/>
                    </a:lnTo>
                    <a:lnTo>
                      <a:pt x="35" y="32"/>
                    </a:lnTo>
                    <a:lnTo>
                      <a:pt x="37" y="29"/>
                    </a:lnTo>
                    <a:lnTo>
                      <a:pt x="40" y="28"/>
                    </a:lnTo>
                    <a:lnTo>
                      <a:pt x="40" y="28"/>
                    </a:lnTo>
                    <a:lnTo>
                      <a:pt x="45" y="24"/>
                    </a:lnTo>
                    <a:lnTo>
                      <a:pt x="48" y="21"/>
                    </a:lnTo>
                    <a:lnTo>
                      <a:pt x="48" y="17"/>
                    </a:lnTo>
                    <a:lnTo>
                      <a:pt x="48" y="17"/>
                    </a:lnTo>
                    <a:lnTo>
                      <a:pt x="48" y="16"/>
                    </a:lnTo>
                    <a:lnTo>
                      <a:pt x="47" y="16"/>
                    </a:lnTo>
                    <a:lnTo>
                      <a:pt x="44" y="17"/>
                    </a:lnTo>
                    <a:lnTo>
                      <a:pt x="44" y="17"/>
                    </a:lnTo>
                    <a:lnTo>
                      <a:pt x="40" y="17"/>
                    </a:lnTo>
                    <a:lnTo>
                      <a:pt x="36" y="18"/>
                    </a:lnTo>
                    <a:lnTo>
                      <a:pt x="36" y="18"/>
                    </a:lnTo>
                    <a:lnTo>
                      <a:pt x="33" y="13"/>
                    </a:lnTo>
                    <a:lnTo>
                      <a:pt x="33" y="13"/>
                    </a:lnTo>
                    <a:lnTo>
                      <a:pt x="32" y="12"/>
                    </a:lnTo>
                    <a:lnTo>
                      <a:pt x="31" y="10"/>
                    </a:lnTo>
                    <a:lnTo>
                      <a:pt x="31" y="10"/>
                    </a:lnTo>
                    <a:lnTo>
                      <a:pt x="29" y="8"/>
                    </a:lnTo>
                    <a:lnTo>
                      <a:pt x="29" y="5"/>
                    </a:lnTo>
                    <a:lnTo>
                      <a:pt x="29" y="5"/>
                    </a:lnTo>
                    <a:lnTo>
                      <a:pt x="28" y="4"/>
                    </a:lnTo>
                    <a:lnTo>
                      <a:pt x="27" y="2"/>
                    </a:lnTo>
                    <a:lnTo>
                      <a:pt x="27" y="2"/>
                    </a:lnTo>
                    <a:lnTo>
                      <a:pt x="23" y="1"/>
                    </a:lnTo>
                    <a:lnTo>
                      <a:pt x="17" y="0"/>
                    </a:lnTo>
                    <a:lnTo>
                      <a:pt x="9" y="1"/>
                    </a:lnTo>
                    <a:lnTo>
                      <a:pt x="9" y="1"/>
                    </a:lnTo>
                    <a:lnTo>
                      <a:pt x="4" y="4"/>
                    </a:lnTo>
                    <a:lnTo>
                      <a:pt x="1" y="5"/>
                    </a:lnTo>
                    <a:lnTo>
                      <a:pt x="0" y="8"/>
                    </a:lnTo>
                    <a:lnTo>
                      <a:pt x="0" y="8"/>
                    </a:lnTo>
                    <a:lnTo>
                      <a:pt x="1" y="13"/>
                    </a:lnTo>
                    <a:lnTo>
                      <a:pt x="1" y="13"/>
                    </a:lnTo>
                    <a:lnTo>
                      <a:pt x="1" y="18"/>
                    </a:lnTo>
                    <a:lnTo>
                      <a:pt x="1" y="18"/>
                    </a:lnTo>
                    <a:lnTo>
                      <a:pt x="1" y="24"/>
                    </a:lnTo>
                    <a:lnTo>
                      <a:pt x="3" y="28"/>
                    </a:lnTo>
                    <a:lnTo>
                      <a:pt x="3" y="28"/>
                    </a:lnTo>
                    <a:lnTo>
                      <a:pt x="5" y="32"/>
                    </a:lnTo>
                    <a:lnTo>
                      <a:pt x="5" y="32"/>
                    </a:lnTo>
                    <a:lnTo>
                      <a:pt x="5" y="34"/>
                    </a:lnTo>
                    <a:lnTo>
                      <a:pt x="7" y="35"/>
                    </a:lnTo>
                    <a:lnTo>
                      <a:pt x="7" y="35"/>
                    </a:lnTo>
                    <a:lnTo>
                      <a:pt x="9" y="38"/>
                    </a:lnTo>
                    <a:lnTo>
                      <a:pt x="12" y="39"/>
                    </a:lnTo>
                    <a:lnTo>
                      <a:pt x="12" y="39"/>
                    </a:lnTo>
                    <a:lnTo>
                      <a:pt x="16" y="42"/>
                    </a:lnTo>
                    <a:lnTo>
                      <a:pt x="19" y="45"/>
                    </a:lnTo>
                    <a:lnTo>
                      <a:pt x="19" y="45"/>
                    </a:lnTo>
                    <a:lnTo>
                      <a:pt x="20" y="45"/>
                    </a:lnTo>
                    <a:lnTo>
                      <a:pt x="23" y="43"/>
                    </a:lnTo>
                    <a:lnTo>
                      <a:pt x="27" y="41"/>
                    </a:lnTo>
                    <a:close/>
                  </a:path>
                </a:pathLst>
              </a:custGeom>
              <a:solidFill>
                <a:srgbClr val="D8E5B0"/>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9" name="Freeform 34">
                <a:extLst>
                  <a:ext uri="{FF2B5EF4-FFF2-40B4-BE49-F238E27FC236}">
                    <a16:creationId xmlns:a16="http://schemas.microsoft.com/office/drawing/2014/main" xmlns="" id="{032C8223-82AF-4495-94C9-16C64F27BB67}"/>
                  </a:ext>
                </a:extLst>
              </p:cNvPr>
              <p:cNvSpPr>
                <a:spLocks/>
              </p:cNvSpPr>
              <p:nvPr/>
            </p:nvSpPr>
            <p:spPr bwMode="auto">
              <a:xfrm>
                <a:off x="4540614" y="4925447"/>
                <a:ext cx="92206" cy="86443"/>
              </a:xfrm>
              <a:custGeom>
                <a:avLst/>
                <a:gdLst>
                  <a:gd name="T0" fmla="*/ 27 w 48"/>
                  <a:gd name="T1" fmla="*/ 41 h 45"/>
                  <a:gd name="T2" fmla="*/ 27 w 48"/>
                  <a:gd name="T3" fmla="*/ 41 h 45"/>
                  <a:gd name="T4" fmla="*/ 31 w 48"/>
                  <a:gd name="T5" fmla="*/ 37 h 45"/>
                  <a:gd name="T6" fmla="*/ 31 w 48"/>
                  <a:gd name="T7" fmla="*/ 37 h 45"/>
                  <a:gd name="T8" fmla="*/ 33 w 48"/>
                  <a:gd name="T9" fmla="*/ 34 h 45"/>
                  <a:gd name="T10" fmla="*/ 35 w 48"/>
                  <a:gd name="T11" fmla="*/ 32 h 45"/>
                  <a:gd name="T12" fmla="*/ 35 w 48"/>
                  <a:gd name="T13" fmla="*/ 32 h 45"/>
                  <a:gd name="T14" fmla="*/ 37 w 48"/>
                  <a:gd name="T15" fmla="*/ 29 h 45"/>
                  <a:gd name="T16" fmla="*/ 40 w 48"/>
                  <a:gd name="T17" fmla="*/ 28 h 45"/>
                  <a:gd name="T18" fmla="*/ 40 w 48"/>
                  <a:gd name="T19" fmla="*/ 28 h 45"/>
                  <a:gd name="T20" fmla="*/ 45 w 48"/>
                  <a:gd name="T21" fmla="*/ 24 h 45"/>
                  <a:gd name="T22" fmla="*/ 48 w 48"/>
                  <a:gd name="T23" fmla="*/ 21 h 45"/>
                  <a:gd name="T24" fmla="*/ 48 w 48"/>
                  <a:gd name="T25" fmla="*/ 17 h 45"/>
                  <a:gd name="T26" fmla="*/ 48 w 48"/>
                  <a:gd name="T27" fmla="*/ 17 h 45"/>
                  <a:gd name="T28" fmla="*/ 48 w 48"/>
                  <a:gd name="T29" fmla="*/ 16 h 45"/>
                  <a:gd name="T30" fmla="*/ 47 w 48"/>
                  <a:gd name="T31" fmla="*/ 16 h 45"/>
                  <a:gd name="T32" fmla="*/ 44 w 48"/>
                  <a:gd name="T33" fmla="*/ 17 h 45"/>
                  <a:gd name="T34" fmla="*/ 44 w 48"/>
                  <a:gd name="T35" fmla="*/ 17 h 45"/>
                  <a:gd name="T36" fmla="*/ 40 w 48"/>
                  <a:gd name="T37" fmla="*/ 17 h 45"/>
                  <a:gd name="T38" fmla="*/ 36 w 48"/>
                  <a:gd name="T39" fmla="*/ 18 h 45"/>
                  <a:gd name="T40" fmla="*/ 36 w 48"/>
                  <a:gd name="T41" fmla="*/ 18 h 45"/>
                  <a:gd name="T42" fmla="*/ 33 w 48"/>
                  <a:gd name="T43" fmla="*/ 13 h 45"/>
                  <a:gd name="T44" fmla="*/ 33 w 48"/>
                  <a:gd name="T45" fmla="*/ 13 h 45"/>
                  <a:gd name="T46" fmla="*/ 32 w 48"/>
                  <a:gd name="T47" fmla="*/ 12 h 45"/>
                  <a:gd name="T48" fmla="*/ 31 w 48"/>
                  <a:gd name="T49" fmla="*/ 10 h 45"/>
                  <a:gd name="T50" fmla="*/ 31 w 48"/>
                  <a:gd name="T51" fmla="*/ 10 h 45"/>
                  <a:gd name="T52" fmla="*/ 29 w 48"/>
                  <a:gd name="T53" fmla="*/ 8 h 45"/>
                  <a:gd name="T54" fmla="*/ 29 w 48"/>
                  <a:gd name="T55" fmla="*/ 5 h 45"/>
                  <a:gd name="T56" fmla="*/ 29 w 48"/>
                  <a:gd name="T57" fmla="*/ 5 h 45"/>
                  <a:gd name="T58" fmla="*/ 28 w 48"/>
                  <a:gd name="T59" fmla="*/ 4 h 45"/>
                  <a:gd name="T60" fmla="*/ 27 w 48"/>
                  <a:gd name="T61" fmla="*/ 2 h 45"/>
                  <a:gd name="T62" fmla="*/ 27 w 48"/>
                  <a:gd name="T63" fmla="*/ 2 h 45"/>
                  <a:gd name="T64" fmla="*/ 23 w 48"/>
                  <a:gd name="T65" fmla="*/ 1 h 45"/>
                  <a:gd name="T66" fmla="*/ 17 w 48"/>
                  <a:gd name="T67" fmla="*/ 0 h 45"/>
                  <a:gd name="T68" fmla="*/ 9 w 48"/>
                  <a:gd name="T69" fmla="*/ 1 h 45"/>
                  <a:gd name="T70" fmla="*/ 9 w 48"/>
                  <a:gd name="T71" fmla="*/ 1 h 45"/>
                  <a:gd name="T72" fmla="*/ 4 w 48"/>
                  <a:gd name="T73" fmla="*/ 4 h 45"/>
                  <a:gd name="T74" fmla="*/ 1 w 48"/>
                  <a:gd name="T75" fmla="*/ 5 h 45"/>
                  <a:gd name="T76" fmla="*/ 0 w 48"/>
                  <a:gd name="T77" fmla="*/ 8 h 45"/>
                  <a:gd name="T78" fmla="*/ 0 w 48"/>
                  <a:gd name="T79" fmla="*/ 8 h 45"/>
                  <a:gd name="T80" fmla="*/ 1 w 48"/>
                  <a:gd name="T81" fmla="*/ 13 h 45"/>
                  <a:gd name="T82" fmla="*/ 1 w 48"/>
                  <a:gd name="T83" fmla="*/ 13 h 45"/>
                  <a:gd name="T84" fmla="*/ 1 w 48"/>
                  <a:gd name="T85" fmla="*/ 18 h 45"/>
                  <a:gd name="T86" fmla="*/ 1 w 48"/>
                  <a:gd name="T87" fmla="*/ 18 h 45"/>
                  <a:gd name="T88" fmla="*/ 1 w 48"/>
                  <a:gd name="T89" fmla="*/ 24 h 45"/>
                  <a:gd name="T90" fmla="*/ 3 w 48"/>
                  <a:gd name="T91" fmla="*/ 28 h 45"/>
                  <a:gd name="T92" fmla="*/ 3 w 48"/>
                  <a:gd name="T93" fmla="*/ 28 h 45"/>
                  <a:gd name="T94" fmla="*/ 5 w 48"/>
                  <a:gd name="T95" fmla="*/ 32 h 45"/>
                  <a:gd name="T96" fmla="*/ 5 w 48"/>
                  <a:gd name="T97" fmla="*/ 32 h 45"/>
                  <a:gd name="T98" fmla="*/ 5 w 48"/>
                  <a:gd name="T99" fmla="*/ 34 h 45"/>
                  <a:gd name="T100" fmla="*/ 7 w 48"/>
                  <a:gd name="T101" fmla="*/ 35 h 45"/>
                  <a:gd name="T102" fmla="*/ 7 w 48"/>
                  <a:gd name="T103" fmla="*/ 35 h 45"/>
                  <a:gd name="T104" fmla="*/ 9 w 48"/>
                  <a:gd name="T105" fmla="*/ 38 h 45"/>
                  <a:gd name="T106" fmla="*/ 12 w 48"/>
                  <a:gd name="T107" fmla="*/ 39 h 45"/>
                  <a:gd name="T108" fmla="*/ 12 w 48"/>
                  <a:gd name="T109" fmla="*/ 39 h 45"/>
                  <a:gd name="T110" fmla="*/ 16 w 48"/>
                  <a:gd name="T111" fmla="*/ 42 h 45"/>
                  <a:gd name="T112" fmla="*/ 19 w 48"/>
                  <a:gd name="T113" fmla="*/ 45 h 45"/>
                  <a:gd name="T114" fmla="*/ 19 w 48"/>
                  <a:gd name="T115" fmla="*/ 45 h 45"/>
                  <a:gd name="T116" fmla="*/ 20 w 48"/>
                  <a:gd name="T117" fmla="*/ 45 h 45"/>
                  <a:gd name="T118" fmla="*/ 23 w 48"/>
                  <a:gd name="T119" fmla="*/ 43 h 45"/>
                  <a:gd name="T120" fmla="*/ 27 w 48"/>
                  <a:gd name="T1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45">
                    <a:moveTo>
                      <a:pt x="27" y="41"/>
                    </a:moveTo>
                    <a:lnTo>
                      <a:pt x="27" y="41"/>
                    </a:lnTo>
                    <a:lnTo>
                      <a:pt x="31" y="37"/>
                    </a:lnTo>
                    <a:lnTo>
                      <a:pt x="31" y="37"/>
                    </a:lnTo>
                    <a:lnTo>
                      <a:pt x="33" y="34"/>
                    </a:lnTo>
                    <a:lnTo>
                      <a:pt x="35" y="32"/>
                    </a:lnTo>
                    <a:lnTo>
                      <a:pt x="35" y="32"/>
                    </a:lnTo>
                    <a:lnTo>
                      <a:pt x="37" y="29"/>
                    </a:lnTo>
                    <a:lnTo>
                      <a:pt x="40" y="28"/>
                    </a:lnTo>
                    <a:lnTo>
                      <a:pt x="40" y="28"/>
                    </a:lnTo>
                    <a:lnTo>
                      <a:pt x="45" y="24"/>
                    </a:lnTo>
                    <a:lnTo>
                      <a:pt x="48" y="21"/>
                    </a:lnTo>
                    <a:lnTo>
                      <a:pt x="48" y="17"/>
                    </a:lnTo>
                    <a:lnTo>
                      <a:pt x="48" y="17"/>
                    </a:lnTo>
                    <a:lnTo>
                      <a:pt x="48" y="16"/>
                    </a:lnTo>
                    <a:lnTo>
                      <a:pt x="47" y="16"/>
                    </a:lnTo>
                    <a:lnTo>
                      <a:pt x="44" y="17"/>
                    </a:lnTo>
                    <a:lnTo>
                      <a:pt x="44" y="17"/>
                    </a:lnTo>
                    <a:lnTo>
                      <a:pt x="40" y="17"/>
                    </a:lnTo>
                    <a:lnTo>
                      <a:pt x="36" y="18"/>
                    </a:lnTo>
                    <a:lnTo>
                      <a:pt x="36" y="18"/>
                    </a:lnTo>
                    <a:lnTo>
                      <a:pt x="33" y="13"/>
                    </a:lnTo>
                    <a:lnTo>
                      <a:pt x="33" y="13"/>
                    </a:lnTo>
                    <a:lnTo>
                      <a:pt x="32" y="12"/>
                    </a:lnTo>
                    <a:lnTo>
                      <a:pt x="31" y="10"/>
                    </a:lnTo>
                    <a:lnTo>
                      <a:pt x="31" y="10"/>
                    </a:lnTo>
                    <a:lnTo>
                      <a:pt x="29" y="8"/>
                    </a:lnTo>
                    <a:lnTo>
                      <a:pt x="29" y="5"/>
                    </a:lnTo>
                    <a:lnTo>
                      <a:pt x="29" y="5"/>
                    </a:lnTo>
                    <a:lnTo>
                      <a:pt x="28" y="4"/>
                    </a:lnTo>
                    <a:lnTo>
                      <a:pt x="27" y="2"/>
                    </a:lnTo>
                    <a:lnTo>
                      <a:pt x="27" y="2"/>
                    </a:lnTo>
                    <a:lnTo>
                      <a:pt x="23" y="1"/>
                    </a:lnTo>
                    <a:lnTo>
                      <a:pt x="17" y="0"/>
                    </a:lnTo>
                    <a:lnTo>
                      <a:pt x="9" y="1"/>
                    </a:lnTo>
                    <a:lnTo>
                      <a:pt x="9" y="1"/>
                    </a:lnTo>
                    <a:lnTo>
                      <a:pt x="4" y="4"/>
                    </a:lnTo>
                    <a:lnTo>
                      <a:pt x="1" y="5"/>
                    </a:lnTo>
                    <a:lnTo>
                      <a:pt x="0" y="8"/>
                    </a:lnTo>
                    <a:lnTo>
                      <a:pt x="0" y="8"/>
                    </a:lnTo>
                    <a:lnTo>
                      <a:pt x="1" y="13"/>
                    </a:lnTo>
                    <a:lnTo>
                      <a:pt x="1" y="13"/>
                    </a:lnTo>
                    <a:lnTo>
                      <a:pt x="1" y="18"/>
                    </a:lnTo>
                    <a:lnTo>
                      <a:pt x="1" y="18"/>
                    </a:lnTo>
                    <a:lnTo>
                      <a:pt x="1" y="24"/>
                    </a:lnTo>
                    <a:lnTo>
                      <a:pt x="3" y="28"/>
                    </a:lnTo>
                    <a:lnTo>
                      <a:pt x="3" y="28"/>
                    </a:lnTo>
                    <a:lnTo>
                      <a:pt x="5" y="32"/>
                    </a:lnTo>
                    <a:lnTo>
                      <a:pt x="5" y="32"/>
                    </a:lnTo>
                    <a:lnTo>
                      <a:pt x="5" y="34"/>
                    </a:lnTo>
                    <a:lnTo>
                      <a:pt x="7" y="35"/>
                    </a:lnTo>
                    <a:lnTo>
                      <a:pt x="7" y="35"/>
                    </a:lnTo>
                    <a:lnTo>
                      <a:pt x="9" y="38"/>
                    </a:lnTo>
                    <a:lnTo>
                      <a:pt x="12" y="39"/>
                    </a:lnTo>
                    <a:lnTo>
                      <a:pt x="12" y="39"/>
                    </a:lnTo>
                    <a:lnTo>
                      <a:pt x="16" y="42"/>
                    </a:lnTo>
                    <a:lnTo>
                      <a:pt x="19" y="45"/>
                    </a:lnTo>
                    <a:lnTo>
                      <a:pt x="19" y="45"/>
                    </a:lnTo>
                    <a:lnTo>
                      <a:pt x="20" y="45"/>
                    </a:lnTo>
                    <a:lnTo>
                      <a:pt x="23" y="43"/>
                    </a:lnTo>
                    <a:lnTo>
                      <a:pt x="27" y="41"/>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2" name="Freeform 37">
                <a:extLst>
                  <a:ext uri="{FF2B5EF4-FFF2-40B4-BE49-F238E27FC236}">
                    <a16:creationId xmlns:a16="http://schemas.microsoft.com/office/drawing/2014/main" xmlns="" id="{9FE702A6-64BB-499D-8088-7D53E581B9E2}"/>
                  </a:ext>
                </a:extLst>
              </p:cNvPr>
              <p:cNvSpPr>
                <a:spLocks/>
              </p:cNvSpPr>
              <p:nvPr/>
            </p:nvSpPr>
            <p:spPr bwMode="auto">
              <a:xfrm>
                <a:off x="4436882" y="4168593"/>
                <a:ext cx="28814" cy="55708"/>
              </a:xfrm>
              <a:custGeom>
                <a:avLst/>
                <a:gdLst>
                  <a:gd name="T0" fmla="*/ 14 w 15"/>
                  <a:gd name="T1" fmla="*/ 17 h 29"/>
                  <a:gd name="T2" fmla="*/ 14 w 15"/>
                  <a:gd name="T3" fmla="*/ 17 h 29"/>
                  <a:gd name="T4" fmla="*/ 11 w 15"/>
                  <a:gd name="T5" fmla="*/ 10 h 29"/>
                  <a:gd name="T6" fmla="*/ 11 w 15"/>
                  <a:gd name="T7" fmla="*/ 10 h 29"/>
                  <a:gd name="T8" fmla="*/ 9 w 15"/>
                  <a:gd name="T9" fmla="*/ 8 h 29"/>
                  <a:gd name="T10" fmla="*/ 5 w 15"/>
                  <a:gd name="T11" fmla="*/ 5 h 29"/>
                  <a:gd name="T12" fmla="*/ 5 w 15"/>
                  <a:gd name="T13" fmla="*/ 5 h 29"/>
                  <a:gd name="T14" fmla="*/ 1 w 15"/>
                  <a:gd name="T15" fmla="*/ 0 h 29"/>
                  <a:gd name="T16" fmla="*/ 1 w 15"/>
                  <a:gd name="T17" fmla="*/ 0 h 29"/>
                  <a:gd name="T18" fmla="*/ 0 w 15"/>
                  <a:gd name="T19" fmla="*/ 2 h 29"/>
                  <a:gd name="T20" fmla="*/ 0 w 15"/>
                  <a:gd name="T21" fmla="*/ 5 h 29"/>
                  <a:gd name="T22" fmla="*/ 0 w 15"/>
                  <a:gd name="T23" fmla="*/ 5 h 29"/>
                  <a:gd name="T24" fmla="*/ 1 w 15"/>
                  <a:gd name="T25" fmla="*/ 8 h 29"/>
                  <a:gd name="T26" fmla="*/ 2 w 15"/>
                  <a:gd name="T27" fmla="*/ 10 h 29"/>
                  <a:gd name="T28" fmla="*/ 2 w 15"/>
                  <a:gd name="T29" fmla="*/ 10 h 29"/>
                  <a:gd name="T30" fmla="*/ 3 w 15"/>
                  <a:gd name="T31" fmla="*/ 13 h 29"/>
                  <a:gd name="T32" fmla="*/ 3 w 15"/>
                  <a:gd name="T33" fmla="*/ 15 h 29"/>
                  <a:gd name="T34" fmla="*/ 3 w 15"/>
                  <a:gd name="T35" fmla="*/ 15 h 29"/>
                  <a:gd name="T36" fmla="*/ 3 w 15"/>
                  <a:gd name="T37" fmla="*/ 18 h 29"/>
                  <a:gd name="T38" fmla="*/ 5 w 15"/>
                  <a:gd name="T39" fmla="*/ 19 h 29"/>
                  <a:gd name="T40" fmla="*/ 7 w 15"/>
                  <a:gd name="T41" fmla="*/ 22 h 29"/>
                  <a:gd name="T42" fmla="*/ 7 w 15"/>
                  <a:gd name="T43" fmla="*/ 22 h 29"/>
                  <a:gd name="T44" fmla="*/ 7 w 15"/>
                  <a:gd name="T45" fmla="*/ 23 h 29"/>
                  <a:gd name="T46" fmla="*/ 7 w 15"/>
                  <a:gd name="T47" fmla="*/ 23 h 29"/>
                  <a:gd name="T48" fmla="*/ 10 w 15"/>
                  <a:gd name="T49" fmla="*/ 26 h 29"/>
                  <a:gd name="T50" fmla="*/ 10 w 15"/>
                  <a:gd name="T51" fmla="*/ 26 h 29"/>
                  <a:gd name="T52" fmla="*/ 11 w 15"/>
                  <a:gd name="T53" fmla="*/ 27 h 29"/>
                  <a:gd name="T54" fmla="*/ 11 w 15"/>
                  <a:gd name="T55" fmla="*/ 27 h 29"/>
                  <a:gd name="T56" fmla="*/ 13 w 15"/>
                  <a:gd name="T57" fmla="*/ 29 h 29"/>
                  <a:gd name="T58" fmla="*/ 14 w 15"/>
                  <a:gd name="T59" fmla="*/ 29 h 29"/>
                  <a:gd name="T60" fmla="*/ 14 w 15"/>
                  <a:gd name="T61" fmla="*/ 26 h 29"/>
                  <a:gd name="T62" fmla="*/ 14 w 15"/>
                  <a:gd name="T63" fmla="*/ 26 h 29"/>
                  <a:gd name="T64" fmla="*/ 15 w 15"/>
                  <a:gd name="T65" fmla="*/ 21 h 29"/>
                  <a:gd name="T66" fmla="*/ 14 w 15"/>
                  <a:gd name="T67"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29">
                    <a:moveTo>
                      <a:pt x="14" y="17"/>
                    </a:moveTo>
                    <a:lnTo>
                      <a:pt x="14" y="17"/>
                    </a:lnTo>
                    <a:lnTo>
                      <a:pt x="11" y="10"/>
                    </a:lnTo>
                    <a:lnTo>
                      <a:pt x="11" y="10"/>
                    </a:lnTo>
                    <a:lnTo>
                      <a:pt x="9" y="8"/>
                    </a:lnTo>
                    <a:lnTo>
                      <a:pt x="5" y="5"/>
                    </a:lnTo>
                    <a:lnTo>
                      <a:pt x="5" y="5"/>
                    </a:lnTo>
                    <a:lnTo>
                      <a:pt x="1" y="0"/>
                    </a:lnTo>
                    <a:lnTo>
                      <a:pt x="1" y="0"/>
                    </a:lnTo>
                    <a:lnTo>
                      <a:pt x="0" y="2"/>
                    </a:lnTo>
                    <a:lnTo>
                      <a:pt x="0" y="5"/>
                    </a:lnTo>
                    <a:lnTo>
                      <a:pt x="0" y="5"/>
                    </a:lnTo>
                    <a:lnTo>
                      <a:pt x="1" y="8"/>
                    </a:lnTo>
                    <a:lnTo>
                      <a:pt x="2" y="10"/>
                    </a:lnTo>
                    <a:lnTo>
                      <a:pt x="2" y="10"/>
                    </a:lnTo>
                    <a:lnTo>
                      <a:pt x="3" y="13"/>
                    </a:lnTo>
                    <a:lnTo>
                      <a:pt x="3" y="15"/>
                    </a:lnTo>
                    <a:lnTo>
                      <a:pt x="3" y="15"/>
                    </a:lnTo>
                    <a:lnTo>
                      <a:pt x="3" y="18"/>
                    </a:lnTo>
                    <a:lnTo>
                      <a:pt x="5" y="19"/>
                    </a:lnTo>
                    <a:lnTo>
                      <a:pt x="7" y="22"/>
                    </a:lnTo>
                    <a:lnTo>
                      <a:pt x="7" y="22"/>
                    </a:lnTo>
                    <a:lnTo>
                      <a:pt x="7" y="23"/>
                    </a:lnTo>
                    <a:lnTo>
                      <a:pt x="7" y="23"/>
                    </a:lnTo>
                    <a:lnTo>
                      <a:pt x="10" y="26"/>
                    </a:lnTo>
                    <a:lnTo>
                      <a:pt x="10" y="26"/>
                    </a:lnTo>
                    <a:lnTo>
                      <a:pt x="11" y="27"/>
                    </a:lnTo>
                    <a:lnTo>
                      <a:pt x="11" y="27"/>
                    </a:lnTo>
                    <a:lnTo>
                      <a:pt x="13" y="29"/>
                    </a:lnTo>
                    <a:lnTo>
                      <a:pt x="14" y="29"/>
                    </a:lnTo>
                    <a:lnTo>
                      <a:pt x="14" y="26"/>
                    </a:lnTo>
                    <a:lnTo>
                      <a:pt x="14" y="26"/>
                    </a:lnTo>
                    <a:lnTo>
                      <a:pt x="15" y="21"/>
                    </a:lnTo>
                    <a:lnTo>
                      <a:pt x="14" y="1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3" name="Freeform 38">
                <a:extLst>
                  <a:ext uri="{FF2B5EF4-FFF2-40B4-BE49-F238E27FC236}">
                    <a16:creationId xmlns:a16="http://schemas.microsoft.com/office/drawing/2014/main" xmlns="" id="{7857FE23-40FA-48E4-9437-C1207B5696AD}"/>
                  </a:ext>
                </a:extLst>
              </p:cNvPr>
              <p:cNvSpPr>
                <a:spLocks/>
              </p:cNvSpPr>
              <p:nvPr/>
            </p:nvSpPr>
            <p:spPr bwMode="auto">
              <a:xfrm>
                <a:off x="4436882" y="4168593"/>
                <a:ext cx="28814" cy="55708"/>
              </a:xfrm>
              <a:custGeom>
                <a:avLst/>
                <a:gdLst>
                  <a:gd name="T0" fmla="*/ 14 w 15"/>
                  <a:gd name="T1" fmla="*/ 17 h 29"/>
                  <a:gd name="T2" fmla="*/ 14 w 15"/>
                  <a:gd name="T3" fmla="*/ 17 h 29"/>
                  <a:gd name="T4" fmla="*/ 11 w 15"/>
                  <a:gd name="T5" fmla="*/ 10 h 29"/>
                  <a:gd name="T6" fmla="*/ 11 w 15"/>
                  <a:gd name="T7" fmla="*/ 10 h 29"/>
                  <a:gd name="T8" fmla="*/ 9 w 15"/>
                  <a:gd name="T9" fmla="*/ 8 h 29"/>
                  <a:gd name="T10" fmla="*/ 5 w 15"/>
                  <a:gd name="T11" fmla="*/ 5 h 29"/>
                  <a:gd name="T12" fmla="*/ 5 w 15"/>
                  <a:gd name="T13" fmla="*/ 5 h 29"/>
                  <a:gd name="T14" fmla="*/ 1 w 15"/>
                  <a:gd name="T15" fmla="*/ 0 h 29"/>
                  <a:gd name="T16" fmla="*/ 1 w 15"/>
                  <a:gd name="T17" fmla="*/ 0 h 29"/>
                  <a:gd name="T18" fmla="*/ 0 w 15"/>
                  <a:gd name="T19" fmla="*/ 2 h 29"/>
                  <a:gd name="T20" fmla="*/ 0 w 15"/>
                  <a:gd name="T21" fmla="*/ 5 h 29"/>
                  <a:gd name="T22" fmla="*/ 0 w 15"/>
                  <a:gd name="T23" fmla="*/ 5 h 29"/>
                  <a:gd name="T24" fmla="*/ 1 w 15"/>
                  <a:gd name="T25" fmla="*/ 8 h 29"/>
                  <a:gd name="T26" fmla="*/ 2 w 15"/>
                  <a:gd name="T27" fmla="*/ 10 h 29"/>
                  <a:gd name="T28" fmla="*/ 2 w 15"/>
                  <a:gd name="T29" fmla="*/ 10 h 29"/>
                  <a:gd name="T30" fmla="*/ 3 w 15"/>
                  <a:gd name="T31" fmla="*/ 13 h 29"/>
                  <a:gd name="T32" fmla="*/ 3 w 15"/>
                  <a:gd name="T33" fmla="*/ 15 h 29"/>
                  <a:gd name="T34" fmla="*/ 3 w 15"/>
                  <a:gd name="T35" fmla="*/ 15 h 29"/>
                  <a:gd name="T36" fmla="*/ 3 w 15"/>
                  <a:gd name="T37" fmla="*/ 18 h 29"/>
                  <a:gd name="T38" fmla="*/ 5 w 15"/>
                  <a:gd name="T39" fmla="*/ 19 h 29"/>
                  <a:gd name="T40" fmla="*/ 7 w 15"/>
                  <a:gd name="T41" fmla="*/ 22 h 29"/>
                  <a:gd name="T42" fmla="*/ 7 w 15"/>
                  <a:gd name="T43" fmla="*/ 22 h 29"/>
                  <a:gd name="T44" fmla="*/ 7 w 15"/>
                  <a:gd name="T45" fmla="*/ 23 h 29"/>
                  <a:gd name="T46" fmla="*/ 7 w 15"/>
                  <a:gd name="T47" fmla="*/ 23 h 29"/>
                  <a:gd name="T48" fmla="*/ 10 w 15"/>
                  <a:gd name="T49" fmla="*/ 26 h 29"/>
                  <a:gd name="T50" fmla="*/ 10 w 15"/>
                  <a:gd name="T51" fmla="*/ 26 h 29"/>
                  <a:gd name="T52" fmla="*/ 11 w 15"/>
                  <a:gd name="T53" fmla="*/ 27 h 29"/>
                  <a:gd name="T54" fmla="*/ 11 w 15"/>
                  <a:gd name="T55" fmla="*/ 27 h 29"/>
                  <a:gd name="T56" fmla="*/ 13 w 15"/>
                  <a:gd name="T57" fmla="*/ 29 h 29"/>
                  <a:gd name="T58" fmla="*/ 14 w 15"/>
                  <a:gd name="T59" fmla="*/ 29 h 29"/>
                  <a:gd name="T60" fmla="*/ 14 w 15"/>
                  <a:gd name="T61" fmla="*/ 26 h 29"/>
                  <a:gd name="T62" fmla="*/ 14 w 15"/>
                  <a:gd name="T63" fmla="*/ 26 h 29"/>
                  <a:gd name="T64" fmla="*/ 15 w 15"/>
                  <a:gd name="T65" fmla="*/ 21 h 29"/>
                  <a:gd name="T66" fmla="*/ 14 w 15"/>
                  <a:gd name="T67"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29">
                    <a:moveTo>
                      <a:pt x="14" y="17"/>
                    </a:moveTo>
                    <a:lnTo>
                      <a:pt x="14" y="17"/>
                    </a:lnTo>
                    <a:lnTo>
                      <a:pt x="11" y="10"/>
                    </a:lnTo>
                    <a:lnTo>
                      <a:pt x="11" y="10"/>
                    </a:lnTo>
                    <a:lnTo>
                      <a:pt x="9" y="8"/>
                    </a:lnTo>
                    <a:lnTo>
                      <a:pt x="5" y="5"/>
                    </a:lnTo>
                    <a:lnTo>
                      <a:pt x="5" y="5"/>
                    </a:lnTo>
                    <a:lnTo>
                      <a:pt x="1" y="0"/>
                    </a:lnTo>
                    <a:lnTo>
                      <a:pt x="1" y="0"/>
                    </a:lnTo>
                    <a:lnTo>
                      <a:pt x="0" y="2"/>
                    </a:lnTo>
                    <a:lnTo>
                      <a:pt x="0" y="5"/>
                    </a:lnTo>
                    <a:lnTo>
                      <a:pt x="0" y="5"/>
                    </a:lnTo>
                    <a:lnTo>
                      <a:pt x="1" y="8"/>
                    </a:lnTo>
                    <a:lnTo>
                      <a:pt x="2" y="10"/>
                    </a:lnTo>
                    <a:lnTo>
                      <a:pt x="2" y="10"/>
                    </a:lnTo>
                    <a:lnTo>
                      <a:pt x="3" y="13"/>
                    </a:lnTo>
                    <a:lnTo>
                      <a:pt x="3" y="15"/>
                    </a:lnTo>
                    <a:lnTo>
                      <a:pt x="3" y="15"/>
                    </a:lnTo>
                    <a:lnTo>
                      <a:pt x="3" y="18"/>
                    </a:lnTo>
                    <a:lnTo>
                      <a:pt x="5" y="19"/>
                    </a:lnTo>
                    <a:lnTo>
                      <a:pt x="7" y="22"/>
                    </a:lnTo>
                    <a:lnTo>
                      <a:pt x="7" y="22"/>
                    </a:lnTo>
                    <a:lnTo>
                      <a:pt x="7" y="23"/>
                    </a:lnTo>
                    <a:lnTo>
                      <a:pt x="7" y="23"/>
                    </a:lnTo>
                    <a:lnTo>
                      <a:pt x="10" y="26"/>
                    </a:lnTo>
                    <a:lnTo>
                      <a:pt x="10" y="26"/>
                    </a:lnTo>
                    <a:lnTo>
                      <a:pt x="11" y="27"/>
                    </a:lnTo>
                    <a:lnTo>
                      <a:pt x="11" y="27"/>
                    </a:lnTo>
                    <a:lnTo>
                      <a:pt x="13" y="29"/>
                    </a:lnTo>
                    <a:lnTo>
                      <a:pt x="14" y="29"/>
                    </a:lnTo>
                    <a:lnTo>
                      <a:pt x="14" y="26"/>
                    </a:lnTo>
                    <a:lnTo>
                      <a:pt x="14" y="26"/>
                    </a:lnTo>
                    <a:lnTo>
                      <a:pt x="15" y="21"/>
                    </a:lnTo>
                    <a:lnTo>
                      <a:pt x="14" y="1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74" name="Freeform 39">
                <a:extLst>
                  <a:ext uri="{FF2B5EF4-FFF2-40B4-BE49-F238E27FC236}">
                    <a16:creationId xmlns:a16="http://schemas.microsoft.com/office/drawing/2014/main" xmlns="" id="{8D5BA249-70C5-4358-8707-70CF1EE74CB7}"/>
                  </a:ext>
                </a:extLst>
              </p:cNvPr>
              <p:cNvSpPr>
                <a:spLocks/>
              </p:cNvSpPr>
              <p:nvPr/>
            </p:nvSpPr>
            <p:spPr bwMode="auto">
              <a:xfrm>
                <a:off x="4398463" y="4231985"/>
                <a:ext cx="55708" cy="82601"/>
              </a:xfrm>
              <a:custGeom>
                <a:avLst/>
                <a:gdLst>
                  <a:gd name="T0" fmla="*/ 8 w 29"/>
                  <a:gd name="T1" fmla="*/ 1 h 43"/>
                  <a:gd name="T2" fmla="*/ 8 w 29"/>
                  <a:gd name="T3" fmla="*/ 1 h 43"/>
                  <a:gd name="T4" fmla="*/ 5 w 29"/>
                  <a:gd name="T5" fmla="*/ 2 h 43"/>
                  <a:gd name="T6" fmla="*/ 5 w 29"/>
                  <a:gd name="T7" fmla="*/ 5 h 43"/>
                  <a:gd name="T8" fmla="*/ 5 w 29"/>
                  <a:gd name="T9" fmla="*/ 5 h 43"/>
                  <a:gd name="T10" fmla="*/ 2 w 29"/>
                  <a:gd name="T11" fmla="*/ 9 h 43"/>
                  <a:gd name="T12" fmla="*/ 0 w 29"/>
                  <a:gd name="T13" fmla="*/ 13 h 43"/>
                  <a:gd name="T14" fmla="*/ 0 w 29"/>
                  <a:gd name="T15" fmla="*/ 13 h 43"/>
                  <a:gd name="T16" fmla="*/ 1 w 29"/>
                  <a:gd name="T17" fmla="*/ 16 h 43"/>
                  <a:gd name="T18" fmla="*/ 2 w 29"/>
                  <a:gd name="T19" fmla="*/ 20 h 43"/>
                  <a:gd name="T20" fmla="*/ 2 w 29"/>
                  <a:gd name="T21" fmla="*/ 20 h 43"/>
                  <a:gd name="T22" fmla="*/ 6 w 29"/>
                  <a:gd name="T23" fmla="*/ 23 h 43"/>
                  <a:gd name="T24" fmla="*/ 6 w 29"/>
                  <a:gd name="T25" fmla="*/ 23 h 43"/>
                  <a:gd name="T26" fmla="*/ 6 w 29"/>
                  <a:gd name="T27" fmla="*/ 25 h 43"/>
                  <a:gd name="T28" fmla="*/ 5 w 29"/>
                  <a:gd name="T29" fmla="*/ 26 h 43"/>
                  <a:gd name="T30" fmla="*/ 5 w 29"/>
                  <a:gd name="T31" fmla="*/ 26 h 43"/>
                  <a:gd name="T32" fmla="*/ 5 w 29"/>
                  <a:gd name="T33" fmla="*/ 27 h 43"/>
                  <a:gd name="T34" fmla="*/ 5 w 29"/>
                  <a:gd name="T35" fmla="*/ 30 h 43"/>
                  <a:gd name="T36" fmla="*/ 5 w 29"/>
                  <a:gd name="T37" fmla="*/ 30 h 43"/>
                  <a:gd name="T38" fmla="*/ 6 w 29"/>
                  <a:gd name="T39" fmla="*/ 35 h 43"/>
                  <a:gd name="T40" fmla="*/ 6 w 29"/>
                  <a:gd name="T41" fmla="*/ 35 h 43"/>
                  <a:gd name="T42" fmla="*/ 6 w 29"/>
                  <a:gd name="T43" fmla="*/ 38 h 43"/>
                  <a:gd name="T44" fmla="*/ 9 w 29"/>
                  <a:gd name="T45" fmla="*/ 39 h 43"/>
                  <a:gd name="T46" fmla="*/ 9 w 29"/>
                  <a:gd name="T47" fmla="*/ 39 h 43"/>
                  <a:gd name="T48" fmla="*/ 14 w 29"/>
                  <a:gd name="T49" fmla="*/ 42 h 43"/>
                  <a:gd name="T50" fmla="*/ 14 w 29"/>
                  <a:gd name="T51" fmla="*/ 42 h 43"/>
                  <a:gd name="T52" fmla="*/ 21 w 29"/>
                  <a:gd name="T53" fmla="*/ 43 h 43"/>
                  <a:gd name="T54" fmla="*/ 21 w 29"/>
                  <a:gd name="T55" fmla="*/ 43 h 43"/>
                  <a:gd name="T56" fmla="*/ 23 w 29"/>
                  <a:gd name="T57" fmla="*/ 42 h 43"/>
                  <a:gd name="T58" fmla="*/ 26 w 29"/>
                  <a:gd name="T59" fmla="*/ 41 h 43"/>
                  <a:gd name="T60" fmla="*/ 26 w 29"/>
                  <a:gd name="T61" fmla="*/ 41 h 43"/>
                  <a:gd name="T62" fmla="*/ 27 w 29"/>
                  <a:gd name="T63" fmla="*/ 38 h 43"/>
                  <a:gd name="T64" fmla="*/ 29 w 29"/>
                  <a:gd name="T65" fmla="*/ 35 h 43"/>
                  <a:gd name="T66" fmla="*/ 29 w 29"/>
                  <a:gd name="T67" fmla="*/ 33 h 43"/>
                  <a:gd name="T68" fmla="*/ 26 w 29"/>
                  <a:gd name="T69" fmla="*/ 30 h 43"/>
                  <a:gd name="T70" fmla="*/ 26 w 29"/>
                  <a:gd name="T71" fmla="*/ 30 h 43"/>
                  <a:gd name="T72" fmla="*/ 26 w 29"/>
                  <a:gd name="T73" fmla="*/ 27 h 43"/>
                  <a:gd name="T74" fmla="*/ 26 w 29"/>
                  <a:gd name="T75" fmla="*/ 26 h 43"/>
                  <a:gd name="T76" fmla="*/ 26 w 29"/>
                  <a:gd name="T77" fmla="*/ 26 h 43"/>
                  <a:gd name="T78" fmla="*/ 29 w 29"/>
                  <a:gd name="T79" fmla="*/ 23 h 43"/>
                  <a:gd name="T80" fmla="*/ 27 w 29"/>
                  <a:gd name="T81" fmla="*/ 21 h 43"/>
                  <a:gd name="T82" fmla="*/ 26 w 29"/>
                  <a:gd name="T83" fmla="*/ 20 h 43"/>
                  <a:gd name="T84" fmla="*/ 26 w 29"/>
                  <a:gd name="T85" fmla="*/ 20 h 43"/>
                  <a:gd name="T86" fmla="*/ 23 w 29"/>
                  <a:gd name="T87" fmla="*/ 18 h 43"/>
                  <a:gd name="T88" fmla="*/ 25 w 29"/>
                  <a:gd name="T89" fmla="*/ 16 h 43"/>
                  <a:gd name="T90" fmla="*/ 25 w 29"/>
                  <a:gd name="T91" fmla="*/ 16 h 43"/>
                  <a:gd name="T92" fmla="*/ 25 w 29"/>
                  <a:gd name="T93" fmla="*/ 12 h 43"/>
                  <a:gd name="T94" fmla="*/ 23 w 29"/>
                  <a:gd name="T95" fmla="*/ 9 h 43"/>
                  <a:gd name="T96" fmla="*/ 23 w 29"/>
                  <a:gd name="T97" fmla="*/ 9 h 43"/>
                  <a:gd name="T98" fmla="*/ 22 w 29"/>
                  <a:gd name="T99" fmla="*/ 6 h 43"/>
                  <a:gd name="T100" fmla="*/ 22 w 29"/>
                  <a:gd name="T101" fmla="*/ 6 h 43"/>
                  <a:gd name="T102" fmla="*/ 20 w 29"/>
                  <a:gd name="T103" fmla="*/ 2 h 43"/>
                  <a:gd name="T104" fmla="*/ 16 w 29"/>
                  <a:gd name="T105" fmla="*/ 0 h 43"/>
                  <a:gd name="T106" fmla="*/ 12 w 29"/>
                  <a:gd name="T107" fmla="*/ 0 h 43"/>
                  <a:gd name="T108" fmla="*/ 8 w 29"/>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43">
                    <a:moveTo>
                      <a:pt x="8" y="1"/>
                    </a:moveTo>
                    <a:lnTo>
                      <a:pt x="8" y="1"/>
                    </a:lnTo>
                    <a:lnTo>
                      <a:pt x="5" y="2"/>
                    </a:lnTo>
                    <a:lnTo>
                      <a:pt x="5" y="5"/>
                    </a:lnTo>
                    <a:lnTo>
                      <a:pt x="5" y="5"/>
                    </a:lnTo>
                    <a:lnTo>
                      <a:pt x="2" y="9"/>
                    </a:lnTo>
                    <a:lnTo>
                      <a:pt x="0" y="13"/>
                    </a:lnTo>
                    <a:lnTo>
                      <a:pt x="0" y="13"/>
                    </a:lnTo>
                    <a:lnTo>
                      <a:pt x="1" y="16"/>
                    </a:lnTo>
                    <a:lnTo>
                      <a:pt x="2" y="20"/>
                    </a:lnTo>
                    <a:lnTo>
                      <a:pt x="2" y="20"/>
                    </a:lnTo>
                    <a:lnTo>
                      <a:pt x="6" y="23"/>
                    </a:lnTo>
                    <a:lnTo>
                      <a:pt x="6" y="23"/>
                    </a:lnTo>
                    <a:lnTo>
                      <a:pt x="6" y="25"/>
                    </a:lnTo>
                    <a:lnTo>
                      <a:pt x="5" y="26"/>
                    </a:lnTo>
                    <a:lnTo>
                      <a:pt x="5" y="26"/>
                    </a:lnTo>
                    <a:lnTo>
                      <a:pt x="5" y="27"/>
                    </a:lnTo>
                    <a:lnTo>
                      <a:pt x="5" y="30"/>
                    </a:lnTo>
                    <a:lnTo>
                      <a:pt x="5" y="30"/>
                    </a:lnTo>
                    <a:lnTo>
                      <a:pt x="6" y="35"/>
                    </a:lnTo>
                    <a:lnTo>
                      <a:pt x="6" y="35"/>
                    </a:lnTo>
                    <a:lnTo>
                      <a:pt x="6" y="38"/>
                    </a:lnTo>
                    <a:lnTo>
                      <a:pt x="9" y="39"/>
                    </a:lnTo>
                    <a:lnTo>
                      <a:pt x="9" y="39"/>
                    </a:lnTo>
                    <a:lnTo>
                      <a:pt x="14" y="42"/>
                    </a:lnTo>
                    <a:lnTo>
                      <a:pt x="14" y="42"/>
                    </a:lnTo>
                    <a:lnTo>
                      <a:pt x="21" y="43"/>
                    </a:lnTo>
                    <a:lnTo>
                      <a:pt x="21" y="43"/>
                    </a:lnTo>
                    <a:lnTo>
                      <a:pt x="23" y="42"/>
                    </a:lnTo>
                    <a:lnTo>
                      <a:pt x="26" y="41"/>
                    </a:lnTo>
                    <a:lnTo>
                      <a:pt x="26" y="41"/>
                    </a:lnTo>
                    <a:lnTo>
                      <a:pt x="27" y="38"/>
                    </a:lnTo>
                    <a:lnTo>
                      <a:pt x="29" y="35"/>
                    </a:lnTo>
                    <a:lnTo>
                      <a:pt x="29" y="33"/>
                    </a:lnTo>
                    <a:lnTo>
                      <a:pt x="26" y="30"/>
                    </a:lnTo>
                    <a:lnTo>
                      <a:pt x="26" y="30"/>
                    </a:lnTo>
                    <a:lnTo>
                      <a:pt x="26" y="27"/>
                    </a:lnTo>
                    <a:lnTo>
                      <a:pt x="26" y="26"/>
                    </a:lnTo>
                    <a:lnTo>
                      <a:pt x="26" y="26"/>
                    </a:lnTo>
                    <a:lnTo>
                      <a:pt x="29" y="23"/>
                    </a:lnTo>
                    <a:lnTo>
                      <a:pt x="27" y="21"/>
                    </a:lnTo>
                    <a:lnTo>
                      <a:pt x="26" y="20"/>
                    </a:lnTo>
                    <a:lnTo>
                      <a:pt x="26" y="20"/>
                    </a:lnTo>
                    <a:lnTo>
                      <a:pt x="23" y="18"/>
                    </a:lnTo>
                    <a:lnTo>
                      <a:pt x="25" y="16"/>
                    </a:lnTo>
                    <a:lnTo>
                      <a:pt x="25" y="16"/>
                    </a:lnTo>
                    <a:lnTo>
                      <a:pt x="25" y="12"/>
                    </a:lnTo>
                    <a:lnTo>
                      <a:pt x="23" y="9"/>
                    </a:lnTo>
                    <a:lnTo>
                      <a:pt x="23" y="9"/>
                    </a:lnTo>
                    <a:lnTo>
                      <a:pt x="22" y="6"/>
                    </a:lnTo>
                    <a:lnTo>
                      <a:pt x="22" y="6"/>
                    </a:lnTo>
                    <a:lnTo>
                      <a:pt x="20" y="2"/>
                    </a:lnTo>
                    <a:lnTo>
                      <a:pt x="16" y="0"/>
                    </a:lnTo>
                    <a:lnTo>
                      <a:pt x="12" y="0"/>
                    </a:lnTo>
                    <a:lnTo>
                      <a:pt x="8"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5" name="Freeform 40">
                <a:extLst>
                  <a:ext uri="{FF2B5EF4-FFF2-40B4-BE49-F238E27FC236}">
                    <a16:creationId xmlns:a16="http://schemas.microsoft.com/office/drawing/2014/main" xmlns="" id="{8F6FCFDA-1E98-482B-8B76-BD8063F1D08D}"/>
                  </a:ext>
                </a:extLst>
              </p:cNvPr>
              <p:cNvSpPr>
                <a:spLocks/>
              </p:cNvSpPr>
              <p:nvPr/>
            </p:nvSpPr>
            <p:spPr bwMode="auto">
              <a:xfrm>
                <a:off x="4398463" y="4231985"/>
                <a:ext cx="55708" cy="82601"/>
              </a:xfrm>
              <a:custGeom>
                <a:avLst/>
                <a:gdLst>
                  <a:gd name="T0" fmla="*/ 8 w 29"/>
                  <a:gd name="T1" fmla="*/ 1 h 43"/>
                  <a:gd name="T2" fmla="*/ 8 w 29"/>
                  <a:gd name="T3" fmla="*/ 1 h 43"/>
                  <a:gd name="T4" fmla="*/ 5 w 29"/>
                  <a:gd name="T5" fmla="*/ 2 h 43"/>
                  <a:gd name="T6" fmla="*/ 5 w 29"/>
                  <a:gd name="T7" fmla="*/ 5 h 43"/>
                  <a:gd name="T8" fmla="*/ 5 w 29"/>
                  <a:gd name="T9" fmla="*/ 5 h 43"/>
                  <a:gd name="T10" fmla="*/ 2 w 29"/>
                  <a:gd name="T11" fmla="*/ 9 h 43"/>
                  <a:gd name="T12" fmla="*/ 0 w 29"/>
                  <a:gd name="T13" fmla="*/ 13 h 43"/>
                  <a:gd name="T14" fmla="*/ 0 w 29"/>
                  <a:gd name="T15" fmla="*/ 13 h 43"/>
                  <a:gd name="T16" fmla="*/ 1 w 29"/>
                  <a:gd name="T17" fmla="*/ 16 h 43"/>
                  <a:gd name="T18" fmla="*/ 2 w 29"/>
                  <a:gd name="T19" fmla="*/ 20 h 43"/>
                  <a:gd name="T20" fmla="*/ 2 w 29"/>
                  <a:gd name="T21" fmla="*/ 20 h 43"/>
                  <a:gd name="T22" fmla="*/ 6 w 29"/>
                  <a:gd name="T23" fmla="*/ 23 h 43"/>
                  <a:gd name="T24" fmla="*/ 6 w 29"/>
                  <a:gd name="T25" fmla="*/ 23 h 43"/>
                  <a:gd name="T26" fmla="*/ 6 w 29"/>
                  <a:gd name="T27" fmla="*/ 25 h 43"/>
                  <a:gd name="T28" fmla="*/ 5 w 29"/>
                  <a:gd name="T29" fmla="*/ 26 h 43"/>
                  <a:gd name="T30" fmla="*/ 5 w 29"/>
                  <a:gd name="T31" fmla="*/ 26 h 43"/>
                  <a:gd name="T32" fmla="*/ 5 w 29"/>
                  <a:gd name="T33" fmla="*/ 27 h 43"/>
                  <a:gd name="T34" fmla="*/ 5 w 29"/>
                  <a:gd name="T35" fmla="*/ 30 h 43"/>
                  <a:gd name="T36" fmla="*/ 5 w 29"/>
                  <a:gd name="T37" fmla="*/ 30 h 43"/>
                  <a:gd name="T38" fmla="*/ 6 w 29"/>
                  <a:gd name="T39" fmla="*/ 35 h 43"/>
                  <a:gd name="T40" fmla="*/ 6 w 29"/>
                  <a:gd name="T41" fmla="*/ 35 h 43"/>
                  <a:gd name="T42" fmla="*/ 6 w 29"/>
                  <a:gd name="T43" fmla="*/ 38 h 43"/>
                  <a:gd name="T44" fmla="*/ 9 w 29"/>
                  <a:gd name="T45" fmla="*/ 39 h 43"/>
                  <a:gd name="T46" fmla="*/ 9 w 29"/>
                  <a:gd name="T47" fmla="*/ 39 h 43"/>
                  <a:gd name="T48" fmla="*/ 14 w 29"/>
                  <a:gd name="T49" fmla="*/ 42 h 43"/>
                  <a:gd name="T50" fmla="*/ 14 w 29"/>
                  <a:gd name="T51" fmla="*/ 42 h 43"/>
                  <a:gd name="T52" fmla="*/ 21 w 29"/>
                  <a:gd name="T53" fmla="*/ 43 h 43"/>
                  <a:gd name="T54" fmla="*/ 21 w 29"/>
                  <a:gd name="T55" fmla="*/ 43 h 43"/>
                  <a:gd name="T56" fmla="*/ 23 w 29"/>
                  <a:gd name="T57" fmla="*/ 42 h 43"/>
                  <a:gd name="T58" fmla="*/ 26 w 29"/>
                  <a:gd name="T59" fmla="*/ 41 h 43"/>
                  <a:gd name="T60" fmla="*/ 26 w 29"/>
                  <a:gd name="T61" fmla="*/ 41 h 43"/>
                  <a:gd name="T62" fmla="*/ 27 w 29"/>
                  <a:gd name="T63" fmla="*/ 38 h 43"/>
                  <a:gd name="T64" fmla="*/ 29 w 29"/>
                  <a:gd name="T65" fmla="*/ 35 h 43"/>
                  <a:gd name="T66" fmla="*/ 29 w 29"/>
                  <a:gd name="T67" fmla="*/ 33 h 43"/>
                  <a:gd name="T68" fmla="*/ 26 w 29"/>
                  <a:gd name="T69" fmla="*/ 30 h 43"/>
                  <a:gd name="T70" fmla="*/ 26 w 29"/>
                  <a:gd name="T71" fmla="*/ 30 h 43"/>
                  <a:gd name="T72" fmla="*/ 26 w 29"/>
                  <a:gd name="T73" fmla="*/ 27 h 43"/>
                  <a:gd name="T74" fmla="*/ 26 w 29"/>
                  <a:gd name="T75" fmla="*/ 26 h 43"/>
                  <a:gd name="T76" fmla="*/ 26 w 29"/>
                  <a:gd name="T77" fmla="*/ 26 h 43"/>
                  <a:gd name="T78" fmla="*/ 29 w 29"/>
                  <a:gd name="T79" fmla="*/ 23 h 43"/>
                  <a:gd name="T80" fmla="*/ 27 w 29"/>
                  <a:gd name="T81" fmla="*/ 21 h 43"/>
                  <a:gd name="T82" fmla="*/ 26 w 29"/>
                  <a:gd name="T83" fmla="*/ 20 h 43"/>
                  <a:gd name="T84" fmla="*/ 26 w 29"/>
                  <a:gd name="T85" fmla="*/ 20 h 43"/>
                  <a:gd name="T86" fmla="*/ 23 w 29"/>
                  <a:gd name="T87" fmla="*/ 18 h 43"/>
                  <a:gd name="T88" fmla="*/ 25 w 29"/>
                  <a:gd name="T89" fmla="*/ 16 h 43"/>
                  <a:gd name="T90" fmla="*/ 25 w 29"/>
                  <a:gd name="T91" fmla="*/ 16 h 43"/>
                  <a:gd name="T92" fmla="*/ 25 w 29"/>
                  <a:gd name="T93" fmla="*/ 12 h 43"/>
                  <a:gd name="T94" fmla="*/ 23 w 29"/>
                  <a:gd name="T95" fmla="*/ 9 h 43"/>
                  <a:gd name="T96" fmla="*/ 23 w 29"/>
                  <a:gd name="T97" fmla="*/ 9 h 43"/>
                  <a:gd name="T98" fmla="*/ 22 w 29"/>
                  <a:gd name="T99" fmla="*/ 6 h 43"/>
                  <a:gd name="T100" fmla="*/ 22 w 29"/>
                  <a:gd name="T101" fmla="*/ 6 h 43"/>
                  <a:gd name="T102" fmla="*/ 20 w 29"/>
                  <a:gd name="T103" fmla="*/ 2 h 43"/>
                  <a:gd name="T104" fmla="*/ 16 w 29"/>
                  <a:gd name="T105" fmla="*/ 0 h 43"/>
                  <a:gd name="T106" fmla="*/ 12 w 29"/>
                  <a:gd name="T107" fmla="*/ 0 h 43"/>
                  <a:gd name="T108" fmla="*/ 8 w 29"/>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43">
                    <a:moveTo>
                      <a:pt x="8" y="1"/>
                    </a:moveTo>
                    <a:lnTo>
                      <a:pt x="8" y="1"/>
                    </a:lnTo>
                    <a:lnTo>
                      <a:pt x="5" y="2"/>
                    </a:lnTo>
                    <a:lnTo>
                      <a:pt x="5" y="5"/>
                    </a:lnTo>
                    <a:lnTo>
                      <a:pt x="5" y="5"/>
                    </a:lnTo>
                    <a:lnTo>
                      <a:pt x="2" y="9"/>
                    </a:lnTo>
                    <a:lnTo>
                      <a:pt x="0" y="13"/>
                    </a:lnTo>
                    <a:lnTo>
                      <a:pt x="0" y="13"/>
                    </a:lnTo>
                    <a:lnTo>
                      <a:pt x="1" y="16"/>
                    </a:lnTo>
                    <a:lnTo>
                      <a:pt x="2" y="20"/>
                    </a:lnTo>
                    <a:lnTo>
                      <a:pt x="2" y="20"/>
                    </a:lnTo>
                    <a:lnTo>
                      <a:pt x="6" y="23"/>
                    </a:lnTo>
                    <a:lnTo>
                      <a:pt x="6" y="23"/>
                    </a:lnTo>
                    <a:lnTo>
                      <a:pt x="6" y="25"/>
                    </a:lnTo>
                    <a:lnTo>
                      <a:pt x="5" y="26"/>
                    </a:lnTo>
                    <a:lnTo>
                      <a:pt x="5" y="26"/>
                    </a:lnTo>
                    <a:lnTo>
                      <a:pt x="5" y="27"/>
                    </a:lnTo>
                    <a:lnTo>
                      <a:pt x="5" y="30"/>
                    </a:lnTo>
                    <a:lnTo>
                      <a:pt x="5" y="30"/>
                    </a:lnTo>
                    <a:lnTo>
                      <a:pt x="6" y="35"/>
                    </a:lnTo>
                    <a:lnTo>
                      <a:pt x="6" y="35"/>
                    </a:lnTo>
                    <a:lnTo>
                      <a:pt x="6" y="38"/>
                    </a:lnTo>
                    <a:lnTo>
                      <a:pt x="9" y="39"/>
                    </a:lnTo>
                    <a:lnTo>
                      <a:pt x="9" y="39"/>
                    </a:lnTo>
                    <a:lnTo>
                      <a:pt x="14" y="42"/>
                    </a:lnTo>
                    <a:lnTo>
                      <a:pt x="14" y="42"/>
                    </a:lnTo>
                    <a:lnTo>
                      <a:pt x="21" y="43"/>
                    </a:lnTo>
                    <a:lnTo>
                      <a:pt x="21" y="43"/>
                    </a:lnTo>
                    <a:lnTo>
                      <a:pt x="23" y="42"/>
                    </a:lnTo>
                    <a:lnTo>
                      <a:pt x="26" y="41"/>
                    </a:lnTo>
                    <a:lnTo>
                      <a:pt x="26" y="41"/>
                    </a:lnTo>
                    <a:lnTo>
                      <a:pt x="27" y="38"/>
                    </a:lnTo>
                    <a:lnTo>
                      <a:pt x="29" y="35"/>
                    </a:lnTo>
                    <a:lnTo>
                      <a:pt x="29" y="33"/>
                    </a:lnTo>
                    <a:lnTo>
                      <a:pt x="26" y="30"/>
                    </a:lnTo>
                    <a:lnTo>
                      <a:pt x="26" y="30"/>
                    </a:lnTo>
                    <a:lnTo>
                      <a:pt x="26" y="27"/>
                    </a:lnTo>
                    <a:lnTo>
                      <a:pt x="26" y="26"/>
                    </a:lnTo>
                    <a:lnTo>
                      <a:pt x="26" y="26"/>
                    </a:lnTo>
                    <a:lnTo>
                      <a:pt x="29" y="23"/>
                    </a:lnTo>
                    <a:lnTo>
                      <a:pt x="27" y="21"/>
                    </a:lnTo>
                    <a:lnTo>
                      <a:pt x="26" y="20"/>
                    </a:lnTo>
                    <a:lnTo>
                      <a:pt x="26" y="20"/>
                    </a:lnTo>
                    <a:lnTo>
                      <a:pt x="23" y="18"/>
                    </a:lnTo>
                    <a:lnTo>
                      <a:pt x="25" y="16"/>
                    </a:lnTo>
                    <a:lnTo>
                      <a:pt x="25" y="16"/>
                    </a:lnTo>
                    <a:lnTo>
                      <a:pt x="25" y="12"/>
                    </a:lnTo>
                    <a:lnTo>
                      <a:pt x="23" y="9"/>
                    </a:lnTo>
                    <a:lnTo>
                      <a:pt x="23" y="9"/>
                    </a:lnTo>
                    <a:lnTo>
                      <a:pt x="22" y="6"/>
                    </a:lnTo>
                    <a:lnTo>
                      <a:pt x="22" y="6"/>
                    </a:lnTo>
                    <a:lnTo>
                      <a:pt x="20" y="2"/>
                    </a:lnTo>
                    <a:lnTo>
                      <a:pt x="16" y="0"/>
                    </a:lnTo>
                    <a:lnTo>
                      <a:pt x="12" y="0"/>
                    </a:lnTo>
                    <a:lnTo>
                      <a:pt x="8"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76" name="Freeform 41">
                <a:extLst>
                  <a:ext uri="{FF2B5EF4-FFF2-40B4-BE49-F238E27FC236}">
                    <a16:creationId xmlns:a16="http://schemas.microsoft.com/office/drawing/2014/main" xmlns="" id="{7B10AD55-EEF5-4A3F-95B5-AC398233A7F5}"/>
                  </a:ext>
                </a:extLst>
              </p:cNvPr>
              <p:cNvSpPr>
                <a:spLocks/>
              </p:cNvSpPr>
              <p:nvPr/>
            </p:nvSpPr>
            <p:spPr bwMode="auto">
              <a:xfrm>
                <a:off x="4369649" y="3974578"/>
                <a:ext cx="24972" cy="28814"/>
              </a:xfrm>
              <a:custGeom>
                <a:avLst/>
                <a:gdLst>
                  <a:gd name="T0" fmla="*/ 13 w 13"/>
                  <a:gd name="T1" fmla="*/ 0 h 15"/>
                  <a:gd name="T2" fmla="*/ 13 w 13"/>
                  <a:gd name="T3" fmla="*/ 0 h 15"/>
                  <a:gd name="T4" fmla="*/ 13 w 13"/>
                  <a:gd name="T5" fmla="*/ 0 h 15"/>
                  <a:gd name="T6" fmla="*/ 8 w 13"/>
                  <a:gd name="T7" fmla="*/ 3 h 15"/>
                  <a:gd name="T8" fmla="*/ 5 w 13"/>
                  <a:gd name="T9" fmla="*/ 7 h 15"/>
                  <a:gd name="T10" fmla="*/ 5 w 13"/>
                  <a:gd name="T11" fmla="*/ 7 h 15"/>
                  <a:gd name="T12" fmla="*/ 1 w 13"/>
                  <a:gd name="T13" fmla="*/ 11 h 15"/>
                  <a:gd name="T14" fmla="*/ 0 w 13"/>
                  <a:gd name="T15" fmla="*/ 12 h 15"/>
                  <a:gd name="T16" fmla="*/ 0 w 13"/>
                  <a:gd name="T17" fmla="*/ 15 h 15"/>
                  <a:gd name="T18" fmla="*/ 0 w 13"/>
                  <a:gd name="T19" fmla="*/ 15 h 15"/>
                  <a:gd name="T20" fmla="*/ 3 w 13"/>
                  <a:gd name="T21" fmla="*/ 15 h 15"/>
                  <a:gd name="T22" fmla="*/ 5 w 13"/>
                  <a:gd name="T23" fmla="*/ 12 h 15"/>
                  <a:gd name="T24" fmla="*/ 9 w 13"/>
                  <a:gd name="T25" fmla="*/ 7 h 15"/>
                  <a:gd name="T26" fmla="*/ 9 w 13"/>
                  <a:gd name="T27" fmla="*/ 7 h 15"/>
                  <a:gd name="T28" fmla="*/ 12 w 13"/>
                  <a:gd name="T29" fmla="*/ 4 h 15"/>
                  <a:gd name="T30" fmla="*/ 13 w 13"/>
                  <a:gd name="T31" fmla="*/ 1 h 15"/>
                  <a:gd name="T32" fmla="*/ 13 w 13"/>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5">
                    <a:moveTo>
                      <a:pt x="13" y="0"/>
                    </a:moveTo>
                    <a:lnTo>
                      <a:pt x="13" y="0"/>
                    </a:lnTo>
                    <a:lnTo>
                      <a:pt x="13" y="0"/>
                    </a:lnTo>
                    <a:lnTo>
                      <a:pt x="8" y="3"/>
                    </a:lnTo>
                    <a:lnTo>
                      <a:pt x="5" y="7"/>
                    </a:lnTo>
                    <a:lnTo>
                      <a:pt x="5" y="7"/>
                    </a:lnTo>
                    <a:lnTo>
                      <a:pt x="1" y="11"/>
                    </a:lnTo>
                    <a:lnTo>
                      <a:pt x="0" y="12"/>
                    </a:lnTo>
                    <a:lnTo>
                      <a:pt x="0" y="15"/>
                    </a:lnTo>
                    <a:lnTo>
                      <a:pt x="0" y="15"/>
                    </a:lnTo>
                    <a:lnTo>
                      <a:pt x="3" y="15"/>
                    </a:lnTo>
                    <a:lnTo>
                      <a:pt x="5" y="12"/>
                    </a:lnTo>
                    <a:lnTo>
                      <a:pt x="9" y="7"/>
                    </a:lnTo>
                    <a:lnTo>
                      <a:pt x="9" y="7"/>
                    </a:lnTo>
                    <a:lnTo>
                      <a:pt x="12" y="4"/>
                    </a:lnTo>
                    <a:lnTo>
                      <a:pt x="13" y="1"/>
                    </a:lnTo>
                    <a:lnTo>
                      <a:pt x="13"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7" name="Freeform 42">
                <a:extLst>
                  <a:ext uri="{FF2B5EF4-FFF2-40B4-BE49-F238E27FC236}">
                    <a16:creationId xmlns:a16="http://schemas.microsoft.com/office/drawing/2014/main" xmlns="" id="{8A4911FE-D531-47B3-9528-F27CD8F6A60F}"/>
                  </a:ext>
                </a:extLst>
              </p:cNvPr>
              <p:cNvSpPr>
                <a:spLocks/>
              </p:cNvSpPr>
              <p:nvPr/>
            </p:nvSpPr>
            <p:spPr bwMode="auto">
              <a:xfrm>
                <a:off x="4369649" y="3974578"/>
                <a:ext cx="24972" cy="28814"/>
              </a:xfrm>
              <a:custGeom>
                <a:avLst/>
                <a:gdLst>
                  <a:gd name="T0" fmla="*/ 13 w 13"/>
                  <a:gd name="T1" fmla="*/ 0 h 15"/>
                  <a:gd name="T2" fmla="*/ 13 w 13"/>
                  <a:gd name="T3" fmla="*/ 0 h 15"/>
                  <a:gd name="T4" fmla="*/ 13 w 13"/>
                  <a:gd name="T5" fmla="*/ 0 h 15"/>
                  <a:gd name="T6" fmla="*/ 8 w 13"/>
                  <a:gd name="T7" fmla="*/ 3 h 15"/>
                  <a:gd name="T8" fmla="*/ 5 w 13"/>
                  <a:gd name="T9" fmla="*/ 7 h 15"/>
                  <a:gd name="T10" fmla="*/ 5 w 13"/>
                  <a:gd name="T11" fmla="*/ 7 h 15"/>
                  <a:gd name="T12" fmla="*/ 1 w 13"/>
                  <a:gd name="T13" fmla="*/ 11 h 15"/>
                  <a:gd name="T14" fmla="*/ 0 w 13"/>
                  <a:gd name="T15" fmla="*/ 12 h 15"/>
                  <a:gd name="T16" fmla="*/ 0 w 13"/>
                  <a:gd name="T17" fmla="*/ 15 h 15"/>
                  <a:gd name="T18" fmla="*/ 0 w 13"/>
                  <a:gd name="T19" fmla="*/ 15 h 15"/>
                  <a:gd name="T20" fmla="*/ 3 w 13"/>
                  <a:gd name="T21" fmla="*/ 15 h 15"/>
                  <a:gd name="T22" fmla="*/ 5 w 13"/>
                  <a:gd name="T23" fmla="*/ 12 h 15"/>
                  <a:gd name="T24" fmla="*/ 9 w 13"/>
                  <a:gd name="T25" fmla="*/ 7 h 15"/>
                  <a:gd name="T26" fmla="*/ 9 w 13"/>
                  <a:gd name="T27" fmla="*/ 7 h 15"/>
                  <a:gd name="T28" fmla="*/ 12 w 13"/>
                  <a:gd name="T29" fmla="*/ 4 h 15"/>
                  <a:gd name="T30" fmla="*/ 13 w 13"/>
                  <a:gd name="T31" fmla="*/ 1 h 15"/>
                  <a:gd name="T32" fmla="*/ 13 w 13"/>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5">
                    <a:moveTo>
                      <a:pt x="13" y="0"/>
                    </a:moveTo>
                    <a:lnTo>
                      <a:pt x="13" y="0"/>
                    </a:lnTo>
                    <a:lnTo>
                      <a:pt x="13" y="0"/>
                    </a:lnTo>
                    <a:lnTo>
                      <a:pt x="8" y="3"/>
                    </a:lnTo>
                    <a:lnTo>
                      <a:pt x="5" y="7"/>
                    </a:lnTo>
                    <a:lnTo>
                      <a:pt x="5" y="7"/>
                    </a:lnTo>
                    <a:lnTo>
                      <a:pt x="1" y="11"/>
                    </a:lnTo>
                    <a:lnTo>
                      <a:pt x="0" y="12"/>
                    </a:lnTo>
                    <a:lnTo>
                      <a:pt x="0" y="15"/>
                    </a:lnTo>
                    <a:lnTo>
                      <a:pt x="0" y="15"/>
                    </a:lnTo>
                    <a:lnTo>
                      <a:pt x="3" y="15"/>
                    </a:lnTo>
                    <a:lnTo>
                      <a:pt x="5" y="12"/>
                    </a:lnTo>
                    <a:lnTo>
                      <a:pt x="9" y="7"/>
                    </a:lnTo>
                    <a:lnTo>
                      <a:pt x="9" y="7"/>
                    </a:lnTo>
                    <a:lnTo>
                      <a:pt x="12" y="4"/>
                    </a:lnTo>
                    <a:lnTo>
                      <a:pt x="13" y="1"/>
                    </a:lnTo>
                    <a:lnTo>
                      <a:pt x="13"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78" name="Freeform 43">
                <a:extLst>
                  <a:ext uri="{FF2B5EF4-FFF2-40B4-BE49-F238E27FC236}">
                    <a16:creationId xmlns:a16="http://schemas.microsoft.com/office/drawing/2014/main" xmlns="" id="{AADF4B9B-087E-48CF-843B-38AB2029A391}"/>
                  </a:ext>
                </a:extLst>
              </p:cNvPr>
              <p:cNvSpPr>
                <a:spLocks/>
              </p:cNvSpPr>
              <p:nvPr/>
            </p:nvSpPr>
            <p:spPr bwMode="auto">
              <a:xfrm>
                <a:off x="4239025" y="3943843"/>
                <a:ext cx="121020" cy="115257"/>
              </a:xfrm>
              <a:custGeom>
                <a:avLst/>
                <a:gdLst>
                  <a:gd name="T0" fmla="*/ 36 w 63"/>
                  <a:gd name="T1" fmla="*/ 16 h 60"/>
                  <a:gd name="T2" fmla="*/ 33 w 63"/>
                  <a:gd name="T3" fmla="*/ 11 h 60"/>
                  <a:gd name="T4" fmla="*/ 28 w 63"/>
                  <a:gd name="T5" fmla="*/ 4 h 60"/>
                  <a:gd name="T6" fmla="*/ 25 w 63"/>
                  <a:gd name="T7" fmla="*/ 0 h 60"/>
                  <a:gd name="T8" fmla="*/ 20 w 63"/>
                  <a:gd name="T9" fmla="*/ 0 h 60"/>
                  <a:gd name="T10" fmla="*/ 16 w 63"/>
                  <a:gd name="T11" fmla="*/ 3 h 60"/>
                  <a:gd name="T12" fmla="*/ 11 w 63"/>
                  <a:gd name="T13" fmla="*/ 6 h 60"/>
                  <a:gd name="T14" fmla="*/ 5 w 63"/>
                  <a:gd name="T15" fmla="*/ 8 h 60"/>
                  <a:gd name="T16" fmla="*/ 7 w 63"/>
                  <a:gd name="T17" fmla="*/ 11 h 60"/>
                  <a:gd name="T18" fmla="*/ 7 w 63"/>
                  <a:gd name="T19" fmla="*/ 11 h 60"/>
                  <a:gd name="T20" fmla="*/ 5 w 63"/>
                  <a:gd name="T21" fmla="*/ 13 h 60"/>
                  <a:gd name="T22" fmla="*/ 4 w 63"/>
                  <a:gd name="T23" fmla="*/ 17 h 60"/>
                  <a:gd name="T24" fmla="*/ 7 w 63"/>
                  <a:gd name="T25" fmla="*/ 19 h 60"/>
                  <a:gd name="T26" fmla="*/ 15 w 63"/>
                  <a:gd name="T27" fmla="*/ 20 h 60"/>
                  <a:gd name="T28" fmla="*/ 23 w 63"/>
                  <a:gd name="T29" fmla="*/ 25 h 60"/>
                  <a:gd name="T30" fmla="*/ 25 w 63"/>
                  <a:gd name="T31" fmla="*/ 25 h 60"/>
                  <a:gd name="T32" fmla="*/ 28 w 63"/>
                  <a:gd name="T33" fmla="*/ 24 h 60"/>
                  <a:gd name="T34" fmla="*/ 33 w 63"/>
                  <a:gd name="T35" fmla="*/ 24 h 60"/>
                  <a:gd name="T36" fmla="*/ 32 w 63"/>
                  <a:gd name="T37" fmla="*/ 28 h 60"/>
                  <a:gd name="T38" fmla="*/ 27 w 63"/>
                  <a:gd name="T39" fmla="*/ 32 h 60"/>
                  <a:gd name="T40" fmla="*/ 21 w 63"/>
                  <a:gd name="T41" fmla="*/ 35 h 60"/>
                  <a:gd name="T42" fmla="*/ 20 w 63"/>
                  <a:gd name="T43" fmla="*/ 36 h 60"/>
                  <a:gd name="T44" fmla="*/ 16 w 63"/>
                  <a:gd name="T45" fmla="*/ 41 h 60"/>
                  <a:gd name="T46" fmla="*/ 16 w 63"/>
                  <a:gd name="T47" fmla="*/ 45 h 60"/>
                  <a:gd name="T48" fmla="*/ 21 w 63"/>
                  <a:gd name="T49" fmla="*/ 45 h 60"/>
                  <a:gd name="T50" fmla="*/ 29 w 63"/>
                  <a:gd name="T51" fmla="*/ 43 h 60"/>
                  <a:gd name="T52" fmla="*/ 29 w 63"/>
                  <a:gd name="T53" fmla="*/ 44 h 60"/>
                  <a:gd name="T54" fmla="*/ 27 w 63"/>
                  <a:gd name="T55" fmla="*/ 45 h 60"/>
                  <a:gd name="T56" fmla="*/ 19 w 63"/>
                  <a:gd name="T57" fmla="*/ 48 h 60"/>
                  <a:gd name="T58" fmla="*/ 12 w 63"/>
                  <a:gd name="T59" fmla="*/ 52 h 60"/>
                  <a:gd name="T60" fmla="*/ 11 w 63"/>
                  <a:gd name="T61" fmla="*/ 53 h 60"/>
                  <a:gd name="T62" fmla="*/ 7 w 63"/>
                  <a:gd name="T63" fmla="*/ 49 h 60"/>
                  <a:gd name="T64" fmla="*/ 1 w 63"/>
                  <a:gd name="T65" fmla="*/ 50 h 60"/>
                  <a:gd name="T66" fmla="*/ 1 w 63"/>
                  <a:gd name="T67" fmla="*/ 54 h 60"/>
                  <a:gd name="T68" fmla="*/ 4 w 63"/>
                  <a:gd name="T69" fmla="*/ 57 h 60"/>
                  <a:gd name="T70" fmla="*/ 7 w 63"/>
                  <a:gd name="T71" fmla="*/ 60 h 60"/>
                  <a:gd name="T72" fmla="*/ 15 w 63"/>
                  <a:gd name="T73" fmla="*/ 57 h 60"/>
                  <a:gd name="T74" fmla="*/ 19 w 63"/>
                  <a:gd name="T75" fmla="*/ 57 h 60"/>
                  <a:gd name="T76" fmla="*/ 25 w 63"/>
                  <a:gd name="T77" fmla="*/ 57 h 60"/>
                  <a:gd name="T78" fmla="*/ 40 w 63"/>
                  <a:gd name="T79" fmla="*/ 49 h 60"/>
                  <a:gd name="T80" fmla="*/ 43 w 63"/>
                  <a:gd name="T81" fmla="*/ 48 h 60"/>
                  <a:gd name="T82" fmla="*/ 44 w 63"/>
                  <a:gd name="T83" fmla="*/ 50 h 60"/>
                  <a:gd name="T84" fmla="*/ 47 w 63"/>
                  <a:gd name="T85" fmla="*/ 52 h 60"/>
                  <a:gd name="T86" fmla="*/ 52 w 63"/>
                  <a:gd name="T87" fmla="*/ 49 h 60"/>
                  <a:gd name="T88" fmla="*/ 57 w 63"/>
                  <a:gd name="T89" fmla="*/ 45 h 60"/>
                  <a:gd name="T90" fmla="*/ 55 w 63"/>
                  <a:gd name="T91" fmla="*/ 44 h 60"/>
                  <a:gd name="T92" fmla="*/ 52 w 63"/>
                  <a:gd name="T93" fmla="*/ 43 h 60"/>
                  <a:gd name="T94" fmla="*/ 56 w 63"/>
                  <a:gd name="T95" fmla="*/ 40 h 60"/>
                  <a:gd name="T96" fmla="*/ 60 w 63"/>
                  <a:gd name="T97" fmla="*/ 40 h 60"/>
                  <a:gd name="T98" fmla="*/ 61 w 63"/>
                  <a:gd name="T99" fmla="*/ 40 h 60"/>
                  <a:gd name="T100" fmla="*/ 63 w 63"/>
                  <a:gd name="T101" fmla="*/ 35 h 60"/>
                  <a:gd name="T102" fmla="*/ 60 w 63"/>
                  <a:gd name="T103" fmla="*/ 31 h 60"/>
                  <a:gd name="T104" fmla="*/ 55 w 63"/>
                  <a:gd name="T105" fmla="*/ 25 h 60"/>
                  <a:gd name="T106" fmla="*/ 51 w 63"/>
                  <a:gd name="T107" fmla="*/ 24 h 60"/>
                  <a:gd name="T108" fmla="*/ 44 w 63"/>
                  <a:gd name="T109" fmla="*/ 21 h 60"/>
                  <a:gd name="T110" fmla="*/ 39 w 63"/>
                  <a:gd name="T111"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 h="60">
                    <a:moveTo>
                      <a:pt x="36" y="17"/>
                    </a:moveTo>
                    <a:lnTo>
                      <a:pt x="36" y="17"/>
                    </a:lnTo>
                    <a:lnTo>
                      <a:pt x="36" y="16"/>
                    </a:lnTo>
                    <a:lnTo>
                      <a:pt x="36" y="16"/>
                    </a:lnTo>
                    <a:lnTo>
                      <a:pt x="35" y="13"/>
                    </a:lnTo>
                    <a:lnTo>
                      <a:pt x="33" y="11"/>
                    </a:lnTo>
                    <a:lnTo>
                      <a:pt x="33" y="11"/>
                    </a:lnTo>
                    <a:lnTo>
                      <a:pt x="31" y="7"/>
                    </a:lnTo>
                    <a:lnTo>
                      <a:pt x="28" y="4"/>
                    </a:lnTo>
                    <a:lnTo>
                      <a:pt x="28" y="4"/>
                    </a:lnTo>
                    <a:lnTo>
                      <a:pt x="25" y="0"/>
                    </a:lnTo>
                    <a:lnTo>
                      <a:pt x="25" y="0"/>
                    </a:lnTo>
                    <a:lnTo>
                      <a:pt x="23" y="0"/>
                    </a:lnTo>
                    <a:lnTo>
                      <a:pt x="20" y="0"/>
                    </a:lnTo>
                    <a:lnTo>
                      <a:pt x="20" y="0"/>
                    </a:lnTo>
                    <a:lnTo>
                      <a:pt x="17" y="0"/>
                    </a:lnTo>
                    <a:lnTo>
                      <a:pt x="16" y="3"/>
                    </a:lnTo>
                    <a:lnTo>
                      <a:pt x="16" y="3"/>
                    </a:lnTo>
                    <a:lnTo>
                      <a:pt x="13" y="6"/>
                    </a:lnTo>
                    <a:lnTo>
                      <a:pt x="13" y="6"/>
                    </a:lnTo>
                    <a:lnTo>
                      <a:pt x="11" y="6"/>
                    </a:lnTo>
                    <a:lnTo>
                      <a:pt x="9" y="6"/>
                    </a:lnTo>
                    <a:lnTo>
                      <a:pt x="7" y="6"/>
                    </a:lnTo>
                    <a:lnTo>
                      <a:pt x="5" y="8"/>
                    </a:lnTo>
                    <a:lnTo>
                      <a:pt x="5" y="8"/>
                    </a:lnTo>
                    <a:lnTo>
                      <a:pt x="5" y="9"/>
                    </a:lnTo>
                    <a:lnTo>
                      <a:pt x="7" y="11"/>
                    </a:lnTo>
                    <a:lnTo>
                      <a:pt x="7" y="11"/>
                    </a:lnTo>
                    <a:lnTo>
                      <a:pt x="7" y="11"/>
                    </a:lnTo>
                    <a:lnTo>
                      <a:pt x="7" y="11"/>
                    </a:lnTo>
                    <a:lnTo>
                      <a:pt x="7" y="12"/>
                    </a:lnTo>
                    <a:lnTo>
                      <a:pt x="5" y="13"/>
                    </a:lnTo>
                    <a:lnTo>
                      <a:pt x="5" y="13"/>
                    </a:lnTo>
                    <a:lnTo>
                      <a:pt x="4" y="16"/>
                    </a:lnTo>
                    <a:lnTo>
                      <a:pt x="3" y="16"/>
                    </a:lnTo>
                    <a:lnTo>
                      <a:pt x="4" y="17"/>
                    </a:lnTo>
                    <a:lnTo>
                      <a:pt x="4" y="17"/>
                    </a:lnTo>
                    <a:lnTo>
                      <a:pt x="5" y="19"/>
                    </a:lnTo>
                    <a:lnTo>
                      <a:pt x="7" y="19"/>
                    </a:lnTo>
                    <a:lnTo>
                      <a:pt x="11" y="19"/>
                    </a:lnTo>
                    <a:lnTo>
                      <a:pt x="11" y="19"/>
                    </a:lnTo>
                    <a:lnTo>
                      <a:pt x="15" y="20"/>
                    </a:lnTo>
                    <a:lnTo>
                      <a:pt x="19" y="23"/>
                    </a:lnTo>
                    <a:lnTo>
                      <a:pt x="19" y="23"/>
                    </a:lnTo>
                    <a:lnTo>
                      <a:pt x="23" y="25"/>
                    </a:lnTo>
                    <a:lnTo>
                      <a:pt x="23" y="25"/>
                    </a:lnTo>
                    <a:lnTo>
                      <a:pt x="24" y="27"/>
                    </a:lnTo>
                    <a:lnTo>
                      <a:pt x="25" y="25"/>
                    </a:lnTo>
                    <a:lnTo>
                      <a:pt x="25" y="25"/>
                    </a:lnTo>
                    <a:lnTo>
                      <a:pt x="28" y="24"/>
                    </a:lnTo>
                    <a:lnTo>
                      <a:pt x="28" y="24"/>
                    </a:lnTo>
                    <a:lnTo>
                      <a:pt x="32" y="24"/>
                    </a:lnTo>
                    <a:lnTo>
                      <a:pt x="32" y="24"/>
                    </a:lnTo>
                    <a:lnTo>
                      <a:pt x="33" y="24"/>
                    </a:lnTo>
                    <a:lnTo>
                      <a:pt x="33" y="24"/>
                    </a:lnTo>
                    <a:lnTo>
                      <a:pt x="33" y="27"/>
                    </a:lnTo>
                    <a:lnTo>
                      <a:pt x="32" y="28"/>
                    </a:lnTo>
                    <a:lnTo>
                      <a:pt x="32" y="28"/>
                    </a:lnTo>
                    <a:lnTo>
                      <a:pt x="27" y="32"/>
                    </a:lnTo>
                    <a:lnTo>
                      <a:pt x="27" y="32"/>
                    </a:lnTo>
                    <a:lnTo>
                      <a:pt x="24" y="33"/>
                    </a:lnTo>
                    <a:lnTo>
                      <a:pt x="21" y="35"/>
                    </a:lnTo>
                    <a:lnTo>
                      <a:pt x="21" y="35"/>
                    </a:lnTo>
                    <a:lnTo>
                      <a:pt x="20" y="35"/>
                    </a:lnTo>
                    <a:lnTo>
                      <a:pt x="20" y="36"/>
                    </a:lnTo>
                    <a:lnTo>
                      <a:pt x="20" y="36"/>
                    </a:lnTo>
                    <a:lnTo>
                      <a:pt x="17" y="40"/>
                    </a:lnTo>
                    <a:lnTo>
                      <a:pt x="17" y="40"/>
                    </a:lnTo>
                    <a:lnTo>
                      <a:pt x="16" y="41"/>
                    </a:lnTo>
                    <a:lnTo>
                      <a:pt x="15" y="44"/>
                    </a:lnTo>
                    <a:lnTo>
                      <a:pt x="15" y="44"/>
                    </a:lnTo>
                    <a:lnTo>
                      <a:pt x="16" y="45"/>
                    </a:lnTo>
                    <a:lnTo>
                      <a:pt x="19" y="45"/>
                    </a:lnTo>
                    <a:lnTo>
                      <a:pt x="19" y="45"/>
                    </a:lnTo>
                    <a:lnTo>
                      <a:pt x="21" y="45"/>
                    </a:lnTo>
                    <a:lnTo>
                      <a:pt x="25" y="44"/>
                    </a:lnTo>
                    <a:lnTo>
                      <a:pt x="25" y="44"/>
                    </a:lnTo>
                    <a:lnTo>
                      <a:pt x="29" y="43"/>
                    </a:lnTo>
                    <a:lnTo>
                      <a:pt x="29" y="43"/>
                    </a:lnTo>
                    <a:lnTo>
                      <a:pt x="29" y="44"/>
                    </a:lnTo>
                    <a:lnTo>
                      <a:pt x="29" y="44"/>
                    </a:lnTo>
                    <a:lnTo>
                      <a:pt x="28" y="45"/>
                    </a:lnTo>
                    <a:lnTo>
                      <a:pt x="27" y="45"/>
                    </a:lnTo>
                    <a:lnTo>
                      <a:pt x="27" y="45"/>
                    </a:lnTo>
                    <a:lnTo>
                      <a:pt x="23" y="47"/>
                    </a:lnTo>
                    <a:lnTo>
                      <a:pt x="19" y="48"/>
                    </a:lnTo>
                    <a:lnTo>
                      <a:pt x="19" y="48"/>
                    </a:lnTo>
                    <a:lnTo>
                      <a:pt x="15" y="50"/>
                    </a:lnTo>
                    <a:lnTo>
                      <a:pt x="15" y="50"/>
                    </a:lnTo>
                    <a:lnTo>
                      <a:pt x="12" y="52"/>
                    </a:lnTo>
                    <a:lnTo>
                      <a:pt x="12" y="52"/>
                    </a:lnTo>
                    <a:lnTo>
                      <a:pt x="12" y="53"/>
                    </a:lnTo>
                    <a:lnTo>
                      <a:pt x="11" y="53"/>
                    </a:lnTo>
                    <a:lnTo>
                      <a:pt x="11" y="53"/>
                    </a:lnTo>
                    <a:lnTo>
                      <a:pt x="8" y="52"/>
                    </a:lnTo>
                    <a:lnTo>
                      <a:pt x="7" y="49"/>
                    </a:lnTo>
                    <a:lnTo>
                      <a:pt x="7" y="49"/>
                    </a:lnTo>
                    <a:lnTo>
                      <a:pt x="4" y="48"/>
                    </a:lnTo>
                    <a:lnTo>
                      <a:pt x="1" y="50"/>
                    </a:lnTo>
                    <a:lnTo>
                      <a:pt x="1" y="50"/>
                    </a:lnTo>
                    <a:lnTo>
                      <a:pt x="0" y="53"/>
                    </a:lnTo>
                    <a:lnTo>
                      <a:pt x="1" y="54"/>
                    </a:lnTo>
                    <a:lnTo>
                      <a:pt x="1" y="54"/>
                    </a:lnTo>
                    <a:lnTo>
                      <a:pt x="4" y="57"/>
                    </a:lnTo>
                    <a:lnTo>
                      <a:pt x="4" y="57"/>
                    </a:lnTo>
                    <a:lnTo>
                      <a:pt x="5" y="58"/>
                    </a:lnTo>
                    <a:lnTo>
                      <a:pt x="5" y="58"/>
                    </a:lnTo>
                    <a:lnTo>
                      <a:pt x="7" y="60"/>
                    </a:lnTo>
                    <a:lnTo>
                      <a:pt x="11" y="60"/>
                    </a:lnTo>
                    <a:lnTo>
                      <a:pt x="11" y="60"/>
                    </a:lnTo>
                    <a:lnTo>
                      <a:pt x="15" y="57"/>
                    </a:lnTo>
                    <a:lnTo>
                      <a:pt x="15" y="57"/>
                    </a:lnTo>
                    <a:lnTo>
                      <a:pt x="17" y="57"/>
                    </a:lnTo>
                    <a:lnTo>
                      <a:pt x="19" y="57"/>
                    </a:lnTo>
                    <a:lnTo>
                      <a:pt x="19" y="57"/>
                    </a:lnTo>
                    <a:lnTo>
                      <a:pt x="25" y="57"/>
                    </a:lnTo>
                    <a:lnTo>
                      <a:pt x="25" y="57"/>
                    </a:lnTo>
                    <a:lnTo>
                      <a:pt x="33" y="53"/>
                    </a:lnTo>
                    <a:lnTo>
                      <a:pt x="33" y="53"/>
                    </a:lnTo>
                    <a:lnTo>
                      <a:pt x="40" y="49"/>
                    </a:lnTo>
                    <a:lnTo>
                      <a:pt x="40" y="49"/>
                    </a:lnTo>
                    <a:lnTo>
                      <a:pt x="43" y="48"/>
                    </a:lnTo>
                    <a:lnTo>
                      <a:pt x="43" y="48"/>
                    </a:lnTo>
                    <a:lnTo>
                      <a:pt x="44" y="49"/>
                    </a:lnTo>
                    <a:lnTo>
                      <a:pt x="44" y="49"/>
                    </a:lnTo>
                    <a:lnTo>
                      <a:pt x="44" y="50"/>
                    </a:lnTo>
                    <a:lnTo>
                      <a:pt x="45" y="52"/>
                    </a:lnTo>
                    <a:lnTo>
                      <a:pt x="45" y="52"/>
                    </a:lnTo>
                    <a:lnTo>
                      <a:pt x="47" y="52"/>
                    </a:lnTo>
                    <a:lnTo>
                      <a:pt x="48" y="52"/>
                    </a:lnTo>
                    <a:lnTo>
                      <a:pt x="52" y="49"/>
                    </a:lnTo>
                    <a:lnTo>
                      <a:pt x="52" y="49"/>
                    </a:lnTo>
                    <a:lnTo>
                      <a:pt x="55" y="48"/>
                    </a:lnTo>
                    <a:lnTo>
                      <a:pt x="57" y="45"/>
                    </a:lnTo>
                    <a:lnTo>
                      <a:pt x="57" y="45"/>
                    </a:lnTo>
                    <a:lnTo>
                      <a:pt x="57" y="45"/>
                    </a:lnTo>
                    <a:lnTo>
                      <a:pt x="57" y="44"/>
                    </a:lnTo>
                    <a:lnTo>
                      <a:pt x="55" y="44"/>
                    </a:lnTo>
                    <a:lnTo>
                      <a:pt x="55" y="44"/>
                    </a:lnTo>
                    <a:lnTo>
                      <a:pt x="53" y="43"/>
                    </a:lnTo>
                    <a:lnTo>
                      <a:pt x="52" y="43"/>
                    </a:lnTo>
                    <a:lnTo>
                      <a:pt x="52" y="41"/>
                    </a:lnTo>
                    <a:lnTo>
                      <a:pt x="52" y="41"/>
                    </a:lnTo>
                    <a:lnTo>
                      <a:pt x="56" y="40"/>
                    </a:lnTo>
                    <a:lnTo>
                      <a:pt x="59" y="37"/>
                    </a:lnTo>
                    <a:lnTo>
                      <a:pt x="59" y="37"/>
                    </a:lnTo>
                    <a:lnTo>
                      <a:pt x="60" y="40"/>
                    </a:lnTo>
                    <a:lnTo>
                      <a:pt x="61" y="40"/>
                    </a:lnTo>
                    <a:lnTo>
                      <a:pt x="61" y="40"/>
                    </a:lnTo>
                    <a:lnTo>
                      <a:pt x="61" y="40"/>
                    </a:lnTo>
                    <a:lnTo>
                      <a:pt x="63" y="37"/>
                    </a:lnTo>
                    <a:lnTo>
                      <a:pt x="63" y="35"/>
                    </a:lnTo>
                    <a:lnTo>
                      <a:pt x="63" y="35"/>
                    </a:lnTo>
                    <a:lnTo>
                      <a:pt x="63" y="32"/>
                    </a:lnTo>
                    <a:lnTo>
                      <a:pt x="60" y="31"/>
                    </a:lnTo>
                    <a:lnTo>
                      <a:pt x="60" y="31"/>
                    </a:lnTo>
                    <a:lnTo>
                      <a:pt x="57" y="28"/>
                    </a:lnTo>
                    <a:lnTo>
                      <a:pt x="57" y="28"/>
                    </a:lnTo>
                    <a:lnTo>
                      <a:pt x="55" y="25"/>
                    </a:lnTo>
                    <a:lnTo>
                      <a:pt x="55" y="25"/>
                    </a:lnTo>
                    <a:lnTo>
                      <a:pt x="51" y="24"/>
                    </a:lnTo>
                    <a:lnTo>
                      <a:pt x="51" y="24"/>
                    </a:lnTo>
                    <a:lnTo>
                      <a:pt x="48" y="23"/>
                    </a:lnTo>
                    <a:lnTo>
                      <a:pt x="44" y="21"/>
                    </a:lnTo>
                    <a:lnTo>
                      <a:pt x="44" y="21"/>
                    </a:lnTo>
                    <a:lnTo>
                      <a:pt x="41" y="20"/>
                    </a:lnTo>
                    <a:lnTo>
                      <a:pt x="41" y="20"/>
                    </a:lnTo>
                    <a:lnTo>
                      <a:pt x="39" y="20"/>
                    </a:lnTo>
                    <a:lnTo>
                      <a:pt x="39" y="20"/>
                    </a:lnTo>
                    <a:lnTo>
                      <a:pt x="36" y="1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9" name="Freeform 44">
                <a:extLst>
                  <a:ext uri="{FF2B5EF4-FFF2-40B4-BE49-F238E27FC236}">
                    <a16:creationId xmlns:a16="http://schemas.microsoft.com/office/drawing/2014/main" xmlns="" id="{3CA11E5B-02A7-46F5-BAD0-0A3A19818BD6}"/>
                  </a:ext>
                </a:extLst>
              </p:cNvPr>
              <p:cNvSpPr>
                <a:spLocks/>
              </p:cNvSpPr>
              <p:nvPr/>
            </p:nvSpPr>
            <p:spPr bwMode="auto">
              <a:xfrm>
                <a:off x="4239025" y="3943843"/>
                <a:ext cx="121020" cy="115257"/>
              </a:xfrm>
              <a:custGeom>
                <a:avLst/>
                <a:gdLst>
                  <a:gd name="T0" fmla="*/ 36 w 63"/>
                  <a:gd name="T1" fmla="*/ 16 h 60"/>
                  <a:gd name="T2" fmla="*/ 33 w 63"/>
                  <a:gd name="T3" fmla="*/ 11 h 60"/>
                  <a:gd name="T4" fmla="*/ 28 w 63"/>
                  <a:gd name="T5" fmla="*/ 4 h 60"/>
                  <a:gd name="T6" fmla="*/ 25 w 63"/>
                  <a:gd name="T7" fmla="*/ 0 h 60"/>
                  <a:gd name="T8" fmla="*/ 20 w 63"/>
                  <a:gd name="T9" fmla="*/ 0 h 60"/>
                  <a:gd name="T10" fmla="*/ 16 w 63"/>
                  <a:gd name="T11" fmla="*/ 3 h 60"/>
                  <a:gd name="T12" fmla="*/ 11 w 63"/>
                  <a:gd name="T13" fmla="*/ 6 h 60"/>
                  <a:gd name="T14" fmla="*/ 5 w 63"/>
                  <a:gd name="T15" fmla="*/ 8 h 60"/>
                  <a:gd name="T16" fmla="*/ 7 w 63"/>
                  <a:gd name="T17" fmla="*/ 11 h 60"/>
                  <a:gd name="T18" fmla="*/ 7 w 63"/>
                  <a:gd name="T19" fmla="*/ 11 h 60"/>
                  <a:gd name="T20" fmla="*/ 5 w 63"/>
                  <a:gd name="T21" fmla="*/ 13 h 60"/>
                  <a:gd name="T22" fmla="*/ 4 w 63"/>
                  <a:gd name="T23" fmla="*/ 17 h 60"/>
                  <a:gd name="T24" fmla="*/ 7 w 63"/>
                  <a:gd name="T25" fmla="*/ 19 h 60"/>
                  <a:gd name="T26" fmla="*/ 15 w 63"/>
                  <a:gd name="T27" fmla="*/ 20 h 60"/>
                  <a:gd name="T28" fmla="*/ 23 w 63"/>
                  <a:gd name="T29" fmla="*/ 25 h 60"/>
                  <a:gd name="T30" fmla="*/ 25 w 63"/>
                  <a:gd name="T31" fmla="*/ 25 h 60"/>
                  <a:gd name="T32" fmla="*/ 28 w 63"/>
                  <a:gd name="T33" fmla="*/ 24 h 60"/>
                  <a:gd name="T34" fmla="*/ 33 w 63"/>
                  <a:gd name="T35" fmla="*/ 24 h 60"/>
                  <a:gd name="T36" fmla="*/ 32 w 63"/>
                  <a:gd name="T37" fmla="*/ 28 h 60"/>
                  <a:gd name="T38" fmla="*/ 27 w 63"/>
                  <a:gd name="T39" fmla="*/ 32 h 60"/>
                  <a:gd name="T40" fmla="*/ 21 w 63"/>
                  <a:gd name="T41" fmla="*/ 35 h 60"/>
                  <a:gd name="T42" fmla="*/ 20 w 63"/>
                  <a:gd name="T43" fmla="*/ 36 h 60"/>
                  <a:gd name="T44" fmla="*/ 16 w 63"/>
                  <a:gd name="T45" fmla="*/ 41 h 60"/>
                  <a:gd name="T46" fmla="*/ 16 w 63"/>
                  <a:gd name="T47" fmla="*/ 45 h 60"/>
                  <a:gd name="T48" fmla="*/ 21 w 63"/>
                  <a:gd name="T49" fmla="*/ 45 h 60"/>
                  <a:gd name="T50" fmla="*/ 29 w 63"/>
                  <a:gd name="T51" fmla="*/ 43 h 60"/>
                  <a:gd name="T52" fmla="*/ 29 w 63"/>
                  <a:gd name="T53" fmla="*/ 44 h 60"/>
                  <a:gd name="T54" fmla="*/ 27 w 63"/>
                  <a:gd name="T55" fmla="*/ 45 h 60"/>
                  <a:gd name="T56" fmla="*/ 19 w 63"/>
                  <a:gd name="T57" fmla="*/ 48 h 60"/>
                  <a:gd name="T58" fmla="*/ 12 w 63"/>
                  <a:gd name="T59" fmla="*/ 52 h 60"/>
                  <a:gd name="T60" fmla="*/ 11 w 63"/>
                  <a:gd name="T61" fmla="*/ 53 h 60"/>
                  <a:gd name="T62" fmla="*/ 7 w 63"/>
                  <a:gd name="T63" fmla="*/ 49 h 60"/>
                  <a:gd name="T64" fmla="*/ 1 w 63"/>
                  <a:gd name="T65" fmla="*/ 50 h 60"/>
                  <a:gd name="T66" fmla="*/ 1 w 63"/>
                  <a:gd name="T67" fmla="*/ 54 h 60"/>
                  <a:gd name="T68" fmla="*/ 4 w 63"/>
                  <a:gd name="T69" fmla="*/ 57 h 60"/>
                  <a:gd name="T70" fmla="*/ 7 w 63"/>
                  <a:gd name="T71" fmla="*/ 60 h 60"/>
                  <a:gd name="T72" fmla="*/ 15 w 63"/>
                  <a:gd name="T73" fmla="*/ 57 h 60"/>
                  <a:gd name="T74" fmla="*/ 19 w 63"/>
                  <a:gd name="T75" fmla="*/ 57 h 60"/>
                  <a:gd name="T76" fmla="*/ 25 w 63"/>
                  <a:gd name="T77" fmla="*/ 57 h 60"/>
                  <a:gd name="T78" fmla="*/ 40 w 63"/>
                  <a:gd name="T79" fmla="*/ 49 h 60"/>
                  <a:gd name="T80" fmla="*/ 43 w 63"/>
                  <a:gd name="T81" fmla="*/ 48 h 60"/>
                  <a:gd name="T82" fmla="*/ 44 w 63"/>
                  <a:gd name="T83" fmla="*/ 50 h 60"/>
                  <a:gd name="T84" fmla="*/ 47 w 63"/>
                  <a:gd name="T85" fmla="*/ 52 h 60"/>
                  <a:gd name="T86" fmla="*/ 52 w 63"/>
                  <a:gd name="T87" fmla="*/ 49 h 60"/>
                  <a:gd name="T88" fmla="*/ 57 w 63"/>
                  <a:gd name="T89" fmla="*/ 45 h 60"/>
                  <a:gd name="T90" fmla="*/ 55 w 63"/>
                  <a:gd name="T91" fmla="*/ 44 h 60"/>
                  <a:gd name="T92" fmla="*/ 52 w 63"/>
                  <a:gd name="T93" fmla="*/ 43 h 60"/>
                  <a:gd name="T94" fmla="*/ 56 w 63"/>
                  <a:gd name="T95" fmla="*/ 40 h 60"/>
                  <a:gd name="T96" fmla="*/ 60 w 63"/>
                  <a:gd name="T97" fmla="*/ 40 h 60"/>
                  <a:gd name="T98" fmla="*/ 61 w 63"/>
                  <a:gd name="T99" fmla="*/ 40 h 60"/>
                  <a:gd name="T100" fmla="*/ 63 w 63"/>
                  <a:gd name="T101" fmla="*/ 35 h 60"/>
                  <a:gd name="T102" fmla="*/ 60 w 63"/>
                  <a:gd name="T103" fmla="*/ 31 h 60"/>
                  <a:gd name="T104" fmla="*/ 55 w 63"/>
                  <a:gd name="T105" fmla="*/ 25 h 60"/>
                  <a:gd name="T106" fmla="*/ 51 w 63"/>
                  <a:gd name="T107" fmla="*/ 24 h 60"/>
                  <a:gd name="T108" fmla="*/ 44 w 63"/>
                  <a:gd name="T109" fmla="*/ 21 h 60"/>
                  <a:gd name="T110" fmla="*/ 39 w 63"/>
                  <a:gd name="T111"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 h="60">
                    <a:moveTo>
                      <a:pt x="36" y="17"/>
                    </a:moveTo>
                    <a:lnTo>
                      <a:pt x="36" y="17"/>
                    </a:lnTo>
                    <a:lnTo>
                      <a:pt x="36" y="16"/>
                    </a:lnTo>
                    <a:lnTo>
                      <a:pt x="36" y="16"/>
                    </a:lnTo>
                    <a:lnTo>
                      <a:pt x="35" y="13"/>
                    </a:lnTo>
                    <a:lnTo>
                      <a:pt x="33" y="11"/>
                    </a:lnTo>
                    <a:lnTo>
                      <a:pt x="33" y="11"/>
                    </a:lnTo>
                    <a:lnTo>
                      <a:pt x="31" y="7"/>
                    </a:lnTo>
                    <a:lnTo>
                      <a:pt x="28" y="4"/>
                    </a:lnTo>
                    <a:lnTo>
                      <a:pt x="28" y="4"/>
                    </a:lnTo>
                    <a:lnTo>
                      <a:pt x="25" y="0"/>
                    </a:lnTo>
                    <a:lnTo>
                      <a:pt x="25" y="0"/>
                    </a:lnTo>
                    <a:lnTo>
                      <a:pt x="23" y="0"/>
                    </a:lnTo>
                    <a:lnTo>
                      <a:pt x="20" y="0"/>
                    </a:lnTo>
                    <a:lnTo>
                      <a:pt x="20" y="0"/>
                    </a:lnTo>
                    <a:lnTo>
                      <a:pt x="17" y="0"/>
                    </a:lnTo>
                    <a:lnTo>
                      <a:pt x="16" y="3"/>
                    </a:lnTo>
                    <a:lnTo>
                      <a:pt x="16" y="3"/>
                    </a:lnTo>
                    <a:lnTo>
                      <a:pt x="13" y="6"/>
                    </a:lnTo>
                    <a:lnTo>
                      <a:pt x="13" y="6"/>
                    </a:lnTo>
                    <a:lnTo>
                      <a:pt x="11" y="6"/>
                    </a:lnTo>
                    <a:lnTo>
                      <a:pt x="9" y="6"/>
                    </a:lnTo>
                    <a:lnTo>
                      <a:pt x="7" y="6"/>
                    </a:lnTo>
                    <a:lnTo>
                      <a:pt x="5" y="8"/>
                    </a:lnTo>
                    <a:lnTo>
                      <a:pt x="5" y="8"/>
                    </a:lnTo>
                    <a:lnTo>
                      <a:pt x="5" y="9"/>
                    </a:lnTo>
                    <a:lnTo>
                      <a:pt x="7" y="11"/>
                    </a:lnTo>
                    <a:lnTo>
                      <a:pt x="7" y="11"/>
                    </a:lnTo>
                    <a:lnTo>
                      <a:pt x="7" y="11"/>
                    </a:lnTo>
                    <a:lnTo>
                      <a:pt x="7" y="11"/>
                    </a:lnTo>
                    <a:lnTo>
                      <a:pt x="7" y="12"/>
                    </a:lnTo>
                    <a:lnTo>
                      <a:pt x="5" y="13"/>
                    </a:lnTo>
                    <a:lnTo>
                      <a:pt x="5" y="13"/>
                    </a:lnTo>
                    <a:lnTo>
                      <a:pt x="4" y="16"/>
                    </a:lnTo>
                    <a:lnTo>
                      <a:pt x="3" y="16"/>
                    </a:lnTo>
                    <a:lnTo>
                      <a:pt x="4" y="17"/>
                    </a:lnTo>
                    <a:lnTo>
                      <a:pt x="4" y="17"/>
                    </a:lnTo>
                    <a:lnTo>
                      <a:pt x="5" y="19"/>
                    </a:lnTo>
                    <a:lnTo>
                      <a:pt x="7" y="19"/>
                    </a:lnTo>
                    <a:lnTo>
                      <a:pt x="11" y="19"/>
                    </a:lnTo>
                    <a:lnTo>
                      <a:pt x="11" y="19"/>
                    </a:lnTo>
                    <a:lnTo>
                      <a:pt x="15" y="20"/>
                    </a:lnTo>
                    <a:lnTo>
                      <a:pt x="19" y="23"/>
                    </a:lnTo>
                    <a:lnTo>
                      <a:pt x="19" y="23"/>
                    </a:lnTo>
                    <a:lnTo>
                      <a:pt x="23" y="25"/>
                    </a:lnTo>
                    <a:lnTo>
                      <a:pt x="23" y="25"/>
                    </a:lnTo>
                    <a:lnTo>
                      <a:pt x="24" y="27"/>
                    </a:lnTo>
                    <a:lnTo>
                      <a:pt x="25" y="25"/>
                    </a:lnTo>
                    <a:lnTo>
                      <a:pt x="25" y="25"/>
                    </a:lnTo>
                    <a:lnTo>
                      <a:pt x="28" y="24"/>
                    </a:lnTo>
                    <a:lnTo>
                      <a:pt x="28" y="24"/>
                    </a:lnTo>
                    <a:lnTo>
                      <a:pt x="32" y="24"/>
                    </a:lnTo>
                    <a:lnTo>
                      <a:pt x="32" y="24"/>
                    </a:lnTo>
                    <a:lnTo>
                      <a:pt x="33" y="24"/>
                    </a:lnTo>
                    <a:lnTo>
                      <a:pt x="33" y="24"/>
                    </a:lnTo>
                    <a:lnTo>
                      <a:pt x="33" y="27"/>
                    </a:lnTo>
                    <a:lnTo>
                      <a:pt x="32" y="28"/>
                    </a:lnTo>
                    <a:lnTo>
                      <a:pt x="32" y="28"/>
                    </a:lnTo>
                    <a:lnTo>
                      <a:pt x="27" y="32"/>
                    </a:lnTo>
                    <a:lnTo>
                      <a:pt x="27" y="32"/>
                    </a:lnTo>
                    <a:lnTo>
                      <a:pt x="24" y="33"/>
                    </a:lnTo>
                    <a:lnTo>
                      <a:pt x="21" y="35"/>
                    </a:lnTo>
                    <a:lnTo>
                      <a:pt x="21" y="35"/>
                    </a:lnTo>
                    <a:lnTo>
                      <a:pt x="20" y="35"/>
                    </a:lnTo>
                    <a:lnTo>
                      <a:pt x="20" y="36"/>
                    </a:lnTo>
                    <a:lnTo>
                      <a:pt x="20" y="36"/>
                    </a:lnTo>
                    <a:lnTo>
                      <a:pt x="17" y="40"/>
                    </a:lnTo>
                    <a:lnTo>
                      <a:pt x="17" y="40"/>
                    </a:lnTo>
                    <a:lnTo>
                      <a:pt x="16" y="41"/>
                    </a:lnTo>
                    <a:lnTo>
                      <a:pt x="15" y="44"/>
                    </a:lnTo>
                    <a:lnTo>
                      <a:pt x="15" y="44"/>
                    </a:lnTo>
                    <a:lnTo>
                      <a:pt x="16" y="45"/>
                    </a:lnTo>
                    <a:lnTo>
                      <a:pt x="19" y="45"/>
                    </a:lnTo>
                    <a:lnTo>
                      <a:pt x="19" y="45"/>
                    </a:lnTo>
                    <a:lnTo>
                      <a:pt x="21" y="45"/>
                    </a:lnTo>
                    <a:lnTo>
                      <a:pt x="25" y="44"/>
                    </a:lnTo>
                    <a:lnTo>
                      <a:pt x="25" y="44"/>
                    </a:lnTo>
                    <a:lnTo>
                      <a:pt x="29" y="43"/>
                    </a:lnTo>
                    <a:lnTo>
                      <a:pt x="29" y="43"/>
                    </a:lnTo>
                    <a:lnTo>
                      <a:pt x="29" y="44"/>
                    </a:lnTo>
                    <a:lnTo>
                      <a:pt x="29" y="44"/>
                    </a:lnTo>
                    <a:lnTo>
                      <a:pt x="28" y="45"/>
                    </a:lnTo>
                    <a:lnTo>
                      <a:pt x="27" y="45"/>
                    </a:lnTo>
                    <a:lnTo>
                      <a:pt x="27" y="45"/>
                    </a:lnTo>
                    <a:lnTo>
                      <a:pt x="23" y="47"/>
                    </a:lnTo>
                    <a:lnTo>
                      <a:pt x="19" y="48"/>
                    </a:lnTo>
                    <a:lnTo>
                      <a:pt x="19" y="48"/>
                    </a:lnTo>
                    <a:lnTo>
                      <a:pt x="15" y="50"/>
                    </a:lnTo>
                    <a:lnTo>
                      <a:pt x="15" y="50"/>
                    </a:lnTo>
                    <a:lnTo>
                      <a:pt x="12" y="52"/>
                    </a:lnTo>
                    <a:lnTo>
                      <a:pt x="12" y="52"/>
                    </a:lnTo>
                    <a:lnTo>
                      <a:pt x="12" y="53"/>
                    </a:lnTo>
                    <a:lnTo>
                      <a:pt x="11" y="53"/>
                    </a:lnTo>
                    <a:lnTo>
                      <a:pt x="11" y="53"/>
                    </a:lnTo>
                    <a:lnTo>
                      <a:pt x="8" y="52"/>
                    </a:lnTo>
                    <a:lnTo>
                      <a:pt x="7" y="49"/>
                    </a:lnTo>
                    <a:lnTo>
                      <a:pt x="7" y="49"/>
                    </a:lnTo>
                    <a:lnTo>
                      <a:pt x="4" y="48"/>
                    </a:lnTo>
                    <a:lnTo>
                      <a:pt x="1" y="50"/>
                    </a:lnTo>
                    <a:lnTo>
                      <a:pt x="1" y="50"/>
                    </a:lnTo>
                    <a:lnTo>
                      <a:pt x="0" y="53"/>
                    </a:lnTo>
                    <a:lnTo>
                      <a:pt x="1" y="54"/>
                    </a:lnTo>
                    <a:lnTo>
                      <a:pt x="1" y="54"/>
                    </a:lnTo>
                    <a:lnTo>
                      <a:pt x="4" y="57"/>
                    </a:lnTo>
                    <a:lnTo>
                      <a:pt x="4" y="57"/>
                    </a:lnTo>
                    <a:lnTo>
                      <a:pt x="5" y="58"/>
                    </a:lnTo>
                    <a:lnTo>
                      <a:pt x="5" y="58"/>
                    </a:lnTo>
                    <a:lnTo>
                      <a:pt x="7" y="60"/>
                    </a:lnTo>
                    <a:lnTo>
                      <a:pt x="11" y="60"/>
                    </a:lnTo>
                    <a:lnTo>
                      <a:pt x="11" y="60"/>
                    </a:lnTo>
                    <a:lnTo>
                      <a:pt x="15" y="57"/>
                    </a:lnTo>
                    <a:lnTo>
                      <a:pt x="15" y="57"/>
                    </a:lnTo>
                    <a:lnTo>
                      <a:pt x="17" y="57"/>
                    </a:lnTo>
                    <a:lnTo>
                      <a:pt x="19" y="57"/>
                    </a:lnTo>
                    <a:lnTo>
                      <a:pt x="19" y="57"/>
                    </a:lnTo>
                    <a:lnTo>
                      <a:pt x="25" y="57"/>
                    </a:lnTo>
                    <a:lnTo>
                      <a:pt x="25" y="57"/>
                    </a:lnTo>
                    <a:lnTo>
                      <a:pt x="33" y="53"/>
                    </a:lnTo>
                    <a:lnTo>
                      <a:pt x="33" y="53"/>
                    </a:lnTo>
                    <a:lnTo>
                      <a:pt x="40" y="49"/>
                    </a:lnTo>
                    <a:lnTo>
                      <a:pt x="40" y="49"/>
                    </a:lnTo>
                    <a:lnTo>
                      <a:pt x="43" y="48"/>
                    </a:lnTo>
                    <a:lnTo>
                      <a:pt x="43" y="48"/>
                    </a:lnTo>
                    <a:lnTo>
                      <a:pt x="44" y="49"/>
                    </a:lnTo>
                    <a:lnTo>
                      <a:pt x="44" y="49"/>
                    </a:lnTo>
                    <a:lnTo>
                      <a:pt x="44" y="50"/>
                    </a:lnTo>
                    <a:lnTo>
                      <a:pt x="45" y="52"/>
                    </a:lnTo>
                    <a:lnTo>
                      <a:pt x="45" y="52"/>
                    </a:lnTo>
                    <a:lnTo>
                      <a:pt x="47" y="52"/>
                    </a:lnTo>
                    <a:lnTo>
                      <a:pt x="48" y="52"/>
                    </a:lnTo>
                    <a:lnTo>
                      <a:pt x="52" y="49"/>
                    </a:lnTo>
                    <a:lnTo>
                      <a:pt x="52" y="49"/>
                    </a:lnTo>
                    <a:lnTo>
                      <a:pt x="55" y="48"/>
                    </a:lnTo>
                    <a:lnTo>
                      <a:pt x="57" y="45"/>
                    </a:lnTo>
                    <a:lnTo>
                      <a:pt x="57" y="45"/>
                    </a:lnTo>
                    <a:lnTo>
                      <a:pt x="57" y="45"/>
                    </a:lnTo>
                    <a:lnTo>
                      <a:pt x="57" y="44"/>
                    </a:lnTo>
                    <a:lnTo>
                      <a:pt x="55" y="44"/>
                    </a:lnTo>
                    <a:lnTo>
                      <a:pt x="55" y="44"/>
                    </a:lnTo>
                    <a:lnTo>
                      <a:pt x="53" y="43"/>
                    </a:lnTo>
                    <a:lnTo>
                      <a:pt x="52" y="43"/>
                    </a:lnTo>
                    <a:lnTo>
                      <a:pt x="52" y="41"/>
                    </a:lnTo>
                    <a:lnTo>
                      <a:pt x="52" y="41"/>
                    </a:lnTo>
                    <a:lnTo>
                      <a:pt x="56" y="40"/>
                    </a:lnTo>
                    <a:lnTo>
                      <a:pt x="59" y="37"/>
                    </a:lnTo>
                    <a:lnTo>
                      <a:pt x="59" y="37"/>
                    </a:lnTo>
                    <a:lnTo>
                      <a:pt x="60" y="40"/>
                    </a:lnTo>
                    <a:lnTo>
                      <a:pt x="61" y="40"/>
                    </a:lnTo>
                    <a:lnTo>
                      <a:pt x="61" y="40"/>
                    </a:lnTo>
                    <a:lnTo>
                      <a:pt x="61" y="40"/>
                    </a:lnTo>
                    <a:lnTo>
                      <a:pt x="63" y="37"/>
                    </a:lnTo>
                    <a:lnTo>
                      <a:pt x="63" y="35"/>
                    </a:lnTo>
                    <a:lnTo>
                      <a:pt x="63" y="35"/>
                    </a:lnTo>
                    <a:lnTo>
                      <a:pt x="63" y="32"/>
                    </a:lnTo>
                    <a:lnTo>
                      <a:pt x="60" y="31"/>
                    </a:lnTo>
                    <a:lnTo>
                      <a:pt x="60" y="31"/>
                    </a:lnTo>
                    <a:lnTo>
                      <a:pt x="57" y="28"/>
                    </a:lnTo>
                    <a:lnTo>
                      <a:pt x="57" y="28"/>
                    </a:lnTo>
                    <a:lnTo>
                      <a:pt x="55" y="25"/>
                    </a:lnTo>
                    <a:lnTo>
                      <a:pt x="55" y="25"/>
                    </a:lnTo>
                    <a:lnTo>
                      <a:pt x="51" y="24"/>
                    </a:lnTo>
                    <a:lnTo>
                      <a:pt x="51" y="24"/>
                    </a:lnTo>
                    <a:lnTo>
                      <a:pt x="48" y="23"/>
                    </a:lnTo>
                    <a:lnTo>
                      <a:pt x="44" y="21"/>
                    </a:lnTo>
                    <a:lnTo>
                      <a:pt x="44" y="21"/>
                    </a:lnTo>
                    <a:lnTo>
                      <a:pt x="41" y="20"/>
                    </a:lnTo>
                    <a:lnTo>
                      <a:pt x="41" y="20"/>
                    </a:lnTo>
                    <a:lnTo>
                      <a:pt x="39" y="20"/>
                    </a:lnTo>
                    <a:lnTo>
                      <a:pt x="39" y="20"/>
                    </a:lnTo>
                    <a:lnTo>
                      <a:pt x="36" y="1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80" name="Freeform 45">
                <a:extLst>
                  <a:ext uri="{FF2B5EF4-FFF2-40B4-BE49-F238E27FC236}">
                    <a16:creationId xmlns:a16="http://schemas.microsoft.com/office/drawing/2014/main" xmlns="" id="{3C3650A6-5F08-466E-AA63-6ECBC1B5D073}"/>
                  </a:ext>
                </a:extLst>
              </p:cNvPr>
              <p:cNvSpPr>
                <a:spLocks/>
              </p:cNvSpPr>
              <p:nvPr/>
            </p:nvSpPr>
            <p:spPr bwMode="auto">
              <a:xfrm>
                <a:off x="4285128" y="4099439"/>
                <a:ext cx="69154" cy="105652"/>
              </a:xfrm>
              <a:custGeom>
                <a:avLst/>
                <a:gdLst>
                  <a:gd name="T0" fmla="*/ 16 w 36"/>
                  <a:gd name="T1" fmla="*/ 25 h 55"/>
                  <a:gd name="T2" fmla="*/ 12 w 36"/>
                  <a:gd name="T3" fmla="*/ 26 h 55"/>
                  <a:gd name="T4" fmla="*/ 8 w 36"/>
                  <a:gd name="T5" fmla="*/ 26 h 55"/>
                  <a:gd name="T6" fmla="*/ 7 w 36"/>
                  <a:gd name="T7" fmla="*/ 25 h 55"/>
                  <a:gd name="T8" fmla="*/ 8 w 36"/>
                  <a:gd name="T9" fmla="*/ 21 h 55"/>
                  <a:gd name="T10" fmla="*/ 11 w 36"/>
                  <a:gd name="T11" fmla="*/ 17 h 55"/>
                  <a:gd name="T12" fmla="*/ 13 w 36"/>
                  <a:gd name="T13" fmla="*/ 16 h 55"/>
                  <a:gd name="T14" fmla="*/ 15 w 36"/>
                  <a:gd name="T15" fmla="*/ 14 h 55"/>
                  <a:gd name="T16" fmla="*/ 20 w 36"/>
                  <a:gd name="T17" fmla="*/ 10 h 55"/>
                  <a:gd name="T18" fmla="*/ 24 w 36"/>
                  <a:gd name="T19" fmla="*/ 7 h 55"/>
                  <a:gd name="T20" fmla="*/ 31 w 36"/>
                  <a:gd name="T21" fmla="*/ 0 h 55"/>
                  <a:gd name="T22" fmla="*/ 33 w 36"/>
                  <a:gd name="T23" fmla="*/ 0 h 55"/>
                  <a:gd name="T24" fmla="*/ 35 w 36"/>
                  <a:gd name="T25" fmla="*/ 0 h 55"/>
                  <a:gd name="T26" fmla="*/ 35 w 36"/>
                  <a:gd name="T27" fmla="*/ 4 h 55"/>
                  <a:gd name="T28" fmla="*/ 32 w 36"/>
                  <a:gd name="T29" fmla="*/ 10 h 55"/>
                  <a:gd name="T30" fmla="*/ 31 w 36"/>
                  <a:gd name="T31" fmla="*/ 13 h 55"/>
                  <a:gd name="T32" fmla="*/ 28 w 36"/>
                  <a:gd name="T33" fmla="*/ 16 h 55"/>
                  <a:gd name="T34" fmla="*/ 25 w 36"/>
                  <a:gd name="T35" fmla="*/ 21 h 55"/>
                  <a:gd name="T36" fmla="*/ 24 w 36"/>
                  <a:gd name="T37" fmla="*/ 26 h 55"/>
                  <a:gd name="T38" fmla="*/ 21 w 36"/>
                  <a:gd name="T39" fmla="*/ 32 h 55"/>
                  <a:gd name="T40" fmla="*/ 19 w 36"/>
                  <a:gd name="T41" fmla="*/ 36 h 55"/>
                  <a:gd name="T42" fmla="*/ 17 w 36"/>
                  <a:gd name="T43" fmla="*/ 40 h 55"/>
                  <a:gd name="T44" fmla="*/ 13 w 36"/>
                  <a:gd name="T45" fmla="*/ 44 h 55"/>
                  <a:gd name="T46" fmla="*/ 12 w 36"/>
                  <a:gd name="T47" fmla="*/ 46 h 55"/>
                  <a:gd name="T48" fmla="*/ 11 w 36"/>
                  <a:gd name="T49" fmla="*/ 53 h 55"/>
                  <a:gd name="T50" fmla="*/ 8 w 36"/>
                  <a:gd name="T51" fmla="*/ 54 h 55"/>
                  <a:gd name="T52" fmla="*/ 3 w 36"/>
                  <a:gd name="T53" fmla="*/ 54 h 55"/>
                  <a:gd name="T54" fmla="*/ 1 w 36"/>
                  <a:gd name="T55" fmla="*/ 51 h 55"/>
                  <a:gd name="T56" fmla="*/ 0 w 36"/>
                  <a:gd name="T57" fmla="*/ 44 h 55"/>
                  <a:gd name="T58" fmla="*/ 0 w 36"/>
                  <a:gd name="T59" fmla="*/ 40 h 55"/>
                  <a:gd name="T60" fmla="*/ 1 w 36"/>
                  <a:gd name="T61" fmla="*/ 34 h 55"/>
                  <a:gd name="T62" fmla="*/ 7 w 36"/>
                  <a:gd name="T63" fmla="*/ 30 h 55"/>
                  <a:gd name="T64" fmla="*/ 12 w 36"/>
                  <a:gd name="T65" fmla="*/ 29 h 55"/>
                  <a:gd name="T66" fmla="*/ 15 w 36"/>
                  <a:gd name="T67" fmla="*/ 28 h 55"/>
                  <a:gd name="T68" fmla="*/ 16 w 36"/>
                  <a:gd name="T6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55">
                    <a:moveTo>
                      <a:pt x="16" y="25"/>
                    </a:moveTo>
                    <a:lnTo>
                      <a:pt x="16" y="25"/>
                    </a:lnTo>
                    <a:lnTo>
                      <a:pt x="15" y="26"/>
                    </a:lnTo>
                    <a:lnTo>
                      <a:pt x="12" y="26"/>
                    </a:lnTo>
                    <a:lnTo>
                      <a:pt x="11" y="28"/>
                    </a:lnTo>
                    <a:lnTo>
                      <a:pt x="8" y="26"/>
                    </a:lnTo>
                    <a:lnTo>
                      <a:pt x="8" y="26"/>
                    </a:lnTo>
                    <a:lnTo>
                      <a:pt x="7" y="25"/>
                    </a:lnTo>
                    <a:lnTo>
                      <a:pt x="7" y="24"/>
                    </a:lnTo>
                    <a:lnTo>
                      <a:pt x="8" y="21"/>
                    </a:lnTo>
                    <a:lnTo>
                      <a:pt x="8" y="21"/>
                    </a:lnTo>
                    <a:lnTo>
                      <a:pt x="11" y="17"/>
                    </a:lnTo>
                    <a:lnTo>
                      <a:pt x="11" y="17"/>
                    </a:lnTo>
                    <a:lnTo>
                      <a:pt x="13" y="16"/>
                    </a:lnTo>
                    <a:lnTo>
                      <a:pt x="15" y="14"/>
                    </a:lnTo>
                    <a:lnTo>
                      <a:pt x="15" y="14"/>
                    </a:lnTo>
                    <a:lnTo>
                      <a:pt x="20" y="10"/>
                    </a:lnTo>
                    <a:lnTo>
                      <a:pt x="20" y="10"/>
                    </a:lnTo>
                    <a:lnTo>
                      <a:pt x="24" y="7"/>
                    </a:lnTo>
                    <a:lnTo>
                      <a:pt x="24" y="7"/>
                    </a:lnTo>
                    <a:lnTo>
                      <a:pt x="28" y="3"/>
                    </a:lnTo>
                    <a:lnTo>
                      <a:pt x="31" y="0"/>
                    </a:lnTo>
                    <a:lnTo>
                      <a:pt x="31" y="0"/>
                    </a:lnTo>
                    <a:lnTo>
                      <a:pt x="33" y="0"/>
                    </a:lnTo>
                    <a:lnTo>
                      <a:pt x="35" y="0"/>
                    </a:lnTo>
                    <a:lnTo>
                      <a:pt x="35" y="0"/>
                    </a:lnTo>
                    <a:lnTo>
                      <a:pt x="36" y="1"/>
                    </a:lnTo>
                    <a:lnTo>
                      <a:pt x="35" y="4"/>
                    </a:lnTo>
                    <a:lnTo>
                      <a:pt x="35" y="4"/>
                    </a:lnTo>
                    <a:lnTo>
                      <a:pt x="32" y="10"/>
                    </a:lnTo>
                    <a:lnTo>
                      <a:pt x="32" y="10"/>
                    </a:lnTo>
                    <a:lnTo>
                      <a:pt x="31" y="13"/>
                    </a:lnTo>
                    <a:lnTo>
                      <a:pt x="28" y="16"/>
                    </a:lnTo>
                    <a:lnTo>
                      <a:pt x="28" y="16"/>
                    </a:lnTo>
                    <a:lnTo>
                      <a:pt x="27" y="18"/>
                    </a:lnTo>
                    <a:lnTo>
                      <a:pt x="25" y="21"/>
                    </a:lnTo>
                    <a:lnTo>
                      <a:pt x="25" y="21"/>
                    </a:lnTo>
                    <a:lnTo>
                      <a:pt x="24" y="26"/>
                    </a:lnTo>
                    <a:lnTo>
                      <a:pt x="24" y="26"/>
                    </a:lnTo>
                    <a:lnTo>
                      <a:pt x="21" y="32"/>
                    </a:lnTo>
                    <a:lnTo>
                      <a:pt x="21" y="32"/>
                    </a:lnTo>
                    <a:lnTo>
                      <a:pt x="19" y="36"/>
                    </a:lnTo>
                    <a:lnTo>
                      <a:pt x="17" y="40"/>
                    </a:lnTo>
                    <a:lnTo>
                      <a:pt x="17" y="40"/>
                    </a:lnTo>
                    <a:lnTo>
                      <a:pt x="15" y="42"/>
                    </a:lnTo>
                    <a:lnTo>
                      <a:pt x="13" y="44"/>
                    </a:lnTo>
                    <a:lnTo>
                      <a:pt x="12" y="46"/>
                    </a:lnTo>
                    <a:lnTo>
                      <a:pt x="12" y="46"/>
                    </a:lnTo>
                    <a:lnTo>
                      <a:pt x="12" y="49"/>
                    </a:lnTo>
                    <a:lnTo>
                      <a:pt x="11" y="53"/>
                    </a:lnTo>
                    <a:lnTo>
                      <a:pt x="11" y="53"/>
                    </a:lnTo>
                    <a:lnTo>
                      <a:pt x="8" y="54"/>
                    </a:lnTo>
                    <a:lnTo>
                      <a:pt x="5" y="55"/>
                    </a:lnTo>
                    <a:lnTo>
                      <a:pt x="3" y="54"/>
                    </a:lnTo>
                    <a:lnTo>
                      <a:pt x="1" y="51"/>
                    </a:lnTo>
                    <a:lnTo>
                      <a:pt x="1" y="51"/>
                    </a:lnTo>
                    <a:lnTo>
                      <a:pt x="0" y="48"/>
                    </a:lnTo>
                    <a:lnTo>
                      <a:pt x="0" y="44"/>
                    </a:lnTo>
                    <a:lnTo>
                      <a:pt x="0" y="44"/>
                    </a:lnTo>
                    <a:lnTo>
                      <a:pt x="0" y="40"/>
                    </a:lnTo>
                    <a:lnTo>
                      <a:pt x="1" y="34"/>
                    </a:lnTo>
                    <a:lnTo>
                      <a:pt x="1" y="34"/>
                    </a:lnTo>
                    <a:lnTo>
                      <a:pt x="4" y="32"/>
                    </a:lnTo>
                    <a:lnTo>
                      <a:pt x="7" y="30"/>
                    </a:lnTo>
                    <a:lnTo>
                      <a:pt x="7" y="30"/>
                    </a:lnTo>
                    <a:lnTo>
                      <a:pt x="12" y="29"/>
                    </a:lnTo>
                    <a:lnTo>
                      <a:pt x="12" y="29"/>
                    </a:lnTo>
                    <a:lnTo>
                      <a:pt x="15" y="28"/>
                    </a:lnTo>
                    <a:lnTo>
                      <a:pt x="15" y="28"/>
                    </a:lnTo>
                    <a:lnTo>
                      <a:pt x="16" y="26"/>
                    </a:lnTo>
                    <a:lnTo>
                      <a:pt x="16" y="25"/>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1" name="Freeform 46">
                <a:extLst>
                  <a:ext uri="{FF2B5EF4-FFF2-40B4-BE49-F238E27FC236}">
                    <a16:creationId xmlns:a16="http://schemas.microsoft.com/office/drawing/2014/main" xmlns="" id="{F7AF9844-12DD-4DB4-BCE6-09CCAB872012}"/>
                  </a:ext>
                </a:extLst>
              </p:cNvPr>
              <p:cNvSpPr>
                <a:spLocks/>
              </p:cNvSpPr>
              <p:nvPr/>
            </p:nvSpPr>
            <p:spPr bwMode="auto">
              <a:xfrm>
                <a:off x="4285128" y="4099439"/>
                <a:ext cx="69154" cy="105652"/>
              </a:xfrm>
              <a:custGeom>
                <a:avLst/>
                <a:gdLst>
                  <a:gd name="T0" fmla="*/ 16 w 36"/>
                  <a:gd name="T1" fmla="*/ 25 h 55"/>
                  <a:gd name="T2" fmla="*/ 12 w 36"/>
                  <a:gd name="T3" fmla="*/ 26 h 55"/>
                  <a:gd name="T4" fmla="*/ 8 w 36"/>
                  <a:gd name="T5" fmla="*/ 26 h 55"/>
                  <a:gd name="T6" fmla="*/ 7 w 36"/>
                  <a:gd name="T7" fmla="*/ 25 h 55"/>
                  <a:gd name="T8" fmla="*/ 8 w 36"/>
                  <a:gd name="T9" fmla="*/ 21 h 55"/>
                  <a:gd name="T10" fmla="*/ 11 w 36"/>
                  <a:gd name="T11" fmla="*/ 17 h 55"/>
                  <a:gd name="T12" fmla="*/ 13 w 36"/>
                  <a:gd name="T13" fmla="*/ 16 h 55"/>
                  <a:gd name="T14" fmla="*/ 15 w 36"/>
                  <a:gd name="T15" fmla="*/ 14 h 55"/>
                  <a:gd name="T16" fmla="*/ 20 w 36"/>
                  <a:gd name="T17" fmla="*/ 10 h 55"/>
                  <a:gd name="T18" fmla="*/ 24 w 36"/>
                  <a:gd name="T19" fmla="*/ 7 h 55"/>
                  <a:gd name="T20" fmla="*/ 31 w 36"/>
                  <a:gd name="T21" fmla="*/ 0 h 55"/>
                  <a:gd name="T22" fmla="*/ 33 w 36"/>
                  <a:gd name="T23" fmla="*/ 0 h 55"/>
                  <a:gd name="T24" fmla="*/ 35 w 36"/>
                  <a:gd name="T25" fmla="*/ 0 h 55"/>
                  <a:gd name="T26" fmla="*/ 35 w 36"/>
                  <a:gd name="T27" fmla="*/ 4 h 55"/>
                  <a:gd name="T28" fmla="*/ 32 w 36"/>
                  <a:gd name="T29" fmla="*/ 10 h 55"/>
                  <a:gd name="T30" fmla="*/ 31 w 36"/>
                  <a:gd name="T31" fmla="*/ 13 h 55"/>
                  <a:gd name="T32" fmla="*/ 28 w 36"/>
                  <a:gd name="T33" fmla="*/ 16 h 55"/>
                  <a:gd name="T34" fmla="*/ 25 w 36"/>
                  <a:gd name="T35" fmla="*/ 21 h 55"/>
                  <a:gd name="T36" fmla="*/ 24 w 36"/>
                  <a:gd name="T37" fmla="*/ 26 h 55"/>
                  <a:gd name="T38" fmla="*/ 21 w 36"/>
                  <a:gd name="T39" fmla="*/ 32 h 55"/>
                  <a:gd name="T40" fmla="*/ 19 w 36"/>
                  <a:gd name="T41" fmla="*/ 36 h 55"/>
                  <a:gd name="T42" fmla="*/ 17 w 36"/>
                  <a:gd name="T43" fmla="*/ 40 h 55"/>
                  <a:gd name="T44" fmla="*/ 13 w 36"/>
                  <a:gd name="T45" fmla="*/ 44 h 55"/>
                  <a:gd name="T46" fmla="*/ 12 w 36"/>
                  <a:gd name="T47" fmla="*/ 46 h 55"/>
                  <a:gd name="T48" fmla="*/ 11 w 36"/>
                  <a:gd name="T49" fmla="*/ 53 h 55"/>
                  <a:gd name="T50" fmla="*/ 8 w 36"/>
                  <a:gd name="T51" fmla="*/ 54 h 55"/>
                  <a:gd name="T52" fmla="*/ 3 w 36"/>
                  <a:gd name="T53" fmla="*/ 54 h 55"/>
                  <a:gd name="T54" fmla="*/ 1 w 36"/>
                  <a:gd name="T55" fmla="*/ 51 h 55"/>
                  <a:gd name="T56" fmla="*/ 0 w 36"/>
                  <a:gd name="T57" fmla="*/ 44 h 55"/>
                  <a:gd name="T58" fmla="*/ 0 w 36"/>
                  <a:gd name="T59" fmla="*/ 40 h 55"/>
                  <a:gd name="T60" fmla="*/ 1 w 36"/>
                  <a:gd name="T61" fmla="*/ 34 h 55"/>
                  <a:gd name="T62" fmla="*/ 7 w 36"/>
                  <a:gd name="T63" fmla="*/ 30 h 55"/>
                  <a:gd name="T64" fmla="*/ 12 w 36"/>
                  <a:gd name="T65" fmla="*/ 29 h 55"/>
                  <a:gd name="T66" fmla="*/ 15 w 36"/>
                  <a:gd name="T67" fmla="*/ 28 h 55"/>
                  <a:gd name="T68" fmla="*/ 16 w 36"/>
                  <a:gd name="T6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55">
                    <a:moveTo>
                      <a:pt x="16" y="25"/>
                    </a:moveTo>
                    <a:lnTo>
                      <a:pt x="16" y="25"/>
                    </a:lnTo>
                    <a:lnTo>
                      <a:pt x="15" y="26"/>
                    </a:lnTo>
                    <a:lnTo>
                      <a:pt x="12" y="26"/>
                    </a:lnTo>
                    <a:lnTo>
                      <a:pt x="11" y="28"/>
                    </a:lnTo>
                    <a:lnTo>
                      <a:pt x="8" y="26"/>
                    </a:lnTo>
                    <a:lnTo>
                      <a:pt x="8" y="26"/>
                    </a:lnTo>
                    <a:lnTo>
                      <a:pt x="7" y="25"/>
                    </a:lnTo>
                    <a:lnTo>
                      <a:pt x="7" y="24"/>
                    </a:lnTo>
                    <a:lnTo>
                      <a:pt x="8" y="21"/>
                    </a:lnTo>
                    <a:lnTo>
                      <a:pt x="8" y="21"/>
                    </a:lnTo>
                    <a:lnTo>
                      <a:pt x="11" y="17"/>
                    </a:lnTo>
                    <a:lnTo>
                      <a:pt x="11" y="17"/>
                    </a:lnTo>
                    <a:lnTo>
                      <a:pt x="13" y="16"/>
                    </a:lnTo>
                    <a:lnTo>
                      <a:pt x="15" y="14"/>
                    </a:lnTo>
                    <a:lnTo>
                      <a:pt x="15" y="14"/>
                    </a:lnTo>
                    <a:lnTo>
                      <a:pt x="20" y="10"/>
                    </a:lnTo>
                    <a:lnTo>
                      <a:pt x="20" y="10"/>
                    </a:lnTo>
                    <a:lnTo>
                      <a:pt x="24" y="7"/>
                    </a:lnTo>
                    <a:lnTo>
                      <a:pt x="24" y="7"/>
                    </a:lnTo>
                    <a:lnTo>
                      <a:pt x="28" y="3"/>
                    </a:lnTo>
                    <a:lnTo>
                      <a:pt x="31" y="0"/>
                    </a:lnTo>
                    <a:lnTo>
                      <a:pt x="31" y="0"/>
                    </a:lnTo>
                    <a:lnTo>
                      <a:pt x="33" y="0"/>
                    </a:lnTo>
                    <a:lnTo>
                      <a:pt x="35" y="0"/>
                    </a:lnTo>
                    <a:lnTo>
                      <a:pt x="35" y="0"/>
                    </a:lnTo>
                    <a:lnTo>
                      <a:pt x="36" y="1"/>
                    </a:lnTo>
                    <a:lnTo>
                      <a:pt x="35" y="4"/>
                    </a:lnTo>
                    <a:lnTo>
                      <a:pt x="35" y="4"/>
                    </a:lnTo>
                    <a:lnTo>
                      <a:pt x="32" y="10"/>
                    </a:lnTo>
                    <a:lnTo>
                      <a:pt x="32" y="10"/>
                    </a:lnTo>
                    <a:lnTo>
                      <a:pt x="31" y="13"/>
                    </a:lnTo>
                    <a:lnTo>
                      <a:pt x="28" y="16"/>
                    </a:lnTo>
                    <a:lnTo>
                      <a:pt x="28" y="16"/>
                    </a:lnTo>
                    <a:lnTo>
                      <a:pt x="27" y="18"/>
                    </a:lnTo>
                    <a:lnTo>
                      <a:pt x="25" y="21"/>
                    </a:lnTo>
                    <a:lnTo>
                      <a:pt x="25" y="21"/>
                    </a:lnTo>
                    <a:lnTo>
                      <a:pt x="24" y="26"/>
                    </a:lnTo>
                    <a:lnTo>
                      <a:pt x="24" y="26"/>
                    </a:lnTo>
                    <a:lnTo>
                      <a:pt x="21" y="32"/>
                    </a:lnTo>
                    <a:lnTo>
                      <a:pt x="21" y="32"/>
                    </a:lnTo>
                    <a:lnTo>
                      <a:pt x="19" y="36"/>
                    </a:lnTo>
                    <a:lnTo>
                      <a:pt x="17" y="40"/>
                    </a:lnTo>
                    <a:lnTo>
                      <a:pt x="17" y="40"/>
                    </a:lnTo>
                    <a:lnTo>
                      <a:pt x="15" y="42"/>
                    </a:lnTo>
                    <a:lnTo>
                      <a:pt x="13" y="44"/>
                    </a:lnTo>
                    <a:lnTo>
                      <a:pt x="12" y="46"/>
                    </a:lnTo>
                    <a:lnTo>
                      <a:pt x="12" y="46"/>
                    </a:lnTo>
                    <a:lnTo>
                      <a:pt x="12" y="49"/>
                    </a:lnTo>
                    <a:lnTo>
                      <a:pt x="11" y="53"/>
                    </a:lnTo>
                    <a:lnTo>
                      <a:pt x="11" y="53"/>
                    </a:lnTo>
                    <a:lnTo>
                      <a:pt x="8" y="54"/>
                    </a:lnTo>
                    <a:lnTo>
                      <a:pt x="5" y="55"/>
                    </a:lnTo>
                    <a:lnTo>
                      <a:pt x="3" y="54"/>
                    </a:lnTo>
                    <a:lnTo>
                      <a:pt x="1" y="51"/>
                    </a:lnTo>
                    <a:lnTo>
                      <a:pt x="1" y="51"/>
                    </a:lnTo>
                    <a:lnTo>
                      <a:pt x="0" y="48"/>
                    </a:lnTo>
                    <a:lnTo>
                      <a:pt x="0" y="44"/>
                    </a:lnTo>
                    <a:lnTo>
                      <a:pt x="0" y="44"/>
                    </a:lnTo>
                    <a:lnTo>
                      <a:pt x="0" y="40"/>
                    </a:lnTo>
                    <a:lnTo>
                      <a:pt x="1" y="34"/>
                    </a:lnTo>
                    <a:lnTo>
                      <a:pt x="1" y="34"/>
                    </a:lnTo>
                    <a:lnTo>
                      <a:pt x="4" y="32"/>
                    </a:lnTo>
                    <a:lnTo>
                      <a:pt x="7" y="30"/>
                    </a:lnTo>
                    <a:lnTo>
                      <a:pt x="7" y="30"/>
                    </a:lnTo>
                    <a:lnTo>
                      <a:pt x="12" y="29"/>
                    </a:lnTo>
                    <a:lnTo>
                      <a:pt x="12" y="29"/>
                    </a:lnTo>
                    <a:lnTo>
                      <a:pt x="15" y="28"/>
                    </a:lnTo>
                    <a:lnTo>
                      <a:pt x="15" y="28"/>
                    </a:lnTo>
                    <a:lnTo>
                      <a:pt x="16" y="26"/>
                    </a:lnTo>
                    <a:lnTo>
                      <a:pt x="16" y="25"/>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82" name="Freeform 47">
                <a:extLst>
                  <a:ext uri="{FF2B5EF4-FFF2-40B4-BE49-F238E27FC236}">
                    <a16:creationId xmlns:a16="http://schemas.microsoft.com/office/drawing/2014/main" xmlns="" id="{8A6F73E8-F0BF-4D35-B995-3DEBD5B6D344}"/>
                  </a:ext>
                </a:extLst>
              </p:cNvPr>
              <p:cNvSpPr>
                <a:spLocks/>
              </p:cNvSpPr>
              <p:nvPr/>
            </p:nvSpPr>
            <p:spPr bwMode="auto">
              <a:xfrm>
                <a:off x="4254392" y="4101360"/>
                <a:ext cx="23051" cy="36498"/>
              </a:xfrm>
              <a:custGeom>
                <a:avLst/>
                <a:gdLst>
                  <a:gd name="T0" fmla="*/ 9 w 12"/>
                  <a:gd name="T1" fmla="*/ 2 h 19"/>
                  <a:gd name="T2" fmla="*/ 9 w 12"/>
                  <a:gd name="T3" fmla="*/ 2 h 19"/>
                  <a:gd name="T4" fmla="*/ 5 w 12"/>
                  <a:gd name="T5" fmla="*/ 4 h 19"/>
                  <a:gd name="T6" fmla="*/ 5 w 12"/>
                  <a:gd name="T7" fmla="*/ 4 h 19"/>
                  <a:gd name="T8" fmla="*/ 3 w 12"/>
                  <a:gd name="T9" fmla="*/ 8 h 19"/>
                  <a:gd name="T10" fmla="*/ 3 w 12"/>
                  <a:gd name="T11" fmla="*/ 8 h 19"/>
                  <a:gd name="T12" fmla="*/ 1 w 12"/>
                  <a:gd name="T13" fmla="*/ 11 h 19"/>
                  <a:gd name="T14" fmla="*/ 0 w 12"/>
                  <a:gd name="T15" fmla="*/ 15 h 19"/>
                  <a:gd name="T16" fmla="*/ 0 w 12"/>
                  <a:gd name="T17" fmla="*/ 15 h 19"/>
                  <a:gd name="T18" fmla="*/ 0 w 12"/>
                  <a:gd name="T19" fmla="*/ 16 h 19"/>
                  <a:gd name="T20" fmla="*/ 1 w 12"/>
                  <a:gd name="T21" fmla="*/ 19 h 19"/>
                  <a:gd name="T22" fmla="*/ 1 w 12"/>
                  <a:gd name="T23" fmla="*/ 19 h 19"/>
                  <a:gd name="T24" fmla="*/ 3 w 12"/>
                  <a:gd name="T25" fmla="*/ 19 h 19"/>
                  <a:gd name="T26" fmla="*/ 4 w 12"/>
                  <a:gd name="T27" fmla="*/ 17 h 19"/>
                  <a:gd name="T28" fmla="*/ 4 w 12"/>
                  <a:gd name="T29" fmla="*/ 17 h 19"/>
                  <a:gd name="T30" fmla="*/ 5 w 12"/>
                  <a:gd name="T31" fmla="*/ 15 h 19"/>
                  <a:gd name="T32" fmla="*/ 8 w 12"/>
                  <a:gd name="T33" fmla="*/ 11 h 19"/>
                  <a:gd name="T34" fmla="*/ 8 w 12"/>
                  <a:gd name="T35" fmla="*/ 11 h 19"/>
                  <a:gd name="T36" fmla="*/ 9 w 12"/>
                  <a:gd name="T37" fmla="*/ 8 h 19"/>
                  <a:gd name="T38" fmla="*/ 9 w 12"/>
                  <a:gd name="T39" fmla="*/ 8 h 19"/>
                  <a:gd name="T40" fmla="*/ 12 w 12"/>
                  <a:gd name="T41" fmla="*/ 4 h 19"/>
                  <a:gd name="T42" fmla="*/ 12 w 12"/>
                  <a:gd name="T43" fmla="*/ 4 h 19"/>
                  <a:gd name="T44" fmla="*/ 12 w 12"/>
                  <a:gd name="T45" fmla="*/ 3 h 19"/>
                  <a:gd name="T46" fmla="*/ 12 w 12"/>
                  <a:gd name="T47" fmla="*/ 2 h 19"/>
                  <a:gd name="T48" fmla="*/ 12 w 12"/>
                  <a:gd name="T49" fmla="*/ 2 h 19"/>
                  <a:gd name="T50" fmla="*/ 11 w 12"/>
                  <a:gd name="T51" fmla="*/ 0 h 19"/>
                  <a:gd name="T52" fmla="*/ 9 w 12"/>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9">
                    <a:moveTo>
                      <a:pt x="9" y="2"/>
                    </a:moveTo>
                    <a:lnTo>
                      <a:pt x="9" y="2"/>
                    </a:lnTo>
                    <a:lnTo>
                      <a:pt x="5" y="4"/>
                    </a:lnTo>
                    <a:lnTo>
                      <a:pt x="5" y="4"/>
                    </a:lnTo>
                    <a:lnTo>
                      <a:pt x="3" y="8"/>
                    </a:lnTo>
                    <a:lnTo>
                      <a:pt x="3" y="8"/>
                    </a:lnTo>
                    <a:lnTo>
                      <a:pt x="1" y="11"/>
                    </a:lnTo>
                    <a:lnTo>
                      <a:pt x="0" y="15"/>
                    </a:lnTo>
                    <a:lnTo>
                      <a:pt x="0" y="15"/>
                    </a:lnTo>
                    <a:lnTo>
                      <a:pt x="0" y="16"/>
                    </a:lnTo>
                    <a:lnTo>
                      <a:pt x="1" y="19"/>
                    </a:lnTo>
                    <a:lnTo>
                      <a:pt x="1" y="19"/>
                    </a:lnTo>
                    <a:lnTo>
                      <a:pt x="3" y="19"/>
                    </a:lnTo>
                    <a:lnTo>
                      <a:pt x="4" y="17"/>
                    </a:lnTo>
                    <a:lnTo>
                      <a:pt x="4" y="17"/>
                    </a:lnTo>
                    <a:lnTo>
                      <a:pt x="5" y="15"/>
                    </a:lnTo>
                    <a:lnTo>
                      <a:pt x="8" y="11"/>
                    </a:lnTo>
                    <a:lnTo>
                      <a:pt x="8" y="11"/>
                    </a:lnTo>
                    <a:lnTo>
                      <a:pt x="9" y="8"/>
                    </a:lnTo>
                    <a:lnTo>
                      <a:pt x="9" y="8"/>
                    </a:lnTo>
                    <a:lnTo>
                      <a:pt x="12" y="4"/>
                    </a:lnTo>
                    <a:lnTo>
                      <a:pt x="12" y="4"/>
                    </a:lnTo>
                    <a:lnTo>
                      <a:pt x="12" y="3"/>
                    </a:lnTo>
                    <a:lnTo>
                      <a:pt x="12" y="2"/>
                    </a:lnTo>
                    <a:lnTo>
                      <a:pt x="12" y="2"/>
                    </a:lnTo>
                    <a:lnTo>
                      <a:pt x="11" y="0"/>
                    </a:lnTo>
                    <a:lnTo>
                      <a:pt x="9"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3" name="Freeform 48">
                <a:extLst>
                  <a:ext uri="{FF2B5EF4-FFF2-40B4-BE49-F238E27FC236}">
                    <a16:creationId xmlns:a16="http://schemas.microsoft.com/office/drawing/2014/main" xmlns="" id="{2D1B5579-325B-4EC1-8165-EF9A7CAC6718}"/>
                  </a:ext>
                </a:extLst>
              </p:cNvPr>
              <p:cNvSpPr>
                <a:spLocks/>
              </p:cNvSpPr>
              <p:nvPr/>
            </p:nvSpPr>
            <p:spPr bwMode="auto">
              <a:xfrm>
                <a:off x="4254392" y="4101360"/>
                <a:ext cx="23051" cy="36498"/>
              </a:xfrm>
              <a:custGeom>
                <a:avLst/>
                <a:gdLst>
                  <a:gd name="T0" fmla="*/ 9 w 12"/>
                  <a:gd name="T1" fmla="*/ 2 h 19"/>
                  <a:gd name="T2" fmla="*/ 9 w 12"/>
                  <a:gd name="T3" fmla="*/ 2 h 19"/>
                  <a:gd name="T4" fmla="*/ 5 w 12"/>
                  <a:gd name="T5" fmla="*/ 4 h 19"/>
                  <a:gd name="T6" fmla="*/ 5 w 12"/>
                  <a:gd name="T7" fmla="*/ 4 h 19"/>
                  <a:gd name="T8" fmla="*/ 3 w 12"/>
                  <a:gd name="T9" fmla="*/ 8 h 19"/>
                  <a:gd name="T10" fmla="*/ 3 w 12"/>
                  <a:gd name="T11" fmla="*/ 8 h 19"/>
                  <a:gd name="T12" fmla="*/ 1 w 12"/>
                  <a:gd name="T13" fmla="*/ 11 h 19"/>
                  <a:gd name="T14" fmla="*/ 0 w 12"/>
                  <a:gd name="T15" fmla="*/ 15 h 19"/>
                  <a:gd name="T16" fmla="*/ 0 w 12"/>
                  <a:gd name="T17" fmla="*/ 15 h 19"/>
                  <a:gd name="T18" fmla="*/ 0 w 12"/>
                  <a:gd name="T19" fmla="*/ 16 h 19"/>
                  <a:gd name="T20" fmla="*/ 1 w 12"/>
                  <a:gd name="T21" fmla="*/ 19 h 19"/>
                  <a:gd name="T22" fmla="*/ 1 w 12"/>
                  <a:gd name="T23" fmla="*/ 19 h 19"/>
                  <a:gd name="T24" fmla="*/ 3 w 12"/>
                  <a:gd name="T25" fmla="*/ 19 h 19"/>
                  <a:gd name="T26" fmla="*/ 4 w 12"/>
                  <a:gd name="T27" fmla="*/ 17 h 19"/>
                  <a:gd name="T28" fmla="*/ 4 w 12"/>
                  <a:gd name="T29" fmla="*/ 17 h 19"/>
                  <a:gd name="T30" fmla="*/ 5 w 12"/>
                  <a:gd name="T31" fmla="*/ 15 h 19"/>
                  <a:gd name="T32" fmla="*/ 8 w 12"/>
                  <a:gd name="T33" fmla="*/ 11 h 19"/>
                  <a:gd name="T34" fmla="*/ 8 w 12"/>
                  <a:gd name="T35" fmla="*/ 11 h 19"/>
                  <a:gd name="T36" fmla="*/ 9 w 12"/>
                  <a:gd name="T37" fmla="*/ 8 h 19"/>
                  <a:gd name="T38" fmla="*/ 9 w 12"/>
                  <a:gd name="T39" fmla="*/ 8 h 19"/>
                  <a:gd name="T40" fmla="*/ 12 w 12"/>
                  <a:gd name="T41" fmla="*/ 4 h 19"/>
                  <a:gd name="T42" fmla="*/ 12 w 12"/>
                  <a:gd name="T43" fmla="*/ 4 h 19"/>
                  <a:gd name="T44" fmla="*/ 12 w 12"/>
                  <a:gd name="T45" fmla="*/ 3 h 19"/>
                  <a:gd name="T46" fmla="*/ 12 w 12"/>
                  <a:gd name="T47" fmla="*/ 2 h 19"/>
                  <a:gd name="T48" fmla="*/ 12 w 12"/>
                  <a:gd name="T49" fmla="*/ 2 h 19"/>
                  <a:gd name="T50" fmla="*/ 11 w 12"/>
                  <a:gd name="T51" fmla="*/ 0 h 19"/>
                  <a:gd name="T52" fmla="*/ 9 w 12"/>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9">
                    <a:moveTo>
                      <a:pt x="9" y="2"/>
                    </a:moveTo>
                    <a:lnTo>
                      <a:pt x="9" y="2"/>
                    </a:lnTo>
                    <a:lnTo>
                      <a:pt x="5" y="4"/>
                    </a:lnTo>
                    <a:lnTo>
                      <a:pt x="5" y="4"/>
                    </a:lnTo>
                    <a:lnTo>
                      <a:pt x="3" y="8"/>
                    </a:lnTo>
                    <a:lnTo>
                      <a:pt x="3" y="8"/>
                    </a:lnTo>
                    <a:lnTo>
                      <a:pt x="1" y="11"/>
                    </a:lnTo>
                    <a:lnTo>
                      <a:pt x="0" y="15"/>
                    </a:lnTo>
                    <a:lnTo>
                      <a:pt x="0" y="15"/>
                    </a:lnTo>
                    <a:lnTo>
                      <a:pt x="0" y="16"/>
                    </a:lnTo>
                    <a:lnTo>
                      <a:pt x="1" y="19"/>
                    </a:lnTo>
                    <a:lnTo>
                      <a:pt x="1" y="19"/>
                    </a:lnTo>
                    <a:lnTo>
                      <a:pt x="3" y="19"/>
                    </a:lnTo>
                    <a:lnTo>
                      <a:pt x="4" y="17"/>
                    </a:lnTo>
                    <a:lnTo>
                      <a:pt x="4" y="17"/>
                    </a:lnTo>
                    <a:lnTo>
                      <a:pt x="5" y="15"/>
                    </a:lnTo>
                    <a:lnTo>
                      <a:pt x="8" y="11"/>
                    </a:lnTo>
                    <a:lnTo>
                      <a:pt x="8" y="11"/>
                    </a:lnTo>
                    <a:lnTo>
                      <a:pt x="9" y="8"/>
                    </a:lnTo>
                    <a:lnTo>
                      <a:pt x="9" y="8"/>
                    </a:lnTo>
                    <a:lnTo>
                      <a:pt x="12" y="4"/>
                    </a:lnTo>
                    <a:lnTo>
                      <a:pt x="12" y="4"/>
                    </a:lnTo>
                    <a:lnTo>
                      <a:pt x="12" y="3"/>
                    </a:lnTo>
                    <a:lnTo>
                      <a:pt x="12" y="2"/>
                    </a:lnTo>
                    <a:lnTo>
                      <a:pt x="12" y="2"/>
                    </a:lnTo>
                    <a:lnTo>
                      <a:pt x="11" y="0"/>
                    </a:lnTo>
                    <a:lnTo>
                      <a:pt x="9"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84" name="Freeform 49">
                <a:extLst>
                  <a:ext uri="{FF2B5EF4-FFF2-40B4-BE49-F238E27FC236}">
                    <a16:creationId xmlns:a16="http://schemas.microsoft.com/office/drawing/2014/main" xmlns="" id="{AD2C2152-548A-4870-8E0C-9AE3DF84EA73}"/>
                  </a:ext>
                </a:extLst>
              </p:cNvPr>
              <p:cNvSpPr>
                <a:spLocks/>
              </p:cNvSpPr>
              <p:nvPr/>
            </p:nvSpPr>
            <p:spPr bwMode="auto">
              <a:xfrm>
                <a:off x="4210211" y="4160910"/>
                <a:ext cx="82601" cy="109494"/>
              </a:xfrm>
              <a:custGeom>
                <a:avLst/>
                <a:gdLst>
                  <a:gd name="T0" fmla="*/ 28 w 43"/>
                  <a:gd name="T1" fmla="*/ 2 h 57"/>
                  <a:gd name="T2" fmla="*/ 22 w 43"/>
                  <a:gd name="T3" fmla="*/ 9 h 57"/>
                  <a:gd name="T4" fmla="*/ 19 w 43"/>
                  <a:gd name="T5" fmla="*/ 12 h 57"/>
                  <a:gd name="T6" fmla="*/ 18 w 43"/>
                  <a:gd name="T7" fmla="*/ 14 h 57"/>
                  <a:gd name="T8" fmla="*/ 16 w 43"/>
                  <a:gd name="T9" fmla="*/ 17 h 57"/>
                  <a:gd name="T10" fmla="*/ 16 w 43"/>
                  <a:gd name="T11" fmla="*/ 10 h 57"/>
                  <a:gd name="T12" fmla="*/ 15 w 43"/>
                  <a:gd name="T13" fmla="*/ 8 h 57"/>
                  <a:gd name="T14" fmla="*/ 12 w 43"/>
                  <a:gd name="T15" fmla="*/ 9 h 57"/>
                  <a:gd name="T16" fmla="*/ 11 w 43"/>
                  <a:gd name="T17" fmla="*/ 12 h 57"/>
                  <a:gd name="T18" fmla="*/ 8 w 43"/>
                  <a:gd name="T19" fmla="*/ 13 h 57"/>
                  <a:gd name="T20" fmla="*/ 6 w 43"/>
                  <a:gd name="T21" fmla="*/ 16 h 57"/>
                  <a:gd name="T22" fmla="*/ 4 w 43"/>
                  <a:gd name="T23" fmla="*/ 18 h 57"/>
                  <a:gd name="T24" fmla="*/ 4 w 43"/>
                  <a:gd name="T25" fmla="*/ 25 h 57"/>
                  <a:gd name="T26" fmla="*/ 4 w 43"/>
                  <a:gd name="T27" fmla="*/ 29 h 57"/>
                  <a:gd name="T28" fmla="*/ 3 w 43"/>
                  <a:gd name="T29" fmla="*/ 30 h 57"/>
                  <a:gd name="T30" fmla="*/ 0 w 43"/>
                  <a:gd name="T31" fmla="*/ 34 h 57"/>
                  <a:gd name="T32" fmla="*/ 2 w 43"/>
                  <a:gd name="T33" fmla="*/ 41 h 57"/>
                  <a:gd name="T34" fmla="*/ 3 w 43"/>
                  <a:gd name="T35" fmla="*/ 41 h 57"/>
                  <a:gd name="T36" fmla="*/ 8 w 43"/>
                  <a:gd name="T37" fmla="*/ 35 h 57"/>
                  <a:gd name="T38" fmla="*/ 11 w 43"/>
                  <a:gd name="T39" fmla="*/ 31 h 57"/>
                  <a:gd name="T40" fmla="*/ 14 w 43"/>
                  <a:gd name="T41" fmla="*/ 26 h 57"/>
                  <a:gd name="T42" fmla="*/ 15 w 43"/>
                  <a:gd name="T43" fmla="*/ 23 h 57"/>
                  <a:gd name="T44" fmla="*/ 18 w 43"/>
                  <a:gd name="T45" fmla="*/ 23 h 57"/>
                  <a:gd name="T46" fmla="*/ 22 w 43"/>
                  <a:gd name="T47" fmla="*/ 23 h 57"/>
                  <a:gd name="T48" fmla="*/ 23 w 43"/>
                  <a:gd name="T49" fmla="*/ 26 h 57"/>
                  <a:gd name="T50" fmla="*/ 22 w 43"/>
                  <a:gd name="T51" fmla="*/ 27 h 57"/>
                  <a:gd name="T52" fmla="*/ 18 w 43"/>
                  <a:gd name="T53" fmla="*/ 30 h 57"/>
                  <a:gd name="T54" fmla="*/ 16 w 43"/>
                  <a:gd name="T55" fmla="*/ 31 h 57"/>
                  <a:gd name="T56" fmla="*/ 18 w 43"/>
                  <a:gd name="T57" fmla="*/ 35 h 57"/>
                  <a:gd name="T58" fmla="*/ 20 w 43"/>
                  <a:gd name="T59" fmla="*/ 38 h 57"/>
                  <a:gd name="T60" fmla="*/ 22 w 43"/>
                  <a:gd name="T61" fmla="*/ 39 h 57"/>
                  <a:gd name="T62" fmla="*/ 22 w 43"/>
                  <a:gd name="T63" fmla="*/ 43 h 57"/>
                  <a:gd name="T64" fmla="*/ 20 w 43"/>
                  <a:gd name="T65" fmla="*/ 45 h 57"/>
                  <a:gd name="T66" fmla="*/ 18 w 43"/>
                  <a:gd name="T67" fmla="*/ 45 h 57"/>
                  <a:gd name="T68" fmla="*/ 16 w 43"/>
                  <a:gd name="T69" fmla="*/ 46 h 57"/>
                  <a:gd name="T70" fmla="*/ 16 w 43"/>
                  <a:gd name="T71" fmla="*/ 53 h 57"/>
                  <a:gd name="T72" fmla="*/ 16 w 43"/>
                  <a:gd name="T73" fmla="*/ 55 h 57"/>
                  <a:gd name="T74" fmla="*/ 18 w 43"/>
                  <a:gd name="T75" fmla="*/ 57 h 57"/>
                  <a:gd name="T76" fmla="*/ 19 w 43"/>
                  <a:gd name="T77" fmla="*/ 57 h 57"/>
                  <a:gd name="T78" fmla="*/ 23 w 43"/>
                  <a:gd name="T79" fmla="*/ 55 h 57"/>
                  <a:gd name="T80" fmla="*/ 26 w 43"/>
                  <a:gd name="T81" fmla="*/ 51 h 57"/>
                  <a:gd name="T82" fmla="*/ 27 w 43"/>
                  <a:gd name="T83" fmla="*/ 49 h 57"/>
                  <a:gd name="T84" fmla="*/ 30 w 43"/>
                  <a:gd name="T85" fmla="*/ 49 h 57"/>
                  <a:gd name="T86" fmla="*/ 34 w 43"/>
                  <a:gd name="T87" fmla="*/ 47 h 57"/>
                  <a:gd name="T88" fmla="*/ 40 w 43"/>
                  <a:gd name="T89" fmla="*/ 43 h 57"/>
                  <a:gd name="T90" fmla="*/ 43 w 43"/>
                  <a:gd name="T91" fmla="*/ 41 h 57"/>
                  <a:gd name="T92" fmla="*/ 43 w 43"/>
                  <a:gd name="T93" fmla="*/ 35 h 57"/>
                  <a:gd name="T94" fmla="*/ 42 w 43"/>
                  <a:gd name="T95" fmla="*/ 31 h 57"/>
                  <a:gd name="T96" fmla="*/ 40 w 43"/>
                  <a:gd name="T97" fmla="*/ 29 h 57"/>
                  <a:gd name="T98" fmla="*/ 40 w 43"/>
                  <a:gd name="T99" fmla="*/ 25 h 57"/>
                  <a:gd name="T100" fmla="*/ 36 w 43"/>
                  <a:gd name="T101" fmla="*/ 22 h 57"/>
                  <a:gd name="T102" fmla="*/ 36 w 43"/>
                  <a:gd name="T103" fmla="*/ 17 h 57"/>
                  <a:gd name="T104" fmla="*/ 36 w 43"/>
                  <a:gd name="T105" fmla="*/ 13 h 57"/>
                  <a:gd name="T106" fmla="*/ 36 w 43"/>
                  <a:gd name="T107" fmla="*/ 8 h 57"/>
                  <a:gd name="T108" fmla="*/ 36 w 43"/>
                  <a:gd name="T109" fmla="*/ 5 h 57"/>
                  <a:gd name="T110" fmla="*/ 35 w 43"/>
                  <a:gd name="T111" fmla="*/ 2 h 57"/>
                  <a:gd name="T112" fmla="*/ 32 w 43"/>
                  <a:gd name="T11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 h="57">
                    <a:moveTo>
                      <a:pt x="28" y="2"/>
                    </a:moveTo>
                    <a:lnTo>
                      <a:pt x="28" y="2"/>
                    </a:lnTo>
                    <a:lnTo>
                      <a:pt x="22" y="9"/>
                    </a:lnTo>
                    <a:lnTo>
                      <a:pt x="22" y="9"/>
                    </a:lnTo>
                    <a:lnTo>
                      <a:pt x="20" y="10"/>
                    </a:lnTo>
                    <a:lnTo>
                      <a:pt x="19" y="12"/>
                    </a:lnTo>
                    <a:lnTo>
                      <a:pt x="19" y="12"/>
                    </a:lnTo>
                    <a:lnTo>
                      <a:pt x="18" y="14"/>
                    </a:lnTo>
                    <a:lnTo>
                      <a:pt x="16" y="17"/>
                    </a:lnTo>
                    <a:lnTo>
                      <a:pt x="16" y="17"/>
                    </a:lnTo>
                    <a:lnTo>
                      <a:pt x="16" y="10"/>
                    </a:lnTo>
                    <a:lnTo>
                      <a:pt x="16" y="10"/>
                    </a:lnTo>
                    <a:lnTo>
                      <a:pt x="15" y="8"/>
                    </a:lnTo>
                    <a:lnTo>
                      <a:pt x="15" y="8"/>
                    </a:lnTo>
                    <a:lnTo>
                      <a:pt x="14" y="8"/>
                    </a:lnTo>
                    <a:lnTo>
                      <a:pt x="12" y="9"/>
                    </a:lnTo>
                    <a:lnTo>
                      <a:pt x="12" y="9"/>
                    </a:lnTo>
                    <a:lnTo>
                      <a:pt x="11" y="12"/>
                    </a:lnTo>
                    <a:lnTo>
                      <a:pt x="11" y="12"/>
                    </a:lnTo>
                    <a:lnTo>
                      <a:pt x="8" y="13"/>
                    </a:lnTo>
                    <a:lnTo>
                      <a:pt x="8" y="13"/>
                    </a:lnTo>
                    <a:lnTo>
                      <a:pt x="6" y="16"/>
                    </a:lnTo>
                    <a:lnTo>
                      <a:pt x="4" y="18"/>
                    </a:lnTo>
                    <a:lnTo>
                      <a:pt x="4" y="18"/>
                    </a:lnTo>
                    <a:lnTo>
                      <a:pt x="4" y="25"/>
                    </a:lnTo>
                    <a:lnTo>
                      <a:pt x="4" y="25"/>
                    </a:lnTo>
                    <a:lnTo>
                      <a:pt x="4" y="29"/>
                    </a:lnTo>
                    <a:lnTo>
                      <a:pt x="4" y="29"/>
                    </a:lnTo>
                    <a:lnTo>
                      <a:pt x="3" y="30"/>
                    </a:lnTo>
                    <a:lnTo>
                      <a:pt x="3" y="30"/>
                    </a:lnTo>
                    <a:lnTo>
                      <a:pt x="2" y="31"/>
                    </a:lnTo>
                    <a:lnTo>
                      <a:pt x="0" y="34"/>
                    </a:lnTo>
                    <a:lnTo>
                      <a:pt x="0" y="34"/>
                    </a:lnTo>
                    <a:lnTo>
                      <a:pt x="2" y="41"/>
                    </a:lnTo>
                    <a:lnTo>
                      <a:pt x="2" y="41"/>
                    </a:lnTo>
                    <a:lnTo>
                      <a:pt x="3" y="41"/>
                    </a:lnTo>
                    <a:lnTo>
                      <a:pt x="6" y="39"/>
                    </a:lnTo>
                    <a:lnTo>
                      <a:pt x="8" y="35"/>
                    </a:lnTo>
                    <a:lnTo>
                      <a:pt x="8" y="35"/>
                    </a:lnTo>
                    <a:lnTo>
                      <a:pt x="11" y="31"/>
                    </a:lnTo>
                    <a:lnTo>
                      <a:pt x="14" y="26"/>
                    </a:lnTo>
                    <a:lnTo>
                      <a:pt x="14" y="26"/>
                    </a:lnTo>
                    <a:lnTo>
                      <a:pt x="15" y="23"/>
                    </a:lnTo>
                    <a:lnTo>
                      <a:pt x="15" y="23"/>
                    </a:lnTo>
                    <a:lnTo>
                      <a:pt x="16" y="23"/>
                    </a:lnTo>
                    <a:lnTo>
                      <a:pt x="18" y="23"/>
                    </a:lnTo>
                    <a:lnTo>
                      <a:pt x="18" y="23"/>
                    </a:lnTo>
                    <a:lnTo>
                      <a:pt x="22" y="23"/>
                    </a:lnTo>
                    <a:lnTo>
                      <a:pt x="23" y="25"/>
                    </a:lnTo>
                    <a:lnTo>
                      <a:pt x="23" y="26"/>
                    </a:lnTo>
                    <a:lnTo>
                      <a:pt x="23" y="26"/>
                    </a:lnTo>
                    <a:lnTo>
                      <a:pt x="22" y="27"/>
                    </a:lnTo>
                    <a:lnTo>
                      <a:pt x="20" y="29"/>
                    </a:lnTo>
                    <a:lnTo>
                      <a:pt x="18" y="30"/>
                    </a:lnTo>
                    <a:lnTo>
                      <a:pt x="16" y="31"/>
                    </a:lnTo>
                    <a:lnTo>
                      <a:pt x="16" y="31"/>
                    </a:lnTo>
                    <a:lnTo>
                      <a:pt x="16" y="34"/>
                    </a:lnTo>
                    <a:lnTo>
                      <a:pt x="18" y="35"/>
                    </a:lnTo>
                    <a:lnTo>
                      <a:pt x="18" y="35"/>
                    </a:lnTo>
                    <a:lnTo>
                      <a:pt x="20" y="38"/>
                    </a:lnTo>
                    <a:lnTo>
                      <a:pt x="20" y="38"/>
                    </a:lnTo>
                    <a:lnTo>
                      <a:pt x="22" y="39"/>
                    </a:lnTo>
                    <a:lnTo>
                      <a:pt x="22" y="39"/>
                    </a:lnTo>
                    <a:lnTo>
                      <a:pt x="22" y="43"/>
                    </a:lnTo>
                    <a:lnTo>
                      <a:pt x="22" y="43"/>
                    </a:lnTo>
                    <a:lnTo>
                      <a:pt x="20" y="45"/>
                    </a:lnTo>
                    <a:lnTo>
                      <a:pt x="20" y="45"/>
                    </a:lnTo>
                    <a:lnTo>
                      <a:pt x="18" y="45"/>
                    </a:lnTo>
                    <a:lnTo>
                      <a:pt x="16" y="46"/>
                    </a:lnTo>
                    <a:lnTo>
                      <a:pt x="16" y="46"/>
                    </a:lnTo>
                    <a:lnTo>
                      <a:pt x="16" y="49"/>
                    </a:lnTo>
                    <a:lnTo>
                      <a:pt x="16" y="53"/>
                    </a:lnTo>
                    <a:lnTo>
                      <a:pt x="16" y="53"/>
                    </a:lnTo>
                    <a:lnTo>
                      <a:pt x="16" y="55"/>
                    </a:lnTo>
                    <a:lnTo>
                      <a:pt x="16" y="55"/>
                    </a:lnTo>
                    <a:lnTo>
                      <a:pt x="18" y="57"/>
                    </a:lnTo>
                    <a:lnTo>
                      <a:pt x="19" y="57"/>
                    </a:lnTo>
                    <a:lnTo>
                      <a:pt x="19" y="57"/>
                    </a:lnTo>
                    <a:lnTo>
                      <a:pt x="22" y="57"/>
                    </a:lnTo>
                    <a:lnTo>
                      <a:pt x="23" y="55"/>
                    </a:lnTo>
                    <a:lnTo>
                      <a:pt x="26" y="51"/>
                    </a:lnTo>
                    <a:lnTo>
                      <a:pt x="26" y="51"/>
                    </a:lnTo>
                    <a:lnTo>
                      <a:pt x="27" y="49"/>
                    </a:lnTo>
                    <a:lnTo>
                      <a:pt x="27" y="49"/>
                    </a:lnTo>
                    <a:lnTo>
                      <a:pt x="30" y="49"/>
                    </a:lnTo>
                    <a:lnTo>
                      <a:pt x="30" y="49"/>
                    </a:lnTo>
                    <a:lnTo>
                      <a:pt x="34" y="47"/>
                    </a:lnTo>
                    <a:lnTo>
                      <a:pt x="34" y="47"/>
                    </a:lnTo>
                    <a:lnTo>
                      <a:pt x="36" y="46"/>
                    </a:lnTo>
                    <a:lnTo>
                      <a:pt x="40" y="43"/>
                    </a:lnTo>
                    <a:lnTo>
                      <a:pt x="40" y="43"/>
                    </a:lnTo>
                    <a:lnTo>
                      <a:pt x="43" y="41"/>
                    </a:lnTo>
                    <a:lnTo>
                      <a:pt x="43" y="35"/>
                    </a:lnTo>
                    <a:lnTo>
                      <a:pt x="43" y="35"/>
                    </a:lnTo>
                    <a:lnTo>
                      <a:pt x="42" y="31"/>
                    </a:lnTo>
                    <a:lnTo>
                      <a:pt x="42" y="31"/>
                    </a:lnTo>
                    <a:lnTo>
                      <a:pt x="40" y="29"/>
                    </a:lnTo>
                    <a:lnTo>
                      <a:pt x="40" y="29"/>
                    </a:lnTo>
                    <a:lnTo>
                      <a:pt x="40" y="27"/>
                    </a:lnTo>
                    <a:lnTo>
                      <a:pt x="40" y="25"/>
                    </a:lnTo>
                    <a:lnTo>
                      <a:pt x="40" y="25"/>
                    </a:lnTo>
                    <a:lnTo>
                      <a:pt x="36" y="22"/>
                    </a:lnTo>
                    <a:lnTo>
                      <a:pt x="36" y="22"/>
                    </a:lnTo>
                    <a:lnTo>
                      <a:pt x="36" y="17"/>
                    </a:lnTo>
                    <a:lnTo>
                      <a:pt x="36" y="17"/>
                    </a:lnTo>
                    <a:lnTo>
                      <a:pt x="36" y="13"/>
                    </a:lnTo>
                    <a:lnTo>
                      <a:pt x="36" y="13"/>
                    </a:lnTo>
                    <a:lnTo>
                      <a:pt x="36" y="8"/>
                    </a:lnTo>
                    <a:lnTo>
                      <a:pt x="36" y="8"/>
                    </a:lnTo>
                    <a:lnTo>
                      <a:pt x="36" y="5"/>
                    </a:lnTo>
                    <a:lnTo>
                      <a:pt x="35" y="2"/>
                    </a:lnTo>
                    <a:lnTo>
                      <a:pt x="35" y="2"/>
                    </a:lnTo>
                    <a:lnTo>
                      <a:pt x="34" y="0"/>
                    </a:lnTo>
                    <a:lnTo>
                      <a:pt x="32" y="0"/>
                    </a:lnTo>
                    <a:lnTo>
                      <a:pt x="28"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5" name="Freeform 50">
                <a:extLst>
                  <a:ext uri="{FF2B5EF4-FFF2-40B4-BE49-F238E27FC236}">
                    <a16:creationId xmlns:a16="http://schemas.microsoft.com/office/drawing/2014/main" xmlns="" id="{BFAF0A7D-BB76-4C9C-9D9A-F4D1A1879C61}"/>
                  </a:ext>
                </a:extLst>
              </p:cNvPr>
              <p:cNvSpPr>
                <a:spLocks/>
              </p:cNvSpPr>
              <p:nvPr/>
            </p:nvSpPr>
            <p:spPr bwMode="auto">
              <a:xfrm>
                <a:off x="4210211" y="4160910"/>
                <a:ext cx="82601" cy="109494"/>
              </a:xfrm>
              <a:custGeom>
                <a:avLst/>
                <a:gdLst>
                  <a:gd name="T0" fmla="*/ 28 w 43"/>
                  <a:gd name="T1" fmla="*/ 2 h 57"/>
                  <a:gd name="T2" fmla="*/ 22 w 43"/>
                  <a:gd name="T3" fmla="*/ 9 h 57"/>
                  <a:gd name="T4" fmla="*/ 19 w 43"/>
                  <a:gd name="T5" fmla="*/ 12 h 57"/>
                  <a:gd name="T6" fmla="*/ 18 w 43"/>
                  <a:gd name="T7" fmla="*/ 14 h 57"/>
                  <a:gd name="T8" fmla="*/ 16 w 43"/>
                  <a:gd name="T9" fmla="*/ 17 h 57"/>
                  <a:gd name="T10" fmla="*/ 16 w 43"/>
                  <a:gd name="T11" fmla="*/ 10 h 57"/>
                  <a:gd name="T12" fmla="*/ 15 w 43"/>
                  <a:gd name="T13" fmla="*/ 8 h 57"/>
                  <a:gd name="T14" fmla="*/ 12 w 43"/>
                  <a:gd name="T15" fmla="*/ 9 h 57"/>
                  <a:gd name="T16" fmla="*/ 11 w 43"/>
                  <a:gd name="T17" fmla="*/ 12 h 57"/>
                  <a:gd name="T18" fmla="*/ 8 w 43"/>
                  <a:gd name="T19" fmla="*/ 13 h 57"/>
                  <a:gd name="T20" fmla="*/ 6 w 43"/>
                  <a:gd name="T21" fmla="*/ 16 h 57"/>
                  <a:gd name="T22" fmla="*/ 4 w 43"/>
                  <a:gd name="T23" fmla="*/ 18 h 57"/>
                  <a:gd name="T24" fmla="*/ 4 w 43"/>
                  <a:gd name="T25" fmla="*/ 25 h 57"/>
                  <a:gd name="T26" fmla="*/ 4 w 43"/>
                  <a:gd name="T27" fmla="*/ 29 h 57"/>
                  <a:gd name="T28" fmla="*/ 3 w 43"/>
                  <a:gd name="T29" fmla="*/ 30 h 57"/>
                  <a:gd name="T30" fmla="*/ 0 w 43"/>
                  <a:gd name="T31" fmla="*/ 34 h 57"/>
                  <a:gd name="T32" fmla="*/ 2 w 43"/>
                  <a:gd name="T33" fmla="*/ 41 h 57"/>
                  <a:gd name="T34" fmla="*/ 3 w 43"/>
                  <a:gd name="T35" fmla="*/ 41 h 57"/>
                  <a:gd name="T36" fmla="*/ 8 w 43"/>
                  <a:gd name="T37" fmla="*/ 35 h 57"/>
                  <a:gd name="T38" fmla="*/ 11 w 43"/>
                  <a:gd name="T39" fmla="*/ 31 h 57"/>
                  <a:gd name="T40" fmla="*/ 14 w 43"/>
                  <a:gd name="T41" fmla="*/ 26 h 57"/>
                  <a:gd name="T42" fmla="*/ 15 w 43"/>
                  <a:gd name="T43" fmla="*/ 23 h 57"/>
                  <a:gd name="T44" fmla="*/ 18 w 43"/>
                  <a:gd name="T45" fmla="*/ 23 h 57"/>
                  <a:gd name="T46" fmla="*/ 22 w 43"/>
                  <a:gd name="T47" fmla="*/ 23 h 57"/>
                  <a:gd name="T48" fmla="*/ 23 w 43"/>
                  <a:gd name="T49" fmla="*/ 26 h 57"/>
                  <a:gd name="T50" fmla="*/ 22 w 43"/>
                  <a:gd name="T51" fmla="*/ 27 h 57"/>
                  <a:gd name="T52" fmla="*/ 18 w 43"/>
                  <a:gd name="T53" fmla="*/ 30 h 57"/>
                  <a:gd name="T54" fmla="*/ 16 w 43"/>
                  <a:gd name="T55" fmla="*/ 31 h 57"/>
                  <a:gd name="T56" fmla="*/ 18 w 43"/>
                  <a:gd name="T57" fmla="*/ 35 h 57"/>
                  <a:gd name="T58" fmla="*/ 20 w 43"/>
                  <a:gd name="T59" fmla="*/ 38 h 57"/>
                  <a:gd name="T60" fmla="*/ 22 w 43"/>
                  <a:gd name="T61" fmla="*/ 39 h 57"/>
                  <a:gd name="T62" fmla="*/ 22 w 43"/>
                  <a:gd name="T63" fmla="*/ 43 h 57"/>
                  <a:gd name="T64" fmla="*/ 20 w 43"/>
                  <a:gd name="T65" fmla="*/ 45 h 57"/>
                  <a:gd name="T66" fmla="*/ 18 w 43"/>
                  <a:gd name="T67" fmla="*/ 45 h 57"/>
                  <a:gd name="T68" fmla="*/ 16 w 43"/>
                  <a:gd name="T69" fmla="*/ 46 h 57"/>
                  <a:gd name="T70" fmla="*/ 16 w 43"/>
                  <a:gd name="T71" fmla="*/ 53 h 57"/>
                  <a:gd name="T72" fmla="*/ 16 w 43"/>
                  <a:gd name="T73" fmla="*/ 55 h 57"/>
                  <a:gd name="T74" fmla="*/ 18 w 43"/>
                  <a:gd name="T75" fmla="*/ 57 h 57"/>
                  <a:gd name="T76" fmla="*/ 19 w 43"/>
                  <a:gd name="T77" fmla="*/ 57 h 57"/>
                  <a:gd name="T78" fmla="*/ 23 w 43"/>
                  <a:gd name="T79" fmla="*/ 55 h 57"/>
                  <a:gd name="T80" fmla="*/ 26 w 43"/>
                  <a:gd name="T81" fmla="*/ 51 h 57"/>
                  <a:gd name="T82" fmla="*/ 27 w 43"/>
                  <a:gd name="T83" fmla="*/ 49 h 57"/>
                  <a:gd name="T84" fmla="*/ 30 w 43"/>
                  <a:gd name="T85" fmla="*/ 49 h 57"/>
                  <a:gd name="T86" fmla="*/ 34 w 43"/>
                  <a:gd name="T87" fmla="*/ 47 h 57"/>
                  <a:gd name="T88" fmla="*/ 40 w 43"/>
                  <a:gd name="T89" fmla="*/ 43 h 57"/>
                  <a:gd name="T90" fmla="*/ 43 w 43"/>
                  <a:gd name="T91" fmla="*/ 41 h 57"/>
                  <a:gd name="T92" fmla="*/ 43 w 43"/>
                  <a:gd name="T93" fmla="*/ 35 h 57"/>
                  <a:gd name="T94" fmla="*/ 42 w 43"/>
                  <a:gd name="T95" fmla="*/ 31 h 57"/>
                  <a:gd name="T96" fmla="*/ 40 w 43"/>
                  <a:gd name="T97" fmla="*/ 29 h 57"/>
                  <a:gd name="T98" fmla="*/ 40 w 43"/>
                  <a:gd name="T99" fmla="*/ 25 h 57"/>
                  <a:gd name="T100" fmla="*/ 36 w 43"/>
                  <a:gd name="T101" fmla="*/ 22 h 57"/>
                  <a:gd name="T102" fmla="*/ 36 w 43"/>
                  <a:gd name="T103" fmla="*/ 17 h 57"/>
                  <a:gd name="T104" fmla="*/ 36 w 43"/>
                  <a:gd name="T105" fmla="*/ 13 h 57"/>
                  <a:gd name="T106" fmla="*/ 36 w 43"/>
                  <a:gd name="T107" fmla="*/ 8 h 57"/>
                  <a:gd name="T108" fmla="*/ 36 w 43"/>
                  <a:gd name="T109" fmla="*/ 5 h 57"/>
                  <a:gd name="T110" fmla="*/ 35 w 43"/>
                  <a:gd name="T111" fmla="*/ 2 h 57"/>
                  <a:gd name="T112" fmla="*/ 32 w 43"/>
                  <a:gd name="T11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 h="57">
                    <a:moveTo>
                      <a:pt x="28" y="2"/>
                    </a:moveTo>
                    <a:lnTo>
                      <a:pt x="28" y="2"/>
                    </a:lnTo>
                    <a:lnTo>
                      <a:pt x="22" y="9"/>
                    </a:lnTo>
                    <a:lnTo>
                      <a:pt x="22" y="9"/>
                    </a:lnTo>
                    <a:lnTo>
                      <a:pt x="20" y="10"/>
                    </a:lnTo>
                    <a:lnTo>
                      <a:pt x="19" y="12"/>
                    </a:lnTo>
                    <a:lnTo>
                      <a:pt x="19" y="12"/>
                    </a:lnTo>
                    <a:lnTo>
                      <a:pt x="18" y="14"/>
                    </a:lnTo>
                    <a:lnTo>
                      <a:pt x="16" y="17"/>
                    </a:lnTo>
                    <a:lnTo>
                      <a:pt x="16" y="17"/>
                    </a:lnTo>
                    <a:lnTo>
                      <a:pt x="16" y="10"/>
                    </a:lnTo>
                    <a:lnTo>
                      <a:pt x="16" y="10"/>
                    </a:lnTo>
                    <a:lnTo>
                      <a:pt x="15" y="8"/>
                    </a:lnTo>
                    <a:lnTo>
                      <a:pt x="15" y="8"/>
                    </a:lnTo>
                    <a:lnTo>
                      <a:pt x="14" y="8"/>
                    </a:lnTo>
                    <a:lnTo>
                      <a:pt x="12" y="9"/>
                    </a:lnTo>
                    <a:lnTo>
                      <a:pt x="12" y="9"/>
                    </a:lnTo>
                    <a:lnTo>
                      <a:pt x="11" y="12"/>
                    </a:lnTo>
                    <a:lnTo>
                      <a:pt x="11" y="12"/>
                    </a:lnTo>
                    <a:lnTo>
                      <a:pt x="8" y="13"/>
                    </a:lnTo>
                    <a:lnTo>
                      <a:pt x="8" y="13"/>
                    </a:lnTo>
                    <a:lnTo>
                      <a:pt x="6" y="16"/>
                    </a:lnTo>
                    <a:lnTo>
                      <a:pt x="4" y="18"/>
                    </a:lnTo>
                    <a:lnTo>
                      <a:pt x="4" y="18"/>
                    </a:lnTo>
                    <a:lnTo>
                      <a:pt x="4" y="25"/>
                    </a:lnTo>
                    <a:lnTo>
                      <a:pt x="4" y="25"/>
                    </a:lnTo>
                    <a:lnTo>
                      <a:pt x="4" y="29"/>
                    </a:lnTo>
                    <a:lnTo>
                      <a:pt x="4" y="29"/>
                    </a:lnTo>
                    <a:lnTo>
                      <a:pt x="3" y="30"/>
                    </a:lnTo>
                    <a:lnTo>
                      <a:pt x="3" y="30"/>
                    </a:lnTo>
                    <a:lnTo>
                      <a:pt x="2" y="31"/>
                    </a:lnTo>
                    <a:lnTo>
                      <a:pt x="0" y="34"/>
                    </a:lnTo>
                    <a:lnTo>
                      <a:pt x="0" y="34"/>
                    </a:lnTo>
                    <a:lnTo>
                      <a:pt x="2" y="41"/>
                    </a:lnTo>
                    <a:lnTo>
                      <a:pt x="2" y="41"/>
                    </a:lnTo>
                    <a:lnTo>
                      <a:pt x="3" y="41"/>
                    </a:lnTo>
                    <a:lnTo>
                      <a:pt x="6" y="39"/>
                    </a:lnTo>
                    <a:lnTo>
                      <a:pt x="8" y="35"/>
                    </a:lnTo>
                    <a:lnTo>
                      <a:pt x="8" y="35"/>
                    </a:lnTo>
                    <a:lnTo>
                      <a:pt x="11" y="31"/>
                    </a:lnTo>
                    <a:lnTo>
                      <a:pt x="14" y="26"/>
                    </a:lnTo>
                    <a:lnTo>
                      <a:pt x="14" y="26"/>
                    </a:lnTo>
                    <a:lnTo>
                      <a:pt x="15" y="23"/>
                    </a:lnTo>
                    <a:lnTo>
                      <a:pt x="15" y="23"/>
                    </a:lnTo>
                    <a:lnTo>
                      <a:pt x="16" y="23"/>
                    </a:lnTo>
                    <a:lnTo>
                      <a:pt x="18" y="23"/>
                    </a:lnTo>
                    <a:lnTo>
                      <a:pt x="18" y="23"/>
                    </a:lnTo>
                    <a:lnTo>
                      <a:pt x="22" y="23"/>
                    </a:lnTo>
                    <a:lnTo>
                      <a:pt x="23" y="25"/>
                    </a:lnTo>
                    <a:lnTo>
                      <a:pt x="23" y="26"/>
                    </a:lnTo>
                    <a:lnTo>
                      <a:pt x="23" y="26"/>
                    </a:lnTo>
                    <a:lnTo>
                      <a:pt x="22" y="27"/>
                    </a:lnTo>
                    <a:lnTo>
                      <a:pt x="20" y="29"/>
                    </a:lnTo>
                    <a:lnTo>
                      <a:pt x="18" y="30"/>
                    </a:lnTo>
                    <a:lnTo>
                      <a:pt x="16" y="31"/>
                    </a:lnTo>
                    <a:lnTo>
                      <a:pt x="16" y="31"/>
                    </a:lnTo>
                    <a:lnTo>
                      <a:pt x="16" y="34"/>
                    </a:lnTo>
                    <a:lnTo>
                      <a:pt x="18" y="35"/>
                    </a:lnTo>
                    <a:lnTo>
                      <a:pt x="18" y="35"/>
                    </a:lnTo>
                    <a:lnTo>
                      <a:pt x="20" y="38"/>
                    </a:lnTo>
                    <a:lnTo>
                      <a:pt x="20" y="38"/>
                    </a:lnTo>
                    <a:lnTo>
                      <a:pt x="22" y="39"/>
                    </a:lnTo>
                    <a:lnTo>
                      <a:pt x="22" y="39"/>
                    </a:lnTo>
                    <a:lnTo>
                      <a:pt x="22" y="43"/>
                    </a:lnTo>
                    <a:lnTo>
                      <a:pt x="22" y="43"/>
                    </a:lnTo>
                    <a:lnTo>
                      <a:pt x="20" y="45"/>
                    </a:lnTo>
                    <a:lnTo>
                      <a:pt x="20" y="45"/>
                    </a:lnTo>
                    <a:lnTo>
                      <a:pt x="18" y="45"/>
                    </a:lnTo>
                    <a:lnTo>
                      <a:pt x="16" y="46"/>
                    </a:lnTo>
                    <a:lnTo>
                      <a:pt x="16" y="46"/>
                    </a:lnTo>
                    <a:lnTo>
                      <a:pt x="16" y="49"/>
                    </a:lnTo>
                    <a:lnTo>
                      <a:pt x="16" y="53"/>
                    </a:lnTo>
                    <a:lnTo>
                      <a:pt x="16" y="53"/>
                    </a:lnTo>
                    <a:lnTo>
                      <a:pt x="16" y="55"/>
                    </a:lnTo>
                    <a:lnTo>
                      <a:pt x="16" y="55"/>
                    </a:lnTo>
                    <a:lnTo>
                      <a:pt x="18" y="57"/>
                    </a:lnTo>
                    <a:lnTo>
                      <a:pt x="19" y="57"/>
                    </a:lnTo>
                    <a:lnTo>
                      <a:pt x="19" y="57"/>
                    </a:lnTo>
                    <a:lnTo>
                      <a:pt x="22" y="57"/>
                    </a:lnTo>
                    <a:lnTo>
                      <a:pt x="23" y="55"/>
                    </a:lnTo>
                    <a:lnTo>
                      <a:pt x="26" y="51"/>
                    </a:lnTo>
                    <a:lnTo>
                      <a:pt x="26" y="51"/>
                    </a:lnTo>
                    <a:lnTo>
                      <a:pt x="27" y="49"/>
                    </a:lnTo>
                    <a:lnTo>
                      <a:pt x="27" y="49"/>
                    </a:lnTo>
                    <a:lnTo>
                      <a:pt x="30" y="49"/>
                    </a:lnTo>
                    <a:lnTo>
                      <a:pt x="30" y="49"/>
                    </a:lnTo>
                    <a:lnTo>
                      <a:pt x="34" y="47"/>
                    </a:lnTo>
                    <a:lnTo>
                      <a:pt x="34" y="47"/>
                    </a:lnTo>
                    <a:lnTo>
                      <a:pt x="36" y="46"/>
                    </a:lnTo>
                    <a:lnTo>
                      <a:pt x="40" y="43"/>
                    </a:lnTo>
                    <a:lnTo>
                      <a:pt x="40" y="43"/>
                    </a:lnTo>
                    <a:lnTo>
                      <a:pt x="43" y="41"/>
                    </a:lnTo>
                    <a:lnTo>
                      <a:pt x="43" y="35"/>
                    </a:lnTo>
                    <a:lnTo>
                      <a:pt x="43" y="35"/>
                    </a:lnTo>
                    <a:lnTo>
                      <a:pt x="42" y="31"/>
                    </a:lnTo>
                    <a:lnTo>
                      <a:pt x="42" y="31"/>
                    </a:lnTo>
                    <a:lnTo>
                      <a:pt x="40" y="29"/>
                    </a:lnTo>
                    <a:lnTo>
                      <a:pt x="40" y="29"/>
                    </a:lnTo>
                    <a:lnTo>
                      <a:pt x="40" y="27"/>
                    </a:lnTo>
                    <a:lnTo>
                      <a:pt x="40" y="25"/>
                    </a:lnTo>
                    <a:lnTo>
                      <a:pt x="40" y="25"/>
                    </a:lnTo>
                    <a:lnTo>
                      <a:pt x="36" y="22"/>
                    </a:lnTo>
                    <a:lnTo>
                      <a:pt x="36" y="22"/>
                    </a:lnTo>
                    <a:lnTo>
                      <a:pt x="36" y="17"/>
                    </a:lnTo>
                    <a:lnTo>
                      <a:pt x="36" y="17"/>
                    </a:lnTo>
                    <a:lnTo>
                      <a:pt x="36" y="13"/>
                    </a:lnTo>
                    <a:lnTo>
                      <a:pt x="36" y="13"/>
                    </a:lnTo>
                    <a:lnTo>
                      <a:pt x="36" y="8"/>
                    </a:lnTo>
                    <a:lnTo>
                      <a:pt x="36" y="8"/>
                    </a:lnTo>
                    <a:lnTo>
                      <a:pt x="36" y="5"/>
                    </a:lnTo>
                    <a:lnTo>
                      <a:pt x="35" y="2"/>
                    </a:lnTo>
                    <a:lnTo>
                      <a:pt x="35" y="2"/>
                    </a:lnTo>
                    <a:lnTo>
                      <a:pt x="34" y="0"/>
                    </a:lnTo>
                    <a:lnTo>
                      <a:pt x="32" y="0"/>
                    </a:lnTo>
                    <a:lnTo>
                      <a:pt x="28"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86" name="Freeform 51">
                <a:extLst>
                  <a:ext uri="{FF2B5EF4-FFF2-40B4-BE49-F238E27FC236}">
                    <a16:creationId xmlns:a16="http://schemas.microsoft.com/office/drawing/2014/main" xmlns="" id="{1E9679A3-8383-4DE9-9F4E-9D864D0B9B94}"/>
                  </a:ext>
                </a:extLst>
              </p:cNvPr>
              <p:cNvSpPr>
                <a:spLocks/>
              </p:cNvSpPr>
              <p:nvPr/>
            </p:nvSpPr>
            <p:spPr bwMode="auto">
              <a:xfrm>
                <a:off x="4336993" y="4226222"/>
                <a:ext cx="9605" cy="23051"/>
              </a:xfrm>
              <a:custGeom>
                <a:avLst/>
                <a:gdLst>
                  <a:gd name="T0" fmla="*/ 0 w 5"/>
                  <a:gd name="T1" fmla="*/ 5 h 12"/>
                  <a:gd name="T2" fmla="*/ 0 w 5"/>
                  <a:gd name="T3" fmla="*/ 5 h 12"/>
                  <a:gd name="T4" fmla="*/ 0 w 5"/>
                  <a:gd name="T5" fmla="*/ 9 h 12"/>
                  <a:gd name="T6" fmla="*/ 1 w 5"/>
                  <a:gd name="T7" fmla="*/ 12 h 12"/>
                  <a:gd name="T8" fmla="*/ 1 w 5"/>
                  <a:gd name="T9" fmla="*/ 12 h 12"/>
                  <a:gd name="T10" fmla="*/ 4 w 5"/>
                  <a:gd name="T11" fmla="*/ 11 h 12"/>
                  <a:gd name="T12" fmla="*/ 5 w 5"/>
                  <a:gd name="T13" fmla="*/ 8 h 12"/>
                  <a:gd name="T14" fmla="*/ 4 w 5"/>
                  <a:gd name="T15" fmla="*/ 3 h 12"/>
                  <a:gd name="T16" fmla="*/ 4 w 5"/>
                  <a:gd name="T17" fmla="*/ 3 h 12"/>
                  <a:gd name="T18" fmla="*/ 2 w 5"/>
                  <a:gd name="T19" fmla="*/ 0 h 12"/>
                  <a:gd name="T20" fmla="*/ 2 w 5"/>
                  <a:gd name="T21" fmla="*/ 0 h 12"/>
                  <a:gd name="T22" fmla="*/ 1 w 5"/>
                  <a:gd name="T23" fmla="*/ 0 h 12"/>
                  <a:gd name="T24" fmla="*/ 1 w 5"/>
                  <a:gd name="T25" fmla="*/ 0 h 12"/>
                  <a:gd name="T26" fmla="*/ 0 w 5"/>
                  <a:gd name="T27" fmla="*/ 3 h 12"/>
                  <a:gd name="T28" fmla="*/ 0 w 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2">
                    <a:moveTo>
                      <a:pt x="0" y="5"/>
                    </a:moveTo>
                    <a:lnTo>
                      <a:pt x="0" y="5"/>
                    </a:lnTo>
                    <a:lnTo>
                      <a:pt x="0" y="9"/>
                    </a:lnTo>
                    <a:lnTo>
                      <a:pt x="1" y="12"/>
                    </a:lnTo>
                    <a:lnTo>
                      <a:pt x="1" y="12"/>
                    </a:lnTo>
                    <a:lnTo>
                      <a:pt x="4" y="11"/>
                    </a:lnTo>
                    <a:lnTo>
                      <a:pt x="5" y="8"/>
                    </a:lnTo>
                    <a:lnTo>
                      <a:pt x="4" y="3"/>
                    </a:lnTo>
                    <a:lnTo>
                      <a:pt x="4" y="3"/>
                    </a:lnTo>
                    <a:lnTo>
                      <a:pt x="2" y="0"/>
                    </a:lnTo>
                    <a:lnTo>
                      <a:pt x="2" y="0"/>
                    </a:lnTo>
                    <a:lnTo>
                      <a:pt x="1" y="0"/>
                    </a:lnTo>
                    <a:lnTo>
                      <a:pt x="1" y="0"/>
                    </a:lnTo>
                    <a:lnTo>
                      <a:pt x="0" y="3"/>
                    </a:lnTo>
                    <a:lnTo>
                      <a:pt x="0" y="5"/>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7" name="Freeform 52">
                <a:extLst>
                  <a:ext uri="{FF2B5EF4-FFF2-40B4-BE49-F238E27FC236}">
                    <a16:creationId xmlns:a16="http://schemas.microsoft.com/office/drawing/2014/main" xmlns="" id="{79BD3818-2EB8-404D-9D9E-C4471BB9C8A0}"/>
                  </a:ext>
                </a:extLst>
              </p:cNvPr>
              <p:cNvSpPr>
                <a:spLocks/>
              </p:cNvSpPr>
              <p:nvPr/>
            </p:nvSpPr>
            <p:spPr bwMode="auto">
              <a:xfrm>
                <a:off x="4336993" y="4226222"/>
                <a:ext cx="9605" cy="23051"/>
              </a:xfrm>
              <a:custGeom>
                <a:avLst/>
                <a:gdLst>
                  <a:gd name="T0" fmla="*/ 0 w 5"/>
                  <a:gd name="T1" fmla="*/ 5 h 12"/>
                  <a:gd name="T2" fmla="*/ 0 w 5"/>
                  <a:gd name="T3" fmla="*/ 5 h 12"/>
                  <a:gd name="T4" fmla="*/ 0 w 5"/>
                  <a:gd name="T5" fmla="*/ 9 h 12"/>
                  <a:gd name="T6" fmla="*/ 1 w 5"/>
                  <a:gd name="T7" fmla="*/ 12 h 12"/>
                  <a:gd name="T8" fmla="*/ 1 w 5"/>
                  <a:gd name="T9" fmla="*/ 12 h 12"/>
                  <a:gd name="T10" fmla="*/ 4 w 5"/>
                  <a:gd name="T11" fmla="*/ 11 h 12"/>
                  <a:gd name="T12" fmla="*/ 5 w 5"/>
                  <a:gd name="T13" fmla="*/ 8 h 12"/>
                  <a:gd name="T14" fmla="*/ 4 w 5"/>
                  <a:gd name="T15" fmla="*/ 3 h 12"/>
                  <a:gd name="T16" fmla="*/ 4 w 5"/>
                  <a:gd name="T17" fmla="*/ 3 h 12"/>
                  <a:gd name="T18" fmla="*/ 2 w 5"/>
                  <a:gd name="T19" fmla="*/ 0 h 12"/>
                  <a:gd name="T20" fmla="*/ 2 w 5"/>
                  <a:gd name="T21" fmla="*/ 0 h 12"/>
                  <a:gd name="T22" fmla="*/ 1 w 5"/>
                  <a:gd name="T23" fmla="*/ 0 h 12"/>
                  <a:gd name="T24" fmla="*/ 1 w 5"/>
                  <a:gd name="T25" fmla="*/ 0 h 12"/>
                  <a:gd name="T26" fmla="*/ 0 w 5"/>
                  <a:gd name="T27" fmla="*/ 3 h 12"/>
                  <a:gd name="T28" fmla="*/ 0 w 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2">
                    <a:moveTo>
                      <a:pt x="0" y="5"/>
                    </a:moveTo>
                    <a:lnTo>
                      <a:pt x="0" y="5"/>
                    </a:lnTo>
                    <a:lnTo>
                      <a:pt x="0" y="9"/>
                    </a:lnTo>
                    <a:lnTo>
                      <a:pt x="1" y="12"/>
                    </a:lnTo>
                    <a:lnTo>
                      <a:pt x="1" y="12"/>
                    </a:lnTo>
                    <a:lnTo>
                      <a:pt x="4" y="11"/>
                    </a:lnTo>
                    <a:lnTo>
                      <a:pt x="5" y="8"/>
                    </a:lnTo>
                    <a:lnTo>
                      <a:pt x="4" y="3"/>
                    </a:lnTo>
                    <a:lnTo>
                      <a:pt x="4" y="3"/>
                    </a:lnTo>
                    <a:lnTo>
                      <a:pt x="2" y="0"/>
                    </a:lnTo>
                    <a:lnTo>
                      <a:pt x="2" y="0"/>
                    </a:lnTo>
                    <a:lnTo>
                      <a:pt x="1" y="0"/>
                    </a:lnTo>
                    <a:lnTo>
                      <a:pt x="1" y="0"/>
                    </a:lnTo>
                    <a:lnTo>
                      <a:pt x="0" y="3"/>
                    </a:lnTo>
                    <a:lnTo>
                      <a:pt x="0" y="5"/>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88" name="Freeform 53">
                <a:extLst>
                  <a:ext uri="{FF2B5EF4-FFF2-40B4-BE49-F238E27FC236}">
                    <a16:creationId xmlns:a16="http://schemas.microsoft.com/office/drawing/2014/main" xmlns="" id="{AC91E11C-2CDA-484D-8032-5F546D4F894D}"/>
                  </a:ext>
                </a:extLst>
              </p:cNvPr>
              <p:cNvSpPr>
                <a:spLocks/>
              </p:cNvSpPr>
              <p:nvPr/>
            </p:nvSpPr>
            <p:spPr bwMode="auto">
              <a:xfrm>
                <a:off x="4540614" y="4925447"/>
                <a:ext cx="92206" cy="86443"/>
              </a:xfrm>
              <a:custGeom>
                <a:avLst/>
                <a:gdLst>
                  <a:gd name="T0" fmla="*/ 27 w 48"/>
                  <a:gd name="T1" fmla="*/ 41 h 45"/>
                  <a:gd name="T2" fmla="*/ 27 w 48"/>
                  <a:gd name="T3" fmla="*/ 41 h 45"/>
                  <a:gd name="T4" fmla="*/ 31 w 48"/>
                  <a:gd name="T5" fmla="*/ 37 h 45"/>
                  <a:gd name="T6" fmla="*/ 31 w 48"/>
                  <a:gd name="T7" fmla="*/ 37 h 45"/>
                  <a:gd name="T8" fmla="*/ 33 w 48"/>
                  <a:gd name="T9" fmla="*/ 34 h 45"/>
                  <a:gd name="T10" fmla="*/ 35 w 48"/>
                  <a:gd name="T11" fmla="*/ 32 h 45"/>
                  <a:gd name="T12" fmla="*/ 35 w 48"/>
                  <a:gd name="T13" fmla="*/ 32 h 45"/>
                  <a:gd name="T14" fmla="*/ 37 w 48"/>
                  <a:gd name="T15" fmla="*/ 29 h 45"/>
                  <a:gd name="T16" fmla="*/ 40 w 48"/>
                  <a:gd name="T17" fmla="*/ 28 h 45"/>
                  <a:gd name="T18" fmla="*/ 40 w 48"/>
                  <a:gd name="T19" fmla="*/ 28 h 45"/>
                  <a:gd name="T20" fmla="*/ 45 w 48"/>
                  <a:gd name="T21" fmla="*/ 24 h 45"/>
                  <a:gd name="T22" fmla="*/ 48 w 48"/>
                  <a:gd name="T23" fmla="*/ 21 h 45"/>
                  <a:gd name="T24" fmla="*/ 48 w 48"/>
                  <a:gd name="T25" fmla="*/ 17 h 45"/>
                  <a:gd name="T26" fmla="*/ 48 w 48"/>
                  <a:gd name="T27" fmla="*/ 17 h 45"/>
                  <a:gd name="T28" fmla="*/ 48 w 48"/>
                  <a:gd name="T29" fmla="*/ 16 h 45"/>
                  <a:gd name="T30" fmla="*/ 47 w 48"/>
                  <a:gd name="T31" fmla="*/ 16 h 45"/>
                  <a:gd name="T32" fmla="*/ 44 w 48"/>
                  <a:gd name="T33" fmla="*/ 17 h 45"/>
                  <a:gd name="T34" fmla="*/ 44 w 48"/>
                  <a:gd name="T35" fmla="*/ 17 h 45"/>
                  <a:gd name="T36" fmla="*/ 40 w 48"/>
                  <a:gd name="T37" fmla="*/ 17 h 45"/>
                  <a:gd name="T38" fmla="*/ 36 w 48"/>
                  <a:gd name="T39" fmla="*/ 18 h 45"/>
                  <a:gd name="T40" fmla="*/ 36 w 48"/>
                  <a:gd name="T41" fmla="*/ 18 h 45"/>
                  <a:gd name="T42" fmla="*/ 33 w 48"/>
                  <a:gd name="T43" fmla="*/ 13 h 45"/>
                  <a:gd name="T44" fmla="*/ 33 w 48"/>
                  <a:gd name="T45" fmla="*/ 13 h 45"/>
                  <a:gd name="T46" fmla="*/ 32 w 48"/>
                  <a:gd name="T47" fmla="*/ 12 h 45"/>
                  <a:gd name="T48" fmla="*/ 31 w 48"/>
                  <a:gd name="T49" fmla="*/ 10 h 45"/>
                  <a:gd name="T50" fmla="*/ 31 w 48"/>
                  <a:gd name="T51" fmla="*/ 10 h 45"/>
                  <a:gd name="T52" fmla="*/ 29 w 48"/>
                  <a:gd name="T53" fmla="*/ 8 h 45"/>
                  <a:gd name="T54" fmla="*/ 29 w 48"/>
                  <a:gd name="T55" fmla="*/ 5 h 45"/>
                  <a:gd name="T56" fmla="*/ 29 w 48"/>
                  <a:gd name="T57" fmla="*/ 5 h 45"/>
                  <a:gd name="T58" fmla="*/ 28 w 48"/>
                  <a:gd name="T59" fmla="*/ 4 h 45"/>
                  <a:gd name="T60" fmla="*/ 27 w 48"/>
                  <a:gd name="T61" fmla="*/ 2 h 45"/>
                  <a:gd name="T62" fmla="*/ 27 w 48"/>
                  <a:gd name="T63" fmla="*/ 2 h 45"/>
                  <a:gd name="T64" fmla="*/ 23 w 48"/>
                  <a:gd name="T65" fmla="*/ 1 h 45"/>
                  <a:gd name="T66" fmla="*/ 17 w 48"/>
                  <a:gd name="T67" fmla="*/ 0 h 45"/>
                  <a:gd name="T68" fmla="*/ 9 w 48"/>
                  <a:gd name="T69" fmla="*/ 1 h 45"/>
                  <a:gd name="T70" fmla="*/ 9 w 48"/>
                  <a:gd name="T71" fmla="*/ 1 h 45"/>
                  <a:gd name="T72" fmla="*/ 4 w 48"/>
                  <a:gd name="T73" fmla="*/ 4 h 45"/>
                  <a:gd name="T74" fmla="*/ 1 w 48"/>
                  <a:gd name="T75" fmla="*/ 5 h 45"/>
                  <a:gd name="T76" fmla="*/ 0 w 48"/>
                  <a:gd name="T77" fmla="*/ 8 h 45"/>
                  <a:gd name="T78" fmla="*/ 0 w 48"/>
                  <a:gd name="T79" fmla="*/ 8 h 45"/>
                  <a:gd name="T80" fmla="*/ 1 w 48"/>
                  <a:gd name="T81" fmla="*/ 13 h 45"/>
                  <a:gd name="T82" fmla="*/ 1 w 48"/>
                  <a:gd name="T83" fmla="*/ 13 h 45"/>
                  <a:gd name="T84" fmla="*/ 1 w 48"/>
                  <a:gd name="T85" fmla="*/ 18 h 45"/>
                  <a:gd name="T86" fmla="*/ 1 w 48"/>
                  <a:gd name="T87" fmla="*/ 18 h 45"/>
                  <a:gd name="T88" fmla="*/ 1 w 48"/>
                  <a:gd name="T89" fmla="*/ 24 h 45"/>
                  <a:gd name="T90" fmla="*/ 3 w 48"/>
                  <a:gd name="T91" fmla="*/ 28 h 45"/>
                  <a:gd name="T92" fmla="*/ 3 w 48"/>
                  <a:gd name="T93" fmla="*/ 28 h 45"/>
                  <a:gd name="T94" fmla="*/ 5 w 48"/>
                  <a:gd name="T95" fmla="*/ 32 h 45"/>
                  <a:gd name="T96" fmla="*/ 5 w 48"/>
                  <a:gd name="T97" fmla="*/ 32 h 45"/>
                  <a:gd name="T98" fmla="*/ 5 w 48"/>
                  <a:gd name="T99" fmla="*/ 34 h 45"/>
                  <a:gd name="T100" fmla="*/ 7 w 48"/>
                  <a:gd name="T101" fmla="*/ 35 h 45"/>
                  <a:gd name="T102" fmla="*/ 7 w 48"/>
                  <a:gd name="T103" fmla="*/ 35 h 45"/>
                  <a:gd name="T104" fmla="*/ 9 w 48"/>
                  <a:gd name="T105" fmla="*/ 38 h 45"/>
                  <a:gd name="T106" fmla="*/ 12 w 48"/>
                  <a:gd name="T107" fmla="*/ 39 h 45"/>
                  <a:gd name="T108" fmla="*/ 12 w 48"/>
                  <a:gd name="T109" fmla="*/ 39 h 45"/>
                  <a:gd name="T110" fmla="*/ 16 w 48"/>
                  <a:gd name="T111" fmla="*/ 42 h 45"/>
                  <a:gd name="T112" fmla="*/ 19 w 48"/>
                  <a:gd name="T113" fmla="*/ 45 h 45"/>
                  <a:gd name="T114" fmla="*/ 19 w 48"/>
                  <a:gd name="T115" fmla="*/ 45 h 45"/>
                  <a:gd name="T116" fmla="*/ 20 w 48"/>
                  <a:gd name="T117" fmla="*/ 45 h 45"/>
                  <a:gd name="T118" fmla="*/ 23 w 48"/>
                  <a:gd name="T119" fmla="*/ 43 h 45"/>
                  <a:gd name="T120" fmla="*/ 27 w 48"/>
                  <a:gd name="T1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45">
                    <a:moveTo>
                      <a:pt x="27" y="41"/>
                    </a:moveTo>
                    <a:lnTo>
                      <a:pt x="27" y="41"/>
                    </a:lnTo>
                    <a:lnTo>
                      <a:pt x="31" y="37"/>
                    </a:lnTo>
                    <a:lnTo>
                      <a:pt x="31" y="37"/>
                    </a:lnTo>
                    <a:lnTo>
                      <a:pt x="33" y="34"/>
                    </a:lnTo>
                    <a:lnTo>
                      <a:pt x="35" y="32"/>
                    </a:lnTo>
                    <a:lnTo>
                      <a:pt x="35" y="32"/>
                    </a:lnTo>
                    <a:lnTo>
                      <a:pt x="37" y="29"/>
                    </a:lnTo>
                    <a:lnTo>
                      <a:pt x="40" y="28"/>
                    </a:lnTo>
                    <a:lnTo>
                      <a:pt x="40" y="28"/>
                    </a:lnTo>
                    <a:lnTo>
                      <a:pt x="45" y="24"/>
                    </a:lnTo>
                    <a:lnTo>
                      <a:pt x="48" y="21"/>
                    </a:lnTo>
                    <a:lnTo>
                      <a:pt x="48" y="17"/>
                    </a:lnTo>
                    <a:lnTo>
                      <a:pt x="48" y="17"/>
                    </a:lnTo>
                    <a:lnTo>
                      <a:pt x="48" y="16"/>
                    </a:lnTo>
                    <a:lnTo>
                      <a:pt x="47" y="16"/>
                    </a:lnTo>
                    <a:lnTo>
                      <a:pt x="44" y="17"/>
                    </a:lnTo>
                    <a:lnTo>
                      <a:pt x="44" y="17"/>
                    </a:lnTo>
                    <a:lnTo>
                      <a:pt x="40" y="17"/>
                    </a:lnTo>
                    <a:lnTo>
                      <a:pt x="36" y="18"/>
                    </a:lnTo>
                    <a:lnTo>
                      <a:pt x="36" y="18"/>
                    </a:lnTo>
                    <a:lnTo>
                      <a:pt x="33" y="13"/>
                    </a:lnTo>
                    <a:lnTo>
                      <a:pt x="33" y="13"/>
                    </a:lnTo>
                    <a:lnTo>
                      <a:pt x="32" y="12"/>
                    </a:lnTo>
                    <a:lnTo>
                      <a:pt x="31" y="10"/>
                    </a:lnTo>
                    <a:lnTo>
                      <a:pt x="31" y="10"/>
                    </a:lnTo>
                    <a:lnTo>
                      <a:pt x="29" y="8"/>
                    </a:lnTo>
                    <a:lnTo>
                      <a:pt x="29" y="5"/>
                    </a:lnTo>
                    <a:lnTo>
                      <a:pt x="29" y="5"/>
                    </a:lnTo>
                    <a:lnTo>
                      <a:pt x="28" y="4"/>
                    </a:lnTo>
                    <a:lnTo>
                      <a:pt x="27" y="2"/>
                    </a:lnTo>
                    <a:lnTo>
                      <a:pt x="27" y="2"/>
                    </a:lnTo>
                    <a:lnTo>
                      <a:pt x="23" y="1"/>
                    </a:lnTo>
                    <a:lnTo>
                      <a:pt x="17" y="0"/>
                    </a:lnTo>
                    <a:lnTo>
                      <a:pt x="9" y="1"/>
                    </a:lnTo>
                    <a:lnTo>
                      <a:pt x="9" y="1"/>
                    </a:lnTo>
                    <a:lnTo>
                      <a:pt x="4" y="4"/>
                    </a:lnTo>
                    <a:lnTo>
                      <a:pt x="1" y="5"/>
                    </a:lnTo>
                    <a:lnTo>
                      <a:pt x="0" y="8"/>
                    </a:lnTo>
                    <a:lnTo>
                      <a:pt x="0" y="8"/>
                    </a:lnTo>
                    <a:lnTo>
                      <a:pt x="1" y="13"/>
                    </a:lnTo>
                    <a:lnTo>
                      <a:pt x="1" y="13"/>
                    </a:lnTo>
                    <a:lnTo>
                      <a:pt x="1" y="18"/>
                    </a:lnTo>
                    <a:lnTo>
                      <a:pt x="1" y="18"/>
                    </a:lnTo>
                    <a:lnTo>
                      <a:pt x="1" y="24"/>
                    </a:lnTo>
                    <a:lnTo>
                      <a:pt x="3" y="28"/>
                    </a:lnTo>
                    <a:lnTo>
                      <a:pt x="3" y="28"/>
                    </a:lnTo>
                    <a:lnTo>
                      <a:pt x="5" y="32"/>
                    </a:lnTo>
                    <a:lnTo>
                      <a:pt x="5" y="32"/>
                    </a:lnTo>
                    <a:lnTo>
                      <a:pt x="5" y="34"/>
                    </a:lnTo>
                    <a:lnTo>
                      <a:pt x="7" y="35"/>
                    </a:lnTo>
                    <a:lnTo>
                      <a:pt x="7" y="35"/>
                    </a:lnTo>
                    <a:lnTo>
                      <a:pt x="9" y="38"/>
                    </a:lnTo>
                    <a:lnTo>
                      <a:pt x="12" y="39"/>
                    </a:lnTo>
                    <a:lnTo>
                      <a:pt x="12" y="39"/>
                    </a:lnTo>
                    <a:lnTo>
                      <a:pt x="16" y="42"/>
                    </a:lnTo>
                    <a:lnTo>
                      <a:pt x="19" y="45"/>
                    </a:lnTo>
                    <a:lnTo>
                      <a:pt x="19" y="45"/>
                    </a:lnTo>
                    <a:lnTo>
                      <a:pt x="20" y="45"/>
                    </a:lnTo>
                    <a:lnTo>
                      <a:pt x="23" y="43"/>
                    </a:lnTo>
                    <a:lnTo>
                      <a:pt x="27" y="41"/>
                    </a:lnTo>
                    <a:close/>
                  </a:path>
                </a:pathLst>
              </a:custGeom>
              <a:solidFill>
                <a:srgbClr val="D8E5B0"/>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9" name="Freeform 54">
                <a:extLst>
                  <a:ext uri="{FF2B5EF4-FFF2-40B4-BE49-F238E27FC236}">
                    <a16:creationId xmlns:a16="http://schemas.microsoft.com/office/drawing/2014/main" xmlns="" id="{60F17F20-F339-4826-BE58-14102EE19917}"/>
                  </a:ext>
                </a:extLst>
              </p:cNvPr>
              <p:cNvSpPr>
                <a:spLocks/>
              </p:cNvSpPr>
              <p:nvPr/>
            </p:nvSpPr>
            <p:spPr bwMode="auto">
              <a:xfrm>
                <a:off x="4540614" y="4925447"/>
                <a:ext cx="92206" cy="86443"/>
              </a:xfrm>
              <a:custGeom>
                <a:avLst/>
                <a:gdLst>
                  <a:gd name="T0" fmla="*/ 27 w 48"/>
                  <a:gd name="T1" fmla="*/ 41 h 45"/>
                  <a:gd name="T2" fmla="*/ 27 w 48"/>
                  <a:gd name="T3" fmla="*/ 41 h 45"/>
                  <a:gd name="T4" fmla="*/ 31 w 48"/>
                  <a:gd name="T5" fmla="*/ 37 h 45"/>
                  <a:gd name="T6" fmla="*/ 31 w 48"/>
                  <a:gd name="T7" fmla="*/ 37 h 45"/>
                  <a:gd name="T8" fmla="*/ 33 w 48"/>
                  <a:gd name="T9" fmla="*/ 34 h 45"/>
                  <a:gd name="T10" fmla="*/ 35 w 48"/>
                  <a:gd name="T11" fmla="*/ 32 h 45"/>
                  <a:gd name="T12" fmla="*/ 35 w 48"/>
                  <a:gd name="T13" fmla="*/ 32 h 45"/>
                  <a:gd name="T14" fmla="*/ 37 w 48"/>
                  <a:gd name="T15" fmla="*/ 29 h 45"/>
                  <a:gd name="T16" fmla="*/ 40 w 48"/>
                  <a:gd name="T17" fmla="*/ 28 h 45"/>
                  <a:gd name="T18" fmla="*/ 40 w 48"/>
                  <a:gd name="T19" fmla="*/ 28 h 45"/>
                  <a:gd name="T20" fmla="*/ 45 w 48"/>
                  <a:gd name="T21" fmla="*/ 24 h 45"/>
                  <a:gd name="T22" fmla="*/ 48 w 48"/>
                  <a:gd name="T23" fmla="*/ 21 h 45"/>
                  <a:gd name="T24" fmla="*/ 48 w 48"/>
                  <a:gd name="T25" fmla="*/ 17 h 45"/>
                  <a:gd name="T26" fmla="*/ 48 w 48"/>
                  <a:gd name="T27" fmla="*/ 17 h 45"/>
                  <a:gd name="T28" fmla="*/ 48 w 48"/>
                  <a:gd name="T29" fmla="*/ 16 h 45"/>
                  <a:gd name="T30" fmla="*/ 47 w 48"/>
                  <a:gd name="T31" fmla="*/ 16 h 45"/>
                  <a:gd name="T32" fmla="*/ 44 w 48"/>
                  <a:gd name="T33" fmla="*/ 17 h 45"/>
                  <a:gd name="T34" fmla="*/ 44 w 48"/>
                  <a:gd name="T35" fmla="*/ 17 h 45"/>
                  <a:gd name="T36" fmla="*/ 40 w 48"/>
                  <a:gd name="T37" fmla="*/ 17 h 45"/>
                  <a:gd name="T38" fmla="*/ 36 w 48"/>
                  <a:gd name="T39" fmla="*/ 18 h 45"/>
                  <a:gd name="T40" fmla="*/ 36 w 48"/>
                  <a:gd name="T41" fmla="*/ 18 h 45"/>
                  <a:gd name="T42" fmla="*/ 33 w 48"/>
                  <a:gd name="T43" fmla="*/ 13 h 45"/>
                  <a:gd name="T44" fmla="*/ 33 w 48"/>
                  <a:gd name="T45" fmla="*/ 13 h 45"/>
                  <a:gd name="T46" fmla="*/ 32 w 48"/>
                  <a:gd name="T47" fmla="*/ 12 h 45"/>
                  <a:gd name="T48" fmla="*/ 31 w 48"/>
                  <a:gd name="T49" fmla="*/ 10 h 45"/>
                  <a:gd name="T50" fmla="*/ 31 w 48"/>
                  <a:gd name="T51" fmla="*/ 10 h 45"/>
                  <a:gd name="T52" fmla="*/ 29 w 48"/>
                  <a:gd name="T53" fmla="*/ 8 h 45"/>
                  <a:gd name="T54" fmla="*/ 29 w 48"/>
                  <a:gd name="T55" fmla="*/ 5 h 45"/>
                  <a:gd name="T56" fmla="*/ 29 w 48"/>
                  <a:gd name="T57" fmla="*/ 5 h 45"/>
                  <a:gd name="T58" fmla="*/ 28 w 48"/>
                  <a:gd name="T59" fmla="*/ 4 h 45"/>
                  <a:gd name="T60" fmla="*/ 27 w 48"/>
                  <a:gd name="T61" fmla="*/ 2 h 45"/>
                  <a:gd name="T62" fmla="*/ 27 w 48"/>
                  <a:gd name="T63" fmla="*/ 2 h 45"/>
                  <a:gd name="T64" fmla="*/ 23 w 48"/>
                  <a:gd name="T65" fmla="*/ 1 h 45"/>
                  <a:gd name="T66" fmla="*/ 17 w 48"/>
                  <a:gd name="T67" fmla="*/ 0 h 45"/>
                  <a:gd name="T68" fmla="*/ 9 w 48"/>
                  <a:gd name="T69" fmla="*/ 1 h 45"/>
                  <a:gd name="T70" fmla="*/ 9 w 48"/>
                  <a:gd name="T71" fmla="*/ 1 h 45"/>
                  <a:gd name="T72" fmla="*/ 4 w 48"/>
                  <a:gd name="T73" fmla="*/ 4 h 45"/>
                  <a:gd name="T74" fmla="*/ 1 w 48"/>
                  <a:gd name="T75" fmla="*/ 5 h 45"/>
                  <a:gd name="T76" fmla="*/ 0 w 48"/>
                  <a:gd name="T77" fmla="*/ 8 h 45"/>
                  <a:gd name="T78" fmla="*/ 0 w 48"/>
                  <a:gd name="T79" fmla="*/ 8 h 45"/>
                  <a:gd name="T80" fmla="*/ 1 w 48"/>
                  <a:gd name="T81" fmla="*/ 13 h 45"/>
                  <a:gd name="T82" fmla="*/ 1 w 48"/>
                  <a:gd name="T83" fmla="*/ 13 h 45"/>
                  <a:gd name="T84" fmla="*/ 1 w 48"/>
                  <a:gd name="T85" fmla="*/ 18 h 45"/>
                  <a:gd name="T86" fmla="*/ 1 w 48"/>
                  <a:gd name="T87" fmla="*/ 18 h 45"/>
                  <a:gd name="T88" fmla="*/ 1 w 48"/>
                  <a:gd name="T89" fmla="*/ 24 h 45"/>
                  <a:gd name="T90" fmla="*/ 3 w 48"/>
                  <a:gd name="T91" fmla="*/ 28 h 45"/>
                  <a:gd name="T92" fmla="*/ 3 w 48"/>
                  <a:gd name="T93" fmla="*/ 28 h 45"/>
                  <a:gd name="T94" fmla="*/ 5 w 48"/>
                  <a:gd name="T95" fmla="*/ 32 h 45"/>
                  <a:gd name="T96" fmla="*/ 5 w 48"/>
                  <a:gd name="T97" fmla="*/ 32 h 45"/>
                  <a:gd name="T98" fmla="*/ 5 w 48"/>
                  <a:gd name="T99" fmla="*/ 34 h 45"/>
                  <a:gd name="T100" fmla="*/ 7 w 48"/>
                  <a:gd name="T101" fmla="*/ 35 h 45"/>
                  <a:gd name="T102" fmla="*/ 7 w 48"/>
                  <a:gd name="T103" fmla="*/ 35 h 45"/>
                  <a:gd name="T104" fmla="*/ 9 w 48"/>
                  <a:gd name="T105" fmla="*/ 38 h 45"/>
                  <a:gd name="T106" fmla="*/ 12 w 48"/>
                  <a:gd name="T107" fmla="*/ 39 h 45"/>
                  <a:gd name="T108" fmla="*/ 12 w 48"/>
                  <a:gd name="T109" fmla="*/ 39 h 45"/>
                  <a:gd name="T110" fmla="*/ 16 w 48"/>
                  <a:gd name="T111" fmla="*/ 42 h 45"/>
                  <a:gd name="T112" fmla="*/ 19 w 48"/>
                  <a:gd name="T113" fmla="*/ 45 h 45"/>
                  <a:gd name="T114" fmla="*/ 19 w 48"/>
                  <a:gd name="T115" fmla="*/ 45 h 45"/>
                  <a:gd name="T116" fmla="*/ 20 w 48"/>
                  <a:gd name="T117" fmla="*/ 45 h 45"/>
                  <a:gd name="T118" fmla="*/ 23 w 48"/>
                  <a:gd name="T119" fmla="*/ 43 h 45"/>
                  <a:gd name="T120" fmla="*/ 27 w 48"/>
                  <a:gd name="T1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45">
                    <a:moveTo>
                      <a:pt x="27" y="41"/>
                    </a:moveTo>
                    <a:lnTo>
                      <a:pt x="27" y="41"/>
                    </a:lnTo>
                    <a:lnTo>
                      <a:pt x="31" y="37"/>
                    </a:lnTo>
                    <a:lnTo>
                      <a:pt x="31" y="37"/>
                    </a:lnTo>
                    <a:lnTo>
                      <a:pt x="33" y="34"/>
                    </a:lnTo>
                    <a:lnTo>
                      <a:pt x="35" y="32"/>
                    </a:lnTo>
                    <a:lnTo>
                      <a:pt x="35" y="32"/>
                    </a:lnTo>
                    <a:lnTo>
                      <a:pt x="37" y="29"/>
                    </a:lnTo>
                    <a:lnTo>
                      <a:pt x="40" y="28"/>
                    </a:lnTo>
                    <a:lnTo>
                      <a:pt x="40" y="28"/>
                    </a:lnTo>
                    <a:lnTo>
                      <a:pt x="45" y="24"/>
                    </a:lnTo>
                    <a:lnTo>
                      <a:pt x="48" y="21"/>
                    </a:lnTo>
                    <a:lnTo>
                      <a:pt x="48" y="17"/>
                    </a:lnTo>
                    <a:lnTo>
                      <a:pt x="48" y="17"/>
                    </a:lnTo>
                    <a:lnTo>
                      <a:pt x="48" y="16"/>
                    </a:lnTo>
                    <a:lnTo>
                      <a:pt x="47" y="16"/>
                    </a:lnTo>
                    <a:lnTo>
                      <a:pt x="44" y="17"/>
                    </a:lnTo>
                    <a:lnTo>
                      <a:pt x="44" y="17"/>
                    </a:lnTo>
                    <a:lnTo>
                      <a:pt x="40" y="17"/>
                    </a:lnTo>
                    <a:lnTo>
                      <a:pt x="36" y="18"/>
                    </a:lnTo>
                    <a:lnTo>
                      <a:pt x="36" y="18"/>
                    </a:lnTo>
                    <a:lnTo>
                      <a:pt x="33" y="13"/>
                    </a:lnTo>
                    <a:lnTo>
                      <a:pt x="33" y="13"/>
                    </a:lnTo>
                    <a:lnTo>
                      <a:pt x="32" y="12"/>
                    </a:lnTo>
                    <a:lnTo>
                      <a:pt x="31" y="10"/>
                    </a:lnTo>
                    <a:lnTo>
                      <a:pt x="31" y="10"/>
                    </a:lnTo>
                    <a:lnTo>
                      <a:pt x="29" y="8"/>
                    </a:lnTo>
                    <a:lnTo>
                      <a:pt x="29" y="5"/>
                    </a:lnTo>
                    <a:lnTo>
                      <a:pt x="29" y="5"/>
                    </a:lnTo>
                    <a:lnTo>
                      <a:pt x="28" y="4"/>
                    </a:lnTo>
                    <a:lnTo>
                      <a:pt x="27" y="2"/>
                    </a:lnTo>
                    <a:lnTo>
                      <a:pt x="27" y="2"/>
                    </a:lnTo>
                    <a:lnTo>
                      <a:pt x="23" y="1"/>
                    </a:lnTo>
                    <a:lnTo>
                      <a:pt x="17" y="0"/>
                    </a:lnTo>
                    <a:lnTo>
                      <a:pt x="9" y="1"/>
                    </a:lnTo>
                    <a:lnTo>
                      <a:pt x="9" y="1"/>
                    </a:lnTo>
                    <a:lnTo>
                      <a:pt x="4" y="4"/>
                    </a:lnTo>
                    <a:lnTo>
                      <a:pt x="1" y="5"/>
                    </a:lnTo>
                    <a:lnTo>
                      <a:pt x="0" y="8"/>
                    </a:lnTo>
                    <a:lnTo>
                      <a:pt x="0" y="8"/>
                    </a:lnTo>
                    <a:lnTo>
                      <a:pt x="1" y="13"/>
                    </a:lnTo>
                    <a:lnTo>
                      <a:pt x="1" y="13"/>
                    </a:lnTo>
                    <a:lnTo>
                      <a:pt x="1" y="18"/>
                    </a:lnTo>
                    <a:lnTo>
                      <a:pt x="1" y="18"/>
                    </a:lnTo>
                    <a:lnTo>
                      <a:pt x="1" y="24"/>
                    </a:lnTo>
                    <a:lnTo>
                      <a:pt x="3" y="28"/>
                    </a:lnTo>
                    <a:lnTo>
                      <a:pt x="3" y="28"/>
                    </a:lnTo>
                    <a:lnTo>
                      <a:pt x="5" y="32"/>
                    </a:lnTo>
                    <a:lnTo>
                      <a:pt x="5" y="32"/>
                    </a:lnTo>
                    <a:lnTo>
                      <a:pt x="5" y="34"/>
                    </a:lnTo>
                    <a:lnTo>
                      <a:pt x="7" y="35"/>
                    </a:lnTo>
                    <a:lnTo>
                      <a:pt x="7" y="35"/>
                    </a:lnTo>
                    <a:lnTo>
                      <a:pt x="9" y="38"/>
                    </a:lnTo>
                    <a:lnTo>
                      <a:pt x="12" y="39"/>
                    </a:lnTo>
                    <a:lnTo>
                      <a:pt x="12" y="39"/>
                    </a:lnTo>
                    <a:lnTo>
                      <a:pt x="16" y="42"/>
                    </a:lnTo>
                    <a:lnTo>
                      <a:pt x="19" y="45"/>
                    </a:lnTo>
                    <a:lnTo>
                      <a:pt x="19" y="45"/>
                    </a:lnTo>
                    <a:lnTo>
                      <a:pt x="20" y="45"/>
                    </a:lnTo>
                    <a:lnTo>
                      <a:pt x="23" y="43"/>
                    </a:lnTo>
                    <a:lnTo>
                      <a:pt x="27" y="41"/>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1" name="Freeform 56">
                <a:extLst>
                  <a:ext uri="{FF2B5EF4-FFF2-40B4-BE49-F238E27FC236}">
                    <a16:creationId xmlns:a16="http://schemas.microsoft.com/office/drawing/2014/main" xmlns="" id="{05921D41-6413-422B-B15C-2349B2B278D3}"/>
                  </a:ext>
                </a:extLst>
              </p:cNvPr>
              <p:cNvSpPr>
                <a:spLocks/>
              </p:cNvSpPr>
              <p:nvPr/>
            </p:nvSpPr>
            <p:spPr bwMode="auto">
              <a:xfrm>
                <a:off x="4375412" y="4637305"/>
                <a:ext cx="0" cy="3842"/>
              </a:xfrm>
              <a:custGeom>
                <a:avLst/>
                <a:gdLst>
                  <a:gd name="T0" fmla="*/ 0 h 2"/>
                  <a:gd name="T1" fmla="*/ 0 h 2"/>
                  <a:gd name="T2" fmla="*/ 2 h 2"/>
                  <a:gd name="T3" fmla="*/ 2 h 2"/>
                  <a:gd name="T4" fmla="*/ 2 h 2"/>
                  <a:gd name="T5" fmla="*/ 2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2"/>
                    </a:lnTo>
                    <a:lnTo>
                      <a:pt x="0" y="2"/>
                    </a:lnTo>
                    <a:lnTo>
                      <a:pt x="0" y="2"/>
                    </a:lnTo>
                    <a:lnTo>
                      <a:pt x="0" y="2"/>
                    </a:lnTo>
                    <a:lnTo>
                      <a:pt x="0"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7" name="Freeform 62">
                <a:extLst>
                  <a:ext uri="{FF2B5EF4-FFF2-40B4-BE49-F238E27FC236}">
                    <a16:creationId xmlns:a16="http://schemas.microsoft.com/office/drawing/2014/main" xmlns="" id="{7CB954EA-AFBB-4321-B303-012424CF21B0}"/>
                  </a:ext>
                </a:extLst>
              </p:cNvPr>
              <p:cNvSpPr>
                <a:spLocks noEditPoints="1"/>
              </p:cNvSpPr>
              <p:nvPr/>
            </p:nvSpPr>
            <p:spPr bwMode="auto">
              <a:xfrm>
                <a:off x="4402305" y="4919684"/>
                <a:ext cx="507130" cy="620466"/>
              </a:xfrm>
              <a:custGeom>
                <a:avLst/>
                <a:gdLst>
                  <a:gd name="T0" fmla="*/ 84 w 264"/>
                  <a:gd name="T1" fmla="*/ 42 h 323"/>
                  <a:gd name="T2" fmla="*/ 109 w 264"/>
                  <a:gd name="T3" fmla="*/ 32 h 323"/>
                  <a:gd name="T4" fmla="*/ 108 w 264"/>
                  <a:gd name="T5" fmla="*/ 21 h 323"/>
                  <a:gd name="T6" fmla="*/ 89 w 264"/>
                  <a:gd name="T7" fmla="*/ 3 h 323"/>
                  <a:gd name="T8" fmla="*/ 264 w 264"/>
                  <a:gd name="T9" fmla="*/ 249 h 323"/>
                  <a:gd name="T10" fmla="*/ 240 w 264"/>
                  <a:gd name="T11" fmla="*/ 233 h 323"/>
                  <a:gd name="T12" fmla="*/ 221 w 264"/>
                  <a:gd name="T13" fmla="*/ 218 h 323"/>
                  <a:gd name="T14" fmla="*/ 224 w 264"/>
                  <a:gd name="T15" fmla="*/ 187 h 323"/>
                  <a:gd name="T16" fmla="*/ 224 w 264"/>
                  <a:gd name="T17" fmla="*/ 168 h 323"/>
                  <a:gd name="T18" fmla="*/ 220 w 264"/>
                  <a:gd name="T19" fmla="*/ 144 h 323"/>
                  <a:gd name="T20" fmla="*/ 213 w 264"/>
                  <a:gd name="T21" fmla="*/ 131 h 323"/>
                  <a:gd name="T22" fmla="*/ 225 w 264"/>
                  <a:gd name="T23" fmla="*/ 102 h 323"/>
                  <a:gd name="T24" fmla="*/ 217 w 264"/>
                  <a:gd name="T25" fmla="*/ 81 h 323"/>
                  <a:gd name="T26" fmla="*/ 238 w 264"/>
                  <a:gd name="T27" fmla="*/ 73 h 323"/>
                  <a:gd name="T28" fmla="*/ 260 w 264"/>
                  <a:gd name="T29" fmla="*/ 68 h 323"/>
                  <a:gd name="T30" fmla="*/ 232 w 264"/>
                  <a:gd name="T31" fmla="*/ 41 h 323"/>
                  <a:gd name="T32" fmla="*/ 228 w 264"/>
                  <a:gd name="T33" fmla="*/ 17 h 323"/>
                  <a:gd name="T34" fmla="*/ 216 w 264"/>
                  <a:gd name="T35" fmla="*/ 0 h 323"/>
                  <a:gd name="T36" fmla="*/ 208 w 264"/>
                  <a:gd name="T37" fmla="*/ 13 h 323"/>
                  <a:gd name="T38" fmla="*/ 213 w 264"/>
                  <a:gd name="T39" fmla="*/ 27 h 323"/>
                  <a:gd name="T40" fmla="*/ 197 w 264"/>
                  <a:gd name="T41" fmla="*/ 16 h 323"/>
                  <a:gd name="T42" fmla="*/ 168 w 264"/>
                  <a:gd name="T43" fmla="*/ 23 h 323"/>
                  <a:gd name="T44" fmla="*/ 141 w 264"/>
                  <a:gd name="T45" fmla="*/ 17 h 323"/>
                  <a:gd name="T46" fmla="*/ 112 w 264"/>
                  <a:gd name="T47" fmla="*/ 35 h 323"/>
                  <a:gd name="T48" fmla="*/ 87 w 264"/>
                  <a:gd name="T49" fmla="*/ 69 h 323"/>
                  <a:gd name="T50" fmla="*/ 67 w 264"/>
                  <a:gd name="T51" fmla="*/ 85 h 323"/>
                  <a:gd name="T52" fmla="*/ 67 w 264"/>
                  <a:gd name="T53" fmla="*/ 101 h 323"/>
                  <a:gd name="T54" fmla="*/ 81 w 264"/>
                  <a:gd name="T55" fmla="*/ 91 h 323"/>
                  <a:gd name="T56" fmla="*/ 107 w 264"/>
                  <a:gd name="T57" fmla="*/ 82 h 323"/>
                  <a:gd name="T58" fmla="*/ 116 w 264"/>
                  <a:gd name="T59" fmla="*/ 93 h 323"/>
                  <a:gd name="T60" fmla="*/ 125 w 264"/>
                  <a:gd name="T61" fmla="*/ 113 h 323"/>
                  <a:gd name="T62" fmla="*/ 117 w 264"/>
                  <a:gd name="T63" fmla="*/ 127 h 323"/>
                  <a:gd name="T64" fmla="*/ 132 w 264"/>
                  <a:gd name="T65" fmla="*/ 140 h 323"/>
                  <a:gd name="T66" fmla="*/ 121 w 264"/>
                  <a:gd name="T67" fmla="*/ 150 h 323"/>
                  <a:gd name="T68" fmla="*/ 105 w 264"/>
                  <a:gd name="T69" fmla="*/ 185 h 323"/>
                  <a:gd name="T70" fmla="*/ 79 w 264"/>
                  <a:gd name="T71" fmla="*/ 204 h 323"/>
                  <a:gd name="T72" fmla="*/ 57 w 264"/>
                  <a:gd name="T73" fmla="*/ 208 h 323"/>
                  <a:gd name="T74" fmla="*/ 45 w 264"/>
                  <a:gd name="T75" fmla="*/ 222 h 323"/>
                  <a:gd name="T76" fmla="*/ 21 w 264"/>
                  <a:gd name="T77" fmla="*/ 226 h 323"/>
                  <a:gd name="T78" fmla="*/ 6 w 264"/>
                  <a:gd name="T79" fmla="*/ 238 h 323"/>
                  <a:gd name="T80" fmla="*/ 8 w 264"/>
                  <a:gd name="T81" fmla="*/ 246 h 323"/>
                  <a:gd name="T82" fmla="*/ 15 w 264"/>
                  <a:gd name="T83" fmla="*/ 263 h 323"/>
                  <a:gd name="T84" fmla="*/ 15 w 264"/>
                  <a:gd name="T85" fmla="*/ 271 h 323"/>
                  <a:gd name="T86" fmla="*/ 40 w 264"/>
                  <a:gd name="T87" fmla="*/ 267 h 323"/>
                  <a:gd name="T88" fmla="*/ 43 w 264"/>
                  <a:gd name="T89" fmla="*/ 269 h 323"/>
                  <a:gd name="T90" fmla="*/ 21 w 264"/>
                  <a:gd name="T91" fmla="*/ 278 h 323"/>
                  <a:gd name="T92" fmla="*/ 44 w 264"/>
                  <a:gd name="T93" fmla="*/ 283 h 323"/>
                  <a:gd name="T94" fmla="*/ 57 w 264"/>
                  <a:gd name="T95" fmla="*/ 281 h 323"/>
                  <a:gd name="T96" fmla="*/ 84 w 264"/>
                  <a:gd name="T97" fmla="*/ 269 h 323"/>
                  <a:gd name="T98" fmla="*/ 93 w 264"/>
                  <a:gd name="T99" fmla="*/ 265 h 323"/>
                  <a:gd name="T100" fmla="*/ 99 w 264"/>
                  <a:gd name="T101" fmla="*/ 278 h 323"/>
                  <a:gd name="T102" fmla="*/ 120 w 264"/>
                  <a:gd name="T103" fmla="*/ 277 h 323"/>
                  <a:gd name="T104" fmla="*/ 107 w 264"/>
                  <a:gd name="T105" fmla="*/ 283 h 323"/>
                  <a:gd name="T106" fmla="*/ 112 w 264"/>
                  <a:gd name="T107" fmla="*/ 298 h 323"/>
                  <a:gd name="T108" fmla="*/ 129 w 264"/>
                  <a:gd name="T109" fmla="*/ 295 h 323"/>
                  <a:gd name="T110" fmla="*/ 144 w 264"/>
                  <a:gd name="T111" fmla="*/ 287 h 323"/>
                  <a:gd name="T112" fmla="*/ 160 w 264"/>
                  <a:gd name="T113" fmla="*/ 310 h 323"/>
                  <a:gd name="T114" fmla="*/ 181 w 264"/>
                  <a:gd name="T115" fmla="*/ 323 h 323"/>
                  <a:gd name="T116" fmla="*/ 214 w 264"/>
                  <a:gd name="T117" fmla="*/ 314 h 323"/>
                  <a:gd name="T118" fmla="*/ 229 w 264"/>
                  <a:gd name="T119" fmla="*/ 298 h 323"/>
                  <a:gd name="T120" fmla="*/ 261 w 264"/>
                  <a:gd name="T121" fmla="*/ 282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323">
                    <a:moveTo>
                      <a:pt x="73" y="21"/>
                    </a:moveTo>
                    <a:lnTo>
                      <a:pt x="73" y="21"/>
                    </a:lnTo>
                    <a:lnTo>
                      <a:pt x="73" y="27"/>
                    </a:lnTo>
                    <a:lnTo>
                      <a:pt x="75" y="31"/>
                    </a:lnTo>
                    <a:lnTo>
                      <a:pt x="75" y="31"/>
                    </a:lnTo>
                    <a:lnTo>
                      <a:pt x="77" y="35"/>
                    </a:lnTo>
                    <a:lnTo>
                      <a:pt x="77" y="35"/>
                    </a:lnTo>
                    <a:lnTo>
                      <a:pt x="77" y="37"/>
                    </a:lnTo>
                    <a:lnTo>
                      <a:pt x="79" y="38"/>
                    </a:lnTo>
                    <a:lnTo>
                      <a:pt x="79" y="38"/>
                    </a:lnTo>
                    <a:lnTo>
                      <a:pt x="81" y="41"/>
                    </a:lnTo>
                    <a:lnTo>
                      <a:pt x="84" y="42"/>
                    </a:lnTo>
                    <a:lnTo>
                      <a:pt x="84" y="42"/>
                    </a:lnTo>
                    <a:lnTo>
                      <a:pt x="88" y="45"/>
                    </a:lnTo>
                    <a:lnTo>
                      <a:pt x="91" y="48"/>
                    </a:lnTo>
                    <a:lnTo>
                      <a:pt x="91" y="48"/>
                    </a:lnTo>
                    <a:lnTo>
                      <a:pt x="92" y="48"/>
                    </a:lnTo>
                    <a:lnTo>
                      <a:pt x="95" y="46"/>
                    </a:lnTo>
                    <a:lnTo>
                      <a:pt x="99" y="44"/>
                    </a:lnTo>
                    <a:lnTo>
                      <a:pt x="99" y="44"/>
                    </a:lnTo>
                    <a:lnTo>
                      <a:pt x="103" y="40"/>
                    </a:lnTo>
                    <a:lnTo>
                      <a:pt x="103" y="40"/>
                    </a:lnTo>
                    <a:lnTo>
                      <a:pt x="105" y="37"/>
                    </a:lnTo>
                    <a:lnTo>
                      <a:pt x="107" y="35"/>
                    </a:lnTo>
                    <a:lnTo>
                      <a:pt x="107" y="35"/>
                    </a:lnTo>
                    <a:lnTo>
                      <a:pt x="109" y="32"/>
                    </a:lnTo>
                    <a:lnTo>
                      <a:pt x="112" y="31"/>
                    </a:lnTo>
                    <a:lnTo>
                      <a:pt x="112" y="31"/>
                    </a:lnTo>
                    <a:lnTo>
                      <a:pt x="117" y="27"/>
                    </a:lnTo>
                    <a:lnTo>
                      <a:pt x="120" y="24"/>
                    </a:lnTo>
                    <a:lnTo>
                      <a:pt x="120" y="20"/>
                    </a:lnTo>
                    <a:lnTo>
                      <a:pt x="120" y="20"/>
                    </a:lnTo>
                    <a:lnTo>
                      <a:pt x="120" y="19"/>
                    </a:lnTo>
                    <a:lnTo>
                      <a:pt x="119" y="19"/>
                    </a:lnTo>
                    <a:lnTo>
                      <a:pt x="116" y="20"/>
                    </a:lnTo>
                    <a:lnTo>
                      <a:pt x="116" y="20"/>
                    </a:lnTo>
                    <a:lnTo>
                      <a:pt x="112" y="20"/>
                    </a:lnTo>
                    <a:lnTo>
                      <a:pt x="108" y="21"/>
                    </a:lnTo>
                    <a:lnTo>
                      <a:pt x="108" y="21"/>
                    </a:lnTo>
                    <a:lnTo>
                      <a:pt x="105" y="16"/>
                    </a:lnTo>
                    <a:lnTo>
                      <a:pt x="105" y="16"/>
                    </a:lnTo>
                    <a:lnTo>
                      <a:pt x="104" y="15"/>
                    </a:lnTo>
                    <a:lnTo>
                      <a:pt x="103" y="13"/>
                    </a:lnTo>
                    <a:lnTo>
                      <a:pt x="103" y="13"/>
                    </a:lnTo>
                    <a:lnTo>
                      <a:pt x="101" y="11"/>
                    </a:lnTo>
                    <a:lnTo>
                      <a:pt x="101" y="8"/>
                    </a:lnTo>
                    <a:lnTo>
                      <a:pt x="101" y="8"/>
                    </a:lnTo>
                    <a:lnTo>
                      <a:pt x="100" y="7"/>
                    </a:lnTo>
                    <a:lnTo>
                      <a:pt x="99" y="5"/>
                    </a:lnTo>
                    <a:lnTo>
                      <a:pt x="99" y="5"/>
                    </a:lnTo>
                    <a:lnTo>
                      <a:pt x="95" y="4"/>
                    </a:lnTo>
                    <a:lnTo>
                      <a:pt x="89" y="3"/>
                    </a:lnTo>
                    <a:lnTo>
                      <a:pt x="81" y="4"/>
                    </a:lnTo>
                    <a:lnTo>
                      <a:pt x="81" y="4"/>
                    </a:lnTo>
                    <a:lnTo>
                      <a:pt x="76" y="7"/>
                    </a:lnTo>
                    <a:lnTo>
                      <a:pt x="73" y="8"/>
                    </a:lnTo>
                    <a:lnTo>
                      <a:pt x="72" y="11"/>
                    </a:lnTo>
                    <a:lnTo>
                      <a:pt x="72" y="11"/>
                    </a:lnTo>
                    <a:lnTo>
                      <a:pt x="73" y="16"/>
                    </a:lnTo>
                    <a:lnTo>
                      <a:pt x="73" y="16"/>
                    </a:lnTo>
                    <a:lnTo>
                      <a:pt x="73" y="21"/>
                    </a:lnTo>
                    <a:close/>
                    <a:moveTo>
                      <a:pt x="264" y="250"/>
                    </a:moveTo>
                    <a:lnTo>
                      <a:pt x="264" y="250"/>
                    </a:lnTo>
                    <a:lnTo>
                      <a:pt x="264" y="249"/>
                    </a:lnTo>
                    <a:lnTo>
                      <a:pt x="264" y="249"/>
                    </a:lnTo>
                    <a:lnTo>
                      <a:pt x="261" y="249"/>
                    </a:lnTo>
                    <a:lnTo>
                      <a:pt x="257" y="247"/>
                    </a:lnTo>
                    <a:lnTo>
                      <a:pt x="257" y="247"/>
                    </a:lnTo>
                    <a:lnTo>
                      <a:pt x="253" y="246"/>
                    </a:lnTo>
                    <a:lnTo>
                      <a:pt x="253" y="246"/>
                    </a:lnTo>
                    <a:lnTo>
                      <a:pt x="252" y="242"/>
                    </a:lnTo>
                    <a:lnTo>
                      <a:pt x="252" y="242"/>
                    </a:lnTo>
                    <a:lnTo>
                      <a:pt x="249" y="237"/>
                    </a:lnTo>
                    <a:lnTo>
                      <a:pt x="249" y="237"/>
                    </a:lnTo>
                    <a:lnTo>
                      <a:pt x="245" y="233"/>
                    </a:lnTo>
                    <a:lnTo>
                      <a:pt x="242" y="233"/>
                    </a:lnTo>
                    <a:lnTo>
                      <a:pt x="240" y="233"/>
                    </a:lnTo>
                    <a:lnTo>
                      <a:pt x="240" y="233"/>
                    </a:lnTo>
                    <a:lnTo>
                      <a:pt x="238" y="233"/>
                    </a:lnTo>
                    <a:lnTo>
                      <a:pt x="236" y="236"/>
                    </a:lnTo>
                    <a:lnTo>
                      <a:pt x="234" y="236"/>
                    </a:lnTo>
                    <a:lnTo>
                      <a:pt x="232" y="234"/>
                    </a:lnTo>
                    <a:lnTo>
                      <a:pt x="232" y="234"/>
                    </a:lnTo>
                    <a:lnTo>
                      <a:pt x="230" y="229"/>
                    </a:lnTo>
                    <a:lnTo>
                      <a:pt x="230" y="229"/>
                    </a:lnTo>
                    <a:lnTo>
                      <a:pt x="229" y="226"/>
                    </a:lnTo>
                    <a:lnTo>
                      <a:pt x="226" y="224"/>
                    </a:lnTo>
                    <a:lnTo>
                      <a:pt x="226" y="224"/>
                    </a:lnTo>
                    <a:lnTo>
                      <a:pt x="222" y="221"/>
                    </a:lnTo>
                    <a:lnTo>
                      <a:pt x="222" y="221"/>
                    </a:lnTo>
                    <a:lnTo>
                      <a:pt x="221" y="218"/>
                    </a:lnTo>
                    <a:lnTo>
                      <a:pt x="221" y="218"/>
                    </a:lnTo>
                    <a:lnTo>
                      <a:pt x="221" y="216"/>
                    </a:lnTo>
                    <a:lnTo>
                      <a:pt x="221" y="216"/>
                    </a:lnTo>
                    <a:lnTo>
                      <a:pt x="218" y="212"/>
                    </a:lnTo>
                    <a:lnTo>
                      <a:pt x="218" y="212"/>
                    </a:lnTo>
                    <a:lnTo>
                      <a:pt x="217" y="210"/>
                    </a:lnTo>
                    <a:lnTo>
                      <a:pt x="216" y="208"/>
                    </a:lnTo>
                    <a:lnTo>
                      <a:pt x="216" y="202"/>
                    </a:lnTo>
                    <a:lnTo>
                      <a:pt x="216" y="202"/>
                    </a:lnTo>
                    <a:lnTo>
                      <a:pt x="217" y="195"/>
                    </a:lnTo>
                    <a:lnTo>
                      <a:pt x="221" y="189"/>
                    </a:lnTo>
                    <a:lnTo>
                      <a:pt x="221" y="189"/>
                    </a:lnTo>
                    <a:lnTo>
                      <a:pt x="224" y="187"/>
                    </a:lnTo>
                    <a:lnTo>
                      <a:pt x="228" y="184"/>
                    </a:lnTo>
                    <a:lnTo>
                      <a:pt x="228" y="184"/>
                    </a:lnTo>
                    <a:lnTo>
                      <a:pt x="229" y="180"/>
                    </a:lnTo>
                    <a:lnTo>
                      <a:pt x="230" y="177"/>
                    </a:lnTo>
                    <a:lnTo>
                      <a:pt x="230" y="177"/>
                    </a:lnTo>
                    <a:lnTo>
                      <a:pt x="230" y="173"/>
                    </a:lnTo>
                    <a:lnTo>
                      <a:pt x="232" y="171"/>
                    </a:lnTo>
                    <a:lnTo>
                      <a:pt x="232" y="171"/>
                    </a:lnTo>
                    <a:lnTo>
                      <a:pt x="232" y="169"/>
                    </a:lnTo>
                    <a:lnTo>
                      <a:pt x="232" y="169"/>
                    </a:lnTo>
                    <a:lnTo>
                      <a:pt x="229" y="169"/>
                    </a:lnTo>
                    <a:lnTo>
                      <a:pt x="228" y="168"/>
                    </a:lnTo>
                    <a:lnTo>
                      <a:pt x="224" y="168"/>
                    </a:lnTo>
                    <a:lnTo>
                      <a:pt x="224" y="168"/>
                    </a:lnTo>
                    <a:lnTo>
                      <a:pt x="220" y="167"/>
                    </a:lnTo>
                    <a:lnTo>
                      <a:pt x="217" y="165"/>
                    </a:lnTo>
                    <a:lnTo>
                      <a:pt x="212" y="161"/>
                    </a:lnTo>
                    <a:lnTo>
                      <a:pt x="212" y="161"/>
                    </a:lnTo>
                    <a:lnTo>
                      <a:pt x="206" y="159"/>
                    </a:lnTo>
                    <a:lnTo>
                      <a:pt x="205" y="156"/>
                    </a:lnTo>
                    <a:lnTo>
                      <a:pt x="206" y="152"/>
                    </a:lnTo>
                    <a:lnTo>
                      <a:pt x="206" y="152"/>
                    </a:lnTo>
                    <a:lnTo>
                      <a:pt x="209" y="150"/>
                    </a:lnTo>
                    <a:lnTo>
                      <a:pt x="212" y="147"/>
                    </a:lnTo>
                    <a:lnTo>
                      <a:pt x="220" y="144"/>
                    </a:lnTo>
                    <a:lnTo>
                      <a:pt x="220" y="144"/>
                    </a:lnTo>
                    <a:lnTo>
                      <a:pt x="226" y="143"/>
                    </a:lnTo>
                    <a:lnTo>
                      <a:pt x="229" y="140"/>
                    </a:lnTo>
                    <a:lnTo>
                      <a:pt x="229" y="138"/>
                    </a:lnTo>
                    <a:lnTo>
                      <a:pt x="229" y="138"/>
                    </a:lnTo>
                    <a:lnTo>
                      <a:pt x="229" y="136"/>
                    </a:lnTo>
                    <a:lnTo>
                      <a:pt x="228" y="135"/>
                    </a:lnTo>
                    <a:lnTo>
                      <a:pt x="224" y="136"/>
                    </a:lnTo>
                    <a:lnTo>
                      <a:pt x="220" y="138"/>
                    </a:lnTo>
                    <a:lnTo>
                      <a:pt x="216" y="138"/>
                    </a:lnTo>
                    <a:lnTo>
                      <a:pt x="216" y="138"/>
                    </a:lnTo>
                    <a:lnTo>
                      <a:pt x="213" y="136"/>
                    </a:lnTo>
                    <a:lnTo>
                      <a:pt x="212" y="134"/>
                    </a:lnTo>
                    <a:lnTo>
                      <a:pt x="213" y="131"/>
                    </a:lnTo>
                    <a:lnTo>
                      <a:pt x="214" y="128"/>
                    </a:lnTo>
                    <a:lnTo>
                      <a:pt x="221" y="120"/>
                    </a:lnTo>
                    <a:lnTo>
                      <a:pt x="221" y="120"/>
                    </a:lnTo>
                    <a:lnTo>
                      <a:pt x="222" y="118"/>
                    </a:lnTo>
                    <a:lnTo>
                      <a:pt x="224" y="114"/>
                    </a:lnTo>
                    <a:lnTo>
                      <a:pt x="224" y="114"/>
                    </a:lnTo>
                    <a:lnTo>
                      <a:pt x="226" y="113"/>
                    </a:lnTo>
                    <a:lnTo>
                      <a:pt x="229" y="111"/>
                    </a:lnTo>
                    <a:lnTo>
                      <a:pt x="229" y="111"/>
                    </a:lnTo>
                    <a:lnTo>
                      <a:pt x="230" y="110"/>
                    </a:lnTo>
                    <a:lnTo>
                      <a:pt x="230" y="109"/>
                    </a:lnTo>
                    <a:lnTo>
                      <a:pt x="229" y="105"/>
                    </a:lnTo>
                    <a:lnTo>
                      <a:pt x="225" y="102"/>
                    </a:lnTo>
                    <a:lnTo>
                      <a:pt x="221" y="101"/>
                    </a:lnTo>
                    <a:lnTo>
                      <a:pt x="221" y="101"/>
                    </a:lnTo>
                    <a:lnTo>
                      <a:pt x="217" y="99"/>
                    </a:lnTo>
                    <a:lnTo>
                      <a:pt x="212" y="98"/>
                    </a:lnTo>
                    <a:lnTo>
                      <a:pt x="212" y="98"/>
                    </a:lnTo>
                    <a:lnTo>
                      <a:pt x="212" y="98"/>
                    </a:lnTo>
                    <a:lnTo>
                      <a:pt x="212" y="98"/>
                    </a:lnTo>
                    <a:lnTo>
                      <a:pt x="212" y="91"/>
                    </a:lnTo>
                    <a:lnTo>
                      <a:pt x="212" y="91"/>
                    </a:lnTo>
                    <a:lnTo>
                      <a:pt x="213" y="87"/>
                    </a:lnTo>
                    <a:lnTo>
                      <a:pt x="216" y="85"/>
                    </a:lnTo>
                    <a:lnTo>
                      <a:pt x="216" y="85"/>
                    </a:lnTo>
                    <a:lnTo>
                      <a:pt x="217" y="81"/>
                    </a:lnTo>
                    <a:lnTo>
                      <a:pt x="221" y="78"/>
                    </a:lnTo>
                    <a:lnTo>
                      <a:pt x="221" y="78"/>
                    </a:lnTo>
                    <a:lnTo>
                      <a:pt x="225" y="74"/>
                    </a:lnTo>
                    <a:lnTo>
                      <a:pt x="226" y="72"/>
                    </a:lnTo>
                    <a:lnTo>
                      <a:pt x="229" y="72"/>
                    </a:lnTo>
                    <a:lnTo>
                      <a:pt x="229" y="72"/>
                    </a:lnTo>
                    <a:lnTo>
                      <a:pt x="232" y="73"/>
                    </a:lnTo>
                    <a:lnTo>
                      <a:pt x="233" y="74"/>
                    </a:lnTo>
                    <a:lnTo>
                      <a:pt x="233" y="74"/>
                    </a:lnTo>
                    <a:lnTo>
                      <a:pt x="234" y="74"/>
                    </a:lnTo>
                    <a:lnTo>
                      <a:pt x="237" y="73"/>
                    </a:lnTo>
                    <a:lnTo>
                      <a:pt x="237" y="73"/>
                    </a:lnTo>
                    <a:lnTo>
                      <a:pt x="238" y="73"/>
                    </a:lnTo>
                    <a:lnTo>
                      <a:pt x="241" y="74"/>
                    </a:lnTo>
                    <a:lnTo>
                      <a:pt x="244" y="77"/>
                    </a:lnTo>
                    <a:lnTo>
                      <a:pt x="244" y="77"/>
                    </a:lnTo>
                    <a:lnTo>
                      <a:pt x="245" y="78"/>
                    </a:lnTo>
                    <a:lnTo>
                      <a:pt x="246" y="79"/>
                    </a:lnTo>
                    <a:lnTo>
                      <a:pt x="250" y="78"/>
                    </a:lnTo>
                    <a:lnTo>
                      <a:pt x="253" y="76"/>
                    </a:lnTo>
                    <a:lnTo>
                      <a:pt x="254" y="72"/>
                    </a:lnTo>
                    <a:lnTo>
                      <a:pt x="254" y="72"/>
                    </a:lnTo>
                    <a:lnTo>
                      <a:pt x="253" y="69"/>
                    </a:lnTo>
                    <a:lnTo>
                      <a:pt x="253" y="69"/>
                    </a:lnTo>
                    <a:lnTo>
                      <a:pt x="260" y="68"/>
                    </a:lnTo>
                    <a:lnTo>
                      <a:pt x="260" y="68"/>
                    </a:lnTo>
                    <a:lnTo>
                      <a:pt x="254" y="69"/>
                    </a:lnTo>
                    <a:lnTo>
                      <a:pt x="254" y="69"/>
                    </a:lnTo>
                    <a:lnTo>
                      <a:pt x="248" y="68"/>
                    </a:lnTo>
                    <a:lnTo>
                      <a:pt x="245" y="66"/>
                    </a:lnTo>
                    <a:lnTo>
                      <a:pt x="242" y="64"/>
                    </a:lnTo>
                    <a:lnTo>
                      <a:pt x="242" y="64"/>
                    </a:lnTo>
                    <a:lnTo>
                      <a:pt x="240" y="61"/>
                    </a:lnTo>
                    <a:lnTo>
                      <a:pt x="238" y="57"/>
                    </a:lnTo>
                    <a:lnTo>
                      <a:pt x="236" y="49"/>
                    </a:lnTo>
                    <a:lnTo>
                      <a:pt x="236" y="49"/>
                    </a:lnTo>
                    <a:lnTo>
                      <a:pt x="233" y="45"/>
                    </a:lnTo>
                    <a:lnTo>
                      <a:pt x="232" y="41"/>
                    </a:lnTo>
                    <a:lnTo>
                      <a:pt x="232" y="41"/>
                    </a:lnTo>
                    <a:lnTo>
                      <a:pt x="230" y="37"/>
                    </a:lnTo>
                    <a:lnTo>
                      <a:pt x="229" y="35"/>
                    </a:lnTo>
                    <a:lnTo>
                      <a:pt x="224" y="29"/>
                    </a:lnTo>
                    <a:lnTo>
                      <a:pt x="224" y="29"/>
                    </a:lnTo>
                    <a:lnTo>
                      <a:pt x="217" y="24"/>
                    </a:lnTo>
                    <a:lnTo>
                      <a:pt x="214" y="20"/>
                    </a:lnTo>
                    <a:lnTo>
                      <a:pt x="216" y="19"/>
                    </a:lnTo>
                    <a:lnTo>
                      <a:pt x="217" y="17"/>
                    </a:lnTo>
                    <a:lnTo>
                      <a:pt x="217" y="17"/>
                    </a:lnTo>
                    <a:lnTo>
                      <a:pt x="220" y="16"/>
                    </a:lnTo>
                    <a:lnTo>
                      <a:pt x="222" y="16"/>
                    </a:lnTo>
                    <a:lnTo>
                      <a:pt x="228" y="17"/>
                    </a:lnTo>
                    <a:lnTo>
                      <a:pt x="228" y="17"/>
                    </a:lnTo>
                    <a:lnTo>
                      <a:pt x="228" y="17"/>
                    </a:lnTo>
                    <a:lnTo>
                      <a:pt x="228" y="17"/>
                    </a:lnTo>
                    <a:lnTo>
                      <a:pt x="224" y="13"/>
                    </a:lnTo>
                    <a:lnTo>
                      <a:pt x="224" y="13"/>
                    </a:lnTo>
                    <a:lnTo>
                      <a:pt x="222" y="9"/>
                    </a:lnTo>
                    <a:lnTo>
                      <a:pt x="222" y="9"/>
                    </a:lnTo>
                    <a:lnTo>
                      <a:pt x="220" y="8"/>
                    </a:lnTo>
                    <a:lnTo>
                      <a:pt x="218" y="4"/>
                    </a:lnTo>
                    <a:lnTo>
                      <a:pt x="218" y="4"/>
                    </a:lnTo>
                    <a:lnTo>
                      <a:pt x="218" y="1"/>
                    </a:lnTo>
                    <a:lnTo>
                      <a:pt x="217" y="0"/>
                    </a:lnTo>
                    <a:lnTo>
                      <a:pt x="216" y="0"/>
                    </a:lnTo>
                    <a:lnTo>
                      <a:pt x="216" y="0"/>
                    </a:lnTo>
                    <a:lnTo>
                      <a:pt x="213" y="1"/>
                    </a:lnTo>
                    <a:lnTo>
                      <a:pt x="210" y="3"/>
                    </a:lnTo>
                    <a:lnTo>
                      <a:pt x="210" y="3"/>
                    </a:lnTo>
                    <a:lnTo>
                      <a:pt x="208" y="4"/>
                    </a:lnTo>
                    <a:lnTo>
                      <a:pt x="208" y="4"/>
                    </a:lnTo>
                    <a:lnTo>
                      <a:pt x="205" y="4"/>
                    </a:lnTo>
                    <a:lnTo>
                      <a:pt x="204" y="5"/>
                    </a:lnTo>
                    <a:lnTo>
                      <a:pt x="204" y="5"/>
                    </a:lnTo>
                    <a:lnTo>
                      <a:pt x="204" y="7"/>
                    </a:lnTo>
                    <a:lnTo>
                      <a:pt x="204" y="8"/>
                    </a:lnTo>
                    <a:lnTo>
                      <a:pt x="205" y="11"/>
                    </a:lnTo>
                    <a:lnTo>
                      <a:pt x="205" y="11"/>
                    </a:lnTo>
                    <a:lnTo>
                      <a:pt x="208" y="13"/>
                    </a:lnTo>
                    <a:lnTo>
                      <a:pt x="208" y="13"/>
                    </a:lnTo>
                    <a:lnTo>
                      <a:pt x="209" y="17"/>
                    </a:lnTo>
                    <a:lnTo>
                      <a:pt x="209" y="17"/>
                    </a:lnTo>
                    <a:lnTo>
                      <a:pt x="212" y="19"/>
                    </a:lnTo>
                    <a:lnTo>
                      <a:pt x="212" y="20"/>
                    </a:lnTo>
                    <a:lnTo>
                      <a:pt x="212" y="21"/>
                    </a:lnTo>
                    <a:lnTo>
                      <a:pt x="212" y="21"/>
                    </a:lnTo>
                    <a:lnTo>
                      <a:pt x="212" y="23"/>
                    </a:lnTo>
                    <a:lnTo>
                      <a:pt x="212" y="23"/>
                    </a:lnTo>
                    <a:lnTo>
                      <a:pt x="212" y="24"/>
                    </a:lnTo>
                    <a:lnTo>
                      <a:pt x="212" y="24"/>
                    </a:lnTo>
                    <a:lnTo>
                      <a:pt x="212" y="25"/>
                    </a:lnTo>
                    <a:lnTo>
                      <a:pt x="213" y="27"/>
                    </a:lnTo>
                    <a:lnTo>
                      <a:pt x="213" y="27"/>
                    </a:lnTo>
                    <a:lnTo>
                      <a:pt x="212" y="28"/>
                    </a:lnTo>
                    <a:lnTo>
                      <a:pt x="210" y="27"/>
                    </a:lnTo>
                    <a:lnTo>
                      <a:pt x="208" y="25"/>
                    </a:lnTo>
                    <a:lnTo>
                      <a:pt x="208" y="25"/>
                    </a:lnTo>
                    <a:lnTo>
                      <a:pt x="206" y="24"/>
                    </a:lnTo>
                    <a:lnTo>
                      <a:pt x="206" y="24"/>
                    </a:lnTo>
                    <a:lnTo>
                      <a:pt x="202" y="20"/>
                    </a:lnTo>
                    <a:lnTo>
                      <a:pt x="202" y="20"/>
                    </a:lnTo>
                    <a:lnTo>
                      <a:pt x="200" y="17"/>
                    </a:lnTo>
                    <a:lnTo>
                      <a:pt x="200" y="17"/>
                    </a:lnTo>
                    <a:lnTo>
                      <a:pt x="197" y="16"/>
                    </a:lnTo>
                    <a:lnTo>
                      <a:pt x="197" y="16"/>
                    </a:lnTo>
                    <a:lnTo>
                      <a:pt x="194" y="13"/>
                    </a:lnTo>
                    <a:lnTo>
                      <a:pt x="193" y="12"/>
                    </a:lnTo>
                    <a:lnTo>
                      <a:pt x="190" y="12"/>
                    </a:lnTo>
                    <a:lnTo>
                      <a:pt x="190" y="12"/>
                    </a:lnTo>
                    <a:lnTo>
                      <a:pt x="186" y="13"/>
                    </a:lnTo>
                    <a:lnTo>
                      <a:pt x="184" y="15"/>
                    </a:lnTo>
                    <a:lnTo>
                      <a:pt x="184" y="15"/>
                    </a:lnTo>
                    <a:lnTo>
                      <a:pt x="181" y="17"/>
                    </a:lnTo>
                    <a:lnTo>
                      <a:pt x="178" y="17"/>
                    </a:lnTo>
                    <a:lnTo>
                      <a:pt x="178" y="17"/>
                    </a:lnTo>
                    <a:lnTo>
                      <a:pt x="172" y="20"/>
                    </a:lnTo>
                    <a:lnTo>
                      <a:pt x="172" y="20"/>
                    </a:lnTo>
                    <a:lnTo>
                      <a:pt x="168" y="23"/>
                    </a:lnTo>
                    <a:lnTo>
                      <a:pt x="167" y="24"/>
                    </a:lnTo>
                    <a:lnTo>
                      <a:pt x="164" y="25"/>
                    </a:lnTo>
                    <a:lnTo>
                      <a:pt x="164" y="25"/>
                    </a:lnTo>
                    <a:lnTo>
                      <a:pt x="161" y="25"/>
                    </a:lnTo>
                    <a:lnTo>
                      <a:pt x="157" y="25"/>
                    </a:lnTo>
                    <a:lnTo>
                      <a:pt x="152" y="23"/>
                    </a:lnTo>
                    <a:lnTo>
                      <a:pt x="152" y="23"/>
                    </a:lnTo>
                    <a:lnTo>
                      <a:pt x="152" y="23"/>
                    </a:lnTo>
                    <a:lnTo>
                      <a:pt x="152" y="23"/>
                    </a:lnTo>
                    <a:lnTo>
                      <a:pt x="147" y="19"/>
                    </a:lnTo>
                    <a:lnTo>
                      <a:pt x="144" y="17"/>
                    </a:lnTo>
                    <a:lnTo>
                      <a:pt x="141" y="17"/>
                    </a:lnTo>
                    <a:lnTo>
                      <a:pt x="141" y="17"/>
                    </a:lnTo>
                    <a:lnTo>
                      <a:pt x="143" y="20"/>
                    </a:lnTo>
                    <a:lnTo>
                      <a:pt x="143" y="21"/>
                    </a:lnTo>
                    <a:lnTo>
                      <a:pt x="140" y="24"/>
                    </a:lnTo>
                    <a:lnTo>
                      <a:pt x="136" y="27"/>
                    </a:lnTo>
                    <a:lnTo>
                      <a:pt x="132" y="28"/>
                    </a:lnTo>
                    <a:lnTo>
                      <a:pt x="132" y="28"/>
                    </a:lnTo>
                    <a:lnTo>
                      <a:pt x="128" y="29"/>
                    </a:lnTo>
                    <a:lnTo>
                      <a:pt x="124" y="31"/>
                    </a:lnTo>
                    <a:lnTo>
                      <a:pt x="124" y="31"/>
                    </a:lnTo>
                    <a:lnTo>
                      <a:pt x="120" y="33"/>
                    </a:lnTo>
                    <a:lnTo>
                      <a:pt x="116" y="33"/>
                    </a:lnTo>
                    <a:lnTo>
                      <a:pt x="116" y="33"/>
                    </a:lnTo>
                    <a:lnTo>
                      <a:pt x="112" y="35"/>
                    </a:lnTo>
                    <a:lnTo>
                      <a:pt x="108" y="38"/>
                    </a:lnTo>
                    <a:lnTo>
                      <a:pt x="103" y="46"/>
                    </a:lnTo>
                    <a:lnTo>
                      <a:pt x="103" y="46"/>
                    </a:lnTo>
                    <a:lnTo>
                      <a:pt x="100" y="50"/>
                    </a:lnTo>
                    <a:lnTo>
                      <a:pt x="96" y="54"/>
                    </a:lnTo>
                    <a:lnTo>
                      <a:pt x="96" y="54"/>
                    </a:lnTo>
                    <a:lnTo>
                      <a:pt x="93" y="57"/>
                    </a:lnTo>
                    <a:lnTo>
                      <a:pt x="93" y="57"/>
                    </a:lnTo>
                    <a:lnTo>
                      <a:pt x="92" y="60"/>
                    </a:lnTo>
                    <a:lnTo>
                      <a:pt x="91" y="64"/>
                    </a:lnTo>
                    <a:lnTo>
                      <a:pt x="91" y="64"/>
                    </a:lnTo>
                    <a:lnTo>
                      <a:pt x="87" y="69"/>
                    </a:lnTo>
                    <a:lnTo>
                      <a:pt x="87" y="69"/>
                    </a:lnTo>
                    <a:lnTo>
                      <a:pt x="84" y="73"/>
                    </a:lnTo>
                    <a:lnTo>
                      <a:pt x="81" y="76"/>
                    </a:lnTo>
                    <a:lnTo>
                      <a:pt x="81" y="76"/>
                    </a:lnTo>
                    <a:lnTo>
                      <a:pt x="80" y="77"/>
                    </a:lnTo>
                    <a:lnTo>
                      <a:pt x="77" y="78"/>
                    </a:lnTo>
                    <a:lnTo>
                      <a:pt x="76" y="78"/>
                    </a:lnTo>
                    <a:lnTo>
                      <a:pt x="73" y="79"/>
                    </a:lnTo>
                    <a:lnTo>
                      <a:pt x="73" y="79"/>
                    </a:lnTo>
                    <a:lnTo>
                      <a:pt x="72" y="82"/>
                    </a:lnTo>
                    <a:lnTo>
                      <a:pt x="72" y="82"/>
                    </a:lnTo>
                    <a:lnTo>
                      <a:pt x="69" y="83"/>
                    </a:lnTo>
                    <a:lnTo>
                      <a:pt x="69" y="83"/>
                    </a:lnTo>
                    <a:lnTo>
                      <a:pt x="67" y="85"/>
                    </a:lnTo>
                    <a:lnTo>
                      <a:pt x="64" y="87"/>
                    </a:lnTo>
                    <a:lnTo>
                      <a:pt x="64" y="87"/>
                    </a:lnTo>
                    <a:lnTo>
                      <a:pt x="59" y="94"/>
                    </a:lnTo>
                    <a:lnTo>
                      <a:pt x="59" y="94"/>
                    </a:lnTo>
                    <a:lnTo>
                      <a:pt x="57" y="97"/>
                    </a:lnTo>
                    <a:lnTo>
                      <a:pt x="56" y="101"/>
                    </a:lnTo>
                    <a:lnTo>
                      <a:pt x="56" y="101"/>
                    </a:lnTo>
                    <a:lnTo>
                      <a:pt x="56" y="102"/>
                    </a:lnTo>
                    <a:lnTo>
                      <a:pt x="59" y="102"/>
                    </a:lnTo>
                    <a:lnTo>
                      <a:pt x="63" y="101"/>
                    </a:lnTo>
                    <a:lnTo>
                      <a:pt x="63" y="101"/>
                    </a:lnTo>
                    <a:lnTo>
                      <a:pt x="67" y="101"/>
                    </a:lnTo>
                    <a:lnTo>
                      <a:pt x="67" y="101"/>
                    </a:lnTo>
                    <a:lnTo>
                      <a:pt x="68" y="99"/>
                    </a:lnTo>
                    <a:lnTo>
                      <a:pt x="69" y="98"/>
                    </a:lnTo>
                    <a:lnTo>
                      <a:pt x="69" y="98"/>
                    </a:lnTo>
                    <a:lnTo>
                      <a:pt x="71" y="98"/>
                    </a:lnTo>
                    <a:lnTo>
                      <a:pt x="73" y="101"/>
                    </a:lnTo>
                    <a:lnTo>
                      <a:pt x="75" y="102"/>
                    </a:lnTo>
                    <a:lnTo>
                      <a:pt x="76" y="102"/>
                    </a:lnTo>
                    <a:lnTo>
                      <a:pt x="76" y="102"/>
                    </a:lnTo>
                    <a:lnTo>
                      <a:pt x="79" y="102"/>
                    </a:lnTo>
                    <a:lnTo>
                      <a:pt x="80" y="99"/>
                    </a:lnTo>
                    <a:lnTo>
                      <a:pt x="80" y="94"/>
                    </a:lnTo>
                    <a:lnTo>
                      <a:pt x="80" y="94"/>
                    </a:lnTo>
                    <a:lnTo>
                      <a:pt x="81" y="91"/>
                    </a:lnTo>
                    <a:lnTo>
                      <a:pt x="84" y="90"/>
                    </a:lnTo>
                    <a:lnTo>
                      <a:pt x="84" y="90"/>
                    </a:lnTo>
                    <a:lnTo>
                      <a:pt x="88" y="87"/>
                    </a:lnTo>
                    <a:lnTo>
                      <a:pt x="88" y="87"/>
                    </a:lnTo>
                    <a:lnTo>
                      <a:pt x="89" y="86"/>
                    </a:lnTo>
                    <a:lnTo>
                      <a:pt x="91" y="86"/>
                    </a:lnTo>
                    <a:lnTo>
                      <a:pt x="91" y="86"/>
                    </a:lnTo>
                    <a:lnTo>
                      <a:pt x="97" y="86"/>
                    </a:lnTo>
                    <a:lnTo>
                      <a:pt x="97" y="86"/>
                    </a:lnTo>
                    <a:lnTo>
                      <a:pt x="100" y="86"/>
                    </a:lnTo>
                    <a:lnTo>
                      <a:pt x="103" y="83"/>
                    </a:lnTo>
                    <a:lnTo>
                      <a:pt x="104" y="82"/>
                    </a:lnTo>
                    <a:lnTo>
                      <a:pt x="107" y="82"/>
                    </a:lnTo>
                    <a:lnTo>
                      <a:pt x="107" y="82"/>
                    </a:lnTo>
                    <a:lnTo>
                      <a:pt x="113" y="81"/>
                    </a:lnTo>
                    <a:lnTo>
                      <a:pt x="113" y="81"/>
                    </a:lnTo>
                    <a:lnTo>
                      <a:pt x="116" y="79"/>
                    </a:lnTo>
                    <a:lnTo>
                      <a:pt x="119" y="79"/>
                    </a:lnTo>
                    <a:lnTo>
                      <a:pt x="119" y="79"/>
                    </a:lnTo>
                    <a:lnTo>
                      <a:pt x="117" y="82"/>
                    </a:lnTo>
                    <a:lnTo>
                      <a:pt x="115" y="85"/>
                    </a:lnTo>
                    <a:lnTo>
                      <a:pt x="113" y="87"/>
                    </a:lnTo>
                    <a:lnTo>
                      <a:pt x="113" y="89"/>
                    </a:lnTo>
                    <a:lnTo>
                      <a:pt x="115" y="91"/>
                    </a:lnTo>
                    <a:lnTo>
                      <a:pt x="115" y="91"/>
                    </a:lnTo>
                    <a:lnTo>
                      <a:pt x="116" y="93"/>
                    </a:lnTo>
                    <a:lnTo>
                      <a:pt x="116" y="95"/>
                    </a:lnTo>
                    <a:lnTo>
                      <a:pt x="116" y="95"/>
                    </a:lnTo>
                    <a:lnTo>
                      <a:pt x="115" y="98"/>
                    </a:lnTo>
                    <a:lnTo>
                      <a:pt x="115" y="101"/>
                    </a:lnTo>
                    <a:lnTo>
                      <a:pt x="115" y="101"/>
                    </a:lnTo>
                    <a:lnTo>
                      <a:pt x="115" y="103"/>
                    </a:lnTo>
                    <a:lnTo>
                      <a:pt x="117" y="105"/>
                    </a:lnTo>
                    <a:lnTo>
                      <a:pt x="120" y="109"/>
                    </a:lnTo>
                    <a:lnTo>
                      <a:pt x="120" y="109"/>
                    </a:lnTo>
                    <a:lnTo>
                      <a:pt x="121" y="111"/>
                    </a:lnTo>
                    <a:lnTo>
                      <a:pt x="123" y="113"/>
                    </a:lnTo>
                    <a:lnTo>
                      <a:pt x="123" y="113"/>
                    </a:lnTo>
                    <a:lnTo>
                      <a:pt x="125" y="113"/>
                    </a:lnTo>
                    <a:lnTo>
                      <a:pt x="128" y="111"/>
                    </a:lnTo>
                    <a:lnTo>
                      <a:pt x="128" y="111"/>
                    </a:lnTo>
                    <a:lnTo>
                      <a:pt x="128" y="113"/>
                    </a:lnTo>
                    <a:lnTo>
                      <a:pt x="127" y="115"/>
                    </a:lnTo>
                    <a:lnTo>
                      <a:pt x="123" y="119"/>
                    </a:lnTo>
                    <a:lnTo>
                      <a:pt x="123" y="119"/>
                    </a:lnTo>
                    <a:lnTo>
                      <a:pt x="121" y="119"/>
                    </a:lnTo>
                    <a:lnTo>
                      <a:pt x="120" y="120"/>
                    </a:lnTo>
                    <a:lnTo>
                      <a:pt x="120" y="120"/>
                    </a:lnTo>
                    <a:lnTo>
                      <a:pt x="119" y="124"/>
                    </a:lnTo>
                    <a:lnTo>
                      <a:pt x="119" y="124"/>
                    </a:lnTo>
                    <a:lnTo>
                      <a:pt x="117" y="126"/>
                    </a:lnTo>
                    <a:lnTo>
                      <a:pt x="117" y="127"/>
                    </a:lnTo>
                    <a:lnTo>
                      <a:pt x="117" y="127"/>
                    </a:lnTo>
                    <a:lnTo>
                      <a:pt x="117" y="132"/>
                    </a:lnTo>
                    <a:lnTo>
                      <a:pt x="117" y="132"/>
                    </a:lnTo>
                    <a:lnTo>
                      <a:pt x="120" y="135"/>
                    </a:lnTo>
                    <a:lnTo>
                      <a:pt x="120" y="135"/>
                    </a:lnTo>
                    <a:lnTo>
                      <a:pt x="120" y="139"/>
                    </a:lnTo>
                    <a:lnTo>
                      <a:pt x="120" y="142"/>
                    </a:lnTo>
                    <a:lnTo>
                      <a:pt x="123" y="143"/>
                    </a:lnTo>
                    <a:lnTo>
                      <a:pt x="123" y="143"/>
                    </a:lnTo>
                    <a:lnTo>
                      <a:pt x="125" y="143"/>
                    </a:lnTo>
                    <a:lnTo>
                      <a:pt x="127" y="142"/>
                    </a:lnTo>
                    <a:lnTo>
                      <a:pt x="129" y="140"/>
                    </a:lnTo>
                    <a:lnTo>
                      <a:pt x="132" y="140"/>
                    </a:lnTo>
                    <a:lnTo>
                      <a:pt x="132" y="140"/>
                    </a:lnTo>
                    <a:lnTo>
                      <a:pt x="132" y="140"/>
                    </a:lnTo>
                    <a:lnTo>
                      <a:pt x="132" y="140"/>
                    </a:lnTo>
                    <a:lnTo>
                      <a:pt x="132" y="140"/>
                    </a:lnTo>
                    <a:lnTo>
                      <a:pt x="132" y="140"/>
                    </a:lnTo>
                    <a:lnTo>
                      <a:pt x="131" y="143"/>
                    </a:lnTo>
                    <a:lnTo>
                      <a:pt x="128" y="144"/>
                    </a:lnTo>
                    <a:lnTo>
                      <a:pt x="128" y="144"/>
                    </a:lnTo>
                    <a:lnTo>
                      <a:pt x="124" y="144"/>
                    </a:lnTo>
                    <a:lnTo>
                      <a:pt x="123" y="146"/>
                    </a:lnTo>
                    <a:lnTo>
                      <a:pt x="123" y="146"/>
                    </a:lnTo>
                    <a:lnTo>
                      <a:pt x="123" y="146"/>
                    </a:lnTo>
                    <a:lnTo>
                      <a:pt x="121" y="150"/>
                    </a:lnTo>
                    <a:lnTo>
                      <a:pt x="121" y="152"/>
                    </a:lnTo>
                    <a:lnTo>
                      <a:pt x="121" y="152"/>
                    </a:lnTo>
                    <a:lnTo>
                      <a:pt x="120" y="159"/>
                    </a:lnTo>
                    <a:lnTo>
                      <a:pt x="120" y="159"/>
                    </a:lnTo>
                    <a:lnTo>
                      <a:pt x="116" y="167"/>
                    </a:lnTo>
                    <a:lnTo>
                      <a:pt x="116" y="167"/>
                    </a:lnTo>
                    <a:lnTo>
                      <a:pt x="115" y="171"/>
                    </a:lnTo>
                    <a:lnTo>
                      <a:pt x="112" y="175"/>
                    </a:lnTo>
                    <a:lnTo>
                      <a:pt x="112" y="175"/>
                    </a:lnTo>
                    <a:lnTo>
                      <a:pt x="109" y="181"/>
                    </a:lnTo>
                    <a:lnTo>
                      <a:pt x="109" y="181"/>
                    </a:lnTo>
                    <a:lnTo>
                      <a:pt x="105" y="185"/>
                    </a:lnTo>
                    <a:lnTo>
                      <a:pt x="105" y="185"/>
                    </a:lnTo>
                    <a:lnTo>
                      <a:pt x="103" y="188"/>
                    </a:lnTo>
                    <a:lnTo>
                      <a:pt x="103" y="188"/>
                    </a:lnTo>
                    <a:lnTo>
                      <a:pt x="99" y="192"/>
                    </a:lnTo>
                    <a:lnTo>
                      <a:pt x="93" y="193"/>
                    </a:lnTo>
                    <a:lnTo>
                      <a:pt x="93" y="193"/>
                    </a:lnTo>
                    <a:lnTo>
                      <a:pt x="92" y="193"/>
                    </a:lnTo>
                    <a:lnTo>
                      <a:pt x="89" y="193"/>
                    </a:lnTo>
                    <a:lnTo>
                      <a:pt x="89" y="193"/>
                    </a:lnTo>
                    <a:lnTo>
                      <a:pt x="88" y="196"/>
                    </a:lnTo>
                    <a:lnTo>
                      <a:pt x="87" y="199"/>
                    </a:lnTo>
                    <a:lnTo>
                      <a:pt x="87" y="199"/>
                    </a:lnTo>
                    <a:lnTo>
                      <a:pt x="83" y="201"/>
                    </a:lnTo>
                    <a:lnTo>
                      <a:pt x="79" y="204"/>
                    </a:lnTo>
                    <a:lnTo>
                      <a:pt x="79" y="204"/>
                    </a:lnTo>
                    <a:lnTo>
                      <a:pt x="75" y="205"/>
                    </a:lnTo>
                    <a:lnTo>
                      <a:pt x="69" y="206"/>
                    </a:lnTo>
                    <a:lnTo>
                      <a:pt x="69" y="206"/>
                    </a:lnTo>
                    <a:lnTo>
                      <a:pt x="64" y="206"/>
                    </a:lnTo>
                    <a:lnTo>
                      <a:pt x="64" y="206"/>
                    </a:lnTo>
                    <a:lnTo>
                      <a:pt x="63" y="208"/>
                    </a:lnTo>
                    <a:lnTo>
                      <a:pt x="63" y="209"/>
                    </a:lnTo>
                    <a:lnTo>
                      <a:pt x="63" y="209"/>
                    </a:lnTo>
                    <a:lnTo>
                      <a:pt x="61" y="210"/>
                    </a:lnTo>
                    <a:lnTo>
                      <a:pt x="60" y="210"/>
                    </a:lnTo>
                    <a:lnTo>
                      <a:pt x="60" y="209"/>
                    </a:lnTo>
                    <a:lnTo>
                      <a:pt x="57" y="208"/>
                    </a:lnTo>
                    <a:lnTo>
                      <a:pt x="57" y="208"/>
                    </a:lnTo>
                    <a:lnTo>
                      <a:pt x="55" y="212"/>
                    </a:lnTo>
                    <a:lnTo>
                      <a:pt x="55" y="212"/>
                    </a:lnTo>
                    <a:lnTo>
                      <a:pt x="53" y="213"/>
                    </a:lnTo>
                    <a:lnTo>
                      <a:pt x="53" y="216"/>
                    </a:lnTo>
                    <a:lnTo>
                      <a:pt x="53" y="216"/>
                    </a:lnTo>
                    <a:lnTo>
                      <a:pt x="52" y="217"/>
                    </a:lnTo>
                    <a:lnTo>
                      <a:pt x="51" y="217"/>
                    </a:lnTo>
                    <a:lnTo>
                      <a:pt x="49" y="218"/>
                    </a:lnTo>
                    <a:lnTo>
                      <a:pt x="48" y="220"/>
                    </a:lnTo>
                    <a:lnTo>
                      <a:pt x="48" y="220"/>
                    </a:lnTo>
                    <a:lnTo>
                      <a:pt x="47" y="222"/>
                    </a:lnTo>
                    <a:lnTo>
                      <a:pt x="45" y="222"/>
                    </a:lnTo>
                    <a:lnTo>
                      <a:pt x="44" y="224"/>
                    </a:lnTo>
                    <a:lnTo>
                      <a:pt x="44" y="224"/>
                    </a:lnTo>
                    <a:lnTo>
                      <a:pt x="40" y="224"/>
                    </a:lnTo>
                    <a:lnTo>
                      <a:pt x="36" y="225"/>
                    </a:lnTo>
                    <a:lnTo>
                      <a:pt x="36" y="225"/>
                    </a:lnTo>
                    <a:lnTo>
                      <a:pt x="33" y="225"/>
                    </a:lnTo>
                    <a:lnTo>
                      <a:pt x="31" y="225"/>
                    </a:lnTo>
                    <a:lnTo>
                      <a:pt x="31" y="225"/>
                    </a:lnTo>
                    <a:lnTo>
                      <a:pt x="28" y="224"/>
                    </a:lnTo>
                    <a:lnTo>
                      <a:pt x="25" y="222"/>
                    </a:lnTo>
                    <a:lnTo>
                      <a:pt x="25" y="222"/>
                    </a:lnTo>
                    <a:lnTo>
                      <a:pt x="23" y="224"/>
                    </a:lnTo>
                    <a:lnTo>
                      <a:pt x="21" y="226"/>
                    </a:lnTo>
                    <a:lnTo>
                      <a:pt x="21" y="226"/>
                    </a:lnTo>
                    <a:lnTo>
                      <a:pt x="23" y="229"/>
                    </a:lnTo>
                    <a:lnTo>
                      <a:pt x="23" y="232"/>
                    </a:lnTo>
                    <a:lnTo>
                      <a:pt x="23" y="232"/>
                    </a:lnTo>
                    <a:lnTo>
                      <a:pt x="20" y="233"/>
                    </a:lnTo>
                    <a:lnTo>
                      <a:pt x="18" y="234"/>
                    </a:lnTo>
                    <a:lnTo>
                      <a:pt x="18" y="234"/>
                    </a:lnTo>
                    <a:lnTo>
                      <a:pt x="14" y="234"/>
                    </a:lnTo>
                    <a:lnTo>
                      <a:pt x="12" y="237"/>
                    </a:lnTo>
                    <a:lnTo>
                      <a:pt x="12" y="237"/>
                    </a:lnTo>
                    <a:lnTo>
                      <a:pt x="10" y="238"/>
                    </a:lnTo>
                    <a:lnTo>
                      <a:pt x="7" y="238"/>
                    </a:lnTo>
                    <a:lnTo>
                      <a:pt x="6" y="238"/>
                    </a:lnTo>
                    <a:lnTo>
                      <a:pt x="3" y="240"/>
                    </a:lnTo>
                    <a:lnTo>
                      <a:pt x="3" y="240"/>
                    </a:lnTo>
                    <a:lnTo>
                      <a:pt x="2" y="241"/>
                    </a:lnTo>
                    <a:lnTo>
                      <a:pt x="2" y="243"/>
                    </a:lnTo>
                    <a:lnTo>
                      <a:pt x="2" y="243"/>
                    </a:lnTo>
                    <a:lnTo>
                      <a:pt x="2" y="245"/>
                    </a:lnTo>
                    <a:lnTo>
                      <a:pt x="0" y="246"/>
                    </a:lnTo>
                    <a:lnTo>
                      <a:pt x="0" y="246"/>
                    </a:lnTo>
                    <a:lnTo>
                      <a:pt x="0" y="247"/>
                    </a:lnTo>
                    <a:lnTo>
                      <a:pt x="2" y="249"/>
                    </a:lnTo>
                    <a:lnTo>
                      <a:pt x="4" y="247"/>
                    </a:lnTo>
                    <a:lnTo>
                      <a:pt x="4" y="247"/>
                    </a:lnTo>
                    <a:lnTo>
                      <a:pt x="8" y="246"/>
                    </a:lnTo>
                    <a:lnTo>
                      <a:pt x="12" y="247"/>
                    </a:lnTo>
                    <a:lnTo>
                      <a:pt x="12" y="247"/>
                    </a:lnTo>
                    <a:lnTo>
                      <a:pt x="16" y="249"/>
                    </a:lnTo>
                    <a:lnTo>
                      <a:pt x="19" y="251"/>
                    </a:lnTo>
                    <a:lnTo>
                      <a:pt x="19" y="251"/>
                    </a:lnTo>
                    <a:lnTo>
                      <a:pt x="20" y="254"/>
                    </a:lnTo>
                    <a:lnTo>
                      <a:pt x="19" y="258"/>
                    </a:lnTo>
                    <a:lnTo>
                      <a:pt x="19" y="258"/>
                    </a:lnTo>
                    <a:lnTo>
                      <a:pt x="19" y="259"/>
                    </a:lnTo>
                    <a:lnTo>
                      <a:pt x="19" y="262"/>
                    </a:lnTo>
                    <a:lnTo>
                      <a:pt x="19" y="262"/>
                    </a:lnTo>
                    <a:lnTo>
                      <a:pt x="15" y="263"/>
                    </a:lnTo>
                    <a:lnTo>
                      <a:pt x="15" y="263"/>
                    </a:lnTo>
                    <a:lnTo>
                      <a:pt x="10" y="266"/>
                    </a:lnTo>
                    <a:lnTo>
                      <a:pt x="8" y="267"/>
                    </a:lnTo>
                    <a:lnTo>
                      <a:pt x="8" y="269"/>
                    </a:lnTo>
                    <a:lnTo>
                      <a:pt x="8" y="269"/>
                    </a:lnTo>
                    <a:lnTo>
                      <a:pt x="10" y="269"/>
                    </a:lnTo>
                    <a:lnTo>
                      <a:pt x="11" y="270"/>
                    </a:lnTo>
                    <a:lnTo>
                      <a:pt x="12" y="274"/>
                    </a:lnTo>
                    <a:lnTo>
                      <a:pt x="12" y="274"/>
                    </a:lnTo>
                    <a:lnTo>
                      <a:pt x="14" y="274"/>
                    </a:lnTo>
                    <a:lnTo>
                      <a:pt x="14" y="274"/>
                    </a:lnTo>
                    <a:lnTo>
                      <a:pt x="15" y="274"/>
                    </a:lnTo>
                    <a:lnTo>
                      <a:pt x="15" y="271"/>
                    </a:lnTo>
                    <a:lnTo>
                      <a:pt x="15" y="271"/>
                    </a:lnTo>
                    <a:lnTo>
                      <a:pt x="19" y="273"/>
                    </a:lnTo>
                    <a:lnTo>
                      <a:pt x="19" y="273"/>
                    </a:lnTo>
                    <a:lnTo>
                      <a:pt x="23" y="271"/>
                    </a:lnTo>
                    <a:lnTo>
                      <a:pt x="23" y="271"/>
                    </a:lnTo>
                    <a:lnTo>
                      <a:pt x="25" y="273"/>
                    </a:lnTo>
                    <a:lnTo>
                      <a:pt x="29" y="273"/>
                    </a:lnTo>
                    <a:lnTo>
                      <a:pt x="29" y="273"/>
                    </a:lnTo>
                    <a:lnTo>
                      <a:pt x="32" y="271"/>
                    </a:lnTo>
                    <a:lnTo>
                      <a:pt x="32" y="271"/>
                    </a:lnTo>
                    <a:lnTo>
                      <a:pt x="36" y="271"/>
                    </a:lnTo>
                    <a:lnTo>
                      <a:pt x="36" y="271"/>
                    </a:lnTo>
                    <a:lnTo>
                      <a:pt x="40" y="271"/>
                    </a:lnTo>
                    <a:lnTo>
                      <a:pt x="40" y="267"/>
                    </a:lnTo>
                    <a:lnTo>
                      <a:pt x="40" y="267"/>
                    </a:lnTo>
                    <a:lnTo>
                      <a:pt x="39" y="265"/>
                    </a:lnTo>
                    <a:lnTo>
                      <a:pt x="39" y="262"/>
                    </a:lnTo>
                    <a:lnTo>
                      <a:pt x="40" y="261"/>
                    </a:lnTo>
                    <a:lnTo>
                      <a:pt x="40" y="261"/>
                    </a:lnTo>
                    <a:lnTo>
                      <a:pt x="44" y="261"/>
                    </a:lnTo>
                    <a:lnTo>
                      <a:pt x="45" y="261"/>
                    </a:lnTo>
                    <a:lnTo>
                      <a:pt x="44" y="262"/>
                    </a:lnTo>
                    <a:lnTo>
                      <a:pt x="44" y="262"/>
                    </a:lnTo>
                    <a:lnTo>
                      <a:pt x="43" y="263"/>
                    </a:lnTo>
                    <a:lnTo>
                      <a:pt x="41" y="265"/>
                    </a:lnTo>
                    <a:lnTo>
                      <a:pt x="41" y="265"/>
                    </a:lnTo>
                    <a:lnTo>
                      <a:pt x="43" y="269"/>
                    </a:lnTo>
                    <a:lnTo>
                      <a:pt x="43" y="269"/>
                    </a:lnTo>
                    <a:lnTo>
                      <a:pt x="43" y="273"/>
                    </a:lnTo>
                    <a:lnTo>
                      <a:pt x="40" y="274"/>
                    </a:lnTo>
                    <a:lnTo>
                      <a:pt x="40" y="274"/>
                    </a:lnTo>
                    <a:lnTo>
                      <a:pt x="37" y="275"/>
                    </a:lnTo>
                    <a:lnTo>
                      <a:pt x="35" y="275"/>
                    </a:lnTo>
                    <a:lnTo>
                      <a:pt x="29" y="275"/>
                    </a:lnTo>
                    <a:lnTo>
                      <a:pt x="29" y="275"/>
                    </a:lnTo>
                    <a:lnTo>
                      <a:pt x="25" y="277"/>
                    </a:lnTo>
                    <a:lnTo>
                      <a:pt x="25" y="277"/>
                    </a:lnTo>
                    <a:lnTo>
                      <a:pt x="23" y="277"/>
                    </a:lnTo>
                    <a:lnTo>
                      <a:pt x="21" y="278"/>
                    </a:lnTo>
                    <a:lnTo>
                      <a:pt x="21" y="278"/>
                    </a:lnTo>
                    <a:lnTo>
                      <a:pt x="23" y="279"/>
                    </a:lnTo>
                    <a:lnTo>
                      <a:pt x="24" y="281"/>
                    </a:lnTo>
                    <a:lnTo>
                      <a:pt x="24" y="281"/>
                    </a:lnTo>
                    <a:lnTo>
                      <a:pt x="25" y="282"/>
                    </a:lnTo>
                    <a:lnTo>
                      <a:pt x="27" y="283"/>
                    </a:lnTo>
                    <a:lnTo>
                      <a:pt x="27" y="283"/>
                    </a:lnTo>
                    <a:lnTo>
                      <a:pt x="28" y="287"/>
                    </a:lnTo>
                    <a:lnTo>
                      <a:pt x="31" y="288"/>
                    </a:lnTo>
                    <a:lnTo>
                      <a:pt x="35" y="288"/>
                    </a:lnTo>
                    <a:lnTo>
                      <a:pt x="39" y="287"/>
                    </a:lnTo>
                    <a:lnTo>
                      <a:pt x="39" y="287"/>
                    </a:lnTo>
                    <a:lnTo>
                      <a:pt x="41" y="286"/>
                    </a:lnTo>
                    <a:lnTo>
                      <a:pt x="44" y="283"/>
                    </a:lnTo>
                    <a:lnTo>
                      <a:pt x="44" y="283"/>
                    </a:lnTo>
                    <a:lnTo>
                      <a:pt x="47" y="283"/>
                    </a:lnTo>
                    <a:lnTo>
                      <a:pt x="48" y="283"/>
                    </a:lnTo>
                    <a:lnTo>
                      <a:pt x="49" y="284"/>
                    </a:lnTo>
                    <a:lnTo>
                      <a:pt x="52" y="284"/>
                    </a:lnTo>
                    <a:lnTo>
                      <a:pt x="52" y="284"/>
                    </a:lnTo>
                    <a:lnTo>
                      <a:pt x="53" y="283"/>
                    </a:lnTo>
                    <a:lnTo>
                      <a:pt x="53" y="282"/>
                    </a:lnTo>
                    <a:lnTo>
                      <a:pt x="53" y="282"/>
                    </a:lnTo>
                    <a:lnTo>
                      <a:pt x="56" y="282"/>
                    </a:lnTo>
                    <a:lnTo>
                      <a:pt x="56" y="282"/>
                    </a:lnTo>
                    <a:lnTo>
                      <a:pt x="57" y="281"/>
                    </a:lnTo>
                    <a:lnTo>
                      <a:pt x="57" y="281"/>
                    </a:lnTo>
                    <a:lnTo>
                      <a:pt x="60" y="279"/>
                    </a:lnTo>
                    <a:lnTo>
                      <a:pt x="61" y="278"/>
                    </a:lnTo>
                    <a:lnTo>
                      <a:pt x="61" y="278"/>
                    </a:lnTo>
                    <a:lnTo>
                      <a:pt x="61" y="273"/>
                    </a:lnTo>
                    <a:lnTo>
                      <a:pt x="61" y="273"/>
                    </a:lnTo>
                    <a:lnTo>
                      <a:pt x="63" y="271"/>
                    </a:lnTo>
                    <a:lnTo>
                      <a:pt x="64" y="271"/>
                    </a:lnTo>
                    <a:lnTo>
                      <a:pt x="69" y="270"/>
                    </a:lnTo>
                    <a:lnTo>
                      <a:pt x="69" y="270"/>
                    </a:lnTo>
                    <a:lnTo>
                      <a:pt x="73" y="269"/>
                    </a:lnTo>
                    <a:lnTo>
                      <a:pt x="77" y="269"/>
                    </a:lnTo>
                    <a:lnTo>
                      <a:pt x="77" y="269"/>
                    </a:lnTo>
                    <a:lnTo>
                      <a:pt x="84" y="269"/>
                    </a:lnTo>
                    <a:lnTo>
                      <a:pt x="84" y="269"/>
                    </a:lnTo>
                    <a:lnTo>
                      <a:pt x="84" y="266"/>
                    </a:lnTo>
                    <a:lnTo>
                      <a:pt x="85" y="263"/>
                    </a:lnTo>
                    <a:lnTo>
                      <a:pt x="85" y="263"/>
                    </a:lnTo>
                    <a:lnTo>
                      <a:pt x="88" y="263"/>
                    </a:lnTo>
                    <a:lnTo>
                      <a:pt x="89" y="263"/>
                    </a:lnTo>
                    <a:lnTo>
                      <a:pt x="89" y="263"/>
                    </a:lnTo>
                    <a:lnTo>
                      <a:pt x="91" y="262"/>
                    </a:lnTo>
                    <a:lnTo>
                      <a:pt x="92" y="261"/>
                    </a:lnTo>
                    <a:lnTo>
                      <a:pt x="93" y="261"/>
                    </a:lnTo>
                    <a:lnTo>
                      <a:pt x="93" y="261"/>
                    </a:lnTo>
                    <a:lnTo>
                      <a:pt x="93" y="263"/>
                    </a:lnTo>
                    <a:lnTo>
                      <a:pt x="93" y="265"/>
                    </a:lnTo>
                    <a:lnTo>
                      <a:pt x="93" y="265"/>
                    </a:lnTo>
                    <a:lnTo>
                      <a:pt x="95" y="267"/>
                    </a:lnTo>
                    <a:lnTo>
                      <a:pt x="95" y="267"/>
                    </a:lnTo>
                    <a:lnTo>
                      <a:pt x="95" y="269"/>
                    </a:lnTo>
                    <a:lnTo>
                      <a:pt x="95" y="270"/>
                    </a:lnTo>
                    <a:lnTo>
                      <a:pt x="93" y="270"/>
                    </a:lnTo>
                    <a:lnTo>
                      <a:pt x="93" y="270"/>
                    </a:lnTo>
                    <a:lnTo>
                      <a:pt x="93" y="270"/>
                    </a:lnTo>
                    <a:lnTo>
                      <a:pt x="93" y="271"/>
                    </a:lnTo>
                    <a:lnTo>
                      <a:pt x="93" y="274"/>
                    </a:lnTo>
                    <a:lnTo>
                      <a:pt x="96" y="277"/>
                    </a:lnTo>
                    <a:lnTo>
                      <a:pt x="96" y="277"/>
                    </a:lnTo>
                    <a:lnTo>
                      <a:pt x="99" y="278"/>
                    </a:lnTo>
                    <a:lnTo>
                      <a:pt x="103" y="278"/>
                    </a:lnTo>
                    <a:lnTo>
                      <a:pt x="103" y="278"/>
                    </a:lnTo>
                    <a:lnTo>
                      <a:pt x="107" y="278"/>
                    </a:lnTo>
                    <a:lnTo>
                      <a:pt x="107" y="278"/>
                    </a:lnTo>
                    <a:lnTo>
                      <a:pt x="108" y="278"/>
                    </a:lnTo>
                    <a:lnTo>
                      <a:pt x="109" y="277"/>
                    </a:lnTo>
                    <a:lnTo>
                      <a:pt x="109" y="277"/>
                    </a:lnTo>
                    <a:lnTo>
                      <a:pt x="112" y="278"/>
                    </a:lnTo>
                    <a:lnTo>
                      <a:pt x="115" y="279"/>
                    </a:lnTo>
                    <a:lnTo>
                      <a:pt x="115" y="279"/>
                    </a:lnTo>
                    <a:lnTo>
                      <a:pt x="117" y="279"/>
                    </a:lnTo>
                    <a:lnTo>
                      <a:pt x="120" y="277"/>
                    </a:lnTo>
                    <a:lnTo>
                      <a:pt x="120" y="277"/>
                    </a:lnTo>
                    <a:lnTo>
                      <a:pt x="120" y="278"/>
                    </a:lnTo>
                    <a:lnTo>
                      <a:pt x="120" y="278"/>
                    </a:lnTo>
                    <a:lnTo>
                      <a:pt x="121" y="277"/>
                    </a:lnTo>
                    <a:lnTo>
                      <a:pt x="121" y="277"/>
                    </a:lnTo>
                    <a:lnTo>
                      <a:pt x="120" y="279"/>
                    </a:lnTo>
                    <a:lnTo>
                      <a:pt x="119" y="282"/>
                    </a:lnTo>
                    <a:lnTo>
                      <a:pt x="119" y="282"/>
                    </a:lnTo>
                    <a:lnTo>
                      <a:pt x="115" y="284"/>
                    </a:lnTo>
                    <a:lnTo>
                      <a:pt x="112" y="284"/>
                    </a:lnTo>
                    <a:lnTo>
                      <a:pt x="111" y="284"/>
                    </a:lnTo>
                    <a:lnTo>
                      <a:pt x="111" y="284"/>
                    </a:lnTo>
                    <a:lnTo>
                      <a:pt x="108" y="284"/>
                    </a:lnTo>
                    <a:lnTo>
                      <a:pt x="107" y="283"/>
                    </a:lnTo>
                    <a:lnTo>
                      <a:pt x="107" y="283"/>
                    </a:lnTo>
                    <a:lnTo>
                      <a:pt x="104" y="286"/>
                    </a:lnTo>
                    <a:lnTo>
                      <a:pt x="104" y="286"/>
                    </a:lnTo>
                    <a:lnTo>
                      <a:pt x="103" y="287"/>
                    </a:lnTo>
                    <a:lnTo>
                      <a:pt x="100" y="288"/>
                    </a:lnTo>
                    <a:lnTo>
                      <a:pt x="100" y="288"/>
                    </a:lnTo>
                    <a:lnTo>
                      <a:pt x="101" y="292"/>
                    </a:lnTo>
                    <a:lnTo>
                      <a:pt x="101" y="292"/>
                    </a:lnTo>
                    <a:lnTo>
                      <a:pt x="101" y="295"/>
                    </a:lnTo>
                    <a:lnTo>
                      <a:pt x="103" y="298"/>
                    </a:lnTo>
                    <a:lnTo>
                      <a:pt x="103" y="298"/>
                    </a:lnTo>
                    <a:lnTo>
                      <a:pt x="107" y="299"/>
                    </a:lnTo>
                    <a:lnTo>
                      <a:pt x="112" y="298"/>
                    </a:lnTo>
                    <a:lnTo>
                      <a:pt x="112" y="298"/>
                    </a:lnTo>
                    <a:lnTo>
                      <a:pt x="115" y="296"/>
                    </a:lnTo>
                    <a:lnTo>
                      <a:pt x="117" y="295"/>
                    </a:lnTo>
                    <a:lnTo>
                      <a:pt x="117" y="295"/>
                    </a:lnTo>
                    <a:lnTo>
                      <a:pt x="120" y="296"/>
                    </a:lnTo>
                    <a:lnTo>
                      <a:pt x="120" y="296"/>
                    </a:lnTo>
                    <a:lnTo>
                      <a:pt x="123" y="296"/>
                    </a:lnTo>
                    <a:lnTo>
                      <a:pt x="124" y="296"/>
                    </a:lnTo>
                    <a:lnTo>
                      <a:pt x="124" y="296"/>
                    </a:lnTo>
                    <a:lnTo>
                      <a:pt x="127" y="296"/>
                    </a:lnTo>
                    <a:lnTo>
                      <a:pt x="128" y="296"/>
                    </a:lnTo>
                    <a:lnTo>
                      <a:pt x="128" y="296"/>
                    </a:lnTo>
                    <a:lnTo>
                      <a:pt x="129" y="295"/>
                    </a:lnTo>
                    <a:lnTo>
                      <a:pt x="131" y="294"/>
                    </a:lnTo>
                    <a:lnTo>
                      <a:pt x="131" y="294"/>
                    </a:lnTo>
                    <a:lnTo>
                      <a:pt x="132" y="292"/>
                    </a:lnTo>
                    <a:lnTo>
                      <a:pt x="132" y="292"/>
                    </a:lnTo>
                    <a:lnTo>
                      <a:pt x="133" y="290"/>
                    </a:lnTo>
                    <a:lnTo>
                      <a:pt x="133" y="290"/>
                    </a:lnTo>
                    <a:lnTo>
                      <a:pt x="135" y="288"/>
                    </a:lnTo>
                    <a:lnTo>
                      <a:pt x="136" y="287"/>
                    </a:lnTo>
                    <a:lnTo>
                      <a:pt x="136" y="287"/>
                    </a:lnTo>
                    <a:lnTo>
                      <a:pt x="140" y="284"/>
                    </a:lnTo>
                    <a:lnTo>
                      <a:pt x="143" y="284"/>
                    </a:lnTo>
                    <a:lnTo>
                      <a:pt x="144" y="287"/>
                    </a:lnTo>
                    <a:lnTo>
                      <a:pt x="144" y="287"/>
                    </a:lnTo>
                    <a:lnTo>
                      <a:pt x="149" y="295"/>
                    </a:lnTo>
                    <a:lnTo>
                      <a:pt x="149" y="295"/>
                    </a:lnTo>
                    <a:lnTo>
                      <a:pt x="153" y="300"/>
                    </a:lnTo>
                    <a:lnTo>
                      <a:pt x="153" y="300"/>
                    </a:lnTo>
                    <a:lnTo>
                      <a:pt x="153" y="300"/>
                    </a:lnTo>
                    <a:lnTo>
                      <a:pt x="153" y="300"/>
                    </a:lnTo>
                    <a:lnTo>
                      <a:pt x="153" y="303"/>
                    </a:lnTo>
                    <a:lnTo>
                      <a:pt x="153" y="303"/>
                    </a:lnTo>
                    <a:lnTo>
                      <a:pt x="159" y="308"/>
                    </a:lnTo>
                    <a:lnTo>
                      <a:pt x="159" y="308"/>
                    </a:lnTo>
                    <a:lnTo>
                      <a:pt x="159" y="310"/>
                    </a:lnTo>
                    <a:lnTo>
                      <a:pt x="159" y="310"/>
                    </a:lnTo>
                    <a:lnTo>
                      <a:pt x="160" y="310"/>
                    </a:lnTo>
                    <a:lnTo>
                      <a:pt x="160" y="308"/>
                    </a:lnTo>
                    <a:lnTo>
                      <a:pt x="161" y="307"/>
                    </a:lnTo>
                    <a:lnTo>
                      <a:pt x="161" y="307"/>
                    </a:lnTo>
                    <a:lnTo>
                      <a:pt x="164" y="308"/>
                    </a:lnTo>
                    <a:lnTo>
                      <a:pt x="165" y="310"/>
                    </a:lnTo>
                    <a:lnTo>
                      <a:pt x="165" y="310"/>
                    </a:lnTo>
                    <a:lnTo>
                      <a:pt x="167" y="311"/>
                    </a:lnTo>
                    <a:lnTo>
                      <a:pt x="167" y="311"/>
                    </a:lnTo>
                    <a:lnTo>
                      <a:pt x="170" y="316"/>
                    </a:lnTo>
                    <a:lnTo>
                      <a:pt x="172" y="319"/>
                    </a:lnTo>
                    <a:lnTo>
                      <a:pt x="174" y="320"/>
                    </a:lnTo>
                    <a:lnTo>
                      <a:pt x="174" y="320"/>
                    </a:lnTo>
                    <a:lnTo>
                      <a:pt x="181" y="323"/>
                    </a:lnTo>
                    <a:lnTo>
                      <a:pt x="188" y="323"/>
                    </a:lnTo>
                    <a:lnTo>
                      <a:pt x="188" y="323"/>
                    </a:lnTo>
                    <a:lnTo>
                      <a:pt x="193" y="323"/>
                    </a:lnTo>
                    <a:lnTo>
                      <a:pt x="200" y="323"/>
                    </a:lnTo>
                    <a:lnTo>
                      <a:pt x="200" y="323"/>
                    </a:lnTo>
                    <a:lnTo>
                      <a:pt x="204" y="322"/>
                    </a:lnTo>
                    <a:lnTo>
                      <a:pt x="208" y="320"/>
                    </a:lnTo>
                    <a:lnTo>
                      <a:pt x="208" y="320"/>
                    </a:lnTo>
                    <a:lnTo>
                      <a:pt x="212" y="319"/>
                    </a:lnTo>
                    <a:lnTo>
                      <a:pt x="213" y="318"/>
                    </a:lnTo>
                    <a:lnTo>
                      <a:pt x="214" y="316"/>
                    </a:lnTo>
                    <a:lnTo>
                      <a:pt x="214" y="316"/>
                    </a:lnTo>
                    <a:lnTo>
                      <a:pt x="214" y="314"/>
                    </a:lnTo>
                    <a:lnTo>
                      <a:pt x="214" y="312"/>
                    </a:lnTo>
                    <a:lnTo>
                      <a:pt x="213" y="310"/>
                    </a:lnTo>
                    <a:lnTo>
                      <a:pt x="213" y="310"/>
                    </a:lnTo>
                    <a:lnTo>
                      <a:pt x="212" y="308"/>
                    </a:lnTo>
                    <a:lnTo>
                      <a:pt x="213" y="307"/>
                    </a:lnTo>
                    <a:lnTo>
                      <a:pt x="216" y="304"/>
                    </a:lnTo>
                    <a:lnTo>
                      <a:pt x="216" y="304"/>
                    </a:lnTo>
                    <a:lnTo>
                      <a:pt x="221" y="302"/>
                    </a:lnTo>
                    <a:lnTo>
                      <a:pt x="225" y="298"/>
                    </a:lnTo>
                    <a:lnTo>
                      <a:pt x="225" y="298"/>
                    </a:lnTo>
                    <a:lnTo>
                      <a:pt x="226" y="298"/>
                    </a:lnTo>
                    <a:lnTo>
                      <a:pt x="226" y="298"/>
                    </a:lnTo>
                    <a:lnTo>
                      <a:pt x="229" y="298"/>
                    </a:lnTo>
                    <a:lnTo>
                      <a:pt x="233" y="298"/>
                    </a:lnTo>
                    <a:lnTo>
                      <a:pt x="233" y="298"/>
                    </a:lnTo>
                    <a:lnTo>
                      <a:pt x="236" y="296"/>
                    </a:lnTo>
                    <a:lnTo>
                      <a:pt x="236" y="296"/>
                    </a:lnTo>
                    <a:lnTo>
                      <a:pt x="241" y="296"/>
                    </a:lnTo>
                    <a:lnTo>
                      <a:pt x="246" y="294"/>
                    </a:lnTo>
                    <a:lnTo>
                      <a:pt x="246" y="294"/>
                    </a:lnTo>
                    <a:lnTo>
                      <a:pt x="250" y="292"/>
                    </a:lnTo>
                    <a:lnTo>
                      <a:pt x="256" y="290"/>
                    </a:lnTo>
                    <a:lnTo>
                      <a:pt x="256" y="290"/>
                    </a:lnTo>
                    <a:lnTo>
                      <a:pt x="258" y="286"/>
                    </a:lnTo>
                    <a:lnTo>
                      <a:pt x="261" y="282"/>
                    </a:lnTo>
                    <a:lnTo>
                      <a:pt x="261" y="282"/>
                    </a:lnTo>
                    <a:lnTo>
                      <a:pt x="262" y="279"/>
                    </a:lnTo>
                    <a:lnTo>
                      <a:pt x="262" y="279"/>
                    </a:lnTo>
                    <a:lnTo>
                      <a:pt x="264" y="274"/>
                    </a:lnTo>
                    <a:lnTo>
                      <a:pt x="264" y="274"/>
                    </a:lnTo>
                    <a:lnTo>
                      <a:pt x="262" y="271"/>
                    </a:lnTo>
                    <a:lnTo>
                      <a:pt x="261" y="269"/>
                    </a:lnTo>
                    <a:lnTo>
                      <a:pt x="261" y="269"/>
                    </a:lnTo>
                    <a:lnTo>
                      <a:pt x="262" y="266"/>
                    </a:lnTo>
                    <a:lnTo>
                      <a:pt x="262" y="263"/>
                    </a:lnTo>
                    <a:lnTo>
                      <a:pt x="262" y="263"/>
                    </a:lnTo>
                    <a:lnTo>
                      <a:pt x="264" y="257"/>
                    </a:lnTo>
                    <a:lnTo>
                      <a:pt x="264" y="250"/>
                    </a:lnTo>
                    <a:close/>
                  </a:path>
                </a:pathLst>
              </a:custGeom>
              <a:solidFill>
                <a:srgbClr val="8B96CE"/>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98" name="Freeform 63">
                <a:extLst>
                  <a:ext uri="{FF2B5EF4-FFF2-40B4-BE49-F238E27FC236}">
                    <a16:creationId xmlns:a16="http://schemas.microsoft.com/office/drawing/2014/main" xmlns="" id="{43FF3DAC-EE50-42F4-A959-998F7C153609}"/>
                  </a:ext>
                </a:extLst>
              </p:cNvPr>
              <p:cNvSpPr>
                <a:spLocks/>
              </p:cNvSpPr>
              <p:nvPr/>
            </p:nvSpPr>
            <p:spPr bwMode="auto">
              <a:xfrm>
                <a:off x="4540614" y="4925447"/>
                <a:ext cx="92206" cy="86443"/>
              </a:xfrm>
              <a:custGeom>
                <a:avLst/>
                <a:gdLst>
                  <a:gd name="T0" fmla="*/ 1 w 48"/>
                  <a:gd name="T1" fmla="*/ 18 h 45"/>
                  <a:gd name="T2" fmla="*/ 1 w 48"/>
                  <a:gd name="T3" fmla="*/ 18 h 45"/>
                  <a:gd name="T4" fmla="*/ 1 w 48"/>
                  <a:gd name="T5" fmla="*/ 24 h 45"/>
                  <a:gd name="T6" fmla="*/ 3 w 48"/>
                  <a:gd name="T7" fmla="*/ 28 h 45"/>
                  <a:gd name="T8" fmla="*/ 3 w 48"/>
                  <a:gd name="T9" fmla="*/ 28 h 45"/>
                  <a:gd name="T10" fmla="*/ 5 w 48"/>
                  <a:gd name="T11" fmla="*/ 32 h 45"/>
                  <a:gd name="T12" fmla="*/ 5 w 48"/>
                  <a:gd name="T13" fmla="*/ 32 h 45"/>
                  <a:gd name="T14" fmla="*/ 5 w 48"/>
                  <a:gd name="T15" fmla="*/ 34 h 45"/>
                  <a:gd name="T16" fmla="*/ 7 w 48"/>
                  <a:gd name="T17" fmla="*/ 35 h 45"/>
                  <a:gd name="T18" fmla="*/ 7 w 48"/>
                  <a:gd name="T19" fmla="*/ 35 h 45"/>
                  <a:gd name="T20" fmla="*/ 9 w 48"/>
                  <a:gd name="T21" fmla="*/ 38 h 45"/>
                  <a:gd name="T22" fmla="*/ 12 w 48"/>
                  <a:gd name="T23" fmla="*/ 39 h 45"/>
                  <a:gd name="T24" fmla="*/ 12 w 48"/>
                  <a:gd name="T25" fmla="*/ 39 h 45"/>
                  <a:gd name="T26" fmla="*/ 16 w 48"/>
                  <a:gd name="T27" fmla="*/ 42 h 45"/>
                  <a:gd name="T28" fmla="*/ 19 w 48"/>
                  <a:gd name="T29" fmla="*/ 45 h 45"/>
                  <a:gd name="T30" fmla="*/ 19 w 48"/>
                  <a:gd name="T31" fmla="*/ 45 h 45"/>
                  <a:gd name="T32" fmla="*/ 20 w 48"/>
                  <a:gd name="T33" fmla="*/ 45 h 45"/>
                  <a:gd name="T34" fmla="*/ 23 w 48"/>
                  <a:gd name="T35" fmla="*/ 43 h 45"/>
                  <a:gd name="T36" fmla="*/ 27 w 48"/>
                  <a:gd name="T37" fmla="*/ 41 h 45"/>
                  <a:gd name="T38" fmla="*/ 27 w 48"/>
                  <a:gd name="T39" fmla="*/ 41 h 45"/>
                  <a:gd name="T40" fmla="*/ 31 w 48"/>
                  <a:gd name="T41" fmla="*/ 37 h 45"/>
                  <a:gd name="T42" fmla="*/ 31 w 48"/>
                  <a:gd name="T43" fmla="*/ 37 h 45"/>
                  <a:gd name="T44" fmla="*/ 33 w 48"/>
                  <a:gd name="T45" fmla="*/ 34 h 45"/>
                  <a:gd name="T46" fmla="*/ 35 w 48"/>
                  <a:gd name="T47" fmla="*/ 32 h 45"/>
                  <a:gd name="T48" fmla="*/ 35 w 48"/>
                  <a:gd name="T49" fmla="*/ 32 h 45"/>
                  <a:gd name="T50" fmla="*/ 37 w 48"/>
                  <a:gd name="T51" fmla="*/ 29 h 45"/>
                  <a:gd name="T52" fmla="*/ 40 w 48"/>
                  <a:gd name="T53" fmla="*/ 28 h 45"/>
                  <a:gd name="T54" fmla="*/ 40 w 48"/>
                  <a:gd name="T55" fmla="*/ 28 h 45"/>
                  <a:gd name="T56" fmla="*/ 45 w 48"/>
                  <a:gd name="T57" fmla="*/ 24 h 45"/>
                  <a:gd name="T58" fmla="*/ 48 w 48"/>
                  <a:gd name="T59" fmla="*/ 21 h 45"/>
                  <a:gd name="T60" fmla="*/ 48 w 48"/>
                  <a:gd name="T61" fmla="*/ 17 h 45"/>
                  <a:gd name="T62" fmla="*/ 48 w 48"/>
                  <a:gd name="T63" fmla="*/ 17 h 45"/>
                  <a:gd name="T64" fmla="*/ 48 w 48"/>
                  <a:gd name="T65" fmla="*/ 16 h 45"/>
                  <a:gd name="T66" fmla="*/ 47 w 48"/>
                  <a:gd name="T67" fmla="*/ 16 h 45"/>
                  <a:gd name="T68" fmla="*/ 44 w 48"/>
                  <a:gd name="T69" fmla="*/ 17 h 45"/>
                  <a:gd name="T70" fmla="*/ 44 w 48"/>
                  <a:gd name="T71" fmla="*/ 17 h 45"/>
                  <a:gd name="T72" fmla="*/ 40 w 48"/>
                  <a:gd name="T73" fmla="*/ 17 h 45"/>
                  <a:gd name="T74" fmla="*/ 36 w 48"/>
                  <a:gd name="T75" fmla="*/ 18 h 45"/>
                  <a:gd name="T76" fmla="*/ 36 w 48"/>
                  <a:gd name="T77" fmla="*/ 18 h 45"/>
                  <a:gd name="T78" fmla="*/ 33 w 48"/>
                  <a:gd name="T79" fmla="*/ 13 h 45"/>
                  <a:gd name="T80" fmla="*/ 33 w 48"/>
                  <a:gd name="T81" fmla="*/ 13 h 45"/>
                  <a:gd name="T82" fmla="*/ 32 w 48"/>
                  <a:gd name="T83" fmla="*/ 12 h 45"/>
                  <a:gd name="T84" fmla="*/ 31 w 48"/>
                  <a:gd name="T85" fmla="*/ 10 h 45"/>
                  <a:gd name="T86" fmla="*/ 31 w 48"/>
                  <a:gd name="T87" fmla="*/ 10 h 45"/>
                  <a:gd name="T88" fmla="*/ 29 w 48"/>
                  <a:gd name="T89" fmla="*/ 8 h 45"/>
                  <a:gd name="T90" fmla="*/ 29 w 48"/>
                  <a:gd name="T91" fmla="*/ 5 h 45"/>
                  <a:gd name="T92" fmla="*/ 29 w 48"/>
                  <a:gd name="T93" fmla="*/ 5 h 45"/>
                  <a:gd name="T94" fmla="*/ 28 w 48"/>
                  <a:gd name="T95" fmla="*/ 4 h 45"/>
                  <a:gd name="T96" fmla="*/ 27 w 48"/>
                  <a:gd name="T97" fmla="*/ 2 h 45"/>
                  <a:gd name="T98" fmla="*/ 27 w 48"/>
                  <a:gd name="T99" fmla="*/ 2 h 45"/>
                  <a:gd name="T100" fmla="*/ 23 w 48"/>
                  <a:gd name="T101" fmla="*/ 1 h 45"/>
                  <a:gd name="T102" fmla="*/ 17 w 48"/>
                  <a:gd name="T103" fmla="*/ 0 h 45"/>
                  <a:gd name="T104" fmla="*/ 9 w 48"/>
                  <a:gd name="T105" fmla="*/ 1 h 45"/>
                  <a:gd name="T106" fmla="*/ 9 w 48"/>
                  <a:gd name="T107" fmla="*/ 1 h 45"/>
                  <a:gd name="T108" fmla="*/ 4 w 48"/>
                  <a:gd name="T109" fmla="*/ 4 h 45"/>
                  <a:gd name="T110" fmla="*/ 1 w 48"/>
                  <a:gd name="T111" fmla="*/ 5 h 45"/>
                  <a:gd name="T112" fmla="*/ 0 w 48"/>
                  <a:gd name="T113" fmla="*/ 8 h 45"/>
                  <a:gd name="T114" fmla="*/ 0 w 48"/>
                  <a:gd name="T115" fmla="*/ 8 h 45"/>
                  <a:gd name="T116" fmla="*/ 1 w 48"/>
                  <a:gd name="T117" fmla="*/ 13 h 45"/>
                  <a:gd name="T118" fmla="*/ 1 w 48"/>
                  <a:gd name="T119" fmla="*/ 13 h 45"/>
                  <a:gd name="T120" fmla="*/ 1 w 48"/>
                  <a:gd name="T121"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45">
                    <a:moveTo>
                      <a:pt x="1" y="18"/>
                    </a:moveTo>
                    <a:lnTo>
                      <a:pt x="1" y="18"/>
                    </a:lnTo>
                    <a:lnTo>
                      <a:pt x="1" y="24"/>
                    </a:lnTo>
                    <a:lnTo>
                      <a:pt x="3" y="28"/>
                    </a:lnTo>
                    <a:lnTo>
                      <a:pt x="3" y="28"/>
                    </a:lnTo>
                    <a:lnTo>
                      <a:pt x="5" y="32"/>
                    </a:lnTo>
                    <a:lnTo>
                      <a:pt x="5" y="32"/>
                    </a:lnTo>
                    <a:lnTo>
                      <a:pt x="5" y="34"/>
                    </a:lnTo>
                    <a:lnTo>
                      <a:pt x="7" y="35"/>
                    </a:lnTo>
                    <a:lnTo>
                      <a:pt x="7" y="35"/>
                    </a:lnTo>
                    <a:lnTo>
                      <a:pt x="9" y="38"/>
                    </a:lnTo>
                    <a:lnTo>
                      <a:pt x="12" y="39"/>
                    </a:lnTo>
                    <a:lnTo>
                      <a:pt x="12" y="39"/>
                    </a:lnTo>
                    <a:lnTo>
                      <a:pt x="16" y="42"/>
                    </a:lnTo>
                    <a:lnTo>
                      <a:pt x="19" y="45"/>
                    </a:lnTo>
                    <a:lnTo>
                      <a:pt x="19" y="45"/>
                    </a:lnTo>
                    <a:lnTo>
                      <a:pt x="20" y="45"/>
                    </a:lnTo>
                    <a:lnTo>
                      <a:pt x="23" y="43"/>
                    </a:lnTo>
                    <a:lnTo>
                      <a:pt x="27" y="41"/>
                    </a:lnTo>
                    <a:lnTo>
                      <a:pt x="27" y="41"/>
                    </a:lnTo>
                    <a:lnTo>
                      <a:pt x="31" y="37"/>
                    </a:lnTo>
                    <a:lnTo>
                      <a:pt x="31" y="37"/>
                    </a:lnTo>
                    <a:lnTo>
                      <a:pt x="33" y="34"/>
                    </a:lnTo>
                    <a:lnTo>
                      <a:pt x="35" y="32"/>
                    </a:lnTo>
                    <a:lnTo>
                      <a:pt x="35" y="32"/>
                    </a:lnTo>
                    <a:lnTo>
                      <a:pt x="37" y="29"/>
                    </a:lnTo>
                    <a:lnTo>
                      <a:pt x="40" y="28"/>
                    </a:lnTo>
                    <a:lnTo>
                      <a:pt x="40" y="28"/>
                    </a:lnTo>
                    <a:lnTo>
                      <a:pt x="45" y="24"/>
                    </a:lnTo>
                    <a:lnTo>
                      <a:pt x="48" y="21"/>
                    </a:lnTo>
                    <a:lnTo>
                      <a:pt x="48" y="17"/>
                    </a:lnTo>
                    <a:lnTo>
                      <a:pt x="48" y="17"/>
                    </a:lnTo>
                    <a:lnTo>
                      <a:pt x="48" y="16"/>
                    </a:lnTo>
                    <a:lnTo>
                      <a:pt x="47" y="16"/>
                    </a:lnTo>
                    <a:lnTo>
                      <a:pt x="44" y="17"/>
                    </a:lnTo>
                    <a:lnTo>
                      <a:pt x="44" y="17"/>
                    </a:lnTo>
                    <a:lnTo>
                      <a:pt x="40" y="17"/>
                    </a:lnTo>
                    <a:lnTo>
                      <a:pt x="36" y="18"/>
                    </a:lnTo>
                    <a:lnTo>
                      <a:pt x="36" y="18"/>
                    </a:lnTo>
                    <a:lnTo>
                      <a:pt x="33" y="13"/>
                    </a:lnTo>
                    <a:lnTo>
                      <a:pt x="33" y="13"/>
                    </a:lnTo>
                    <a:lnTo>
                      <a:pt x="32" y="12"/>
                    </a:lnTo>
                    <a:lnTo>
                      <a:pt x="31" y="10"/>
                    </a:lnTo>
                    <a:lnTo>
                      <a:pt x="31" y="10"/>
                    </a:lnTo>
                    <a:lnTo>
                      <a:pt x="29" y="8"/>
                    </a:lnTo>
                    <a:lnTo>
                      <a:pt x="29" y="5"/>
                    </a:lnTo>
                    <a:lnTo>
                      <a:pt x="29" y="5"/>
                    </a:lnTo>
                    <a:lnTo>
                      <a:pt x="28" y="4"/>
                    </a:lnTo>
                    <a:lnTo>
                      <a:pt x="27" y="2"/>
                    </a:lnTo>
                    <a:lnTo>
                      <a:pt x="27" y="2"/>
                    </a:lnTo>
                    <a:lnTo>
                      <a:pt x="23" y="1"/>
                    </a:lnTo>
                    <a:lnTo>
                      <a:pt x="17" y="0"/>
                    </a:lnTo>
                    <a:lnTo>
                      <a:pt x="9" y="1"/>
                    </a:lnTo>
                    <a:lnTo>
                      <a:pt x="9" y="1"/>
                    </a:lnTo>
                    <a:lnTo>
                      <a:pt x="4" y="4"/>
                    </a:lnTo>
                    <a:lnTo>
                      <a:pt x="1" y="5"/>
                    </a:lnTo>
                    <a:lnTo>
                      <a:pt x="0" y="8"/>
                    </a:lnTo>
                    <a:lnTo>
                      <a:pt x="0" y="8"/>
                    </a:lnTo>
                    <a:lnTo>
                      <a:pt x="1" y="13"/>
                    </a:lnTo>
                    <a:lnTo>
                      <a:pt x="1" y="13"/>
                    </a:lnTo>
                    <a:lnTo>
                      <a:pt x="1" y="18"/>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9" name="Freeform 64">
                <a:extLst>
                  <a:ext uri="{FF2B5EF4-FFF2-40B4-BE49-F238E27FC236}">
                    <a16:creationId xmlns:a16="http://schemas.microsoft.com/office/drawing/2014/main" xmlns="" id="{953EE889-0798-4AB1-A92F-AE1E9D205072}"/>
                  </a:ext>
                </a:extLst>
              </p:cNvPr>
              <p:cNvSpPr>
                <a:spLocks/>
              </p:cNvSpPr>
              <p:nvPr/>
            </p:nvSpPr>
            <p:spPr bwMode="auto">
              <a:xfrm>
                <a:off x="4402305" y="4919684"/>
                <a:ext cx="507130" cy="620466"/>
              </a:xfrm>
              <a:custGeom>
                <a:avLst/>
                <a:gdLst>
                  <a:gd name="T0" fmla="*/ 249 w 264"/>
                  <a:gd name="T1" fmla="*/ 237 h 323"/>
                  <a:gd name="T2" fmla="*/ 230 w 264"/>
                  <a:gd name="T3" fmla="*/ 229 h 323"/>
                  <a:gd name="T4" fmla="*/ 217 w 264"/>
                  <a:gd name="T5" fmla="*/ 210 h 323"/>
                  <a:gd name="T6" fmla="*/ 230 w 264"/>
                  <a:gd name="T7" fmla="*/ 177 h 323"/>
                  <a:gd name="T8" fmla="*/ 212 w 264"/>
                  <a:gd name="T9" fmla="*/ 161 h 323"/>
                  <a:gd name="T10" fmla="*/ 229 w 264"/>
                  <a:gd name="T11" fmla="*/ 138 h 323"/>
                  <a:gd name="T12" fmla="*/ 221 w 264"/>
                  <a:gd name="T13" fmla="*/ 120 h 323"/>
                  <a:gd name="T14" fmla="*/ 221 w 264"/>
                  <a:gd name="T15" fmla="*/ 101 h 323"/>
                  <a:gd name="T16" fmla="*/ 217 w 264"/>
                  <a:gd name="T17" fmla="*/ 81 h 323"/>
                  <a:gd name="T18" fmla="*/ 237 w 264"/>
                  <a:gd name="T19" fmla="*/ 73 h 323"/>
                  <a:gd name="T20" fmla="*/ 253 w 264"/>
                  <a:gd name="T21" fmla="*/ 69 h 323"/>
                  <a:gd name="T22" fmla="*/ 236 w 264"/>
                  <a:gd name="T23" fmla="*/ 49 h 323"/>
                  <a:gd name="T24" fmla="*/ 217 w 264"/>
                  <a:gd name="T25" fmla="*/ 17 h 323"/>
                  <a:gd name="T26" fmla="*/ 218 w 264"/>
                  <a:gd name="T27" fmla="*/ 4 h 323"/>
                  <a:gd name="T28" fmla="*/ 204 w 264"/>
                  <a:gd name="T29" fmla="*/ 5 h 323"/>
                  <a:gd name="T30" fmla="*/ 212 w 264"/>
                  <a:gd name="T31" fmla="*/ 21 h 323"/>
                  <a:gd name="T32" fmla="*/ 208 w 264"/>
                  <a:gd name="T33" fmla="*/ 25 h 323"/>
                  <a:gd name="T34" fmla="*/ 190 w 264"/>
                  <a:gd name="T35" fmla="*/ 12 h 323"/>
                  <a:gd name="T36" fmla="*/ 164 w 264"/>
                  <a:gd name="T37" fmla="*/ 25 h 323"/>
                  <a:gd name="T38" fmla="*/ 143 w 264"/>
                  <a:gd name="T39" fmla="*/ 21 h 323"/>
                  <a:gd name="T40" fmla="*/ 108 w 264"/>
                  <a:gd name="T41" fmla="*/ 38 h 323"/>
                  <a:gd name="T42" fmla="*/ 87 w 264"/>
                  <a:gd name="T43" fmla="*/ 69 h 323"/>
                  <a:gd name="T44" fmla="*/ 69 w 264"/>
                  <a:gd name="T45" fmla="*/ 83 h 323"/>
                  <a:gd name="T46" fmla="*/ 63 w 264"/>
                  <a:gd name="T47" fmla="*/ 101 h 323"/>
                  <a:gd name="T48" fmla="*/ 80 w 264"/>
                  <a:gd name="T49" fmla="*/ 99 h 323"/>
                  <a:gd name="T50" fmla="*/ 97 w 264"/>
                  <a:gd name="T51" fmla="*/ 86 h 323"/>
                  <a:gd name="T52" fmla="*/ 115 w 264"/>
                  <a:gd name="T53" fmla="*/ 85 h 323"/>
                  <a:gd name="T54" fmla="*/ 117 w 264"/>
                  <a:gd name="T55" fmla="*/ 105 h 323"/>
                  <a:gd name="T56" fmla="*/ 123 w 264"/>
                  <a:gd name="T57" fmla="*/ 119 h 323"/>
                  <a:gd name="T58" fmla="*/ 120 w 264"/>
                  <a:gd name="T59" fmla="*/ 135 h 323"/>
                  <a:gd name="T60" fmla="*/ 132 w 264"/>
                  <a:gd name="T61" fmla="*/ 140 h 323"/>
                  <a:gd name="T62" fmla="*/ 120 w 264"/>
                  <a:gd name="T63" fmla="*/ 159 h 323"/>
                  <a:gd name="T64" fmla="*/ 103 w 264"/>
                  <a:gd name="T65" fmla="*/ 188 h 323"/>
                  <a:gd name="T66" fmla="*/ 79 w 264"/>
                  <a:gd name="T67" fmla="*/ 204 h 323"/>
                  <a:gd name="T68" fmla="*/ 57 w 264"/>
                  <a:gd name="T69" fmla="*/ 208 h 323"/>
                  <a:gd name="T70" fmla="*/ 47 w 264"/>
                  <a:gd name="T71" fmla="*/ 222 h 323"/>
                  <a:gd name="T72" fmla="*/ 25 w 264"/>
                  <a:gd name="T73" fmla="*/ 222 h 323"/>
                  <a:gd name="T74" fmla="*/ 12 w 264"/>
                  <a:gd name="T75" fmla="*/ 237 h 323"/>
                  <a:gd name="T76" fmla="*/ 0 w 264"/>
                  <a:gd name="T77" fmla="*/ 247 h 323"/>
                  <a:gd name="T78" fmla="*/ 19 w 264"/>
                  <a:gd name="T79" fmla="*/ 258 h 323"/>
                  <a:gd name="T80" fmla="*/ 12 w 264"/>
                  <a:gd name="T81" fmla="*/ 274 h 323"/>
                  <a:gd name="T82" fmla="*/ 29 w 264"/>
                  <a:gd name="T83" fmla="*/ 273 h 323"/>
                  <a:gd name="T84" fmla="*/ 40 w 264"/>
                  <a:gd name="T85" fmla="*/ 261 h 323"/>
                  <a:gd name="T86" fmla="*/ 40 w 264"/>
                  <a:gd name="T87" fmla="*/ 274 h 323"/>
                  <a:gd name="T88" fmla="*/ 24 w 264"/>
                  <a:gd name="T89" fmla="*/ 281 h 323"/>
                  <a:gd name="T90" fmla="*/ 47 w 264"/>
                  <a:gd name="T91" fmla="*/ 283 h 323"/>
                  <a:gd name="T92" fmla="*/ 60 w 264"/>
                  <a:gd name="T93" fmla="*/ 279 h 323"/>
                  <a:gd name="T94" fmla="*/ 84 w 264"/>
                  <a:gd name="T95" fmla="*/ 269 h 323"/>
                  <a:gd name="T96" fmla="*/ 93 w 264"/>
                  <a:gd name="T97" fmla="*/ 263 h 323"/>
                  <a:gd name="T98" fmla="*/ 96 w 264"/>
                  <a:gd name="T99" fmla="*/ 277 h 323"/>
                  <a:gd name="T100" fmla="*/ 115 w 264"/>
                  <a:gd name="T101" fmla="*/ 279 h 323"/>
                  <a:gd name="T102" fmla="*/ 112 w 264"/>
                  <a:gd name="T103" fmla="*/ 284 h 323"/>
                  <a:gd name="T104" fmla="*/ 101 w 264"/>
                  <a:gd name="T105" fmla="*/ 292 h 323"/>
                  <a:gd name="T106" fmla="*/ 123 w 264"/>
                  <a:gd name="T107" fmla="*/ 296 h 323"/>
                  <a:gd name="T108" fmla="*/ 133 w 264"/>
                  <a:gd name="T109" fmla="*/ 290 h 323"/>
                  <a:gd name="T110" fmla="*/ 153 w 264"/>
                  <a:gd name="T111" fmla="*/ 300 h 323"/>
                  <a:gd name="T112" fmla="*/ 164 w 264"/>
                  <a:gd name="T113" fmla="*/ 308 h 323"/>
                  <a:gd name="T114" fmla="*/ 193 w 264"/>
                  <a:gd name="T115" fmla="*/ 323 h 323"/>
                  <a:gd name="T116" fmla="*/ 213 w 264"/>
                  <a:gd name="T117" fmla="*/ 310 h 323"/>
                  <a:gd name="T118" fmla="*/ 233 w 264"/>
                  <a:gd name="T119" fmla="*/ 298 h 323"/>
                  <a:gd name="T120" fmla="*/ 261 w 264"/>
                  <a:gd name="T121" fmla="*/ 282 h 323"/>
                  <a:gd name="T122" fmla="*/ 264 w 264"/>
                  <a:gd name="T123" fmla="*/ 25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 h="323">
                    <a:moveTo>
                      <a:pt x="264" y="250"/>
                    </a:moveTo>
                    <a:lnTo>
                      <a:pt x="264" y="250"/>
                    </a:lnTo>
                    <a:lnTo>
                      <a:pt x="264" y="249"/>
                    </a:lnTo>
                    <a:lnTo>
                      <a:pt x="264" y="249"/>
                    </a:lnTo>
                    <a:lnTo>
                      <a:pt x="261" y="249"/>
                    </a:lnTo>
                    <a:lnTo>
                      <a:pt x="257" y="247"/>
                    </a:lnTo>
                    <a:lnTo>
                      <a:pt x="257" y="247"/>
                    </a:lnTo>
                    <a:lnTo>
                      <a:pt x="253" y="246"/>
                    </a:lnTo>
                    <a:lnTo>
                      <a:pt x="253" y="246"/>
                    </a:lnTo>
                    <a:lnTo>
                      <a:pt x="252" y="242"/>
                    </a:lnTo>
                    <a:lnTo>
                      <a:pt x="252" y="242"/>
                    </a:lnTo>
                    <a:lnTo>
                      <a:pt x="249" y="237"/>
                    </a:lnTo>
                    <a:lnTo>
                      <a:pt x="249" y="237"/>
                    </a:lnTo>
                    <a:lnTo>
                      <a:pt x="245" y="233"/>
                    </a:lnTo>
                    <a:lnTo>
                      <a:pt x="242" y="233"/>
                    </a:lnTo>
                    <a:lnTo>
                      <a:pt x="240" y="233"/>
                    </a:lnTo>
                    <a:lnTo>
                      <a:pt x="240" y="233"/>
                    </a:lnTo>
                    <a:lnTo>
                      <a:pt x="238" y="233"/>
                    </a:lnTo>
                    <a:lnTo>
                      <a:pt x="236" y="236"/>
                    </a:lnTo>
                    <a:lnTo>
                      <a:pt x="234" y="236"/>
                    </a:lnTo>
                    <a:lnTo>
                      <a:pt x="232" y="234"/>
                    </a:lnTo>
                    <a:lnTo>
                      <a:pt x="232" y="234"/>
                    </a:lnTo>
                    <a:lnTo>
                      <a:pt x="230" y="229"/>
                    </a:lnTo>
                    <a:lnTo>
                      <a:pt x="230" y="229"/>
                    </a:lnTo>
                    <a:lnTo>
                      <a:pt x="229" y="226"/>
                    </a:lnTo>
                    <a:lnTo>
                      <a:pt x="226" y="224"/>
                    </a:lnTo>
                    <a:lnTo>
                      <a:pt x="226" y="224"/>
                    </a:lnTo>
                    <a:lnTo>
                      <a:pt x="222" y="221"/>
                    </a:lnTo>
                    <a:lnTo>
                      <a:pt x="222" y="221"/>
                    </a:lnTo>
                    <a:lnTo>
                      <a:pt x="221" y="218"/>
                    </a:lnTo>
                    <a:lnTo>
                      <a:pt x="221" y="218"/>
                    </a:lnTo>
                    <a:lnTo>
                      <a:pt x="221" y="216"/>
                    </a:lnTo>
                    <a:lnTo>
                      <a:pt x="221" y="216"/>
                    </a:lnTo>
                    <a:lnTo>
                      <a:pt x="218" y="212"/>
                    </a:lnTo>
                    <a:lnTo>
                      <a:pt x="218" y="212"/>
                    </a:lnTo>
                    <a:lnTo>
                      <a:pt x="217" y="210"/>
                    </a:lnTo>
                    <a:lnTo>
                      <a:pt x="216" y="208"/>
                    </a:lnTo>
                    <a:lnTo>
                      <a:pt x="216" y="202"/>
                    </a:lnTo>
                    <a:lnTo>
                      <a:pt x="216" y="202"/>
                    </a:lnTo>
                    <a:lnTo>
                      <a:pt x="217" y="195"/>
                    </a:lnTo>
                    <a:lnTo>
                      <a:pt x="221" y="189"/>
                    </a:lnTo>
                    <a:lnTo>
                      <a:pt x="221" y="189"/>
                    </a:lnTo>
                    <a:lnTo>
                      <a:pt x="224" y="187"/>
                    </a:lnTo>
                    <a:lnTo>
                      <a:pt x="228" y="184"/>
                    </a:lnTo>
                    <a:lnTo>
                      <a:pt x="228" y="184"/>
                    </a:lnTo>
                    <a:lnTo>
                      <a:pt x="229" y="180"/>
                    </a:lnTo>
                    <a:lnTo>
                      <a:pt x="230" y="177"/>
                    </a:lnTo>
                    <a:lnTo>
                      <a:pt x="230" y="177"/>
                    </a:lnTo>
                    <a:lnTo>
                      <a:pt x="230" y="173"/>
                    </a:lnTo>
                    <a:lnTo>
                      <a:pt x="232" y="171"/>
                    </a:lnTo>
                    <a:lnTo>
                      <a:pt x="232" y="171"/>
                    </a:lnTo>
                    <a:lnTo>
                      <a:pt x="232" y="169"/>
                    </a:lnTo>
                    <a:lnTo>
                      <a:pt x="232" y="169"/>
                    </a:lnTo>
                    <a:lnTo>
                      <a:pt x="229" y="169"/>
                    </a:lnTo>
                    <a:lnTo>
                      <a:pt x="228" y="168"/>
                    </a:lnTo>
                    <a:lnTo>
                      <a:pt x="224" y="168"/>
                    </a:lnTo>
                    <a:lnTo>
                      <a:pt x="224" y="168"/>
                    </a:lnTo>
                    <a:lnTo>
                      <a:pt x="220" y="167"/>
                    </a:lnTo>
                    <a:lnTo>
                      <a:pt x="217" y="165"/>
                    </a:lnTo>
                    <a:lnTo>
                      <a:pt x="212" y="161"/>
                    </a:lnTo>
                    <a:lnTo>
                      <a:pt x="212" y="161"/>
                    </a:lnTo>
                    <a:lnTo>
                      <a:pt x="206" y="159"/>
                    </a:lnTo>
                    <a:lnTo>
                      <a:pt x="205" y="156"/>
                    </a:lnTo>
                    <a:lnTo>
                      <a:pt x="206" y="152"/>
                    </a:lnTo>
                    <a:lnTo>
                      <a:pt x="206" y="152"/>
                    </a:lnTo>
                    <a:lnTo>
                      <a:pt x="209" y="150"/>
                    </a:lnTo>
                    <a:lnTo>
                      <a:pt x="212" y="147"/>
                    </a:lnTo>
                    <a:lnTo>
                      <a:pt x="220" y="144"/>
                    </a:lnTo>
                    <a:lnTo>
                      <a:pt x="220" y="144"/>
                    </a:lnTo>
                    <a:lnTo>
                      <a:pt x="226" y="143"/>
                    </a:lnTo>
                    <a:lnTo>
                      <a:pt x="229" y="140"/>
                    </a:lnTo>
                    <a:lnTo>
                      <a:pt x="229" y="138"/>
                    </a:lnTo>
                    <a:lnTo>
                      <a:pt x="229" y="138"/>
                    </a:lnTo>
                    <a:lnTo>
                      <a:pt x="229" y="136"/>
                    </a:lnTo>
                    <a:lnTo>
                      <a:pt x="228" y="135"/>
                    </a:lnTo>
                    <a:lnTo>
                      <a:pt x="224" y="136"/>
                    </a:lnTo>
                    <a:lnTo>
                      <a:pt x="220" y="138"/>
                    </a:lnTo>
                    <a:lnTo>
                      <a:pt x="216" y="138"/>
                    </a:lnTo>
                    <a:lnTo>
                      <a:pt x="216" y="138"/>
                    </a:lnTo>
                    <a:lnTo>
                      <a:pt x="213" y="136"/>
                    </a:lnTo>
                    <a:lnTo>
                      <a:pt x="212" y="134"/>
                    </a:lnTo>
                    <a:lnTo>
                      <a:pt x="213" y="131"/>
                    </a:lnTo>
                    <a:lnTo>
                      <a:pt x="214" y="128"/>
                    </a:lnTo>
                    <a:lnTo>
                      <a:pt x="221" y="120"/>
                    </a:lnTo>
                    <a:lnTo>
                      <a:pt x="221" y="120"/>
                    </a:lnTo>
                    <a:lnTo>
                      <a:pt x="222" y="118"/>
                    </a:lnTo>
                    <a:lnTo>
                      <a:pt x="224" y="114"/>
                    </a:lnTo>
                    <a:lnTo>
                      <a:pt x="224" y="114"/>
                    </a:lnTo>
                    <a:lnTo>
                      <a:pt x="226" y="113"/>
                    </a:lnTo>
                    <a:lnTo>
                      <a:pt x="229" y="111"/>
                    </a:lnTo>
                    <a:lnTo>
                      <a:pt x="229" y="111"/>
                    </a:lnTo>
                    <a:lnTo>
                      <a:pt x="230" y="110"/>
                    </a:lnTo>
                    <a:lnTo>
                      <a:pt x="230" y="109"/>
                    </a:lnTo>
                    <a:lnTo>
                      <a:pt x="229" y="105"/>
                    </a:lnTo>
                    <a:lnTo>
                      <a:pt x="225" y="102"/>
                    </a:lnTo>
                    <a:lnTo>
                      <a:pt x="221" y="101"/>
                    </a:lnTo>
                    <a:lnTo>
                      <a:pt x="221" y="101"/>
                    </a:lnTo>
                    <a:lnTo>
                      <a:pt x="217" y="99"/>
                    </a:lnTo>
                    <a:lnTo>
                      <a:pt x="212" y="98"/>
                    </a:lnTo>
                    <a:lnTo>
                      <a:pt x="212" y="98"/>
                    </a:lnTo>
                    <a:lnTo>
                      <a:pt x="212" y="98"/>
                    </a:lnTo>
                    <a:lnTo>
                      <a:pt x="212" y="98"/>
                    </a:lnTo>
                    <a:lnTo>
                      <a:pt x="212" y="91"/>
                    </a:lnTo>
                    <a:lnTo>
                      <a:pt x="212" y="91"/>
                    </a:lnTo>
                    <a:lnTo>
                      <a:pt x="213" y="87"/>
                    </a:lnTo>
                    <a:lnTo>
                      <a:pt x="216" y="85"/>
                    </a:lnTo>
                    <a:lnTo>
                      <a:pt x="216" y="85"/>
                    </a:lnTo>
                    <a:lnTo>
                      <a:pt x="217" y="81"/>
                    </a:lnTo>
                    <a:lnTo>
                      <a:pt x="221" y="78"/>
                    </a:lnTo>
                    <a:lnTo>
                      <a:pt x="221" y="78"/>
                    </a:lnTo>
                    <a:lnTo>
                      <a:pt x="225" y="74"/>
                    </a:lnTo>
                    <a:lnTo>
                      <a:pt x="226" y="72"/>
                    </a:lnTo>
                    <a:lnTo>
                      <a:pt x="229" y="72"/>
                    </a:lnTo>
                    <a:lnTo>
                      <a:pt x="229" y="72"/>
                    </a:lnTo>
                    <a:lnTo>
                      <a:pt x="232" y="73"/>
                    </a:lnTo>
                    <a:lnTo>
                      <a:pt x="233" y="74"/>
                    </a:lnTo>
                    <a:lnTo>
                      <a:pt x="233" y="74"/>
                    </a:lnTo>
                    <a:lnTo>
                      <a:pt x="234" y="74"/>
                    </a:lnTo>
                    <a:lnTo>
                      <a:pt x="237" y="73"/>
                    </a:lnTo>
                    <a:lnTo>
                      <a:pt x="237" y="73"/>
                    </a:lnTo>
                    <a:lnTo>
                      <a:pt x="238" y="73"/>
                    </a:lnTo>
                    <a:lnTo>
                      <a:pt x="241" y="74"/>
                    </a:lnTo>
                    <a:lnTo>
                      <a:pt x="244" y="77"/>
                    </a:lnTo>
                    <a:lnTo>
                      <a:pt x="244" y="77"/>
                    </a:lnTo>
                    <a:lnTo>
                      <a:pt x="245" y="78"/>
                    </a:lnTo>
                    <a:lnTo>
                      <a:pt x="246" y="79"/>
                    </a:lnTo>
                    <a:lnTo>
                      <a:pt x="250" y="78"/>
                    </a:lnTo>
                    <a:lnTo>
                      <a:pt x="253" y="76"/>
                    </a:lnTo>
                    <a:lnTo>
                      <a:pt x="254" y="72"/>
                    </a:lnTo>
                    <a:lnTo>
                      <a:pt x="254" y="72"/>
                    </a:lnTo>
                    <a:lnTo>
                      <a:pt x="253" y="69"/>
                    </a:lnTo>
                    <a:lnTo>
                      <a:pt x="253" y="69"/>
                    </a:lnTo>
                    <a:lnTo>
                      <a:pt x="260" y="68"/>
                    </a:lnTo>
                    <a:lnTo>
                      <a:pt x="260" y="68"/>
                    </a:lnTo>
                    <a:lnTo>
                      <a:pt x="254" y="69"/>
                    </a:lnTo>
                    <a:lnTo>
                      <a:pt x="254" y="69"/>
                    </a:lnTo>
                    <a:lnTo>
                      <a:pt x="248" y="68"/>
                    </a:lnTo>
                    <a:lnTo>
                      <a:pt x="245" y="66"/>
                    </a:lnTo>
                    <a:lnTo>
                      <a:pt x="242" y="64"/>
                    </a:lnTo>
                    <a:lnTo>
                      <a:pt x="242" y="64"/>
                    </a:lnTo>
                    <a:lnTo>
                      <a:pt x="240" y="61"/>
                    </a:lnTo>
                    <a:lnTo>
                      <a:pt x="238" y="57"/>
                    </a:lnTo>
                    <a:lnTo>
                      <a:pt x="236" y="49"/>
                    </a:lnTo>
                    <a:lnTo>
                      <a:pt x="236" y="49"/>
                    </a:lnTo>
                    <a:lnTo>
                      <a:pt x="233" y="45"/>
                    </a:lnTo>
                    <a:lnTo>
                      <a:pt x="232" y="41"/>
                    </a:lnTo>
                    <a:lnTo>
                      <a:pt x="232" y="41"/>
                    </a:lnTo>
                    <a:lnTo>
                      <a:pt x="230" y="37"/>
                    </a:lnTo>
                    <a:lnTo>
                      <a:pt x="229" y="35"/>
                    </a:lnTo>
                    <a:lnTo>
                      <a:pt x="224" y="29"/>
                    </a:lnTo>
                    <a:lnTo>
                      <a:pt x="224" y="29"/>
                    </a:lnTo>
                    <a:lnTo>
                      <a:pt x="217" y="24"/>
                    </a:lnTo>
                    <a:lnTo>
                      <a:pt x="214" y="20"/>
                    </a:lnTo>
                    <a:lnTo>
                      <a:pt x="216" y="19"/>
                    </a:lnTo>
                    <a:lnTo>
                      <a:pt x="217" y="17"/>
                    </a:lnTo>
                    <a:lnTo>
                      <a:pt x="217" y="17"/>
                    </a:lnTo>
                    <a:lnTo>
                      <a:pt x="220" y="16"/>
                    </a:lnTo>
                    <a:lnTo>
                      <a:pt x="222" y="16"/>
                    </a:lnTo>
                    <a:lnTo>
                      <a:pt x="228" y="17"/>
                    </a:lnTo>
                    <a:lnTo>
                      <a:pt x="228" y="17"/>
                    </a:lnTo>
                    <a:lnTo>
                      <a:pt x="228" y="17"/>
                    </a:lnTo>
                    <a:lnTo>
                      <a:pt x="228" y="17"/>
                    </a:lnTo>
                    <a:lnTo>
                      <a:pt x="224" y="13"/>
                    </a:lnTo>
                    <a:lnTo>
                      <a:pt x="224" y="13"/>
                    </a:lnTo>
                    <a:lnTo>
                      <a:pt x="222" y="9"/>
                    </a:lnTo>
                    <a:lnTo>
                      <a:pt x="222" y="9"/>
                    </a:lnTo>
                    <a:lnTo>
                      <a:pt x="220" y="8"/>
                    </a:lnTo>
                    <a:lnTo>
                      <a:pt x="218" y="4"/>
                    </a:lnTo>
                    <a:lnTo>
                      <a:pt x="218" y="4"/>
                    </a:lnTo>
                    <a:lnTo>
                      <a:pt x="218" y="1"/>
                    </a:lnTo>
                    <a:lnTo>
                      <a:pt x="217" y="0"/>
                    </a:lnTo>
                    <a:lnTo>
                      <a:pt x="216" y="0"/>
                    </a:lnTo>
                    <a:lnTo>
                      <a:pt x="216" y="0"/>
                    </a:lnTo>
                    <a:lnTo>
                      <a:pt x="213" y="1"/>
                    </a:lnTo>
                    <a:lnTo>
                      <a:pt x="210" y="3"/>
                    </a:lnTo>
                    <a:lnTo>
                      <a:pt x="210" y="3"/>
                    </a:lnTo>
                    <a:lnTo>
                      <a:pt x="208" y="4"/>
                    </a:lnTo>
                    <a:lnTo>
                      <a:pt x="208" y="4"/>
                    </a:lnTo>
                    <a:lnTo>
                      <a:pt x="205" y="4"/>
                    </a:lnTo>
                    <a:lnTo>
                      <a:pt x="204" y="5"/>
                    </a:lnTo>
                    <a:lnTo>
                      <a:pt x="204" y="5"/>
                    </a:lnTo>
                    <a:lnTo>
                      <a:pt x="204" y="7"/>
                    </a:lnTo>
                    <a:lnTo>
                      <a:pt x="204" y="8"/>
                    </a:lnTo>
                    <a:lnTo>
                      <a:pt x="205" y="11"/>
                    </a:lnTo>
                    <a:lnTo>
                      <a:pt x="205" y="11"/>
                    </a:lnTo>
                    <a:lnTo>
                      <a:pt x="208" y="13"/>
                    </a:lnTo>
                    <a:lnTo>
                      <a:pt x="208" y="13"/>
                    </a:lnTo>
                    <a:lnTo>
                      <a:pt x="209" y="17"/>
                    </a:lnTo>
                    <a:lnTo>
                      <a:pt x="209" y="17"/>
                    </a:lnTo>
                    <a:lnTo>
                      <a:pt x="212" y="19"/>
                    </a:lnTo>
                    <a:lnTo>
                      <a:pt x="212" y="20"/>
                    </a:lnTo>
                    <a:lnTo>
                      <a:pt x="212" y="21"/>
                    </a:lnTo>
                    <a:lnTo>
                      <a:pt x="212" y="21"/>
                    </a:lnTo>
                    <a:lnTo>
                      <a:pt x="212" y="23"/>
                    </a:lnTo>
                    <a:lnTo>
                      <a:pt x="212" y="23"/>
                    </a:lnTo>
                    <a:lnTo>
                      <a:pt x="212" y="24"/>
                    </a:lnTo>
                    <a:lnTo>
                      <a:pt x="212" y="24"/>
                    </a:lnTo>
                    <a:lnTo>
                      <a:pt x="212" y="25"/>
                    </a:lnTo>
                    <a:lnTo>
                      <a:pt x="213" y="27"/>
                    </a:lnTo>
                    <a:lnTo>
                      <a:pt x="213" y="27"/>
                    </a:lnTo>
                    <a:lnTo>
                      <a:pt x="212" y="28"/>
                    </a:lnTo>
                    <a:lnTo>
                      <a:pt x="210" y="27"/>
                    </a:lnTo>
                    <a:lnTo>
                      <a:pt x="208" y="25"/>
                    </a:lnTo>
                    <a:lnTo>
                      <a:pt x="208" y="25"/>
                    </a:lnTo>
                    <a:lnTo>
                      <a:pt x="206" y="24"/>
                    </a:lnTo>
                    <a:lnTo>
                      <a:pt x="206" y="24"/>
                    </a:lnTo>
                    <a:lnTo>
                      <a:pt x="202" y="20"/>
                    </a:lnTo>
                    <a:lnTo>
                      <a:pt x="202" y="20"/>
                    </a:lnTo>
                    <a:lnTo>
                      <a:pt x="200" y="17"/>
                    </a:lnTo>
                    <a:lnTo>
                      <a:pt x="200" y="17"/>
                    </a:lnTo>
                    <a:lnTo>
                      <a:pt x="197" y="16"/>
                    </a:lnTo>
                    <a:lnTo>
                      <a:pt x="197" y="16"/>
                    </a:lnTo>
                    <a:lnTo>
                      <a:pt x="194" y="13"/>
                    </a:lnTo>
                    <a:lnTo>
                      <a:pt x="193" y="12"/>
                    </a:lnTo>
                    <a:lnTo>
                      <a:pt x="190" y="12"/>
                    </a:lnTo>
                    <a:lnTo>
                      <a:pt x="190" y="12"/>
                    </a:lnTo>
                    <a:lnTo>
                      <a:pt x="186" y="13"/>
                    </a:lnTo>
                    <a:lnTo>
                      <a:pt x="184" y="15"/>
                    </a:lnTo>
                    <a:lnTo>
                      <a:pt x="184" y="15"/>
                    </a:lnTo>
                    <a:lnTo>
                      <a:pt x="181" y="17"/>
                    </a:lnTo>
                    <a:lnTo>
                      <a:pt x="178" y="17"/>
                    </a:lnTo>
                    <a:lnTo>
                      <a:pt x="178" y="17"/>
                    </a:lnTo>
                    <a:lnTo>
                      <a:pt x="172" y="20"/>
                    </a:lnTo>
                    <a:lnTo>
                      <a:pt x="172" y="20"/>
                    </a:lnTo>
                    <a:lnTo>
                      <a:pt x="168" y="23"/>
                    </a:lnTo>
                    <a:lnTo>
                      <a:pt x="167" y="24"/>
                    </a:lnTo>
                    <a:lnTo>
                      <a:pt x="164" y="25"/>
                    </a:lnTo>
                    <a:lnTo>
                      <a:pt x="164" y="25"/>
                    </a:lnTo>
                    <a:lnTo>
                      <a:pt x="161" y="25"/>
                    </a:lnTo>
                    <a:lnTo>
                      <a:pt x="157" y="25"/>
                    </a:lnTo>
                    <a:lnTo>
                      <a:pt x="152" y="23"/>
                    </a:lnTo>
                    <a:lnTo>
                      <a:pt x="152" y="23"/>
                    </a:lnTo>
                    <a:lnTo>
                      <a:pt x="152" y="23"/>
                    </a:lnTo>
                    <a:lnTo>
                      <a:pt x="152" y="23"/>
                    </a:lnTo>
                    <a:lnTo>
                      <a:pt x="147" y="19"/>
                    </a:lnTo>
                    <a:lnTo>
                      <a:pt x="144" y="17"/>
                    </a:lnTo>
                    <a:lnTo>
                      <a:pt x="141" y="17"/>
                    </a:lnTo>
                    <a:lnTo>
                      <a:pt x="141" y="17"/>
                    </a:lnTo>
                    <a:lnTo>
                      <a:pt x="143" y="20"/>
                    </a:lnTo>
                    <a:lnTo>
                      <a:pt x="143" y="21"/>
                    </a:lnTo>
                    <a:lnTo>
                      <a:pt x="140" y="24"/>
                    </a:lnTo>
                    <a:lnTo>
                      <a:pt x="136" y="27"/>
                    </a:lnTo>
                    <a:lnTo>
                      <a:pt x="132" y="28"/>
                    </a:lnTo>
                    <a:lnTo>
                      <a:pt x="132" y="28"/>
                    </a:lnTo>
                    <a:lnTo>
                      <a:pt x="128" y="29"/>
                    </a:lnTo>
                    <a:lnTo>
                      <a:pt x="124" y="31"/>
                    </a:lnTo>
                    <a:lnTo>
                      <a:pt x="124" y="31"/>
                    </a:lnTo>
                    <a:lnTo>
                      <a:pt x="120" y="33"/>
                    </a:lnTo>
                    <a:lnTo>
                      <a:pt x="116" y="33"/>
                    </a:lnTo>
                    <a:lnTo>
                      <a:pt x="116" y="33"/>
                    </a:lnTo>
                    <a:lnTo>
                      <a:pt x="112" y="35"/>
                    </a:lnTo>
                    <a:lnTo>
                      <a:pt x="108" y="38"/>
                    </a:lnTo>
                    <a:lnTo>
                      <a:pt x="103" y="46"/>
                    </a:lnTo>
                    <a:lnTo>
                      <a:pt x="103" y="46"/>
                    </a:lnTo>
                    <a:lnTo>
                      <a:pt x="100" y="50"/>
                    </a:lnTo>
                    <a:lnTo>
                      <a:pt x="96" y="54"/>
                    </a:lnTo>
                    <a:lnTo>
                      <a:pt x="96" y="54"/>
                    </a:lnTo>
                    <a:lnTo>
                      <a:pt x="93" y="57"/>
                    </a:lnTo>
                    <a:lnTo>
                      <a:pt x="93" y="57"/>
                    </a:lnTo>
                    <a:lnTo>
                      <a:pt x="92" y="60"/>
                    </a:lnTo>
                    <a:lnTo>
                      <a:pt x="91" y="64"/>
                    </a:lnTo>
                    <a:lnTo>
                      <a:pt x="91" y="64"/>
                    </a:lnTo>
                    <a:lnTo>
                      <a:pt x="87" y="69"/>
                    </a:lnTo>
                    <a:lnTo>
                      <a:pt x="87" y="69"/>
                    </a:lnTo>
                    <a:lnTo>
                      <a:pt x="84" y="73"/>
                    </a:lnTo>
                    <a:lnTo>
                      <a:pt x="81" y="76"/>
                    </a:lnTo>
                    <a:lnTo>
                      <a:pt x="81" y="76"/>
                    </a:lnTo>
                    <a:lnTo>
                      <a:pt x="80" y="77"/>
                    </a:lnTo>
                    <a:lnTo>
                      <a:pt x="77" y="78"/>
                    </a:lnTo>
                    <a:lnTo>
                      <a:pt x="76" y="78"/>
                    </a:lnTo>
                    <a:lnTo>
                      <a:pt x="73" y="79"/>
                    </a:lnTo>
                    <a:lnTo>
                      <a:pt x="73" y="79"/>
                    </a:lnTo>
                    <a:lnTo>
                      <a:pt x="72" y="82"/>
                    </a:lnTo>
                    <a:lnTo>
                      <a:pt x="72" y="82"/>
                    </a:lnTo>
                    <a:lnTo>
                      <a:pt x="69" y="83"/>
                    </a:lnTo>
                    <a:lnTo>
                      <a:pt x="69" y="83"/>
                    </a:lnTo>
                    <a:lnTo>
                      <a:pt x="67" y="85"/>
                    </a:lnTo>
                    <a:lnTo>
                      <a:pt x="64" y="87"/>
                    </a:lnTo>
                    <a:lnTo>
                      <a:pt x="64" y="87"/>
                    </a:lnTo>
                    <a:lnTo>
                      <a:pt x="59" y="94"/>
                    </a:lnTo>
                    <a:lnTo>
                      <a:pt x="59" y="94"/>
                    </a:lnTo>
                    <a:lnTo>
                      <a:pt x="57" y="97"/>
                    </a:lnTo>
                    <a:lnTo>
                      <a:pt x="56" y="101"/>
                    </a:lnTo>
                    <a:lnTo>
                      <a:pt x="56" y="101"/>
                    </a:lnTo>
                    <a:lnTo>
                      <a:pt x="56" y="102"/>
                    </a:lnTo>
                    <a:lnTo>
                      <a:pt x="59" y="102"/>
                    </a:lnTo>
                    <a:lnTo>
                      <a:pt x="63" y="101"/>
                    </a:lnTo>
                    <a:lnTo>
                      <a:pt x="63" y="101"/>
                    </a:lnTo>
                    <a:lnTo>
                      <a:pt x="67" y="101"/>
                    </a:lnTo>
                    <a:lnTo>
                      <a:pt x="67" y="101"/>
                    </a:lnTo>
                    <a:lnTo>
                      <a:pt x="68" y="99"/>
                    </a:lnTo>
                    <a:lnTo>
                      <a:pt x="69" y="98"/>
                    </a:lnTo>
                    <a:lnTo>
                      <a:pt x="69" y="98"/>
                    </a:lnTo>
                    <a:lnTo>
                      <a:pt x="71" y="98"/>
                    </a:lnTo>
                    <a:lnTo>
                      <a:pt x="73" y="101"/>
                    </a:lnTo>
                    <a:lnTo>
                      <a:pt x="75" y="102"/>
                    </a:lnTo>
                    <a:lnTo>
                      <a:pt x="76" y="102"/>
                    </a:lnTo>
                    <a:lnTo>
                      <a:pt x="76" y="102"/>
                    </a:lnTo>
                    <a:lnTo>
                      <a:pt x="79" y="102"/>
                    </a:lnTo>
                    <a:lnTo>
                      <a:pt x="80" y="99"/>
                    </a:lnTo>
                    <a:lnTo>
                      <a:pt x="80" y="94"/>
                    </a:lnTo>
                    <a:lnTo>
                      <a:pt x="80" y="94"/>
                    </a:lnTo>
                    <a:lnTo>
                      <a:pt x="81" y="91"/>
                    </a:lnTo>
                    <a:lnTo>
                      <a:pt x="84" y="90"/>
                    </a:lnTo>
                    <a:lnTo>
                      <a:pt x="84" y="90"/>
                    </a:lnTo>
                    <a:lnTo>
                      <a:pt x="88" y="87"/>
                    </a:lnTo>
                    <a:lnTo>
                      <a:pt x="88" y="87"/>
                    </a:lnTo>
                    <a:lnTo>
                      <a:pt x="89" y="86"/>
                    </a:lnTo>
                    <a:lnTo>
                      <a:pt x="91" y="86"/>
                    </a:lnTo>
                    <a:lnTo>
                      <a:pt x="91" y="86"/>
                    </a:lnTo>
                    <a:lnTo>
                      <a:pt x="97" y="86"/>
                    </a:lnTo>
                    <a:lnTo>
                      <a:pt x="97" y="86"/>
                    </a:lnTo>
                    <a:lnTo>
                      <a:pt x="100" y="86"/>
                    </a:lnTo>
                    <a:lnTo>
                      <a:pt x="103" y="83"/>
                    </a:lnTo>
                    <a:lnTo>
                      <a:pt x="104" y="82"/>
                    </a:lnTo>
                    <a:lnTo>
                      <a:pt x="107" y="82"/>
                    </a:lnTo>
                    <a:lnTo>
                      <a:pt x="107" y="82"/>
                    </a:lnTo>
                    <a:lnTo>
                      <a:pt x="113" y="81"/>
                    </a:lnTo>
                    <a:lnTo>
                      <a:pt x="113" y="81"/>
                    </a:lnTo>
                    <a:lnTo>
                      <a:pt x="116" y="79"/>
                    </a:lnTo>
                    <a:lnTo>
                      <a:pt x="119" y="79"/>
                    </a:lnTo>
                    <a:lnTo>
                      <a:pt x="119" y="79"/>
                    </a:lnTo>
                    <a:lnTo>
                      <a:pt x="117" y="82"/>
                    </a:lnTo>
                    <a:lnTo>
                      <a:pt x="115" y="85"/>
                    </a:lnTo>
                    <a:lnTo>
                      <a:pt x="113" y="87"/>
                    </a:lnTo>
                    <a:lnTo>
                      <a:pt x="113" y="89"/>
                    </a:lnTo>
                    <a:lnTo>
                      <a:pt x="115" y="91"/>
                    </a:lnTo>
                    <a:lnTo>
                      <a:pt x="115" y="91"/>
                    </a:lnTo>
                    <a:lnTo>
                      <a:pt x="116" y="93"/>
                    </a:lnTo>
                    <a:lnTo>
                      <a:pt x="116" y="95"/>
                    </a:lnTo>
                    <a:lnTo>
                      <a:pt x="116" y="95"/>
                    </a:lnTo>
                    <a:lnTo>
                      <a:pt x="115" y="98"/>
                    </a:lnTo>
                    <a:lnTo>
                      <a:pt x="115" y="101"/>
                    </a:lnTo>
                    <a:lnTo>
                      <a:pt x="115" y="101"/>
                    </a:lnTo>
                    <a:lnTo>
                      <a:pt x="115" y="103"/>
                    </a:lnTo>
                    <a:lnTo>
                      <a:pt x="117" y="105"/>
                    </a:lnTo>
                    <a:lnTo>
                      <a:pt x="120" y="109"/>
                    </a:lnTo>
                    <a:lnTo>
                      <a:pt x="120" y="109"/>
                    </a:lnTo>
                    <a:lnTo>
                      <a:pt x="121" y="111"/>
                    </a:lnTo>
                    <a:lnTo>
                      <a:pt x="123" y="113"/>
                    </a:lnTo>
                    <a:lnTo>
                      <a:pt x="123" y="113"/>
                    </a:lnTo>
                    <a:lnTo>
                      <a:pt x="125" y="113"/>
                    </a:lnTo>
                    <a:lnTo>
                      <a:pt x="128" y="111"/>
                    </a:lnTo>
                    <a:lnTo>
                      <a:pt x="128" y="111"/>
                    </a:lnTo>
                    <a:lnTo>
                      <a:pt x="128" y="113"/>
                    </a:lnTo>
                    <a:lnTo>
                      <a:pt x="127" y="115"/>
                    </a:lnTo>
                    <a:lnTo>
                      <a:pt x="123" y="119"/>
                    </a:lnTo>
                    <a:lnTo>
                      <a:pt x="123" y="119"/>
                    </a:lnTo>
                    <a:lnTo>
                      <a:pt x="121" y="119"/>
                    </a:lnTo>
                    <a:lnTo>
                      <a:pt x="120" y="120"/>
                    </a:lnTo>
                    <a:lnTo>
                      <a:pt x="120" y="120"/>
                    </a:lnTo>
                    <a:lnTo>
                      <a:pt x="119" y="124"/>
                    </a:lnTo>
                    <a:lnTo>
                      <a:pt x="119" y="124"/>
                    </a:lnTo>
                    <a:lnTo>
                      <a:pt x="117" y="126"/>
                    </a:lnTo>
                    <a:lnTo>
                      <a:pt x="117" y="127"/>
                    </a:lnTo>
                    <a:lnTo>
                      <a:pt x="117" y="127"/>
                    </a:lnTo>
                    <a:lnTo>
                      <a:pt x="117" y="132"/>
                    </a:lnTo>
                    <a:lnTo>
                      <a:pt x="117" y="132"/>
                    </a:lnTo>
                    <a:lnTo>
                      <a:pt x="120" y="135"/>
                    </a:lnTo>
                    <a:lnTo>
                      <a:pt x="120" y="135"/>
                    </a:lnTo>
                    <a:lnTo>
                      <a:pt x="120" y="139"/>
                    </a:lnTo>
                    <a:lnTo>
                      <a:pt x="120" y="142"/>
                    </a:lnTo>
                    <a:lnTo>
                      <a:pt x="123" y="143"/>
                    </a:lnTo>
                    <a:lnTo>
                      <a:pt x="123" y="143"/>
                    </a:lnTo>
                    <a:lnTo>
                      <a:pt x="125" y="143"/>
                    </a:lnTo>
                    <a:lnTo>
                      <a:pt x="127" y="142"/>
                    </a:lnTo>
                    <a:lnTo>
                      <a:pt x="129" y="140"/>
                    </a:lnTo>
                    <a:lnTo>
                      <a:pt x="132" y="140"/>
                    </a:lnTo>
                    <a:lnTo>
                      <a:pt x="132" y="140"/>
                    </a:lnTo>
                    <a:lnTo>
                      <a:pt x="132" y="140"/>
                    </a:lnTo>
                    <a:lnTo>
                      <a:pt x="132" y="140"/>
                    </a:lnTo>
                    <a:lnTo>
                      <a:pt x="132" y="140"/>
                    </a:lnTo>
                    <a:lnTo>
                      <a:pt x="132" y="140"/>
                    </a:lnTo>
                    <a:lnTo>
                      <a:pt x="131" y="143"/>
                    </a:lnTo>
                    <a:lnTo>
                      <a:pt x="128" y="144"/>
                    </a:lnTo>
                    <a:lnTo>
                      <a:pt x="128" y="144"/>
                    </a:lnTo>
                    <a:lnTo>
                      <a:pt x="124" y="144"/>
                    </a:lnTo>
                    <a:lnTo>
                      <a:pt x="123" y="146"/>
                    </a:lnTo>
                    <a:lnTo>
                      <a:pt x="123" y="146"/>
                    </a:lnTo>
                    <a:lnTo>
                      <a:pt x="123" y="146"/>
                    </a:lnTo>
                    <a:lnTo>
                      <a:pt x="121" y="150"/>
                    </a:lnTo>
                    <a:lnTo>
                      <a:pt x="121" y="152"/>
                    </a:lnTo>
                    <a:lnTo>
                      <a:pt x="121" y="152"/>
                    </a:lnTo>
                    <a:lnTo>
                      <a:pt x="120" y="159"/>
                    </a:lnTo>
                    <a:lnTo>
                      <a:pt x="120" y="159"/>
                    </a:lnTo>
                    <a:lnTo>
                      <a:pt x="116" y="167"/>
                    </a:lnTo>
                    <a:lnTo>
                      <a:pt x="116" y="167"/>
                    </a:lnTo>
                    <a:lnTo>
                      <a:pt x="115" y="171"/>
                    </a:lnTo>
                    <a:lnTo>
                      <a:pt x="112" y="175"/>
                    </a:lnTo>
                    <a:lnTo>
                      <a:pt x="112" y="175"/>
                    </a:lnTo>
                    <a:lnTo>
                      <a:pt x="109" y="181"/>
                    </a:lnTo>
                    <a:lnTo>
                      <a:pt x="109" y="181"/>
                    </a:lnTo>
                    <a:lnTo>
                      <a:pt x="105" y="185"/>
                    </a:lnTo>
                    <a:lnTo>
                      <a:pt x="105" y="185"/>
                    </a:lnTo>
                    <a:lnTo>
                      <a:pt x="103" y="188"/>
                    </a:lnTo>
                    <a:lnTo>
                      <a:pt x="103" y="188"/>
                    </a:lnTo>
                    <a:lnTo>
                      <a:pt x="99" y="192"/>
                    </a:lnTo>
                    <a:lnTo>
                      <a:pt x="93" y="193"/>
                    </a:lnTo>
                    <a:lnTo>
                      <a:pt x="93" y="193"/>
                    </a:lnTo>
                    <a:lnTo>
                      <a:pt x="92" y="193"/>
                    </a:lnTo>
                    <a:lnTo>
                      <a:pt x="89" y="193"/>
                    </a:lnTo>
                    <a:lnTo>
                      <a:pt x="89" y="193"/>
                    </a:lnTo>
                    <a:lnTo>
                      <a:pt x="88" y="196"/>
                    </a:lnTo>
                    <a:lnTo>
                      <a:pt x="87" y="199"/>
                    </a:lnTo>
                    <a:lnTo>
                      <a:pt x="87" y="199"/>
                    </a:lnTo>
                    <a:lnTo>
                      <a:pt x="83" y="201"/>
                    </a:lnTo>
                    <a:lnTo>
                      <a:pt x="79" y="204"/>
                    </a:lnTo>
                    <a:lnTo>
                      <a:pt x="79" y="204"/>
                    </a:lnTo>
                    <a:lnTo>
                      <a:pt x="75" y="205"/>
                    </a:lnTo>
                    <a:lnTo>
                      <a:pt x="69" y="206"/>
                    </a:lnTo>
                    <a:lnTo>
                      <a:pt x="69" y="206"/>
                    </a:lnTo>
                    <a:lnTo>
                      <a:pt x="64" y="206"/>
                    </a:lnTo>
                    <a:lnTo>
                      <a:pt x="64" y="206"/>
                    </a:lnTo>
                    <a:lnTo>
                      <a:pt x="63" y="208"/>
                    </a:lnTo>
                    <a:lnTo>
                      <a:pt x="63" y="209"/>
                    </a:lnTo>
                    <a:lnTo>
                      <a:pt x="63" y="209"/>
                    </a:lnTo>
                    <a:lnTo>
                      <a:pt x="61" y="210"/>
                    </a:lnTo>
                    <a:lnTo>
                      <a:pt x="60" y="210"/>
                    </a:lnTo>
                    <a:lnTo>
                      <a:pt x="60" y="209"/>
                    </a:lnTo>
                    <a:lnTo>
                      <a:pt x="57" y="208"/>
                    </a:lnTo>
                    <a:lnTo>
                      <a:pt x="57" y="208"/>
                    </a:lnTo>
                    <a:lnTo>
                      <a:pt x="55" y="212"/>
                    </a:lnTo>
                    <a:lnTo>
                      <a:pt x="55" y="212"/>
                    </a:lnTo>
                    <a:lnTo>
                      <a:pt x="53" y="213"/>
                    </a:lnTo>
                    <a:lnTo>
                      <a:pt x="53" y="216"/>
                    </a:lnTo>
                    <a:lnTo>
                      <a:pt x="53" y="216"/>
                    </a:lnTo>
                    <a:lnTo>
                      <a:pt x="52" y="217"/>
                    </a:lnTo>
                    <a:lnTo>
                      <a:pt x="51" y="217"/>
                    </a:lnTo>
                    <a:lnTo>
                      <a:pt x="49" y="218"/>
                    </a:lnTo>
                    <a:lnTo>
                      <a:pt x="48" y="220"/>
                    </a:lnTo>
                    <a:lnTo>
                      <a:pt x="48" y="220"/>
                    </a:lnTo>
                    <a:lnTo>
                      <a:pt x="47" y="222"/>
                    </a:lnTo>
                    <a:lnTo>
                      <a:pt x="45" y="222"/>
                    </a:lnTo>
                    <a:lnTo>
                      <a:pt x="44" y="224"/>
                    </a:lnTo>
                    <a:lnTo>
                      <a:pt x="44" y="224"/>
                    </a:lnTo>
                    <a:lnTo>
                      <a:pt x="40" y="224"/>
                    </a:lnTo>
                    <a:lnTo>
                      <a:pt x="36" y="225"/>
                    </a:lnTo>
                    <a:lnTo>
                      <a:pt x="36" y="225"/>
                    </a:lnTo>
                    <a:lnTo>
                      <a:pt x="33" y="225"/>
                    </a:lnTo>
                    <a:lnTo>
                      <a:pt x="31" y="225"/>
                    </a:lnTo>
                    <a:lnTo>
                      <a:pt x="31" y="225"/>
                    </a:lnTo>
                    <a:lnTo>
                      <a:pt x="28" y="224"/>
                    </a:lnTo>
                    <a:lnTo>
                      <a:pt x="25" y="222"/>
                    </a:lnTo>
                    <a:lnTo>
                      <a:pt x="25" y="222"/>
                    </a:lnTo>
                    <a:lnTo>
                      <a:pt x="23" y="224"/>
                    </a:lnTo>
                    <a:lnTo>
                      <a:pt x="21" y="226"/>
                    </a:lnTo>
                    <a:lnTo>
                      <a:pt x="21" y="226"/>
                    </a:lnTo>
                    <a:lnTo>
                      <a:pt x="23" y="229"/>
                    </a:lnTo>
                    <a:lnTo>
                      <a:pt x="23" y="232"/>
                    </a:lnTo>
                    <a:lnTo>
                      <a:pt x="23" y="232"/>
                    </a:lnTo>
                    <a:lnTo>
                      <a:pt x="20" y="233"/>
                    </a:lnTo>
                    <a:lnTo>
                      <a:pt x="18" y="234"/>
                    </a:lnTo>
                    <a:lnTo>
                      <a:pt x="18" y="234"/>
                    </a:lnTo>
                    <a:lnTo>
                      <a:pt x="14" y="234"/>
                    </a:lnTo>
                    <a:lnTo>
                      <a:pt x="12" y="237"/>
                    </a:lnTo>
                    <a:lnTo>
                      <a:pt x="12" y="237"/>
                    </a:lnTo>
                    <a:lnTo>
                      <a:pt x="10" y="238"/>
                    </a:lnTo>
                    <a:lnTo>
                      <a:pt x="7" y="238"/>
                    </a:lnTo>
                    <a:lnTo>
                      <a:pt x="6" y="238"/>
                    </a:lnTo>
                    <a:lnTo>
                      <a:pt x="3" y="240"/>
                    </a:lnTo>
                    <a:lnTo>
                      <a:pt x="3" y="240"/>
                    </a:lnTo>
                    <a:lnTo>
                      <a:pt x="2" y="241"/>
                    </a:lnTo>
                    <a:lnTo>
                      <a:pt x="2" y="243"/>
                    </a:lnTo>
                    <a:lnTo>
                      <a:pt x="2" y="243"/>
                    </a:lnTo>
                    <a:lnTo>
                      <a:pt x="2" y="245"/>
                    </a:lnTo>
                    <a:lnTo>
                      <a:pt x="0" y="246"/>
                    </a:lnTo>
                    <a:lnTo>
                      <a:pt x="0" y="246"/>
                    </a:lnTo>
                    <a:lnTo>
                      <a:pt x="0" y="247"/>
                    </a:lnTo>
                    <a:lnTo>
                      <a:pt x="2" y="249"/>
                    </a:lnTo>
                    <a:lnTo>
                      <a:pt x="4" y="247"/>
                    </a:lnTo>
                    <a:lnTo>
                      <a:pt x="4" y="247"/>
                    </a:lnTo>
                    <a:lnTo>
                      <a:pt x="8" y="246"/>
                    </a:lnTo>
                    <a:lnTo>
                      <a:pt x="12" y="247"/>
                    </a:lnTo>
                    <a:lnTo>
                      <a:pt x="12" y="247"/>
                    </a:lnTo>
                    <a:lnTo>
                      <a:pt x="16" y="249"/>
                    </a:lnTo>
                    <a:lnTo>
                      <a:pt x="19" y="251"/>
                    </a:lnTo>
                    <a:lnTo>
                      <a:pt x="19" y="251"/>
                    </a:lnTo>
                    <a:lnTo>
                      <a:pt x="20" y="254"/>
                    </a:lnTo>
                    <a:lnTo>
                      <a:pt x="19" y="258"/>
                    </a:lnTo>
                    <a:lnTo>
                      <a:pt x="19" y="258"/>
                    </a:lnTo>
                    <a:lnTo>
                      <a:pt x="19" y="259"/>
                    </a:lnTo>
                    <a:lnTo>
                      <a:pt x="19" y="262"/>
                    </a:lnTo>
                    <a:lnTo>
                      <a:pt x="19" y="262"/>
                    </a:lnTo>
                    <a:lnTo>
                      <a:pt x="15" y="263"/>
                    </a:lnTo>
                    <a:lnTo>
                      <a:pt x="15" y="263"/>
                    </a:lnTo>
                    <a:lnTo>
                      <a:pt x="10" y="266"/>
                    </a:lnTo>
                    <a:lnTo>
                      <a:pt x="8" y="267"/>
                    </a:lnTo>
                    <a:lnTo>
                      <a:pt x="8" y="269"/>
                    </a:lnTo>
                    <a:lnTo>
                      <a:pt x="8" y="269"/>
                    </a:lnTo>
                    <a:lnTo>
                      <a:pt x="10" y="269"/>
                    </a:lnTo>
                    <a:lnTo>
                      <a:pt x="11" y="270"/>
                    </a:lnTo>
                    <a:lnTo>
                      <a:pt x="12" y="274"/>
                    </a:lnTo>
                    <a:lnTo>
                      <a:pt x="12" y="274"/>
                    </a:lnTo>
                    <a:lnTo>
                      <a:pt x="14" y="274"/>
                    </a:lnTo>
                    <a:lnTo>
                      <a:pt x="14" y="274"/>
                    </a:lnTo>
                    <a:lnTo>
                      <a:pt x="15" y="274"/>
                    </a:lnTo>
                    <a:lnTo>
                      <a:pt x="15" y="271"/>
                    </a:lnTo>
                    <a:lnTo>
                      <a:pt x="15" y="271"/>
                    </a:lnTo>
                    <a:lnTo>
                      <a:pt x="19" y="273"/>
                    </a:lnTo>
                    <a:lnTo>
                      <a:pt x="19" y="273"/>
                    </a:lnTo>
                    <a:lnTo>
                      <a:pt x="23" y="271"/>
                    </a:lnTo>
                    <a:lnTo>
                      <a:pt x="23" y="271"/>
                    </a:lnTo>
                    <a:lnTo>
                      <a:pt x="25" y="273"/>
                    </a:lnTo>
                    <a:lnTo>
                      <a:pt x="29" y="273"/>
                    </a:lnTo>
                    <a:lnTo>
                      <a:pt x="29" y="273"/>
                    </a:lnTo>
                    <a:lnTo>
                      <a:pt x="32" y="271"/>
                    </a:lnTo>
                    <a:lnTo>
                      <a:pt x="32" y="271"/>
                    </a:lnTo>
                    <a:lnTo>
                      <a:pt x="36" y="271"/>
                    </a:lnTo>
                    <a:lnTo>
                      <a:pt x="36" y="271"/>
                    </a:lnTo>
                    <a:lnTo>
                      <a:pt x="40" y="271"/>
                    </a:lnTo>
                    <a:lnTo>
                      <a:pt x="40" y="267"/>
                    </a:lnTo>
                    <a:lnTo>
                      <a:pt x="40" y="267"/>
                    </a:lnTo>
                    <a:lnTo>
                      <a:pt x="39" y="265"/>
                    </a:lnTo>
                    <a:lnTo>
                      <a:pt x="39" y="262"/>
                    </a:lnTo>
                    <a:lnTo>
                      <a:pt x="40" y="261"/>
                    </a:lnTo>
                    <a:lnTo>
                      <a:pt x="40" y="261"/>
                    </a:lnTo>
                    <a:lnTo>
                      <a:pt x="44" y="261"/>
                    </a:lnTo>
                    <a:lnTo>
                      <a:pt x="45" y="261"/>
                    </a:lnTo>
                    <a:lnTo>
                      <a:pt x="44" y="262"/>
                    </a:lnTo>
                    <a:lnTo>
                      <a:pt x="44" y="262"/>
                    </a:lnTo>
                    <a:lnTo>
                      <a:pt x="43" y="263"/>
                    </a:lnTo>
                    <a:lnTo>
                      <a:pt x="41" y="265"/>
                    </a:lnTo>
                    <a:lnTo>
                      <a:pt x="41" y="265"/>
                    </a:lnTo>
                    <a:lnTo>
                      <a:pt x="43" y="269"/>
                    </a:lnTo>
                    <a:lnTo>
                      <a:pt x="43" y="269"/>
                    </a:lnTo>
                    <a:lnTo>
                      <a:pt x="43" y="273"/>
                    </a:lnTo>
                    <a:lnTo>
                      <a:pt x="40" y="274"/>
                    </a:lnTo>
                    <a:lnTo>
                      <a:pt x="40" y="274"/>
                    </a:lnTo>
                    <a:lnTo>
                      <a:pt x="37" y="275"/>
                    </a:lnTo>
                    <a:lnTo>
                      <a:pt x="35" y="275"/>
                    </a:lnTo>
                    <a:lnTo>
                      <a:pt x="29" y="275"/>
                    </a:lnTo>
                    <a:lnTo>
                      <a:pt x="29" y="275"/>
                    </a:lnTo>
                    <a:lnTo>
                      <a:pt x="25" y="277"/>
                    </a:lnTo>
                    <a:lnTo>
                      <a:pt x="25" y="277"/>
                    </a:lnTo>
                    <a:lnTo>
                      <a:pt x="23" y="277"/>
                    </a:lnTo>
                    <a:lnTo>
                      <a:pt x="21" y="278"/>
                    </a:lnTo>
                    <a:lnTo>
                      <a:pt x="21" y="278"/>
                    </a:lnTo>
                    <a:lnTo>
                      <a:pt x="23" y="279"/>
                    </a:lnTo>
                    <a:lnTo>
                      <a:pt x="24" y="281"/>
                    </a:lnTo>
                    <a:lnTo>
                      <a:pt x="24" y="281"/>
                    </a:lnTo>
                    <a:lnTo>
                      <a:pt x="25" y="282"/>
                    </a:lnTo>
                    <a:lnTo>
                      <a:pt x="27" y="283"/>
                    </a:lnTo>
                    <a:lnTo>
                      <a:pt x="27" y="283"/>
                    </a:lnTo>
                    <a:lnTo>
                      <a:pt x="28" y="287"/>
                    </a:lnTo>
                    <a:lnTo>
                      <a:pt x="31" y="288"/>
                    </a:lnTo>
                    <a:lnTo>
                      <a:pt x="35" y="288"/>
                    </a:lnTo>
                    <a:lnTo>
                      <a:pt x="39" y="287"/>
                    </a:lnTo>
                    <a:lnTo>
                      <a:pt x="39" y="287"/>
                    </a:lnTo>
                    <a:lnTo>
                      <a:pt x="41" y="286"/>
                    </a:lnTo>
                    <a:lnTo>
                      <a:pt x="44" y="283"/>
                    </a:lnTo>
                    <a:lnTo>
                      <a:pt x="44" y="283"/>
                    </a:lnTo>
                    <a:lnTo>
                      <a:pt x="47" y="283"/>
                    </a:lnTo>
                    <a:lnTo>
                      <a:pt x="48" y="283"/>
                    </a:lnTo>
                    <a:lnTo>
                      <a:pt x="49" y="284"/>
                    </a:lnTo>
                    <a:lnTo>
                      <a:pt x="52" y="284"/>
                    </a:lnTo>
                    <a:lnTo>
                      <a:pt x="52" y="284"/>
                    </a:lnTo>
                    <a:lnTo>
                      <a:pt x="53" y="283"/>
                    </a:lnTo>
                    <a:lnTo>
                      <a:pt x="53" y="282"/>
                    </a:lnTo>
                    <a:lnTo>
                      <a:pt x="53" y="282"/>
                    </a:lnTo>
                    <a:lnTo>
                      <a:pt x="56" y="282"/>
                    </a:lnTo>
                    <a:lnTo>
                      <a:pt x="56" y="282"/>
                    </a:lnTo>
                    <a:lnTo>
                      <a:pt x="57" y="281"/>
                    </a:lnTo>
                    <a:lnTo>
                      <a:pt x="57" y="281"/>
                    </a:lnTo>
                    <a:lnTo>
                      <a:pt x="60" y="279"/>
                    </a:lnTo>
                    <a:lnTo>
                      <a:pt x="61" y="278"/>
                    </a:lnTo>
                    <a:lnTo>
                      <a:pt x="61" y="278"/>
                    </a:lnTo>
                    <a:lnTo>
                      <a:pt x="61" y="273"/>
                    </a:lnTo>
                    <a:lnTo>
                      <a:pt x="61" y="273"/>
                    </a:lnTo>
                    <a:lnTo>
                      <a:pt x="63" y="271"/>
                    </a:lnTo>
                    <a:lnTo>
                      <a:pt x="64" y="271"/>
                    </a:lnTo>
                    <a:lnTo>
                      <a:pt x="69" y="270"/>
                    </a:lnTo>
                    <a:lnTo>
                      <a:pt x="69" y="270"/>
                    </a:lnTo>
                    <a:lnTo>
                      <a:pt x="73" y="269"/>
                    </a:lnTo>
                    <a:lnTo>
                      <a:pt x="77" y="269"/>
                    </a:lnTo>
                    <a:lnTo>
                      <a:pt x="77" y="269"/>
                    </a:lnTo>
                    <a:lnTo>
                      <a:pt x="84" y="269"/>
                    </a:lnTo>
                    <a:lnTo>
                      <a:pt x="84" y="269"/>
                    </a:lnTo>
                    <a:lnTo>
                      <a:pt x="84" y="266"/>
                    </a:lnTo>
                    <a:lnTo>
                      <a:pt x="85" y="263"/>
                    </a:lnTo>
                    <a:lnTo>
                      <a:pt x="85" y="263"/>
                    </a:lnTo>
                    <a:lnTo>
                      <a:pt x="88" y="263"/>
                    </a:lnTo>
                    <a:lnTo>
                      <a:pt x="89" y="263"/>
                    </a:lnTo>
                    <a:lnTo>
                      <a:pt x="89" y="263"/>
                    </a:lnTo>
                    <a:lnTo>
                      <a:pt x="91" y="262"/>
                    </a:lnTo>
                    <a:lnTo>
                      <a:pt x="92" y="261"/>
                    </a:lnTo>
                    <a:lnTo>
                      <a:pt x="93" y="261"/>
                    </a:lnTo>
                    <a:lnTo>
                      <a:pt x="93" y="261"/>
                    </a:lnTo>
                    <a:lnTo>
                      <a:pt x="93" y="263"/>
                    </a:lnTo>
                    <a:lnTo>
                      <a:pt x="93" y="265"/>
                    </a:lnTo>
                    <a:lnTo>
                      <a:pt x="93" y="265"/>
                    </a:lnTo>
                    <a:lnTo>
                      <a:pt x="95" y="267"/>
                    </a:lnTo>
                    <a:lnTo>
                      <a:pt x="95" y="267"/>
                    </a:lnTo>
                    <a:lnTo>
                      <a:pt x="95" y="269"/>
                    </a:lnTo>
                    <a:lnTo>
                      <a:pt x="95" y="270"/>
                    </a:lnTo>
                    <a:lnTo>
                      <a:pt x="93" y="270"/>
                    </a:lnTo>
                    <a:lnTo>
                      <a:pt x="93" y="270"/>
                    </a:lnTo>
                    <a:lnTo>
                      <a:pt x="93" y="270"/>
                    </a:lnTo>
                    <a:lnTo>
                      <a:pt x="93" y="271"/>
                    </a:lnTo>
                    <a:lnTo>
                      <a:pt x="93" y="274"/>
                    </a:lnTo>
                    <a:lnTo>
                      <a:pt x="96" y="277"/>
                    </a:lnTo>
                    <a:lnTo>
                      <a:pt x="96" y="277"/>
                    </a:lnTo>
                    <a:lnTo>
                      <a:pt x="99" y="278"/>
                    </a:lnTo>
                    <a:lnTo>
                      <a:pt x="103" y="278"/>
                    </a:lnTo>
                    <a:lnTo>
                      <a:pt x="103" y="278"/>
                    </a:lnTo>
                    <a:lnTo>
                      <a:pt x="107" y="278"/>
                    </a:lnTo>
                    <a:lnTo>
                      <a:pt x="107" y="278"/>
                    </a:lnTo>
                    <a:lnTo>
                      <a:pt x="108" y="278"/>
                    </a:lnTo>
                    <a:lnTo>
                      <a:pt x="109" y="277"/>
                    </a:lnTo>
                    <a:lnTo>
                      <a:pt x="109" y="277"/>
                    </a:lnTo>
                    <a:lnTo>
                      <a:pt x="112" y="278"/>
                    </a:lnTo>
                    <a:lnTo>
                      <a:pt x="115" y="279"/>
                    </a:lnTo>
                    <a:lnTo>
                      <a:pt x="115" y="279"/>
                    </a:lnTo>
                    <a:lnTo>
                      <a:pt x="117" y="279"/>
                    </a:lnTo>
                    <a:lnTo>
                      <a:pt x="120" y="277"/>
                    </a:lnTo>
                    <a:lnTo>
                      <a:pt x="120" y="277"/>
                    </a:lnTo>
                    <a:lnTo>
                      <a:pt x="120" y="278"/>
                    </a:lnTo>
                    <a:lnTo>
                      <a:pt x="120" y="278"/>
                    </a:lnTo>
                    <a:lnTo>
                      <a:pt x="121" y="277"/>
                    </a:lnTo>
                    <a:lnTo>
                      <a:pt x="121" y="277"/>
                    </a:lnTo>
                    <a:lnTo>
                      <a:pt x="120" y="279"/>
                    </a:lnTo>
                    <a:lnTo>
                      <a:pt x="119" y="282"/>
                    </a:lnTo>
                    <a:lnTo>
                      <a:pt x="119" y="282"/>
                    </a:lnTo>
                    <a:lnTo>
                      <a:pt x="115" y="284"/>
                    </a:lnTo>
                    <a:lnTo>
                      <a:pt x="112" y="284"/>
                    </a:lnTo>
                    <a:lnTo>
                      <a:pt x="111" y="284"/>
                    </a:lnTo>
                    <a:lnTo>
                      <a:pt x="111" y="284"/>
                    </a:lnTo>
                    <a:lnTo>
                      <a:pt x="108" y="284"/>
                    </a:lnTo>
                    <a:lnTo>
                      <a:pt x="107" y="283"/>
                    </a:lnTo>
                    <a:lnTo>
                      <a:pt x="107" y="283"/>
                    </a:lnTo>
                    <a:lnTo>
                      <a:pt x="104" y="286"/>
                    </a:lnTo>
                    <a:lnTo>
                      <a:pt x="104" y="286"/>
                    </a:lnTo>
                    <a:lnTo>
                      <a:pt x="103" y="287"/>
                    </a:lnTo>
                    <a:lnTo>
                      <a:pt x="100" y="288"/>
                    </a:lnTo>
                    <a:lnTo>
                      <a:pt x="100" y="288"/>
                    </a:lnTo>
                    <a:lnTo>
                      <a:pt x="101" y="292"/>
                    </a:lnTo>
                    <a:lnTo>
                      <a:pt x="101" y="292"/>
                    </a:lnTo>
                    <a:lnTo>
                      <a:pt x="101" y="295"/>
                    </a:lnTo>
                    <a:lnTo>
                      <a:pt x="103" y="298"/>
                    </a:lnTo>
                    <a:lnTo>
                      <a:pt x="103" y="298"/>
                    </a:lnTo>
                    <a:lnTo>
                      <a:pt x="107" y="299"/>
                    </a:lnTo>
                    <a:lnTo>
                      <a:pt x="112" y="298"/>
                    </a:lnTo>
                    <a:lnTo>
                      <a:pt x="112" y="298"/>
                    </a:lnTo>
                    <a:lnTo>
                      <a:pt x="115" y="296"/>
                    </a:lnTo>
                    <a:lnTo>
                      <a:pt x="117" y="295"/>
                    </a:lnTo>
                    <a:lnTo>
                      <a:pt x="117" y="295"/>
                    </a:lnTo>
                    <a:lnTo>
                      <a:pt x="120" y="296"/>
                    </a:lnTo>
                    <a:lnTo>
                      <a:pt x="120" y="296"/>
                    </a:lnTo>
                    <a:lnTo>
                      <a:pt x="123" y="296"/>
                    </a:lnTo>
                    <a:lnTo>
                      <a:pt x="124" y="296"/>
                    </a:lnTo>
                    <a:lnTo>
                      <a:pt x="124" y="296"/>
                    </a:lnTo>
                    <a:lnTo>
                      <a:pt x="127" y="296"/>
                    </a:lnTo>
                    <a:lnTo>
                      <a:pt x="128" y="296"/>
                    </a:lnTo>
                    <a:lnTo>
                      <a:pt x="128" y="296"/>
                    </a:lnTo>
                    <a:lnTo>
                      <a:pt x="129" y="295"/>
                    </a:lnTo>
                    <a:lnTo>
                      <a:pt x="131" y="294"/>
                    </a:lnTo>
                    <a:lnTo>
                      <a:pt x="131" y="294"/>
                    </a:lnTo>
                    <a:lnTo>
                      <a:pt x="132" y="292"/>
                    </a:lnTo>
                    <a:lnTo>
                      <a:pt x="132" y="292"/>
                    </a:lnTo>
                    <a:lnTo>
                      <a:pt x="133" y="290"/>
                    </a:lnTo>
                    <a:lnTo>
                      <a:pt x="133" y="290"/>
                    </a:lnTo>
                    <a:lnTo>
                      <a:pt x="135" y="288"/>
                    </a:lnTo>
                    <a:lnTo>
                      <a:pt x="136" y="287"/>
                    </a:lnTo>
                    <a:lnTo>
                      <a:pt x="136" y="287"/>
                    </a:lnTo>
                    <a:lnTo>
                      <a:pt x="140" y="284"/>
                    </a:lnTo>
                    <a:lnTo>
                      <a:pt x="143" y="284"/>
                    </a:lnTo>
                    <a:lnTo>
                      <a:pt x="144" y="287"/>
                    </a:lnTo>
                    <a:lnTo>
                      <a:pt x="144" y="287"/>
                    </a:lnTo>
                    <a:lnTo>
                      <a:pt x="149" y="295"/>
                    </a:lnTo>
                    <a:lnTo>
                      <a:pt x="149" y="295"/>
                    </a:lnTo>
                    <a:lnTo>
                      <a:pt x="153" y="300"/>
                    </a:lnTo>
                    <a:lnTo>
                      <a:pt x="153" y="300"/>
                    </a:lnTo>
                    <a:lnTo>
                      <a:pt x="153" y="300"/>
                    </a:lnTo>
                    <a:lnTo>
                      <a:pt x="153" y="300"/>
                    </a:lnTo>
                    <a:lnTo>
                      <a:pt x="153" y="303"/>
                    </a:lnTo>
                    <a:lnTo>
                      <a:pt x="153" y="303"/>
                    </a:lnTo>
                    <a:lnTo>
                      <a:pt x="159" y="308"/>
                    </a:lnTo>
                    <a:lnTo>
                      <a:pt x="159" y="308"/>
                    </a:lnTo>
                    <a:lnTo>
                      <a:pt x="159" y="310"/>
                    </a:lnTo>
                    <a:lnTo>
                      <a:pt x="159" y="310"/>
                    </a:lnTo>
                    <a:lnTo>
                      <a:pt x="160" y="310"/>
                    </a:lnTo>
                    <a:lnTo>
                      <a:pt x="160" y="308"/>
                    </a:lnTo>
                    <a:lnTo>
                      <a:pt x="161" y="307"/>
                    </a:lnTo>
                    <a:lnTo>
                      <a:pt x="161" y="307"/>
                    </a:lnTo>
                    <a:lnTo>
                      <a:pt x="164" y="308"/>
                    </a:lnTo>
                    <a:lnTo>
                      <a:pt x="165" y="310"/>
                    </a:lnTo>
                    <a:lnTo>
                      <a:pt x="165" y="310"/>
                    </a:lnTo>
                    <a:lnTo>
                      <a:pt x="167" y="311"/>
                    </a:lnTo>
                    <a:lnTo>
                      <a:pt x="167" y="311"/>
                    </a:lnTo>
                    <a:lnTo>
                      <a:pt x="170" y="316"/>
                    </a:lnTo>
                    <a:lnTo>
                      <a:pt x="172" y="319"/>
                    </a:lnTo>
                    <a:lnTo>
                      <a:pt x="174" y="320"/>
                    </a:lnTo>
                    <a:lnTo>
                      <a:pt x="174" y="320"/>
                    </a:lnTo>
                    <a:lnTo>
                      <a:pt x="181" y="323"/>
                    </a:lnTo>
                    <a:lnTo>
                      <a:pt x="188" y="323"/>
                    </a:lnTo>
                    <a:lnTo>
                      <a:pt x="188" y="323"/>
                    </a:lnTo>
                    <a:lnTo>
                      <a:pt x="193" y="323"/>
                    </a:lnTo>
                    <a:lnTo>
                      <a:pt x="200" y="323"/>
                    </a:lnTo>
                    <a:lnTo>
                      <a:pt x="200" y="323"/>
                    </a:lnTo>
                    <a:lnTo>
                      <a:pt x="204" y="322"/>
                    </a:lnTo>
                    <a:lnTo>
                      <a:pt x="208" y="320"/>
                    </a:lnTo>
                    <a:lnTo>
                      <a:pt x="208" y="320"/>
                    </a:lnTo>
                    <a:lnTo>
                      <a:pt x="212" y="319"/>
                    </a:lnTo>
                    <a:lnTo>
                      <a:pt x="213" y="318"/>
                    </a:lnTo>
                    <a:lnTo>
                      <a:pt x="214" y="316"/>
                    </a:lnTo>
                    <a:lnTo>
                      <a:pt x="214" y="316"/>
                    </a:lnTo>
                    <a:lnTo>
                      <a:pt x="214" y="314"/>
                    </a:lnTo>
                    <a:lnTo>
                      <a:pt x="214" y="312"/>
                    </a:lnTo>
                    <a:lnTo>
                      <a:pt x="213" y="310"/>
                    </a:lnTo>
                    <a:lnTo>
                      <a:pt x="213" y="310"/>
                    </a:lnTo>
                    <a:lnTo>
                      <a:pt x="212" y="308"/>
                    </a:lnTo>
                    <a:lnTo>
                      <a:pt x="213" y="307"/>
                    </a:lnTo>
                    <a:lnTo>
                      <a:pt x="216" y="304"/>
                    </a:lnTo>
                    <a:lnTo>
                      <a:pt x="216" y="304"/>
                    </a:lnTo>
                    <a:lnTo>
                      <a:pt x="221" y="302"/>
                    </a:lnTo>
                    <a:lnTo>
                      <a:pt x="225" y="298"/>
                    </a:lnTo>
                    <a:lnTo>
                      <a:pt x="225" y="298"/>
                    </a:lnTo>
                    <a:lnTo>
                      <a:pt x="226" y="298"/>
                    </a:lnTo>
                    <a:lnTo>
                      <a:pt x="226" y="298"/>
                    </a:lnTo>
                    <a:lnTo>
                      <a:pt x="229" y="298"/>
                    </a:lnTo>
                    <a:lnTo>
                      <a:pt x="233" y="298"/>
                    </a:lnTo>
                    <a:lnTo>
                      <a:pt x="233" y="298"/>
                    </a:lnTo>
                    <a:lnTo>
                      <a:pt x="236" y="296"/>
                    </a:lnTo>
                    <a:lnTo>
                      <a:pt x="236" y="296"/>
                    </a:lnTo>
                    <a:lnTo>
                      <a:pt x="241" y="296"/>
                    </a:lnTo>
                    <a:lnTo>
                      <a:pt x="246" y="294"/>
                    </a:lnTo>
                    <a:lnTo>
                      <a:pt x="246" y="294"/>
                    </a:lnTo>
                    <a:lnTo>
                      <a:pt x="250" y="292"/>
                    </a:lnTo>
                    <a:lnTo>
                      <a:pt x="256" y="290"/>
                    </a:lnTo>
                    <a:lnTo>
                      <a:pt x="256" y="290"/>
                    </a:lnTo>
                    <a:lnTo>
                      <a:pt x="258" y="286"/>
                    </a:lnTo>
                    <a:lnTo>
                      <a:pt x="261" y="282"/>
                    </a:lnTo>
                    <a:lnTo>
                      <a:pt x="261" y="282"/>
                    </a:lnTo>
                    <a:lnTo>
                      <a:pt x="262" y="279"/>
                    </a:lnTo>
                    <a:lnTo>
                      <a:pt x="262" y="279"/>
                    </a:lnTo>
                    <a:lnTo>
                      <a:pt x="264" y="274"/>
                    </a:lnTo>
                    <a:lnTo>
                      <a:pt x="264" y="274"/>
                    </a:lnTo>
                    <a:lnTo>
                      <a:pt x="262" y="271"/>
                    </a:lnTo>
                    <a:lnTo>
                      <a:pt x="261" y="269"/>
                    </a:lnTo>
                    <a:lnTo>
                      <a:pt x="261" y="269"/>
                    </a:lnTo>
                    <a:lnTo>
                      <a:pt x="262" y="266"/>
                    </a:lnTo>
                    <a:lnTo>
                      <a:pt x="262" y="263"/>
                    </a:lnTo>
                    <a:lnTo>
                      <a:pt x="262" y="263"/>
                    </a:lnTo>
                    <a:lnTo>
                      <a:pt x="264" y="257"/>
                    </a:lnTo>
                    <a:lnTo>
                      <a:pt x="264" y="25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0" name="Freeform 65">
                <a:extLst>
                  <a:ext uri="{FF2B5EF4-FFF2-40B4-BE49-F238E27FC236}">
                    <a16:creationId xmlns:a16="http://schemas.microsoft.com/office/drawing/2014/main" xmlns="" id="{95B3C5DF-A4BE-49D8-A49E-1BDC926BCE62}"/>
                  </a:ext>
                </a:extLst>
              </p:cNvPr>
              <p:cNvSpPr>
                <a:spLocks noEditPoints="1"/>
              </p:cNvSpPr>
              <p:nvPr/>
            </p:nvSpPr>
            <p:spPr bwMode="auto">
              <a:xfrm>
                <a:off x="5316677" y="5415289"/>
                <a:ext cx="157518" cy="122941"/>
              </a:xfrm>
              <a:custGeom>
                <a:avLst/>
                <a:gdLst>
                  <a:gd name="T0" fmla="*/ 76 w 82"/>
                  <a:gd name="T1" fmla="*/ 12 h 64"/>
                  <a:gd name="T2" fmla="*/ 74 w 82"/>
                  <a:gd name="T3" fmla="*/ 11 h 64"/>
                  <a:gd name="T4" fmla="*/ 72 w 82"/>
                  <a:gd name="T5" fmla="*/ 9 h 64"/>
                  <a:gd name="T6" fmla="*/ 67 w 82"/>
                  <a:gd name="T7" fmla="*/ 9 h 64"/>
                  <a:gd name="T8" fmla="*/ 62 w 82"/>
                  <a:gd name="T9" fmla="*/ 9 h 64"/>
                  <a:gd name="T10" fmla="*/ 58 w 82"/>
                  <a:gd name="T11" fmla="*/ 11 h 64"/>
                  <a:gd name="T12" fmla="*/ 54 w 82"/>
                  <a:gd name="T13" fmla="*/ 12 h 64"/>
                  <a:gd name="T14" fmla="*/ 51 w 82"/>
                  <a:gd name="T15" fmla="*/ 11 h 64"/>
                  <a:gd name="T16" fmla="*/ 47 w 82"/>
                  <a:gd name="T17" fmla="*/ 4 h 64"/>
                  <a:gd name="T18" fmla="*/ 47 w 82"/>
                  <a:gd name="T19" fmla="*/ 0 h 64"/>
                  <a:gd name="T20" fmla="*/ 44 w 82"/>
                  <a:gd name="T21" fmla="*/ 0 h 64"/>
                  <a:gd name="T22" fmla="*/ 35 w 82"/>
                  <a:gd name="T23" fmla="*/ 1 h 64"/>
                  <a:gd name="T24" fmla="*/ 32 w 82"/>
                  <a:gd name="T25" fmla="*/ 3 h 64"/>
                  <a:gd name="T26" fmla="*/ 28 w 82"/>
                  <a:gd name="T27" fmla="*/ 4 h 64"/>
                  <a:gd name="T28" fmla="*/ 23 w 82"/>
                  <a:gd name="T29" fmla="*/ 4 h 64"/>
                  <a:gd name="T30" fmla="*/ 22 w 82"/>
                  <a:gd name="T31" fmla="*/ 5 h 64"/>
                  <a:gd name="T32" fmla="*/ 20 w 82"/>
                  <a:gd name="T33" fmla="*/ 8 h 64"/>
                  <a:gd name="T34" fmla="*/ 18 w 82"/>
                  <a:gd name="T35" fmla="*/ 11 h 64"/>
                  <a:gd name="T36" fmla="*/ 11 w 82"/>
                  <a:gd name="T37" fmla="*/ 13 h 64"/>
                  <a:gd name="T38" fmla="*/ 7 w 82"/>
                  <a:gd name="T39" fmla="*/ 15 h 64"/>
                  <a:gd name="T40" fmla="*/ 4 w 82"/>
                  <a:gd name="T41" fmla="*/ 16 h 64"/>
                  <a:gd name="T42" fmla="*/ 0 w 82"/>
                  <a:gd name="T43" fmla="*/ 16 h 64"/>
                  <a:gd name="T44" fmla="*/ 0 w 82"/>
                  <a:gd name="T45" fmla="*/ 23 h 64"/>
                  <a:gd name="T46" fmla="*/ 3 w 82"/>
                  <a:gd name="T47" fmla="*/ 28 h 64"/>
                  <a:gd name="T48" fmla="*/ 3 w 82"/>
                  <a:gd name="T49" fmla="*/ 33 h 64"/>
                  <a:gd name="T50" fmla="*/ 2 w 82"/>
                  <a:gd name="T51" fmla="*/ 38 h 64"/>
                  <a:gd name="T52" fmla="*/ 6 w 82"/>
                  <a:gd name="T53" fmla="*/ 41 h 64"/>
                  <a:gd name="T54" fmla="*/ 14 w 82"/>
                  <a:gd name="T55" fmla="*/ 45 h 64"/>
                  <a:gd name="T56" fmla="*/ 18 w 82"/>
                  <a:gd name="T57" fmla="*/ 48 h 64"/>
                  <a:gd name="T58" fmla="*/ 22 w 82"/>
                  <a:gd name="T59" fmla="*/ 50 h 64"/>
                  <a:gd name="T60" fmla="*/ 26 w 82"/>
                  <a:gd name="T61" fmla="*/ 52 h 64"/>
                  <a:gd name="T62" fmla="*/ 30 w 82"/>
                  <a:gd name="T63" fmla="*/ 56 h 64"/>
                  <a:gd name="T64" fmla="*/ 31 w 82"/>
                  <a:gd name="T65" fmla="*/ 57 h 64"/>
                  <a:gd name="T66" fmla="*/ 32 w 82"/>
                  <a:gd name="T67" fmla="*/ 57 h 64"/>
                  <a:gd name="T68" fmla="*/ 36 w 82"/>
                  <a:gd name="T69" fmla="*/ 60 h 64"/>
                  <a:gd name="T70" fmla="*/ 39 w 82"/>
                  <a:gd name="T71" fmla="*/ 64 h 64"/>
                  <a:gd name="T72" fmla="*/ 42 w 82"/>
                  <a:gd name="T73" fmla="*/ 64 h 64"/>
                  <a:gd name="T74" fmla="*/ 48 w 82"/>
                  <a:gd name="T75" fmla="*/ 58 h 64"/>
                  <a:gd name="T76" fmla="*/ 50 w 82"/>
                  <a:gd name="T77" fmla="*/ 58 h 64"/>
                  <a:gd name="T78" fmla="*/ 56 w 82"/>
                  <a:gd name="T79" fmla="*/ 62 h 64"/>
                  <a:gd name="T80" fmla="*/ 60 w 82"/>
                  <a:gd name="T81" fmla="*/ 64 h 64"/>
                  <a:gd name="T82" fmla="*/ 60 w 82"/>
                  <a:gd name="T83" fmla="*/ 64 h 64"/>
                  <a:gd name="T84" fmla="*/ 62 w 82"/>
                  <a:gd name="T85" fmla="*/ 62 h 64"/>
                  <a:gd name="T86" fmla="*/ 63 w 82"/>
                  <a:gd name="T87" fmla="*/ 61 h 64"/>
                  <a:gd name="T88" fmla="*/ 66 w 82"/>
                  <a:gd name="T89" fmla="*/ 57 h 64"/>
                  <a:gd name="T90" fmla="*/ 66 w 82"/>
                  <a:gd name="T91" fmla="*/ 54 h 64"/>
                  <a:gd name="T92" fmla="*/ 68 w 82"/>
                  <a:gd name="T93" fmla="*/ 49 h 64"/>
                  <a:gd name="T94" fmla="*/ 68 w 82"/>
                  <a:gd name="T95" fmla="*/ 46 h 64"/>
                  <a:gd name="T96" fmla="*/ 68 w 82"/>
                  <a:gd name="T97" fmla="*/ 44 h 64"/>
                  <a:gd name="T98" fmla="*/ 68 w 82"/>
                  <a:gd name="T99" fmla="*/ 38 h 64"/>
                  <a:gd name="T100" fmla="*/ 71 w 82"/>
                  <a:gd name="T101" fmla="*/ 36 h 64"/>
                  <a:gd name="T102" fmla="*/ 74 w 82"/>
                  <a:gd name="T103" fmla="*/ 32 h 64"/>
                  <a:gd name="T104" fmla="*/ 74 w 82"/>
                  <a:gd name="T105" fmla="*/ 32 h 64"/>
                  <a:gd name="T106" fmla="*/ 76 w 82"/>
                  <a:gd name="T107" fmla="*/ 26 h 64"/>
                  <a:gd name="T108" fmla="*/ 79 w 82"/>
                  <a:gd name="T109" fmla="*/ 24 h 64"/>
                  <a:gd name="T110" fmla="*/ 82 w 82"/>
                  <a:gd name="T111" fmla="*/ 20 h 64"/>
                  <a:gd name="T112" fmla="*/ 80 w 82"/>
                  <a:gd name="T113" fmla="*/ 17 h 64"/>
                  <a:gd name="T114" fmla="*/ 78 w 82"/>
                  <a:gd name="T115" fmla="*/ 15 h 64"/>
                  <a:gd name="T116" fmla="*/ 74 w 82"/>
                  <a:gd name="T117" fmla="*/ 32 h 64"/>
                  <a:gd name="T118" fmla="*/ 74 w 82"/>
                  <a:gd name="T119" fmla="*/ 32 h 64"/>
                  <a:gd name="T120" fmla="*/ 74 w 82"/>
                  <a:gd name="T121"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 h="64">
                    <a:moveTo>
                      <a:pt x="76" y="12"/>
                    </a:moveTo>
                    <a:lnTo>
                      <a:pt x="76" y="12"/>
                    </a:lnTo>
                    <a:lnTo>
                      <a:pt x="74" y="11"/>
                    </a:lnTo>
                    <a:lnTo>
                      <a:pt x="74" y="11"/>
                    </a:lnTo>
                    <a:lnTo>
                      <a:pt x="72" y="9"/>
                    </a:lnTo>
                    <a:lnTo>
                      <a:pt x="72" y="9"/>
                    </a:lnTo>
                    <a:lnTo>
                      <a:pt x="70" y="8"/>
                    </a:lnTo>
                    <a:lnTo>
                      <a:pt x="67" y="9"/>
                    </a:lnTo>
                    <a:lnTo>
                      <a:pt x="67" y="9"/>
                    </a:lnTo>
                    <a:lnTo>
                      <a:pt x="62" y="9"/>
                    </a:lnTo>
                    <a:lnTo>
                      <a:pt x="62" y="9"/>
                    </a:lnTo>
                    <a:lnTo>
                      <a:pt x="58" y="11"/>
                    </a:lnTo>
                    <a:lnTo>
                      <a:pt x="56" y="12"/>
                    </a:lnTo>
                    <a:lnTo>
                      <a:pt x="54" y="12"/>
                    </a:lnTo>
                    <a:lnTo>
                      <a:pt x="54" y="12"/>
                    </a:lnTo>
                    <a:lnTo>
                      <a:pt x="51" y="11"/>
                    </a:lnTo>
                    <a:lnTo>
                      <a:pt x="48" y="7"/>
                    </a:lnTo>
                    <a:lnTo>
                      <a:pt x="47" y="4"/>
                    </a:lnTo>
                    <a:lnTo>
                      <a:pt x="47" y="0"/>
                    </a:lnTo>
                    <a:lnTo>
                      <a:pt x="47" y="0"/>
                    </a:lnTo>
                    <a:lnTo>
                      <a:pt x="44" y="0"/>
                    </a:lnTo>
                    <a:lnTo>
                      <a:pt x="44" y="0"/>
                    </a:lnTo>
                    <a:lnTo>
                      <a:pt x="38" y="0"/>
                    </a:lnTo>
                    <a:lnTo>
                      <a:pt x="35" y="1"/>
                    </a:lnTo>
                    <a:lnTo>
                      <a:pt x="32" y="3"/>
                    </a:lnTo>
                    <a:lnTo>
                      <a:pt x="32" y="3"/>
                    </a:lnTo>
                    <a:lnTo>
                      <a:pt x="28" y="4"/>
                    </a:lnTo>
                    <a:lnTo>
                      <a:pt x="28" y="4"/>
                    </a:lnTo>
                    <a:lnTo>
                      <a:pt x="26" y="4"/>
                    </a:lnTo>
                    <a:lnTo>
                      <a:pt x="23" y="4"/>
                    </a:lnTo>
                    <a:lnTo>
                      <a:pt x="23" y="4"/>
                    </a:lnTo>
                    <a:lnTo>
                      <a:pt x="22" y="5"/>
                    </a:lnTo>
                    <a:lnTo>
                      <a:pt x="20" y="8"/>
                    </a:lnTo>
                    <a:lnTo>
                      <a:pt x="20" y="8"/>
                    </a:lnTo>
                    <a:lnTo>
                      <a:pt x="18" y="11"/>
                    </a:lnTo>
                    <a:lnTo>
                      <a:pt x="18" y="11"/>
                    </a:lnTo>
                    <a:lnTo>
                      <a:pt x="14" y="12"/>
                    </a:lnTo>
                    <a:lnTo>
                      <a:pt x="11" y="13"/>
                    </a:lnTo>
                    <a:lnTo>
                      <a:pt x="11" y="13"/>
                    </a:lnTo>
                    <a:lnTo>
                      <a:pt x="7" y="15"/>
                    </a:lnTo>
                    <a:lnTo>
                      <a:pt x="7" y="15"/>
                    </a:lnTo>
                    <a:lnTo>
                      <a:pt x="4" y="16"/>
                    </a:lnTo>
                    <a:lnTo>
                      <a:pt x="0" y="16"/>
                    </a:lnTo>
                    <a:lnTo>
                      <a:pt x="0" y="16"/>
                    </a:lnTo>
                    <a:lnTo>
                      <a:pt x="0" y="20"/>
                    </a:lnTo>
                    <a:lnTo>
                      <a:pt x="0" y="23"/>
                    </a:lnTo>
                    <a:lnTo>
                      <a:pt x="0" y="23"/>
                    </a:lnTo>
                    <a:lnTo>
                      <a:pt x="3" y="28"/>
                    </a:lnTo>
                    <a:lnTo>
                      <a:pt x="3" y="33"/>
                    </a:lnTo>
                    <a:lnTo>
                      <a:pt x="3" y="33"/>
                    </a:lnTo>
                    <a:lnTo>
                      <a:pt x="2" y="38"/>
                    </a:lnTo>
                    <a:lnTo>
                      <a:pt x="2" y="38"/>
                    </a:lnTo>
                    <a:lnTo>
                      <a:pt x="6" y="41"/>
                    </a:lnTo>
                    <a:lnTo>
                      <a:pt x="6" y="41"/>
                    </a:lnTo>
                    <a:lnTo>
                      <a:pt x="10" y="44"/>
                    </a:lnTo>
                    <a:lnTo>
                      <a:pt x="14" y="45"/>
                    </a:lnTo>
                    <a:lnTo>
                      <a:pt x="14" y="45"/>
                    </a:lnTo>
                    <a:lnTo>
                      <a:pt x="18" y="48"/>
                    </a:lnTo>
                    <a:lnTo>
                      <a:pt x="22" y="50"/>
                    </a:lnTo>
                    <a:lnTo>
                      <a:pt x="22" y="50"/>
                    </a:lnTo>
                    <a:lnTo>
                      <a:pt x="26" y="52"/>
                    </a:lnTo>
                    <a:lnTo>
                      <a:pt x="26" y="52"/>
                    </a:lnTo>
                    <a:lnTo>
                      <a:pt x="28" y="53"/>
                    </a:lnTo>
                    <a:lnTo>
                      <a:pt x="30" y="56"/>
                    </a:lnTo>
                    <a:lnTo>
                      <a:pt x="30" y="56"/>
                    </a:lnTo>
                    <a:lnTo>
                      <a:pt x="31" y="57"/>
                    </a:lnTo>
                    <a:lnTo>
                      <a:pt x="32" y="57"/>
                    </a:lnTo>
                    <a:lnTo>
                      <a:pt x="32" y="57"/>
                    </a:lnTo>
                    <a:lnTo>
                      <a:pt x="36" y="60"/>
                    </a:lnTo>
                    <a:lnTo>
                      <a:pt x="36" y="60"/>
                    </a:lnTo>
                    <a:lnTo>
                      <a:pt x="38" y="62"/>
                    </a:lnTo>
                    <a:lnTo>
                      <a:pt x="39" y="64"/>
                    </a:lnTo>
                    <a:lnTo>
                      <a:pt x="42" y="64"/>
                    </a:lnTo>
                    <a:lnTo>
                      <a:pt x="42" y="64"/>
                    </a:lnTo>
                    <a:lnTo>
                      <a:pt x="46" y="61"/>
                    </a:lnTo>
                    <a:lnTo>
                      <a:pt x="48" y="58"/>
                    </a:lnTo>
                    <a:lnTo>
                      <a:pt x="50" y="58"/>
                    </a:lnTo>
                    <a:lnTo>
                      <a:pt x="50" y="58"/>
                    </a:lnTo>
                    <a:lnTo>
                      <a:pt x="54" y="60"/>
                    </a:lnTo>
                    <a:lnTo>
                      <a:pt x="56" y="62"/>
                    </a:lnTo>
                    <a:lnTo>
                      <a:pt x="56" y="62"/>
                    </a:lnTo>
                    <a:lnTo>
                      <a:pt x="60" y="64"/>
                    </a:lnTo>
                    <a:lnTo>
                      <a:pt x="60" y="64"/>
                    </a:lnTo>
                    <a:lnTo>
                      <a:pt x="60" y="64"/>
                    </a:lnTo>
                    <a:lnTo>
                      <a:pt x="60" y="64"/>
                    </a:lnTo>
                    <a:lnTo>
                      <a:pt x="62" y="62"/>
                    </a:lnTo>
                    <a:lnTo>
                      <a:pt x="62" y="62"/>
                    </a:lnTo>
                    <a:lnTo>
                      <a:pt x="63" y="61"/>
                    </a:lnTo>
                    <a:lnTo>
                      <a:pt x="66" y="57"/>
                    </a:lnTo>
                    <a:lnTo>
                      <a:pt x="66" y="57"/>
                    </a:lnTo>
                    <a:lnTo>
                      <a:pt x="66" y="54"/>
                    </a:lnTo>
                    <a:lnTo>
                      <a:pt x="66" y="54"/>
                    </a:lnTo>
                    <a:lnTo>
                      <a:pt x="68" y="52"/>
                    </a:lnTo>
                    <a:lnTo>
                      <a:pt x="68" y="49"/>
                    </a:lnTo>
                    <a:lnTo>
                      <a:pt x="68" y="49"/>
                    </a:lnTo>
                    <a:lnTo>
                      <a:pt x="68" y="46"/>
                    </a:lnTo>
                    <a:lnTo>
                      <a:pt x="68" y="44"/>
                    </a:lnTo>
                    <a:lnTo>
                      <a:pt x="68" y="44"/>
                    </a:lnTo>
                    <a:lnTo>
                      <a:pt x="67" y="41"/>
                    </a:lnTo>
                    <a:lnTo>
                      <a:pt x="68" y="38"/>
                    </a:lnTo>
                    <a:lnTo>
                      <a:pt x="71" y="36"/>
                    </a:lnTo>
                    <a:lnTo>
                      <a:pt x="71" y="36"/>
                    </a:lnTo>
                    <a:lnTo>
                      <a:pt x="72" y="33"/>
                    </a:lnTo>
                    <a:lnTo>
                      <a:pt x="74" y="32"/>
                    </a:lnTo>
                    <a:lnTo>
                      <a:pt x="74" y="32"/>
                    </a:lnTo>
                    <a:lnTo>
                      <a:pt x="74" y="32"/>
                    </a:lnTo>
                    <a:lnTo>
                      <a:pt x="74" y="32"/>
                    </a:lnTo>
                    <a:lnTo>
                      <a:pt x="76" y="26"/>
                    </a:lnTo>
                    <a:lnTo>
                      <a:pt x="76" y="26"/>
                    </a:lnTo>
                    <a:lnTo>
                      <a:pt x="79" y="24"/>
                    </a:lnTo>
                    <a:lnTo>
                      <a:pt x="82" y="23"/>
                    </a:lnTo>
                    <a:lnTo>
                      <a:pt x="82" y="20"/>
                    </a:lnTo>
                    <a:lnTo>
                      <a:pt x="82" y="20"/>
                    </a:lnTo>
                    <a:lnTo>
                      <a:pt x="80" y="17"/>
                    </a:lnTo>
                    <a:lnTo>
                      <a:pt x="78" y="15"/>
                    </a:lnTo>
                    <a:lnTo>
                      <a:pt x="78" y="15"/>
                    </a:lnTo>
                    <a:lnTo>
                      <a:pt x="76" y="12"/>
                    </a:lnTo>
                    <a:close/>
                    <a:moveTo>
                      <a:pt x="74" y="32"/>
                    </a:moveTo>
                    <a:lnTo>
                      <a:pt x="74" y="32"/>
                    </a:lnTo>
                    <a:lnTo>
                      <a:pt x="74" y="32"/>
                    </a:lnTo>
                    <a:lnTo>
                      <a:pt x="74" y="32"/>
                    </a:lnTo>
                    <a:lnTo>
                      <a:pt x="74" y="32"/>
                    </a:lnTo>
                    <a:lnTo>
                      <a:pt x="74" y="32"/>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1" name="Freeform 66">
                <a:extLst>
                  <a:ext uri="{FF2B5EF4-FFF2-40B4-BE49-F238E27FC236}">
                    <a16:creationId xmlns:a16="http://schemas.microsoft.com/office/drawing/2014/main" xmlns="" id="{60E4D3BB-B2AE-4741-A55F-DC0E60A37CB0}"/>
                  </a:ext>
                </a:extLst>
              </p:cNvPr>
              <p:cNvSpPr>
                <a:spLocks/>
              </p:cNvSpPr>
              <p:nvPr/>
            </p:nvSpPr>
            <p:spPr bwMode="auto">
              <a:xfrm>
                <a:off x="5316677" y="5415289"/>
                <a:ext cx="157518" cy="122941"/>
              </a:xfrm>
              <a:custGeom>
                <a:avLst/>
                <a:gdLst>
                  <a:gd name="T0" fmla="*/ 76 w 82"/>
                  <a:gd name="T1" fmla="*/ 12 h 64"/>
                  <a:gd name="T2" fmla="*/ 74 w 82"/>
                  <a:gd name="T3" fmla="*/ 11 h 64"/>
                  <a:gd name="T4" fmla="*/ 72 w 82"/>
                  <a:gd name="T5" fmla="*/ 9 h 64"/>
                  <a:gd name="T6" fmla="*/ 67 w 82"/>
                  <a:gd name="T7" fmla="*/ 9 h 64"/>
                  <a:gd name="T8" fmla="*/ 62 w 82"/>
                  <a:gd name="T9" fmla="*/ 9 h 64"/>
                  <a:gd name="T10" fmla="*/ 58 w 82"/>
                  <a:gd name="T11" fmla="*/ 11 h 64"/>
                  <a:gd name="T12" fmla="*/ 54 w 82"/>
                  <a:gd name="T13" fmla="*/ 12 h 64"/>
                  <a:gd name="T14" fmla="*/ 51 w 82"/>
                  <a:gd name="T15" fmla="*/ 11 h 64"/>
                  <a:gd name="T16" fmla="*/ 47 w 82"/>
                  <a:gd name="T17" fmla="*/ 4 h 64"/>
                  <a:gd name="T18" fmla="*/ 47 w 82"/>
                  <a:gd name="T19" fmla="*/ 0 h 64"/>
                  <a:gd name="T20" fmla="*/ 44 w 82"/>
                  <a:gd name="T21" fmla="*/ 0 h 64"/>
                  <a:gd name="T22" fmla="*/ 35 w 82"/>
                  <a:gd name="T23" fmla="*/ 1 h 64"/>
                  <a:gd name="T24" fmla="*/ 32 w 82"/>
                  <a:gd name="T25" fmla="*/ 3 h 64"/>
                  <a:gd name="T26" fmla="*/ 28 w 82"/>
                  <a:gd name="T27" fmla="*/ 4 h 64"/>
                  <a:gd name="T28" fmla="*/ 23 w 82"/>
                  <a:gd name="T29" fmla="*/ 4 h 64"/>
                  <a:gd name="T30" fmla="*/ 22 w 82"/>
                  <a:gd name="T31" fmla="*/ 5 h 64"/>
                  <a:gd name="T32" fmla="*/ 20 w 82"/>
                  <a:gd name="T33" fmla="*/ 8 h 64"/>
                  <a:gd name="T34" fmla="*/ 18 w 82"/>
                  <a:gd name="T35" fmla="*/ 11 h 64"/>
                  <a:gd name="T36" fmla="*/ 11 w 82"/>
                  <a:gd name="T37" fmla="*/ 13 h 64"/>
                  <a:gd name="T38" fmla="*/ 7 w 82"/>
                  <a:gd name="T39" fmla="*/ 15 h 64"/>
                  <a:gd name="T40" fmla="*/ 4 w 82"/>
                  <a:gd name="T41" fmla="*/ 16 h 64"/>
                  <a:gd name="T42" fmla="*/ 0 w 82"/>
                  <a:gd name="T43" fmla="*/ 16 h 64"/>
                  <a:gd name="T44" fmla="*/ 0 w 82"/>
                  <a:gd name="T45" fmla="*/ 23 h 64"/>
                  <a:gd name="T46" fmla="*/ 3 w 82"/>
                  <a:gd name="T47" fmla="*/ 28 h 64"/>
                  <a:gd name="T48" fmla="*/ 3 w 82"/>
                  <a:gd name="T49" fmla="*/ 33 h 64"/>
                  <a:gd name="T50" fmla="*/ 2 w 82"/>
                  <a:gd name="T51" fmla="*/ 38 h 64"/>
                  <a:gd name="T52" fmla="*/ 6 w 82"/>
                  <a:gd name="T53" fmla="*/ 41 h 64"/>
                  <a:gd name="T54" fmla="*/ 14 w 82"/>
                  <a:gd name="T55" fmla="*/ 45 h 64"/>
                  <a:gd name="T56" fmla="*/ 18 w 82"/>
                  <a:gd name="T57" fmla="*/ 48 h 64"/>
                  <a:gd name="T58" fmla="*/ 22 w 82"/>
                  <a:gd name="T59" fmla="*/ 50 h 64"/>
                  <a:gd name="T60" fmla="*/ 26 w 82"/>
                  <a:gd name="T61" fmla="*/ 52 h 64"/>
                  <a:gd name="T62" fmla="*/ 30 w 82"/>
                  <a:gd name="T63" fmla="*/ 56 h 64"/>
                  <a:gd name="T64" fmla="*/ 31 w 82"/>
                  <a:gd name="T65" fmla="*/ 57 h 64"/>
                  <a:gd name="T66" fmla="*/ 32 w 82"/>
                  <a:gd name="T67" fmla="*/ 57 h 64"/>
                  <a:gd name="T68" fmla="*/ 36 w 82"/>
                  <a:gd name="T69" fmla="*/ 60 h 64"/>
                  <a:gd name="T70" fmla="*/ 39 w 82"/>
                  <a:gd name="T71" fmla="*/ 64 h 64"/>
                  <a:gd name="T72" fmla="*/ 42 w 82"/>
                  <a:gd name="T73" fmla="*/ 64 h 64"/>
                  <a:gd name="T74" fmla="*/ 48 w 82"/>
                  <a:gd name="T75" fmla="*/ 58 h 64"/>
                  <a:gd name="T76" fmla="*/ 50 w 82"/>
                  <a:gd name="T77" fmla="*/ 58 h 64"/>
                  <a:gd name="T78" fmla="*/ 56 w 82"/>
                  <a:gd name="T79" fmla="*/ 62 h 64"/>
                  <a:gd name="T80" fmla="*/ 60 w 82"/>
                  <a:gd name="T81" fmla="*/ 64 h 64"/>
                  <a:gd name="T82" fmla="*/ 60 w 82"/>
                  <a:gd name="T83" fmla="*/ 64 h 64"/>
                  <a:gd name="T84" fmla="*/ 62 w 82"/>
                  <a:gd name="T85" fmla="*/ 62 h 64"/>
                  <a:gd name="T86" fmla="*/ 63 w 82"/>
                  <a:gd name="T87" fmla="*/ 61 h 64"/>
                  <a:gd name="T88" fmla="*/ 66 w 82"/>
                  <a:gd name="T89" fmla="*/ 57 h 64"/>
                  <a:gd name="T90" fmla="*/ 66 w 82"/>
                  <a:gd name="T91" fmla="*/ 54 h 64"/>
                  <a:gd name="T92" fmla="*/ 68 w 82"/>
                  <a:gd name="T93" fmla="*/ 49 h 64"/>
                  <a:gd name="T94" fmla="*/ 68 w 82"/>
                  <a:gd name="T95" fmla="*/ 46 h 64"/>
                  <a:gd name="T96" fmla="*/ 68 w 82"/>
                  <a:gd name="T97" fmla="*/ 44 h 64"/>
                  <a:gd name="T98" fmla="*/ 68 w 82"/>
                  <a:gd name="T99" fmla="*/ 38 h 64"/>
                  <a:gd name="T100" fmla="*/ 71 w 82"/>
                  <a:gd name="T101" fmla="*/ 36 h 64"/>
                  <a:gd name="T102" fmla="*/ 74 w 82"/>
                  <a:gd name="T103" fmla="*/ 32 h 64"/>
                  <a:gd name="T104" fmla="*/ 74 w 82"/>
                  <a:gd name="T105" fmla="*/ 32 h 64"/>
                  <a:gd name="T106" fmla="*/ 76 w 82"/>
                  <a:gd name="T107" fmla="*/ 26 h 64"/>
                  <a:gd name="T108" fmla="*/ 79 w 82"/>
                  <a:gd name="T109" fmla="*/ 24 h 64"/>
                  <a:gd name="T110" fmla="*/ 82 w 82"/>
                  <a:gd name="T111" fmla="*/ 20 h 64"/>
                  <a:gd name="T112" fmla="*/ 80 w 82"/>
                  <a:gd name="T113" fmla="*/ 17 h 64"/>
                  <a:gd name="T114" fmla="*/ 78 w 82"/>
                  <a:gd name="T115"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4">
                    <a:moveTo>
                      <a:pt x="76" y="12"/>
                    </a:moveTo>
                    <a:lnTo>
                      <a:pt x="76" y="12"/>
                    </a:lnTo>
                    <a:lnTo>
                      <a:pt x="74" y="11"/>
                    </a:lnTo>
                    <a:lnTo>
                      <a:pt x="74" y="11"/>
                    </a:lnTo>
                    <a:lnTo>
                      <a:pt x="72" y="9"/>
                    </a:lnTo>
                    <a:lnTo>
                      <a:pt x="72" y="9"/>
                    </a:lnTo>
                    <a:lnTo>
                      <a:pt x="70" y="8"/>
                    </a:lnTo>
                    <a:lnTo>
                      <a:pt x="67" y="9"/>
                    </a:lnTo>
                    <a:lnTo>
                      <a:pt x="67" y="9"/>
                    </a:lnTo>
                    <a:lnTo>
                      <a:pt x="62" y="9"/>
                    </a:lnTo>
                    <a:lnTo>
                      <a:pt x="62" y="9"/>
                    </a:lnTo>
                    <a:lnTo>
                      <a:pt x="58" y="11"/>
                    </a:lnTo>
                    <a:lnTo>
                      <a:pt x="56" y="12"/>
                    </a:lnTo>
                    <a:lnTo>
                      <a:pt x="54" y="12"/>
                    </a:lnTo>
                    <a:lnTo>
                      <a:pt x="54" y="12"/>
                    </a:lnTo>
                    <a:lnTo>
                      <a:pt x="51" y="11"/>
                    </a:lnTo>
                    <a:lnTo>
                      <a:pt x="48" y="7"/>
                    </a:lnTo>
                    <a:lnTo>
                      <a:pt x="47" y="4"/>
                    </a:lnTo>
                    <a:lnTo>
                      <a:pt x="47" y="0"/>
                    </a:lnTo>
                    <a:lnTo>
                      <a:pt x="47" y="0"/>
                    </a:lnTo>
                    <a:lnTo>
                      <a:pt x="44" y="0"/>
                    </a:lnTo>
                    <a:lnTo>
                      <a:pt x="44" y="0"/>
                    </a:lnTo>
                    <a:lnTo>
                      <a:pt x="38" y="0"/>
                    </a:lnTo>
                    <a:lnTo>
                      <a:pt x="35" y="1"/>
                    </a:lnTo>
                    <a:lnTo>
                      <a:pt x="32" y="3"/>
                    </a:lnTo>
                    <a:lnTo>
                      <a:pt x="32" y="3"/>
                    </a:lnTo>
                    <a:lnTo>
                      <a:pt x="28" y="4"/>
                    </a:lnTo>
                    <a:lnTo>
                      <a:pt x="28" y="4"/>
                    </a:lnTo>
                    <a:lnTo>
                      <a:pt x="26" y="4"/>
                    </a:lnTo>
                    <a:lnTo>
                      <a:pt x="23" y="4"/>
                    </a:lnTo>
                    <a:lnTo>
                      <a:pt x="23" y="4"/>
                    </a:lnTo>
                    <a:lnTo>
                      <a:pt x="22" y="5"/>
                    </a:lnTo>
                    <a:lnTo>
                      <a:pt x="20" y="8"/>
                    </a:lnTo>
                    <a:lnTo>
                      <a:pt x="20" y="8"/>
                    </a:lnTo>
                    <a:lnTo>
                      <a:pt x="18" y="11"/>
                    </a:lnTo>
                    <a:lnTo>
                      <a:pt x="18" y="11"/>
                    </a:lnTo>
                    <a:lnTo>
                      <a:pt x="14" y="12"/>
                    </a:lnTo>
                    <a:lnTo>
                      <a:pt x="11" y="13"/>
                    </a:lnTo>
                    <a:lnTo>
                      <a:pt x="11" y="13"/>
                    </a:lnTo>
                    <a:lnTo>
                      <a:pt x="7" y="15"/>
                    </a:lnTo>
                    <a:lnTo>
                      <a:pt x="7" y="15"/>
                    </a:lnTo>
                    <a:lnTo>
                      <a:pt x="4" y="16"/>
                    </a:lnTo>
                    <a:lnTo>
                      <a:pt x="0" y="16"/>
                    </a:lnTo>
                    <a:lnTo>
                      <a:pt x="0" y="16"/>
                    </a:lnTo>
                    <a:lnTo>
                      <a:pt x="0" y="20"/>
                    </a:lnTo>
                    <a:lnTo>
                      <a:pt x="0" y="23"/>
                    </a:lnTo>
                    <a:lnTo>
                      <a:pt x="0" y="23"/>
                    </a:lnTo>
                    <a:lnTo>
                      <a:pt x="3" y="28"/>
                    </a:lnTo>
                    <a:lnTo>
                      <a:pt x="3" y="33"/>
                    </a:lnTo>
                    <a:lnTo>
                      <a:pt x="3" y="33"/>
                    </a:lnTo>
                    <a:lnTo>
                      <a:pt x="2" y="38"/>
                    </a:lnTo>
                    <a:lnTo>
                      <a:pt x="2" y="38"/>
                    </a:lnTo>
                    <a:lnTo>
                      <a:pt x="6" y="41"/>
                    </a:lnTo>
                    <a:lnTo>
                      <a:pt x="6" y="41"/>
                    </a:lnTo>
                    <a:lnTo>
                      <a:pt x="10" y="44"/>
                    </a:lnTo>
                    <a:lnTo>
                      <a:pt x="14" y="45"/>
                    </a:lnTo>
                    <a:lnTo>
                      <a:pt x="14" y="45"/>
                    </a:lnTo>
                    <a:lnTo>
                      <a:pt x="18" y="48"/>
                    </a:lnTo>
                    <a:lnTo>
                      <a:pt x="22" y="50"/>
                    </a:lnTo>
                    <a:lnTo>
                      <a:pt x="22" y="50"/>
                    </a:lnTo>
                    <a:lnTo>
                      <a:pt x="26" y="52"/>
                    </a:lnTo>
                    <a:lnTo>
                      <a:pt x="26" y="52"/>
                    </a:lnTo>
                    <a:lnTo>
                      <a:pt x="28" y="53"/>
                    </a:lnTo>
                    <a:lnTo>
                      <a:pt x="30" y="56"/>
                    </a:lnTo>
                    <a:lnTo>
                      <a:pt x="30" y="56"/>
                    </a:lnTo>
                    <a:lnTo>
                      <a:pt x="31" y="57"/>
                    </a:lnTo>
                    <a:lnTo>
                      <a:pt x="32" y="57"/>
                    </a:lnTo>
                    <a:lnTo>
                      <a:pt x="32" y="57"/>
                    </a:lnTo>
                    <a:lnTo>
                      <a:pt x="36" y="60"/>
                    </a:lnTo>
                    <a:lnTo>
                      <a:pt x="36" y="60"/>
                    </a:lnTo>
                    <a:lnTo>
                      <a:pt x="38" y="62"/>
                    </a:lnTo>
                    <a:lnTo>
                      <a:pt x="39" y="64"/>
                    </a:lnTo>
                    <a:lnTo>
                      <a:pt x="42" y="64"/>
                    </a:lnTo>
                    <a:lnTo>
                      <a:pt x="42" y="64"/>
                    </a:lnTo>
                    <a:lnTo>
                      <a:pt x="46" y="61"/>
                    </a:lnTo>
                    <a:lnTo>
                      <a:pt x="48" y="58"/>
                    </a:lnTo>
                    <a:lnTo>
                      <a:pt x="50" y="58"/>
                    </a:lnTo>
                    <a:lnTo>
                      <a:pt x="50" y="58"/>
                    </a:lnTo>
                    <a:lnTo>
                      <a:pt x="54" y="60"/>
                    </a:lnTo>
                    <a:lnTo>
                      <a:pt x="56" y="62"/>
                    </a:lnTo>
                    <a:lnTo>
                      <a:pt x="56" y="62"/>
                    </a:lnTo>
                    <a:lnTo>
                      <a:pt x="60" y="64"/>
                    </a:lnTo>
                    <a:lnTo>
                      <a:pt x="60" y="64"/>
                    </a:lnTo>
                    <a:lnTo>
                      <a:pt x="60" y="64"/>
                    </a:lnTo>
                    <a:lnTo>
                      <a:pt x="60" y="64"/>
                    </a:lnTo>
                    <a:lnTo>
                      <a:pt x="62" y="62"/>
                    </a:lnTo>
                    <a:lnTo>
                      <a:pt x="62" y="62"/>
                    </a:lnTo>
                    <a:lnTo>
                      <a:pt x="63" y="61"/>
                    </a:lnTo>
                    <a:lnTo>
                      <a:pt x="66" y="57"/>
                    </a:lnTo>
                    <a:lnTo>
                      <a:pt x="66" y="57"/>
                    </a:lnTo>
                    <a:lnTo>
                      <a:pt x="66" y="54"/>
                    </a:lnTo>
                    <a:lnTo>
                      <a:pt x="66" y="54"/>
                    </a:lnTo>
                    <a:lnTo>
                      <a:pt x="68" y="52"/>
                    </a:lnTo>
                    <a:lnTo>
                      <a:pt x="68" y="49"/>
                    </a:lnTo>
                    <a:lnTo>
                      <a:pt x="68" y="49"/>
                    </a:lnTo>
                    <a:lnTo>
                      <a:pt x="68" y="46"/>
                    </a:lnTo>
                    <a:lnTo>
                      <a:pt x="68" y="44"/>
                    </a:lnTo>
                    <a:lnTo>
                      <a:pt x="68" y="44"/>
                    </a:lnTo>
                    <a:lnTo>
                      <a:pt x="67" y="41"/>
                    </a:lnTo>
                    <a:lnTo>
                      <a:pt x="68" y="38"/>
                    </a:lnTo>
                    <a:lnTo>
                      <a:pt x="71" y="36"/>
                    </a:lnTo>
                    <a:lnTo>
                      <a:pt x="71" y="36"/>
                    </a:lnTo>
                    <a:lnTo>
                      <a:pt x="72" y="33"/>
                    </a:lnTo>
                    <a:lnTo>
                      <a:pt x="74" y="32"/>
                    </a:lnTo>
                    <a:lnTo>
                      <a:pt x="74" y="32"/>
                    </a:lnTo>
                    <a:lnTo>
                      <a:pt x="74" y="32"/>
                    </a:lnTo>
                    <a:lnTo>
                      <a:pt x="74" y="32"/>
                    </a:lnTo>
                    <a:lnTo>
                      <a:pt x="76" y="26"/>
                    </a:lnTo>
                    <a:lnTo>
                      <a:pt x="76" y="26"/>
                    </a:lnTo>
                    <a:lnTo>
                      <a:pt x="79" y="24"/>
                    </a:lnTo>
                    <a:lnTo>
                      <a:pt x="82" y="23"/>
                    </a:lnTo>
                    <a:lnTo>
                      <a:pt x="82" y="20"/>
                    </a:lnTo>
                    <a:lnTo>
                      <a:pt x="82" y="20"/>
                    </a:lnTo>
                    <a:lnTo>
                      <a:pt x="80" y="17"/>
                    </a:lnTo>
                    <a:lnTo>
                      <a:pt x="78" y="15"/>
                    </a:lnTo>
                    <a:lnTo>
                      <a:pt x="78" y="15"/>
                    </a:lnTo>
                    <a:lnTo>
                      <a:pt x="76" y="12"/>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2" name="Freeform 67">
                <a:extLst>
                  <a:ext uri="{FF2B5EF4-FFF2-40B4-BE49-F238E27FC236}">
                    <a16:creationId xmlns:a16="http://schemas.microsoft.com/office/drawing/2014/main" xmlns="" id="{A4BD84DC-81AF-4DD5-9D57-A33C38AD8F6B}"/>
                  </a:ext>
                </a:extLst>
              </p:cNvPr>
              <p:cNvSpPr>
                <a:spLocks/>
              </p:cNvSpPr>
              <p:nvPr/>
            </p:nvSpPr>
            <p:spPr bwMode="auto">
              <a:xfrm>
                <a:off x="5458827" y="54767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3" name="Freeform 68">
                <a:extLst>
                  <a:ext uri="{FF2B5EF4-FFF2-40B4-BE49-F238E27FC236}">
                    <a16:creationId xmlns:a16="http://schemas.microsoft.com/office/drawing/2014/main" xmlns="" id="{53627424-E3A3-44B0-B7F8-44ABAD80CD11}"/>
                  </a:ext>
                </a:extLst>
              </p:cNvPr>
              <p:cNvSpPr>
                <a:spLocks/>
              </p:cNvSpPr>
              <p:nvPr/>
            </p:nvSpPr>
            <p:spPr bwMode="auto">
              <a:xfrm>
                <a:off x="5122661" y="5714957"/>
                <a:ext cx="97968" cy="53787"/>
              </a:xfrm>
              <a:custGeom>
                <a:avLst/>
                <a:gdLst>
                  <a:gd name="T0" fmla="*/ 39 w 51"/>
                  <a:gd name="T1" fmla="*/ 25 h 28"/>
                  <a:gd name="T2" fmla="*/ 39 w 51"/>
                  <a:gd name="T3" fmla="*/ 25 h 28"/>
                  <a:gd name="T4" fmla="*/ 40 w 51"/>
                  <a:gd name="T5" fmla="*/ 24 h 28"/>
                  <a:gd name="T6" fmla="*/ 42 w 51"/>
                  <a:gd name="T7" fmla="*/ 21 h 28"/>
                  <a:gd name="T8" fmla="*/ 42 w 51"/>
                  <a:gd name="T9" fmla="*/ 21 h 28"/>
                  <a:gd name="T10" fmla="*/ 43 w 51"/>
                  <a:gd name="T11" fmla="*/ 17 h 28"/>
                  <a:gd name="T12" fmla="*/ 46 w 51"/>
                  <a:gd name="T13" fmla="*/ 16 h 28"/>
                  <a:gd name="T14" fmla="*/ 46 w 51"/>
                  <a:gd name="T15" fmla="*/ 16 h 28"/>
                  <a:gd name="T16" fmla="*/ 50 w 51"/>
                  <a:gd name="T17" fmla="*/ 13 h 28"/>
                  <a:gd name="T18" fmla="*/ 51 w 51"/>
                  <a:gd name="T19" fmla="*/ 12 h 28"/>
                  <a:gd name="T20" fmla="*/ 51 w 51"/>
                  <a:gd name="T21" fmla="*/ 11 h 28"/>
                  <a:gd name="T22" fmla="*/ 51 w 51"/>
                  <a:gd name="T23" fmla="*/ 11 h 28"/>
                  <a:gd name="T24" fmla="*/ 50 w 51"/>
                  <a:gd name="T25" fmla="*/ 8 h 28"/>
                  <a:gd name="T26" fmla="*/ 48 w 51"/>
                  <a:gd name="T27" fmla="*/ 5 h 28"/>
                  <a:gd name="T28" fmla="*/ 48 w 51"/>
                  <a:gd name="T29" fmla="*/ 5 h 28"/>
                  <a:gd name="T30" fmla="*/ 46 w 51"/>
                  <a:gd name="T31" fmla="*/ 4 h 28"/>
                  <a:gd name="T32" fmla="*/ 44 w 51"/>
                  <a:gd name="T33" fmla="*/ 3 h 28"/>
                  <a:gd name="T34" fmla="*/ 39 w 51"/>
                  <a:gd name="T35" fmla="*/ 3 h 28"/>
                  <a:gd name="T36" fmla="*/ 39 w 51"/>
                  <a:gd name="T37" fmla="*/ 3 h 28"/>
                  <a:gd name="T38" fmla="*/ 34 w 51"/>
                  <a:gd name="T39" fmla="*/ 1 h 28"/>
                  <a:gd name="T40" fmla="*/ 28 w 51"/>
                  <a:gd name="T41" fmla="*/ 0 h 28"/>
                  <a:gd name="T42" fmla="*/ 28 w 51"/>
                  <a:gd name="T43" fmla="*/ 0 h 28"/>
                  <a:gd name="T44" fmla="*/ 27 w 51"/>
                  <a:gd name="T45" fmla="*/ 0 h 28"/>
                  <a:gd name="T46" fmla="*/ 24 w 51"/>
                  <a:gd name="T47" fmla="*/ 1 h 28"/>
                  <a:gd name="T48" fmla="*/ 20 w 51"/>
                  <a:gd name="T49" fmla="*/ 4 h 28"/>
                  <a:gd name="T50" fmla="*/ 20 w 51"/>
                  <a:gd name="T51" fmla="*/ 4 h 28"/>
                  <a:gd name="T52" fmla="*/ 16 w 51"/>
                  <a:gd name="T53" fmla="*/ 5 h 28"/>
                  <a:gd name="T54" fmla="*/ 16 w 51"/>
                  <a:gd name="T55" fmla="*/ 5 h 28"/>
                  <a:gd name="T56" fmla="*/ 15 w 51"/>
                  <a:gd name="T57" fmla="*/ 7 h 28"/>
                  <a:gd name="T58" fmla="*/ 15 w 51"/>
                  <a:gd name="T59" fmla="*/ 7 h 28"/>
                  <a:gd name="T60" fmla="*/ 14 w 51"/>
                  <a:gd name="T61" fmla="*/ 8 h 28"/>
                  <a:gd name="T62" fmla="*/ 11 w 51"/>
                  <a:gd name="T63" fmla="*/ 8 h 28"/>
                  <a:gd name="T64" fmla="*/ 11 w 51"/>
                  <a:gd name="T65" fmla="*/ 8 h 28"/>
                  <a:gd name="T66" fmla="*/ 8 w 51"/>
                  <a:gd name="T67" fmla="*/ 9 h 28"/>
                  <a:gd name="T68" fmla="*/ 8 w 51"/>
                  <a:gd name="T69" fmla="*/ 9 h 28"/>
                  <a:gd name="T70" fmla="*/ 6 w 51"/>
                  <a:gd name="T71" fmla="*/ 11 h 28"/>
                  <a:gd name="T72" fmla="*/ 6 w 51"/>
                  <a:gd name="T73" fmla="*/ 11 h 28"/>
                  <a:gd name="T74" fmla="*/ 4 w 51"/>
                  <a:gd name="T75" fmla="*/ 12 h 28"/>
                  <a:gd name="T76" fmla="*/ 2 w 51"/>
                  <a:gd name="T77" fmla="*/ 13 h 28"/>
                  <a:gd name="T78" fmla="*/ 2 w 51"/>
                  <a:gd name="T79" fmla="*/ 13 h 28"/>
                  <a:gd name="T80" fmla="*/ 0 w 51"/>
                  <a:gd name="T81" fmla="*/ 16 h 28"/>
                  <a:gd name="T82" fmla="*/ 0 w 51"/>
                  <a:gd name="T83" fmla="*/ 16 h 28"/>
                  <a:gd name="T84" fmla="*/ 2 w 51"/>
                  <a:gd name="T85" fmla="*/ 17 h 28"/>
                  <a:gd name="T86" fmla="*/ 2 w 51"/>
                  <a:gd name="T87" fmla="*/ 17 h 28"/>
                  <a:gd name="T88" fmla="*/ 4 w 51"/>
                  <a:gd name="T89" fmla="*/ 17 h 28"/>
                  <a:gd name="T90" fmla="*/ 7 w 51"/>
                  <a:gd name="T91" fmla="*/ 17 h 28"/>
                  <a:gd name="T92" fmla="*/ 7 w 51"/>
                  <a:gd name="T93" fmla="*/ 17 h 28"/>
                  <a:gd name="T94" fmla="*/ 10 w 51"/>
                  <a:gd name="T95" fmla="*/ 17 h 28"/>
                  <a:gd name="T96" fmla="*/ 12 w 51"/>
                  <a:gd name="T97" fmla="*/ 19 h 28"/>
                  <a:gd name="T98" fmla="*/ 12 w 51"/>
                  <a:gd name="T99" fmla="*/ 19 h 28"/>
                  <a:gd name="T100" fmla="*/ 14 w 51"/>
                  <a:gd name="T101" fmla="*/ 20 h 28"/>
                  <a:gd name="T102" fmla="*/ 14 w 51"/>
                  <a:gd name="T103" fmla="*/ 20 h 28"/>
                  <a:gd name="T104" fmla="*/ 19 w 51"/>
                  <a:gd name="T105" fmla="*/ 23 h 28"/>
                  <a:gd name="T106" fmla="*/ 19 w 51"/>
                  <a:gd name="T107" fmla="*/ 23 h 28"/>
                  <a:gd name="T108" fmla="*/ 24 w 51"/>
                  <a:gd name="T109" fmla="*/ 27 h 28"/>
                  <a:gd name="T110" fmla="*/ 24 w 51"/>
                  <a:gd name="T111" fmla="*/ 27 h 28"/>
                  <a:gd name="T112" fmla="*/ 28 w 51"/>
                  <a:gd name="T113" fmla="*/ 28 h 28"/>
                  <a:gd name="T114" fmla="*/ 31 w 51"/>
                  <a:gd name="T115" fmla="*/ 28 h 28"/>
                  <a:gd name="T116" fmla="*/ 39 w 51"/>
                  <a:gd name="T117"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28">
                    <a:moveTo>
                      <a:pt x="39" y="25"/>
                    </a:moveTo>
                    <a:lnTo>
                      <a:pt x="39" y="25"/>
                    </a:lnTo>
                    <a:lnTo>
                      <a:pt x="40" y="24"/>
                    </a:lnTo>
                    <a:lnTo>
                      <a:pt x="42" y="21"/>
                    </a:lnTo>
                    <a:lnTo>
                      <a:pt x="42" y="21"/>
                    </a:lnTo>
                    <a:lnTo>
                      <a:pt x="43" y="17"/>
                    </a:lnTo>
                    <a:lnTo>
                      <a:pt x="46" y="16"/>
                    </a:lnTo>
                    <a:lnTo>
                      <a:pt x="46" y="16"/>
                    </a:lnTo>
                    <a:lnTo>
                      <a:pt x="50" y="13"/>
                    </a:lnTo>
                    <a:lnTo>
                      <a:pt x="51" y="12"/>
                    </a:lnTo>
                    <a:lnTo>
                      <a:pt x="51" y="11"/>
                    </a:lnTo>
                    <a:lnTo>
                      <a:pt x="51" y="11"/>
                    </a:lnTo>
                    <a:lnTo>
                      <a:pt x="50" y="8"/>
                    </a:lnTo>
                    <a:lnTo>
                      <a:pt x="48" y="5"/>
                    </a:lnTo>
                    <a:lnTo>
                      <a:pt x="48" y="5"/>
                    </a:lnTo>
                    <a:lnTo>
                      <a:pt x="46" y="4"/>
                    </a:lnTo>
                    <a:lnTo>
                      <a:pt x="44" y="3"/>
                    </a:lnTo>
                    <a:lnTo>
                      <a:pt x="39" y="3"/>
                    </a:lnTo>
                    <a:lnTo>
                      <a:pt x="39" y="3"/>
                    </a:lnTo>
                    <a:lnTo>
                      <a:pt x="34" y="1"/>
                    </a:lnTo>
                    <a:lnTo>
                      <a:pt x="28" y="0"/>
                    </a:lnTo>
                    <a:lnTo>
                      <a:pt x="28" y="0"/>
                    </a:lnTo>
                    <a:lnTo>
                      <a:pt x="27" y="0"/>
                    </a:lnTo>
                    <a:lnTo>
                      <a:pt x="24" y="1"/>
                    </a:lnTo>
                    <a:lnTo>
                      <a:pt x="20" y="4"/>
                    </a:lnTo>
                    <a:lnTo>
                      <a:pt x="20" y="4"/>
                    </a:lnTo>
                    <a:lnTo>
                      <a:pt x="16" y="5"/>
                    </a:lnTo>
                    <a:lnTo>
                      <a:pt x="16" y="5"/>
                    </a:lnTo>
                    <a:lnTo>
                      <a:pt x="15" y="7"/>
                    </a:lnTo>
                    <a:lnTo>
                      <a:pt x="15" y="7"/>
                    </a:lnTo>
                    <a:lnTo>
                      <a:pt x="14" y="8"/>
                    </a:lnTo>
                    <a:lnTo>
                      <a:pt x="11" y="8"/>
                    </a:lnTo>
                    <a:lnTo>
                      <a:pt x="11" y="8"/>
                    </a:lnTo>
                    <a:lnTo>
                      <a:pt x="8" y="9"/>
                    </a:lnTo>
                    <a:lnTo>
                      <a:pt x="8" y="9"/>
                    </a:lnTo>
                    <a:lnTo>
                      <a:pt x="6" y="11"/>
                    </a:lnTo>
                    <a:lnTo>
                      <a:pt x="6" y="11"/>
                    </a:lnTo>
                    <a:lnTo>
                      <a:pt x="4" y="12"/>
                    </a:lnTo>
                    <a:lnTo>
                      <a:pt x="2" y="13"/>
                    </a:lnTo>
                    <a:lnTo>
                      <a:pt x="2" y="13"/>
                    </a:lnTo>
                    <a:lnTo>
                      <a:pt x="0" y="16"/>
                    </a:lnTo>
                    <a:lnTo>
                      <a:pt x="0" y="16"/>
                    </a:lnTo>
                    <a:lnTo>
                      <a:pt x="2" y="17"/>
                    </a:lnTo>
                    <a:lnTo>
                      <a:pt x="2" y="17"/>
                    </a:lnTo>
                    <a:lnTo>
                      <a:pt x="4" y="17"/>
                    </a:lnTo>
                    <a:lnTo>
                      <a:pt x="7" y="17"/>
                    </a:lnTo>
                    <a:lnTo>
                      <a:pt x="7" y="17"/>
                    </a:lnTo>
                    <a:lnTo>
                      <a:pt x="10" y="17"/>
                    </a:lnTo>
                    <a:lnTo>
                      <a:pt x="12" y="19"/>
                    </a:lnTo>
                    <a:lnTo>
                      <a:pt x="12" y="19"/>
                    </a:lnTo>
                    <a:lnTo>
                      <a:pt x="14" y="20"/>
                    </a:lnTo>
                    <a:lnTo>
                      <a:pt x="14" y="20"/>
                    </a:lnTo>
                    <a:lnTo>
                      <a:pt x="19" y="23"/>
                    </a:lnTo>
                    <a:lnTo>
                      <a:pt x="19" y="23"/>
                    </a:lnTo>
                    <a:lnTo>
                      <a:pt x="24" y="27"/>
                    </a:lnTo>
                    <a:lnTo>
                      <a:pt x="24" y="27"/>
                    </a:lnTo>
                    <a:lnTo>
                      <a:pt x="28" y="28"/>
                    </a:lnTo>
                    <a:lnTo>
                      <a:pt x="31" y="28"/>
                    </a:lnTo>
                    <a:lnTo>
                      <a:pt x="39" y="25"/>
                    </a:lnTo>
                    <a:close/>
                  </a:path>
                </a:pathLst>
              </a:custGeom>
              <a:solidFill>
                <a:srgbClr val="D8E5B0"/>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4" name="Freeform 69">
                <a:extLst>
                  <a:ext uri="{FF2B5EF4-FFF2-40B4-BE49-F238E27FC236}">
                    <a16:creationId xmlns:a16="http://schemas.microsoft.com/office/drawing/2014/main" xmlns="" id="{274D0D22-B5A7-4753-8EB0-B25556ADD40B}"/>
                  </a:ext>
                </a:extLst>
              </p:cNvPr>
              <p:cNvSpPr>
                <a:spLocks/>
              </p:cNvSpPr>
              <p:nvPr/>
            </p:nvSpPr>
            <p:spPr bwMode="auto">
              <a:xfrm>
                <a:off x="5122661" y="5714957"/>
                <a:ext cx="97968" cy="53787"/>
              </a:xfrm>
              <a:custGeom>
                <a:avLst/>
                <a:gdLst>
                  <a:gd name="T0" fmla="*/ 39 w 51"/>
                  <a:gd name="T1" fmla="*/ 25 h 28"/>
                  <a:gd name="T2" fmla="*/ 39 w 51"/>
                  <a:gd name="T3" fmla="*/ 25 h 28"/>
                  <a:gd name="T4" fmla="*/ 40 w 51"/>
                  <a:gd name="T5" fmla="*/ 24 h 28"/>
                  <a:gd name="T6" fmla="*/ 42 w 51"/>
                  <a:gd name="T7" fmla="*/ 21 h 28"/>
                  <a:gd name="T8" fmla="*/ 42 w 51"/>
                  <a:gd name="T9" fmla="*/ 21 h 28"/>
                  <a:gd name="T10" fmla="*/ 43 w 51"/>
                  <a:gd name="T11" fmla="*/ 17 h 28"/>
                  <a:gd name="T12" fmla="*/ 46 w 51"/>
                  <a:gd name="T13" fmla="*/ 16 h 28"/>
                  <a:gd name="T14" fmla="*/ 46 w 51"/>
                  <a:gd name="T15" fmla="*/ 16 h 28"/>
                  <a:gd name="T16" fmla="*/ 50 w 51"/>
                  <a:gd name="T17" fmla="*/ 13 h 28"/>
                  <a:gd name="T18" fmla="*/ 51 w 51"/>
                  <a:gd name="T19" fmla="*/ 12 h 28"/>
                  <a:gd name="T20" fmla="*/ 51 w 51"/>
                  <a:gd name="T21" fmla="*/ 11 h 28"/>
                  <a:gd name="T22" fmla="*/ 51 w 51"/>
                  <a:gd name="T23" fmla="*/ 11 h 28"/>
                  <a:gd name="T24" fmla="*/ 50 w 51"/>
                  <a:gd name="T25" fmla="*/ 8 h 28"/>
                  <a:gd name="T26" fmla="*/ 48 w 51"/>
                  <a:gd name="T27" fmla="*/ 5 h 28"/>
                  <a:gd name="T28" fmla="*/ 48 w 51"/>
                  <a:gd name="T29" fmla="*/ 5 h 28"/>
                  <a:gd name="T30" fmla="*/ 46 w 51"/>
                  <a:gd name="T31" fmla="*/ 4 h 28"/>
                  <a:gd name="T32" fmla="*/ 44 w 51"/>
                  <a:gd name="T33" fmla="*/ 3 h 28"/>
                  <a:gd name="T34" fmla="*/ 39 w 51"/>
                  <a:gd name="T35" fmla="*/ 3 h 28"/>
                  <a:gd name="T36" fmla="*/ 39 w 51"/>
                  <a:gd name="T37" fmla="*/ 3 h 28"/>
                  <a:gd name="T38" fmla="*/ 34 w 51"/>
                  <a:gd name="T39" fmla="*/ 1 h 28"/>
                  <a:gd name="T40" fmla="*/ 28 w 51"/>
                  <a:gd name="T41" fmla="*/ 0 h 28"/>
                  <a:gd name="T42" fmla="*/ 28 w 51"/>
                  <a:gd name="T43" fmla="*/ 0 h 28"/>
                  <a:gd name="T44" fmla="*/ 27 w 51"/>
                  <a:gd name="T45" fmla="*/ 0 h 28"/>
                  <a:gd name="T46" fmla="*/ 24 w 51"/>
                  <a:gd name="T47" fmla="*/ 1 h 28"/>
                  <a:gd name="T48" fmla="*/ 20 w 51"/>
                  <a:gd name="T49" fmla="*/ 4 h 28"/>
                  <a:gd name="T50" fmla="*/ 20 w 51"/>
                  <a:gd name="T51" fmla="*/ 4 h 28"/>
                  <a:gd name="T52" fmla="*/ 16 w 51"/>
                  <a:gd name="T53" fmla="*/ 5 h 28"/>
                  <a:gd name="T54" fmla="*/ 16 w 51"/>
                  <a:gd name="T55" fmla="*/ 5 h 28"/>
                  <a:gd name="T56" fmla="*/ 15 w 51"/>
                  <a:gd name="T57" fmla="*/ 7 h 28"/>
                  <a:gd name="T58" fmla="*/ 15 w 51"/>
                  <a:gd name="T59" fmla="*/ 7 h 28"/>
                  <a:gd name="T60" fmla="*/ 14 w 51"/>
                  <a:gd name="T61" fmla="*/ 8 h 28"/>
                  <a:gd name="T62" fmla="*/ 11 w 51"/>
                  <a:gd name="T63" fmla="*/ 8 h 28"/>
                  <a:gd name="T64" fmla="*/ 11 w 51"/>
                  <a:gd name="T65" fmla="*/ 8 h 28"/>
                  <a:gd name="T66" fmla="*/ 8 w 51"/>
                  <a:gd name="T67" fmla="*/ 9 h 28"/>
                  <a:gd name="T68" fmla="*/ 8 w 51"/>
                  <a:gd name="T69" fmla="*/ 9 h 28"/>
                  <a:gd name="T70" fmla="*/ 6 w 51"/>
                  <a:gd name="T71" fmla="*/ 11 h 28"/>
                  <a:gd name="T72" fmla="*/ 6 w 51"/>
                  <a:gd name="T73" fmla="*/ 11 h 28"/>
                  <a:gd name="T74" fmla="*/ 4 w 51"/>
                  <a:gd name="T75" fmla="*/ 12 h 28"/>
                  <a:gd name="T76" fmla="*/ 2 w 51"/>
                  <a:gd name="T77" fmla="*/ 13 h 28"/>
                  <a:gd name="T78" fmla="*/ 2 w 51"/>
                  <a:gd name="T79" fmla="*/ 13 h 28"/>
                  <a:gd name="T80" fmla="*/ 0 w 51"/>
                  <a:gd name="T81" fmla="*/ 16 h 28"/>
                  <a:gd name="T82" fmla="*/ 0 w 51"/>
                  <a:gd name="T83" fmla="*/ 16 h 28"/>
                  <a:gd name="T84" fmla="*/ 2 w 51"/>
                  <a:gd name="T85" fmla="*/ 17 h 28"/>
                  <a:gd name="T86" fmla="*/ 2 w 51"/>
                  <a:gd name="T87" fmla="*/ 17 h 28"/>
                  <a:gd name="T88" fmla="*/ 4 w 51"/>
                  <a:gd name="T89" fmla="*/ 17 h 28"/>
                  <a:gd name="T90" fmla="*/ 7 w 51"/>
                  <a:gd name="T91" fmla="*/ 17 h 28"/>
                  <a:gd name="T92" fmla="*/ 7 w 51"/>
                  <a:gd name="T93" fmla="*/ 17 h 28"/>
                  <a:gd name="T94" fmla="*/ 10 w 51"/>
                  <a:gd name="T95" fmla="*/ 17 h 28"/>
                  <a:gd name="T96" fmla="*/ 12 w 51"/>
                  <a:gd name="T97" fmla="*/ 19 h 28"/>
                  <a:gd name="T98" fmla="*/ 12 w 51"/>
                  <a:gd name="T99" fmla="*/ 19 h 28"/>
                  <a:gd name="T100" fmla="*/ 14 w 51"/>
                  <a:gd name="T101" fmla="*/ 20 h 28"/>
                  <a:gd name="T102" fmla="*/ 14 w 51"/>
                  <a:gd name="T103" fmla="*/ 20 h 28"/>
                  <a:gd name="T104" fmla="*/ 19 w 51"/>
                  <a:gd name="T105" fmla="*/ 23 h 28"/>
                  <a:gd name="T106" fmla="*/ 19 w 51"/>
                  <a:gd name="T107" fmla="*/ 23 h 28"/>
                  <a:gd name="T108" fmla="*/ 24 w 51"/>
                  <a:gd name="T109" fmla="*/ 27 h 28"/>
                  <a:gd name="T110" fmla="*/ 24 w 51"/>
                  <a:gd name="T111" fmla="*/ 27 h 28"/>
                  <a:gd name="T112" fmla="*/ 28 w 51"/>
                  <a:gd name="T113" fmla="*/ 28 h 28"/>
                  <a:gd name="T114" fmla="*/ 31 w 51"/>
                  <a:gd name="T115" fmla="*/ 28 h 28"/>
                  <a:gd name="T116" fmla="*/ 39 w 51"/>
                  <a:gd name="T117"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28">
                    <a:moveTo>
                      <a:pt x="39" y="25"/>
                    </a:moveTo>
                    <a:lnTo>
                      <a:pt x="39" y="25"/>
                    </a:lnTo>
                    <a:lnTo>
                      <a:pt x="40" y="24"/>
                    </a:lnTo>
                    <a:lnTo>
                      <a:pt x="42" y="21"/>
                    </a:lnTo>
                    <a:lnTo>
                      <a:pt x="42" y="21"/>
                    </a:lnTo>
                    <a:lnTo>
                      <a:pt x="43" y="17"/>
                    </a:lnTo>
                    <a:lnTo>
                      <a:pt x="46" y="16"/>
                    </a:lnTo>
                    <a:lnTo>
                      <a:pt x="46" y="16"/>
                    </a:lnTo>
                    <a:lnTo>
                      <a:pt x="50" y="13"/>
                    </a:lnTo>
                    <a:lnTo>
                      <a:pt x="51" y="12"/>
                    </a:lnTo>
                    <a:lnTo>
                      <a:pt x="51" y="11"/>
                    </a:lnTo>
                    <a:lnTo>
                      <a:pt x="51" y="11"/>
                    </a:lnTo>
                    <a:lnTo>
                      <a:pt x="50" y="8"/>
                    </a:lnTo>
                    <a:lnTo>
                      <a:pt x="48" y="5"/>
                    </a:lnTo>
                    <a:lnTo>
                      <a:pt x="48" y="5"/>
                    </a:lnTo>
                    <a:lnTo>
                      <a:pt x="46" y="4"/>
                    </a:lnTo>
                    <a:lnTo>
                      <a:pt x="44" y="3"/>
                    </a:lnTo>
                    <a:lnTo>
                      <a:pt x="39" y="3"/>
                    </a:lnTo>
                    <a:lnTo>
                      <a:pt x="39" y="3"/>
                    </a:lnTo>
                    <a:lnTo>
                      <a:pt x="34" y="1"/>
                    </a:lnTo>
                    <a:lnTo>
                      <a:pt x="28" y="0"/>
                    </a:lnTo>
                    <a:lnTo>
                      <a:pt x="28" y="0"/>
                    </a:lnTo>
                    <a:lnTo>
                      <a:pt x="27" y="0"/>
                    </a:lnTo>
                    <a:lnTo>
                      <a:pt x="24" y="1"/>
                    </a:lnTo>
                    <a:lnTo>
                      <a:pt x="20" y="4"/>
                    </a:lnTo>
                    <a:lnTo>
                      <a:pt x="20" y="4"/>
                    </a:lnTo>
                    <a:lnTo>
                      <a:pt x="16" y="5"/>
                    </a:lnTo>
                    <a:lnTo>
                      <a:pt x="16" y="5"/>
                    </a:lnTo>
                    <a:lnTo>
                      <a:pt x="15" y="7"/>
                    </a:lnTo>
                    <a:lnTo>
                      <a:pt x="15" y="7"/>
                    </a:lnTo>
                    <a:lnTo>
                      <a:pt x="14" y="8"/>
                    </a:lnTo>
                    <a:lnTo>
                      <a:pt x="11" y="8"/>
                    </a:lnTo>
                    <a:lnTo>
                      <a:pt x="11" y="8"/>
                    </a:lnTo>
                    <a:lnTo>
                      <a:pt x="8" y="9"/>
                    </a:lnTo>
                    <a:lnTo>
                      <a:pt x="8" y="9"/>
                    </a:lnTo>
                    <a:lnTo>
                      <a:pt x="6" y="11"/>
                    </a:lnTo>
                    <a:lnTo>
                      <a:pt x="6" y="11"/>
                    </a:lnTo>
                    <a:lnTo>
                      <a:pt x="4" y="12"/>
                    </a:lnTo>
                    <a:lnTo>
                      <a:pt x="2" y="13"/>
                    </a:lnTo>
                    <a:lnTo>
                      <a:pt x="2" y="13"/>
                    </a:lnTo>
                    <a:lnTo>
                      <a:pt x="0" y="16"/>
                    </a:lnTo>
                    <a:lnTo>
                      <a:pt x="0" y="16"/>
                    </a:lnTo>
                    <a:lnTo>
                      <a:pt x="2" y="17"/>
                    </a:lnTo>
                    <a:lnTo>
                      <a:pt x="2" y="17"/>
                    </a:lnTo>
                    <a:lnTo>
                      <a:pt x="4" y="17"/>
                    </a:lnTo>
                    <a:lnTo>
                      <a:pt x="7" y="17"/>
                    </a:lnTo>
                    <a:lnTo>
                      <a:pt x="7" y="17"/>
                    </a:lnTo>
                    <a:lnTo>
                      <a:pt x="10" y="17"/>
                    </a:lnTo>
                    <a:lnTo>
                      <a:pt x="12" y="19"/>
                    </a:lnTo>
                    <a:lnTo>
                      <a:pt x="12" y="19"/>
                    </a:lnTo>
                    <a:lnTo>
                      <a:pt x="14" y="20"/>
                    </a:lnTo>
                    <a:lnTo>
                      <a:pt x="14" y="20"/>
                    </a:lnTo>
                    <a:lnTo>
                      <a:pt x="19" y="23"/>
                    </a:lnTo>
                    <a:lnTo>
                      <a:pt x="19" y="23"/>
                    </a:lnTo>
                    <a:lnTo>
                      <a:pt x="24" y="27"/>
                    </a:lnTo>
                    <a:lnTo>
                      <a:pt x="24" y="27"/>
                    </a:lnTo>
                    <a:lnTo>
                      <a:pt x="28" y="28"/>
                    </a:lnTo>
                    <a:lnTo>
                      <a:pt x="31" y="28"/>
                    </a:lnTo>
                    <a:lnTo>
                      <a:pt x="39" y="2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5" name="Freeform 70">
                <a:extLst>
                  <a:ext uri="{FF2B5EF4-FFF2-40B4-BE49-F238E27FC236}">
                    <a16:creationId xmlns:a16="http://schemas.microsoft.com/office/drawing/2014/main" xmlns="" id="{99285B94-F73A-4EA0-BDB9-5A3C8D561023}"/>
                  </a:ext>
                </a:extLst>
              </p:cNvPr>
              <p:cNvSpPr>
                <a:spLocks noEditPoints="1"/>
              </p:cNvSpPr>
              <p:nvPr/>
            </p:nvSpPr>
            <p:spPr bwMode="auto">
              <a:xfrm>
                <a:off x="5053507" y="5232799"/>
                <a:ext cx="631992" cy="499447"/>
              </a:xfrm>
              <a:custGeom>
                <a:avLst/>
                <a:gdLst>
                  <a:gd name="T0" fmla="*/ 274 w 329"/>
                  <a:gd name="T1" fmla="*/ 133 h 260"/>
                  <a:gd name="T2" fmla="*/ 263 w 329"/>
                  <a:gd name="T3" fmla="*/ 131 h 260"/>
                  <a:gd name="T4" fmla="*/ 324 w 329"/>
                  <a:gd name="T5" fmla="*/ 135 h 260"/>
                  <a:gd name="T6" fmla="*/ 289 w 329"/>
                  <a:gd name="T7" fmla="*/ 141 h 260"/>
                  <a:gd name="T8" fmla="*/ 261 w 329"/>
                  <a:gd name="T9" fmla="*/ 144 h 260"/>
                  <a:gd name="T10" fmla="*/ 251 w 329"/>
                  <a:gd name="T11" fmla="*/ 143 h 260"/>
                  <a:gd name="T12" fmla="*/ 255 w 329"/>
                  <a:gd name="T13" fmla="*/ 132 h 260"/>
                  <a:gd name="T14" fmla="*/ 239 w 329"/>
                  <a:gd name="T15" fmla="*/ 125 h 260"/>
                  <a:gd name="T16" fmla="*/ 224 w 329"/>
                  <a:gd name="T17" fmla="*/ 131 h 260"/>
                  <a:gd name="T18" fmla="*/ 204 w 329"/>
                  <a:gd name="T19" fmla="*/ 136 h 260"/>
                  <a:gd name="T20" fmla="*/ 203 w 329"/>
                  <a:gd name="T21" fmla="*/ 152 h 260"/>
                  <a:gd name="T22" fmla="*/ 193 w 329"/>
                  <a:gd name="T23" fmla="*/ 157 h 260"/>
                  <a:gd name="T24" fmla="*/ 175 w 329"/>
                  <a:gd name="T25" fmla="*/ 157 h 260"/>
                  <a:gd name="T26" fmla="*/ 163 w 329"/>
                  <a:gd name="T27" fmla="*/ 147 h 260"/>
                  <a:gd name="T28" fmla="*/ 139 w 329"/>
                  <a:gd name="T29" fmla="*/ 133 h 260"/>
                  <a:gd name="T30" fmla="*/ 137 w 329"/>
                  <a:gd name="T31" fmla="*/ 111 h 260"/>
                  <a:gd name="T32" fmla="*/ 157 w 329"/>
                  <a:gd name="T33" fmla="*/ 103 h 260"/>
                  <a:gd name="T34" fmla="*/ 172 w 329"/>
                  <a:gd name="T35" fmla="*/ 96 h 260"/>
                  <a:gd name="T36" fmla="*/ 187 w 329"/>
                  <a:gd name="T37" fmla="*/ 86 h 260"/>
                  <a:gd name="T38" fmla="*/ 203 w 329"/>
                  <a:gd name="T39" fmla="*/ 74 h 260"/>
                  <a:gd name="T40" fmla="*/ 192 w 329"/>
                  <a:gd name="T41" fmla="*/ 47 h 260"/>
                  <a:gd name="T42" fmla="*/ 173 w 329"/>
                  <a:gd name="T43" fmla="*/ 43 h 260"/>
                  <a:gd name="T44" fmla="*/ 163 w 329"/>
                  <a:gd name="T45" fmla="*/ 25 h 260"/>
                  <a:gd name="T46" fmla="*/ 147 w 329"/>
                  <a:gd name="T47" fmla="*/ 10 h 260"/>
                  <a:gd name="T48" fmla="*/ 132 w 329"/>
                  <a:gd name="T49" fmla="*/ 2 h 260"/>
                  <a:gd name="T50" fmla="*/ 119 w 329"/>
                  <a:gd name="T51" fmla="*/ 14 h 260"/>
                  <a:gd name="T52" fmla="*/ 94 w 329"/>
                  <a:gd name="T53" fmla="*/ 38 h 260"/>
                  <a:gd name="T54" fmla="*/ 84 w 329"/>
                  <a:gd name="T55" fmla="*/ 41 h 260"/>
                  <a:gd name="T56" fmla="*/ 64 w 329"/>
                  <a:gd name="T57" fmla="*/ 58 h 260"/>
                  <a:gd name="T58" fmla="*/ 58 w 329"/>
                  <a:gd name="T59" fmla="*/ 33 h 260"/>
                  <a:gd name="T60" fmla="*/ 40 w 329"/>
                  <a:gd name="T61" fmla="*/ 41 h 260"/>
                  <a:gd name="T62" fmla="*/ 23 w 329"/>
                  <a:gd name="T63" fmla="*/ 69 h 260"/>
                  <a:gd name="T64" fmla="*/ 22 w 329"/>
                  <a:gd name="T65" fmla="*/ 95 h 260"/>
                  <a:gd name="T66" fmla="*/ 18 w 329"/>
                  <a:gd name="T67" fmla="*/ 107 h 260"/>
                  <a:gd name="T68" fmla="*/ 24 w 329"/>
                  <a:gd name="T69" fmla="*/ 123 h 260"/>
                  <a:gd name="T70" fmla="*/ 36 w 329"/>
                  <a:gd name="T71" fmla="*/ 143 h 260"/>
                  <a:gd name="T72" fmla="*/ 43 w 329"/>
                  <a:gd name="T73" fmla="*/ 160 h 260"/>
                  <a:gd name="T74" fmla="*/ 38 w 329"/>
                  <a:gd name="T75" fmla="*/ 170 h 260"/>
                  <a:gd name="T76" fmla="*/ 23 w 329"/>
                  <a:gd name="T77" fmla="*/ 181 h 260"/>
                  <a:gd name="T78" fmla="*/ 32 w 329"/>
                  <a:gd name="T79" fmla="*/ 209 h 260"/>
                  <a:gd name="T80" fmla="*/ 19 w 329"/>
                  <a:gd name="T81" fmla="*/ 217 h 260"/>
                  <a:gd name="T82" fmla="*/ 2 w 329"/>
                  <a:gd name="T83" fmla="*/ 221 h 260"/>
                  <a:gd name="T84" fmla="*/ 14 w 329"/>
                  <a:gd name="T85" fmla="*/ 250 h 260"/>
                  <a:gd name="T86" fmla="*/ 28 w 329"/>
                  <a:gd name="T87" fmla="*/ 256 h 260"/>
                  <a:gd name="T88" fmla="*/ 42 w 329"/>
                  <a:gd name="T89" fmla="*/ 252 h 260"/>
                  <a:gd name="T90" fmla="*/ 59 w 329"/>
                  <a:gd name="T91" fmla="*/ 243 h 260"/>
                  <a:gd name="T92" fmla="*/ 52 w 329"/>
                  <a:gd name="T93" fmla="*/ 231 h 260"/>
                  <a:gd name="T94" fmla="*/ 80 w 329"/>
                  <a:gd name="T95" fmla="*/ 246 h 260"/>
                  <a:gd name="T96" fmla="*/ 80 w 329"/>
                  <a:gd name="T97" fmla="*/ 237 h 260"/>
                  <a:gd name="T98" fmla="*/ 90 w 329"/>
                  <a:gd name="T99" fmla="*/ 242 h 260"/>
                  <a:gd name="T100" fmla="*/ 103 w 329"/>
                  <a:gd name="T101" fmla="*/ 244 h 260"/>
                  <a:gd name="T102" fmla="*/ 116 w 329"/>
                  <a:gd name="T103" fmla="*/ 251 h 260"/>
                  <a:gd name="T104" fmla="*/ 133 w 329"/>
                  <a:gd name="T105" fmla="*/ 242 h 260"/>
                  <a:gd name="T106" fmla="*/ 168 w 329"/>
                  <a:gd name="T107" fmla="*/ 235 h 260"/>
                  <a:gd name="T108" fmla="*/ 193 w 329"/>
                  <a:gd name="T109" fmla="*/ 239 h 260"/>
                  <a:gd name="T110" fmla="*/ 217 w 329"/>
                  <a:gd name="T111" fmla="*/ 243 h 260"/>
                  <a:gd name="T112" fmla="*/ 229 w 329"/>
                  <a:gd name="T113" fmla="*/ 233 h 260"/>
                  <a:gd name="T114" fmla="*/ 263 w 329"/>
                  <a:gd name="T115" fmla="*/ 217 h 260"/>
                  <a:gd name="T116" fmla="*/ 286 w 329"/>
                  <a:gd name="T117" fmla="*/ 213 h 260"/>
                  <a:gd name="T118" fmla="*/ 290 w 329"/>
                  <a:gd name="T119" fmla="*/ 194 h 260"/>
                  <a:gd name="T120" fmla="*/ 309 w 329"/>
                  <a:gd name="T121" fmla="*/ 182 h 260"/>
                  <a:gd name="T122" fmla="*/ 326 w 329"/>
                  <a:gd name="T123" fmla="*/ 161 h 260"/>
                  <a:gd name="T124" fmla="*/ 325 w 329"/>
                  <a:gd name="T125" fmla="*/ 14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 h="260">
                    <a:moveTo>
                      <a:pt x="265" y="141"/>
                    </a:moveTo>
                    <a:lnTo>
                      <a:pt x="265" y="141"/>
                    </a:lnTo>
                    <a:lnTo>
                      <a:pt x="272" y="143"/>
                    </a:lnTo>
                    <a:lnTo>
                      <a:pt x="277" y="143"/>
                    </a:lnTo>
                    <a:lnTo>
                      <a:pt x="277" y="143"/>
                    </a:lnTo>
                    <a:lnTo>
                      <a:pt x="280" y="141"/>
                    </a:lnTo>
                    <a:lnTo>
                      <a:pt x="280" y="139"/>
                    </a:lnTo>
                    <a:lnTo>
                      <a:pt x="278" y="136"/>
                    </a:lnTo>
                    <a:lnTo>
                      <a:pt x="274" y="133"/>
                    </a:lnTo>
                    <a:lnTo>
                      <a:pt x="274" y="133"/>
                    </a:lnTo>
                    <a:lnTo>
                      <a:pt x="272" y="133"/>
                    </a:lnTo>
                    <a:lnTo>
                      <a:pt x="272" y="133"/>
                    </a:lnTo>
                    <a:lnTo>
                      <a:pt x="272" y="133"/>
                    </a:lnTo>
                    <a:lnTo>
                      <a:pt x="271" y="135"/>
                    </a:lnTo>
                    <a:lnTo>
                      <a:pt x="271" y="135"/>
                    </a:lnTo>
                    <a:lnTo>
                      <a:pt x="268" y="132"/>
                    </a:lnTo>
                    <a:lnTo>
                      <a:pt x="268" y="132"/>
                    </a:lnTo>
                    <a:lnTo>
                      <a:pt x="267" y="132"/>
                    </a:lnTo>
                    <a:lnTo>
                      <a:pt x="267" y="132"/>
                    </a:lnTo>
                    <a:lnTo>
                      <a:pt x="263" y="131"/>
                    </a:lnTo>
                    <a:lnTo>
                      <a:pt x="261" y="132"/>
                    </a:lnTo>
                    <a:lnTo>
                      <a:pt x="260" y="133"/>
                    </a:lnTo>
                    <a:lnTo>
                      <a:pt x="260" y="137"/>
                    </a:lnTo>
                    <a:lnTo>
                      <a:pt x="260" y="137"/>
                    </a:lnTo>
                    <a:lnTo>
                      <a:pt x="261" y="140"/>
                    </a:lnTo>
                    <a:lnTo>
                      <a:pt x="265" y="141"/>
                    </a:lnTo>
                    <a:close/>
                    <a:moveTo>
                      <a:pt x="328" y="135"/>
                    </a:moveTo>
                    <a:lnTo>
                      <a:pt x="328" y="135"/>
                    </a:lnTo>
                    <a:lnTo>
                      <a:pt x="324" y="135"/>
                    </a:lnTo>
                    <a:lnTo>
                      <a:pt x="324" y="135"/>
                    </a:lnTo>
                    <a:lnTo>
                      <a:pt x="314" y="136"/>
                    </a:lnTo>
                    <a:lnTo>
                      <a:pt x="314" y="136"/>
                    </a:lnTo>
                    <a:lnTo>
                      <a:pt x="309" y="137"/>
                    </a:lnTo>
                    <a:lnTo>
                      <a:pt x="309" y="137"/>
                    </a:lnTo>
                    <a:lnTo>
                      <a:pt x="305" y="139"/>
                    </a:lnTo>
                    <a:lnTo>
                      <a:pt x="305" y="139"/>
                    </a:lnTo>
                    <a:lnTo>
                      <a:pt x="300" y="139"/>
                    </a:lnTo>
                    <a:lnTo>
                      <a:pt x="300" y="139"/>
                    </a:lnTo>
                    <a:lnTo>
                      <a:pt x="294" y="140"/>
                    </a:lnTo>
                    <a:lnTo>
                      <a:pt x="289" y="141"/>
                    </a:lnTo>
                    <a:lnTo>
                      <a:pt x="289" y="141"/>
                    </a:lnTo>
                    <a:lnTo>
                      <a:pt x="285" y="144"/>
                    </a:lnTo>
                    <a:lnTo>
                      <a:pt x="285" y="144"/>
                    </a:lnTo>
                    <a:lnTo>
                      <a:pt x="281" y="145"/>
                    </a:lnTo>
                    <a:lnTo>
                      <a:pt x="277" y="145"/>
                    </a:lnTo>
                    <a:lnTo>
                      <a:pt x="277" y="145"/>
                    </a:lnTo>
                    <a:lnTo>
                      <a:pt x="268" y="147"/>
                    </a:lnTo>
                    <a:lnTo>
                      <a:pt x="268" y="147"/>
                    </a:lnTo>
                    <a:lnTo>
                      <a:pt x="264" y="145"/>
                    </a:lnTo>
                    <a:lnTo>
                      <a:pt x="261" y="144"/>
                    </a:lnTo>
                    <a:lnTo>
                      <a:pt x="259" y="140"/>
                    </a:lnTo>
                    <a:lnTo>
                      <a:pt x="259" y="140"/>
                    </a:lnTo>
                    <a:lnTo>
                      <a:pt x="257" y="137"/>
                    </a:lnTo>
                    <a:lnTo>
                      <a:pt x="257" y="137"/>
                    </a:lnTo>
                    <a:lnTo>
                      <a:pt x="256" y="137"/>
                    </a:lnTo>
                    <a:lnTo>
                      <a:pt x="256" y="137"/>
                    </a:lnTo>
                    <a:lnTo>
                      <a:pt x="255" y="139"/>
                    </a:lnTo>
                    <a:lnTo>
                      <a:pt x="255" y="140"/>
                    </a:lnTo>
                    <a:lnTo>
                      <a:pt x="255" y="140"/>
                    </a:lnTo>
                    <a:lnTo>
                      <a:pt x="251" y="143"/>
                    </a:lnTo>
                    <a:lnTo>
                      <a:pt x="251" y="143"/>
                    </a:lnTo>
                    <a:lnTo>
                      <a:pt x="245" y="141"/>
                    </a:lnTo>
                    <a:lnTo>
                      <a:pt x="245" y="141"/>
                    </a:lnTo>
                    <a:lnTo>
                      <a:pt x="243" y="140"/>
                    </a:lnTo>
                    <a:lnTo>
                      <a:pt x="243" y="139"/>
                    </a:lnTo>
                    <a:lnTo>
                      <a:pt x="247" y="135"/>
                    </a:lnTo>
                    <a:lnTo>
                      <a:pt x="247" y="135"/>
                    </a:lnTo>
                    <a:lnTo>
                      <a:pt x="249" y="133"/>
                    </a:lnTo>
                    <a:lnTo>
                      <a:pt x="252" y="133"/>
                    </a:lnTo>
                    <a:lnTo>
                      <a:pt x="255" y="132"/>
                    </a:lnTo>
                    <a:lnTo>
                      <a:pt x="256" y="131"/>
                    </a:lnTo>
                    <a:lnTo>
                      <a:pt x="256" y="131"/>
                    </a:lnTo>
                    <a:lnTo>
                      <a:pt x="255" y="128"/>
                    </a:lnTo>
                    <a:lnTo>
                      <a:pt x="253" y="127"/>
                    </a:lnTo>
                    <a:lnTo>
                      <a:pt x="251" y="127"/>
                    </a:lnTo>
                    <a:lnTo>
                      <a:pt x="249" y="125"/>
                    </a:lnTo>
                    <a:lnTo>
                      <a:pt x="249" y="125"/>
                    </a:lnTo>
                    <a:lnTo>
                      <a:pt x="247" y="127"/>
                    </a:lnTo>
                    <a:lnTo>
                      <a:pt x="243" y="125"/>
                    </a:lnTo>
                    <a:lnTo>
                      <a:pt x="239" y="125"/>
                    </a:lnTo>
                    <a:lnTo>
                      <a:pt x="236" y="127"/>
                    </a:lnTo>
                    <a:lnTo>
                      <a:pt x="236" y="127"/>
                    </a:lnTo>
                    <a:lnTo>
                      <a:pt x="229" y="129"/>
                    </a:lnTo>
                    <a:lnTo>
                      <a:pt x="229" y="129"/>
                    </a:lnTo>
                    <a:lnTo>
                      <a:pt x="228" y="131"/>
                    </a:lnTo>
                    <a:lnTo>
                      <a:pt x="225" y="131"/>
                    </a:lnTo>
                    <a:lnTo>
                      <a:pt x="225" y="131"/>
                    </a:lnTo>
                    <a:lnTo>
                      <a:pt x="227" y="131"/>
                    </a:lnTo>
                    <a:lnTo>
                      <a:pt x="227" y="131"/>
                    </a:lnTo>
                    <a:lnTo>
                      <a:pt x="224" y="131"/>
                    </a:lnTo>
                    <a:lnTo>
                      <a:pt x="221" y="131"/>
                    </a:lnTo>
                    <a:lnTo>
                      <a:pt x="221" y="131"/>
                    </a:lnTo>
                    <a:lnTo>
                      <a:pt x="216" y="129"/>
                    </a:lnTo>
                    <a:lnTo>
                      <a:pt x="211" y="127"/>
                    </a:lnTo>
                    <a:lnTo>
                      <a:pt x="211" y="127"/>
                    </a:lnTo>
                    <a:lnTo>
                      <a:pt x="209" y="128"/>
                    </a:lnTo>
                    <a:lnTo>
                      <a:pt x="208" y="131"/>
                    </a:lnTo>
                    <a:lnTo>
                      <a:pt x="208" y="131"/>
                    </a:lnTo>
                    <a:lnTo>
                      <a:pt x="205" y="133"/>
                    </a:lnTo>
                    <a:lnTo>
                      <a:pt x="204" y="136"/>
                    </a:lnTo>
                    <a:lnTo>
                      <a:pt x="205" y="139"/>
                    </a:lnTo>
                    <a:lnTo>
                      <a:pt x="205" y="139"/>
                    </a:lnTo>
                    <a:lnTo>
                      <a:pt x="205" y="141"/>
                    </a:lnTo>
                    <a:lnTo>
                      <a:pt x="205" y="144"/>
                    </a:lnTo>
                    <a:lnTo>
                      <a:pt x="205" y="144"/>
                    </a:lnTo>
                    <a:lnTo>
                      <a:pt x="205" y="147"/>
                    </a:lnTo>
                    <a:lnTo>
                      <a:pt x="203" y="149"/>
                    </a:lnTo>
                    <a:lnTo>
                      <a:pt x="203" y="149"/>
                    </a:lnTo>
                    <a:lnTo>
                      <a:pt x="203" y="152"/>
                    </a:lnTo>
                    <a:lnTo>
                      <a:pt x="203" y="152"/>
                    </a:lnTo>
                    <a:lnTo>
                      <a:pt x="200" y="156"/>
                    </a:lnTo>
                    <a:lnTo>
                      <a:pt x="199" y="157"/>
                    </a:lnTo>
                    <a:lnTo>
                      <a:pt x="199" y="157"/>
                    </a:lnTo>
                    <a:lnTo>
                      <a:pt x="197" y="159"/>
                    </a:lnTo>
                    <a:lnTo>
                      <a:pt x="197" y="159"/>
                    </a:lnTo>
                    <a:lnTo>
                      <a:pt x="197" y="159"/>
                    </a:lnTo>
                    <a:lnTo>
                      <a:pt x="197" y="159"/>
                    </a:lnTo>
                    <a:lnTo>
                      <a:pt x="197" y="159"/>
                    </a:lnTo>
                    <a:lnTo>
                      <a:pt x="197" y="159"/>
                    </a:lnTo>
                    <a:lnTo>
                      <a:pt x="193" y="157"/>
                    </a:lnTo>
                    <a:lnTo>
                      <a:pt x="193" y="157"/>
                    </a:lnTo>
                    <a:lnTo>
                      <a:pt x="191" y="155"/>
                    </a:lnTo>
                    <a:lnTo>
                      <a:pt x="187" y="153"/>
                    </a:lnTo>
                    <a:lnTo>
                      <a:pt x="187" y="153"/>
                    </a:lnTo>
                    <a:lnTo>
                      <a:pt x="185" y="153"/>
                    </a:lnTo>
                    <a:lnTo>
                      <a:pt x="183" y="156"/>
                    </a:lnTo>
                    <a:lnTo>
                      <a:pt x="179" y="159"/>
                    </a:lnTo>
                    <a:lnTo>
                      <a:pt x="179" y="159"/>
                    </a:lnTo>
                    <a:lnTo>
                      <a:pt x="176" y="159"/>
                    </a:lnTo>
                    <a:lnTo>
                      <a:pt x="175" y="157"/>
                    </a:lnTo>
                    <a:lnTo>
                      <a:pt x="173" y="155"/>
                    </a:lnTo>
                    <a:lnTo>
                      <a:pt x="173" y="155"/>
                    </a:lnTo>
                    <a:lnTo>
                      <a:pt x="169" y="152"/>
                    </a:lnTo>
                    <a:lnTo>
                      <a:pt x="169" y="152"/>
                    </a:lnTo>
                    <a:lnTo>
                      <a:pt x="168" y="152"/>
                    </a:lnTo>
                    <a:lnTo>
                      <a:pt x="167" y="151"/>
                    </a:lnTo>
                    <a:lnTo>
                      <a:pt x="167" y="151"/>
                    </a:lnTo>
                    <a:lnTo>
                      <a:pt x="165" y="148"/>
                    </a:lnTo>
                    <a:lnTo>
                      <a:pt x="163" y="147"/>
                    </a:lnTo>
                    <a:lnTo>
                      <a:pt x="163" y="147"/>
                    </a:lnTo>
                    <a:lnTo>
                      <a:pt x="159" y="145"/>
                    </a:lnTo>
                    <a:lnTo>
                      <a:pt x="159" y="145"/>
                    </a:lnTo>
                    <a:lnTo>
                      <a:pt x="155" y="143"/>
                    </a:lnTo>
                    <a:lnTo>
                      <a:pt x="151" y="140"/>
                    </a:lnTo>
                    <a:lnTo>
                      <a:pt x="151" y="140"/>
                    </a:lnTo>
                    <a:lnTo>
                      <a:pt x="147" y="139"/>
                    </a:lnTo>
                    <a:lnTo>
                      <a:pt x="143" y="136"/>
                    </a:lnTo>
                    <a:lnTo>
                      <a:pt x="143" y="136"/>
                    </a:lnTo>
                    <a:lnTo>
                      <a:pt x="139" y="133"/>
                    </a:lnTo>
                    <a:lnTo>
                      <a:pt x="139" y="133"/>
                    </a:lnTo>
                    <a:lnTo>
                      <a:pt x="139" y="133"/>
                    </a:lnTo>
                    <a:lnTo>
                      <a:pt x="139" y="133"/>
                    </a:lnTo>
                    <a:lnTo>
                      <a:pt x="140" y="128"/>
                    </a:lnTo>
                    <a:lnTo>
                      <a:pt x="140" y="128"/>
                    </a:lnTo>
                    <a:lnTo>
                      <a:pt x="140" y="123"/>
                    </a:lnTo>
                    <a:lnTo>
                      <a:pt x="137" y="118"/>
                    </a:lnTo>
                    <a:lnTo>
                      <a:pt x="137" y="118"/>
                    </a:lnTo>
                    <a:lnTo>
                      <a:pt x="137" y="112"/>
                    </a:lnTo>
                    <a:lnTo>
                      <a:pt x="137" y="112"/>
                    </a:lnTo>
                    <a:lnTo>
                      <a:pt x="137" y="111"/>
                    </a:lnTo>
                    <a:lnTo>
                      <a:pt x="137" y="111"/>
                    </a:lnTo>
                    <a:lnTo>
                      <a:pt x="141" y="111"/>
                    </a:lnTo>
                    <a:lnTo>
                      <a:pt x="144" y="110"/>
                    </a:lnTo>
                    <a:lnTo>
                      <a:pt x="144" y="110"/>
                    </a:lnTo>
                    <a:lnTo>
                      <a:pt x="148" y="108"/>
                    </a:lnTo>
                    <a:lnTo>
                      <a:pt x="148" y="108"/>
                    </a:lnTo>
                    <a:lnTo>
                      <a:pt x="151" y="107"/>
                    </a:lnTo>
                    <a:lnTo>
                      <a:pt x="155" y="106"/>
                    </a:lnTo>
                    <a:lnTo>
                      <a:pt x="155" y="106"/>
                    </a:lnTo>
                    <a:lnTo>
                      <a:pt x="157" y="103"/>
                    </a:lnTo>
                    <a:lnTo>
                      <a:pt x="157" y="103"/>
                    </a:lnTo>
                    <a:lnTo>
                      <a:pt x="159" y="100"/>
                    </a:lnTo>
                    <a:lnTo>
                      <a:pt x="160" y="99"/>
                    </a:lnTo>
                    <a:lnTo>
                      <a:pt x="160" y="99"/>
                    </a:lnTo>
                    <a:lnTo>
                      <a:pt x="163" y="99"/>
                    </a:lnTo>
                    <a:lnTo>
                      <a:pt x="165" y="99"/>
                    </a:lnTo>
                    <a:lnTo>
                      <a:pt x="165" y="99"/>
                    </a:lnTo>
                    <a:lnTo>
                      <a:pt x="169" y="98"/>
                    </a:lnTo>
                    <a:lnTo>
                      <a:pt x="169" y="98"/>
                    </a:lnTo>
                    <a:lnTo>
                      <a:pt x="172" y="96"/>
                    </a:lnTo>
                    <a:lnTo>
                      <a:pt x="175" y="95"/>
                    </a:lnTo>
                    <a:lnTo>
                      <a:pt x="181" y="95"/>
                    </a:lnTo>
                    <a:lnTo>
                      <a:pt x="181" y="95"/>
                    </a:lnTo>
                    <a:lnTo>
                      <a:pt x="184" y="95"/>
                    </a:lnTo>
                    <a:lnTo>
                      <a:pt x="184" y="95"/>
                    </a:lnTo>
                    <a:lnTo>
                      <a:pt x="184" y="94"/>
                    </a:lnTo>
                    <a:lnTo>
                      <a:pt x="184" y="94"/>
                    </a:lnTo>
                    <a:lnTo>
                      <a:pt x="185" y="88"/>
                    </a:lnTo>
                    <a:lnTo>
                      <a:pt x="185" y="88"/>
                    </a:lnTo>
                    <a:lnTo>
                      <a:pt x="187" y="86"/>
                    </a:lnTo>
                    <a:lnTo>
                      <a:pt x="189" y="83"/>
                    </a:lnTo>
                    <a:lnTo>
                      <a:pt x="189" y="83"/>
                    </a:lnTo>
                    <a:lnTo>
                      <a:pt x="193" y="83"/>
                    </a:lnTo>
                    <a:lnTo>
                      <a:pt x="197" y="83"/>
                    </a:lnTo>
                    <a:lnTo>
                      <a:pt x="197" y="83"/>
                    </a:lnTo>
                    <a:lnTo>
                      <a:pt x="197" y="80"/>
                    </a:lnTo>
                    <a:lnTo>
                      <a:pt x="197" y="80"/>
                    </a:lnTo>
                    <a:lnTo>
                      <a:pt x="201" y="77"/>
                    </a:lnTo>
                    <a:lnTo>
                      <a:pt x="201" y="77"/>
                    </a:lnTo>
                    <a:lnTo>
                      <a:pt x="203" y="74"/>
                    </a:lnTo>
                    <a:lnTo>
                      <a:pt x="205" y="71"/>
                    </a:lnTo>
                    <a:lnTo>
                      <a:pt x="205" y="67"/>
                    </a:lnTo>
                    <a:lnTo>
                      <a:pt x="205" y="63"/>
                    </a:lnTo>
                    <a:lnTo>
                      <a:pt x="205" y="63"/>
                    </a:lnTo>
                    <a:lnTo>
                      <a:pt x="199" y="54"/>
                    </a:lnTo>
                    <a:lnTo>
                      <a:pt x="199" y="54"/>
                    </a:lnTo>
                    <a:lnTo>
                      <a:pt x="196" y="50"/>
                    </a:lnTo>
                    <a:lnTo>
                      <a:pt x="196" y="50"/>
                    </a:lnTo>
                    <a:lnTo>
                      <a:pt x="192" y="47"/>
                    </a:lnTo>
                    <a:lnTo>
                      <a:pt x="192" y="47"/>
                    </a:lnTo>
                    <a:lnTo>
                      <a:pt x="189" y="45"/>
                    </a:lnTo>
                    <a:lnTo>
                      <a:pt x="188" y="42"/>
                    </a:lnTo>
                    <a:lnTo>
                      <a:pt x="188" y="42"/>
                    </a:lnTo>
                    <a:lnTo>
                      <a:pt x="187" y="39"/>
                    </a:lnTo>
                    <a:lnTo>
                      <a:pt x="184" y="38"/>
                    </a:lnTo>
                    <a:lnTo>
                      <a:pt x="184" y="38"/>
                    </a:lnTo>
                    <a:lnTo>
                      <a:pt x="181" y="38"/>
                    </a:lnTo>
                    <a:lnTo>
                      <a:pt x="179" y="41"/>
                    </a:lnTo>
                    <a:lnTo>
                      <a:pt x="176" y="42"/>
                    </a:lnTo>
                    <a:lnTo>
                      <a:pt x="173" y="43"/>
                    </a:lnTo>
                    <a:lnTo>
                      <a:pt x="173" y="43"/>
                    </a:lnTo>
                    <a:lnTo>
                      <a:pt x="172" y="43"/>
                    </a:lnTo>
                    <a:lnTo>
                      <a:pt x="172" y="43"/>
                    </a:lnTo>
                    <a:lnTo>
                      <a:pt x="171" y="41"/>
                    </a:lnTo>
                    <a:lnTo>
                      <a:pt x="171" y="41"/>
                    </a:lnTo>
                    <a:lnTo>
                      <a:pt x="168" y="34"/>
                    </a:lnTo>
                    <a:lnTo>
                      <a:pt x="168" y="34"/>
                    </a:lnTo>
                    <a:lnTo>
                      <a:pt x="167" y="28"/>
                    </a:lnTo>
                    <a:lnTo>
                      <a:pt x="165" y="26"/>
                    </a:lnTo>
                    <a:lnTo>
                      <a:pt x="163" y="25"/>
                    </a:lnTo>
                    <a:lnTo>
                      <a:pt x="163" y="25"/>
                    </a:lnTo>
                    <a:lnTo>
                      <a:pt x="160" y="25"/>
                    </a:lnTo>
                    <a:lnTo>
                      <a:pt x="159" y="24"/>
                    </a:lnTo>
                    <a:lnTo>
                      <a:pt x="156" y="21"/>
                    </a:lnTo>
                    <a:lnTo>
                      <a:pt x="156" y="21"/>
                    </a:lnTo>
                    <a:lnTo>
                      <a:pt x="153" y="20"/>
                    </a:lnTo>
                    <a:lnTo>
                      <a:pt x="152" y="18"/>
                    </a:lnTo>
                    <a:lnTo>
                      <a:pt x="152" y="18"/>
                    </a:lnTo>
                    <a:lnTo>
                      <a:pt x="149" y="14"/>
                    </a:lnTo>
                    <a:lnTo>
                      <a:pt x="147" y="10"/>
                    </a:lnTo>
                    <a:lnTo>
                      <a:pt x="147" y="10"/>
                    </a:lnTo>
                    <a:lnTo>
                      <a:pt x="144" y="9"/>
                    </a:lnTo>
                    <a:lnTo>
                      <a:pt x="141" y="9"/>
                    </a:lnTo>
                    <a:lnTo>
                      <a:pt x="141" y="9"/>
                    </a:lnTo>
                    <a:lnTo>
                      <a:pt x="139" y="5"/>
                    </a:lnTo>
                    <a:lnTo>
                      <a:pt x="137" y="2"/>
                    </a:lnTo>
                    <a:lnTo>
                      <a:pt x="137" y="2"/>
                    </a:lnTo>
                    <a:lnTo>
                      <a:pt x="135" y="0"/>
                    </a:lnTo>
                    <a:lnTo>
                      <a:pt x="135" y="0"/>
                    </a:lnTo>
                    <a:lnTo>
                      <a:pt x="132" y="2"/>
                    </a:lnTo>
                    <a:lnTo>
                      <a:pt x="129" y="6"/>
                    </a:lnTo>
                    <a:lnTo>
                      <a:pt x="129" y="6"/>
                    </a:lnTo>
                    <a:lnTo>
                      <a:pt x="128" y="8"/>
                    </a:lnTo>
                    <a:lnTo>
                      <a:pt x="127" y="9"/>
                    </a:lnTo>
                    <a:lnTo>
                      <a:pt x="123" y="8"/>
                    </a:lnTo>
                    <a:lnTo>
                      <a:pt x="123" y="8"/>
                    </a:lnTo>
                    <a:lnTo>
                      <a:pt x="120" y="9"/>
                    </a:lnTo>
                    <a:lnTo>
                      <a:pt x="119" y="10"/>
                    </a:lnTo>
                    <a:lnTo>
                      <a:pt x="119" y="14"/>
                    </a:lnTo>
                    <a:lnTo>
                      <a:pt x="119" y="14"/>
                    </a:lnTo>
                    <a:lnTo>
                      <a:pt x="118" y="22"/>
                    </a:lnTo>
                    <a:lnTo>
                      <a:pt x="118" y="22"/>
                    </a:lnTo>
                    <a:lnTo>
                      <a:pt x="110" y="25"/>
                    </a:lnTo>
                    <a:lnTo>
                      <a:pt x="110" y="25"/>
                    </a:lnTo>
                    <a:lnTo>
                      <a:pt x="100" y="32"/>
                    </a:lnTo>
                    <a:lnTo>
                      <a:pt x="100" y="32"/>
                    </a:lnTo>
                    <a:lnTo>
                      <a:pt x="95" y="34"/>
                    </a:lnTo>
                    <a:lnTo>
                      <a:pt x="94" y="36"/>
                    </a:lnTo>
                    <a:lnTo>
                      <a:pt x="94" y="38"/>
                    </a:lnTo>
                    <a:lnTo>
                      <a:pt x="94" y="38"/>
                    </a:lnTo>
                    <a:lnTo>
                      <a:pt x="96" y="42"/>
                    </a:lnTo>
                    <a:lnTo>
                      <a:pt x="96" y="45"/>
                    </a:lnTo>
                    <a:lnTo>
                      <a:pt x="94" y="45"/>
                    </a:lnTo>
                    <a:lnTo>
                      <a:pt x="94" y="45"/>
                    </a:lnTo>
                    <a:lnTo>
                      <a:pt x="92" y="43"/>
                    </a:lnTo>
                    <a:lnTo>
                      <a:pt x="91" y="42"/>
                    </a:lnTo>
                    <a:lnTo>
                      <a:pt x="90" y="41"/>
                    </a:lnTo>
                    <a:lnTo>
                      <a:pt x="87" y="41"/>
                    </a:lnTo>
                    <a:lnTo>
                      <a:pt x="87" y="41"/>
                    </a:lnTo>
                    <a:lnTo>
                      <a:pt x="84" y="41"/>
                    </a:lnTo>
                    <a:lnTo>
                      <a:pt x="82" y="42"/>
                    </a:lnTo>
                    <a:lnTo>
                      <a:pt x="76" y="46"/>
                    </a:lnTo>
                    <a:lnTo>
                      <a:pt x="76" y="46"/>
                    </a:lnTo>
                    <a:lnTo>
                      <a:pt x="74" y="50"/>
                    </a:lnTo>
                    <a:lnTo>
                      <a:pt x="72" y="54"/>
                    </a:lnTo>
                    <a:lnTo>
                      <a:pt x="72" y="54"/>
                    </a:lnTo>
                    <a:lnTo>
                      <a:pt x="72" y="54"/>
                    </a:lnTo>
                    <a:lnTo>
                      <a:pt x="72" y="54"/>
                    </a:lnTo>
                    <a:lnTo>
                      <a:pt x="67" y="57"/>
                    </a:lnTo>
                    <a:lnTo>
                      <a:pt x="64" y="58"/>
                    </a:lnTo>
                    <a:lnTo>
                      <a:pt x="62" y="57"/>
                    </a:lnTo>
                    <a:lnTo>
                      <a:pt x="62" y="57"/>
                    </a:lnTo>
                    <a:lnTo>
                      <a:pt x="59" y="55"/>
                    </a:lnTo>
                    <a:lnTo>
                      <a:pt x="58" y="51"/>
                    </a:lnTo>
                    <a:lnTo>
                      <a:pt x="56" y="43"/>
                    </a:lnTo>
                    <a:lnTo>
                      <a:pt x="56" y="43"/>
                    </a:lnTo>
                    <a:lnTo>
                      <a:pt x="58" y="41"/>
                    </a:lnTo>
                    <a:lnTo>
                      <a:pt x="59" y="38"/>
                    </a:lnTo>
                    <a:lnTo>
                      <a:pt x="59" y="36"/>
                    </a:lnTo>
                    <a:lnTo>
                      <a:pt x="58" y="33"/>
                    </a:lnTo>
                    <a:lnTo>
                      <a:pt x="58" y="33"/>
                    </a:lnTo>
                    <a:lnTo>
                      <a:pt x="55" y="32"/>
                    </a:lnTo>
                    <a:lnTo>
                      <a:pt x="54" y="32"/>
                    </a:lnTo>
                    <a:lnTo>
                      <a:pt x="48" y="34"/>
                    </a:lnTo>
                    <a:lnTo>
                      <a:pt x="48" y="34"/>
                    </a:lnTo>
                    <a:lnTo>
                      <a:pt x="44" y="36"/>
                    </a:lnTo>
                    <a:lnTo>
                      <a:pt x="44" y="36"/>
                    </a:lnTo>
                    <a:lnTo>
                      <a:pt x="44" y="38"/>
                    </a:lnTo>
                    <a:lnTo>
                      <a:pt x="44" y="38"/>
                    </a:lnTo>
                    <a:lnTo>
                      <a:pt x="40" y="41"/>
                    </a:lnTo>
                    <a:lnTo>
                      <a:pt x="40" y="41"/>
                    </a:lnTo>
                    <a:lnTo>
                      <a:pt x="39" y="45"/>
                    </a:lnTo>
                    <a:lnTo>
                      <a:pt x="38" y="47"/>
                    </a:lnTo>
                    <a:lnTo>
                      <a:pt x="38" y="54"/>
                    </a:lnTo>
                    <a:lnTo>
                      <a:pt x="38" y="54"/>
                    </a:lnTo>
                    <a:lnTo>
                      <a:pt x="36" y="57"/>
                    </a:lnTo>
                    <a:lnTo>
                      <a:pt x="32" y="59"/>
                    </a:lnTo>
                    <a:lnTo>
                      <a:pt x="24" y="63"/>
                    </a:lnTo>
                    <a:lnTo>
                      <a:pt x="24" y="63"/>
                    </a:lnTo>
                    <a:lnTo>
                      <a:pt x="23" y="69"/>
                    </a:lnTo>
                    <a:lnTo>
                      <a:pt x="19" y="74"/>
                    </a:lnTo>
                    <a:lnTo>
                      <a:pt x="19" y="74"/>
                    </a:lnTo>
                    <a:lnTo>
                      <a:pt x="20" y="79"/>
                    </a:lnTo>
                    <a:lnTo>
                      <a:pt x="22" y="83"/>
                    </a:lnTo>
                    <a:lnTo>
                      <a:pt x="22" y="83"/>
                    </a:lnTo>
                    <a:lnTo>
                      <a:pt x="20" y="87"/>
                    </a:lnTo>
                    <a:lnTo>
                      <a:pt x="20" y="90"/>
                    </a:lnTo>
                    <a:lnTo>
                      <a:pt x="20" y="91"/>
                    </a:lnTo>
                    <a:lnTo>
                      <a:pt x="20" y="91"/>
                    </a:lnTo>
                    <a:lnTo>
                      <a:pt x="22" y="95"/>
                    </a:lnTo>
                    <a:lnTo>
                      <a:pt x="23" y="98"/>
                    </a:lnTo>
                    <a:lnTo>
                      <a:pt x="23" y="98"/>
                    </a:lnTo>
                    <a:lnTo>
                      <a:pt x="24" y="102"/>
                    </a:lnTo>
                    <a:lnTo>
                      <a:pt x="24" y="104"/>
                    </a:lnTo>
                    <a:lnTo>
                      <a:pt x="24" y="104"/>
                    </a:lnTo>
                    <a:lnTo>
                      <a:pt x="23" y="104"/>
                    </a:lnTo>
                    <a:lnTo>
                      <a:pt x="23" y="106"/>
                    </a:lnTo>
                    <a:lnTo>
                      <a:pt x="20" y="106"/>
                    </a:lnTo>
                    <a:lnTo>
                      <a:pt x="20" y="106"/>
                    </a:lnTo>
                    <a:lnTo>
                      <a:pt x="18" y="107"/>
                    </a:lnTo>
                    <a:lnTo>
                      <a:pt x="18" y="107"/>
                    </a:lnTo>
                    <a:lnTo>
                      <a:pt x="22" y="110"/>
                    </a:lnTo>
                    <a:lnTo>
                      <a:pt x="23" y="111"/>
                    </a:lnTo>
                    <a:lnTo>
                      <a:pt x="23" y="114"/>
                    </a:lnTo>
                    <a:lnTo>
                      <a:pt x="23" y="114"/>
                    </a:lnTo>
                    <a:lnTo>
                      <a:pt x="23" y="116"/>
                    </a:lnTo>
                    <a:lnTo>
                      <a:pt x="22" y="119"/>
                    </a:lnTo>
                    <a:lnTo>
                      <a:pt x="22" y="120"/>
                    </a:lnTo>
                    <a:lnTo>
                      <a:pt x="24" y="123"/>
                    </a:lnTo>
                    <a:lnTo>
                      <a:pt x="24" y="123"/>
                    </a:lnTo>
                    <a:lnTo>
                      <a:pt x="27" y="125"/>
                    </a:lnTo>
                    <a:lnTo>
                      <a:pt x="30" y="129"/>
                    </a:lnTo>
                    <a:lnTo>
                      <a:pt x="30" y="129"/>
                    </a:lnTo>
                    <a:lnTo>
                      <a:pt x="30" y="129"/>
                    </a:lnTo>
                    <a:lnTo>
                      <a:pt x="30" y="129"/>
                    </a:lnTo>
                    <a:lnTo>
                      <a:pt x="32" y="133"/>
                    </a:lnTo>
                    <a:lnTo>
                      <a:pt x="35" y="137"/>
                    </a:lnTo>
                    <a:lnTo>
                      <a:pt x="35" y="137"/>
                    </a:lnTo>
                    <a:lnTo>
                      <a:pt x="36" y="143"/>
                    </a:lnTo>
                    <a:lnTo>
                      <a:pt x="36" y="143"/>
                    </a:lnTo>
                    <a:lnTo>
                      <a:pt x="35" y="145"/>
                    </a:lnTo>
                    <a:lnTo>
                      <a:pt x="35" y="145"/>
                    </a:lnTo>
                    <a:lnTo>
                      <a:pt x="36" y="148"/>
                    </a:lnTo>
                    <a:lnTo>
                      <a:pt x="36" y="149"/>
                    </a:lnTo>
                    <a:lnTo>
                      <a:pt x="40" y="153"/>
                    </a:lnTo>
                    <a:lnTo>
                      <a:pt x="40" y="153"/>
                    </a:lnTo>
                    <a:lnTo>
                      <a:pt x="42" y="155"/>
                    </a:lnTo>
                    <a:lnTo>
                      <a:pt x="43" y="157"/>
                    </a:lnTo>
                    <a:lnTo>
                      <a:pt x="43" y="157"/>
                    </a:lnTo>
                    <a:lnTo>
                      <a:pt x="43" y="160"/>
                    </a:lnTo>
                    <a:lnTo>
                      <a:pt x="43" y="160"/>
                    </a:lnTo>
                    <a:lnTo>
                      <a:pt x="43" y="160"/>
                    </a:lnTo>
                    <a:lnTo>
                      <a:pt x="43" y="160"/>
                    </a:lnTo>
                    <a:lnTo>
                      <a:pt x="40" y="160"/>
                    </a:lnTo>
                    <a:lnTo>
                      <a:pt x="39" y="161"/>
                    </a:lnTo>
                    <a:lnTo>
                      <a:pt x="38" y="162"/>
                    </a:lnTo>
                    <a:lnTo>
                      <a:pt x="38" y="165"/>
                    </a:lnTo>
                    <a:lnTo>
                      <a:pt x="38" y="165"/>
                    </a:lnTo>
                    <a:lnTo>
                      <a:pt x="38" y="168"/>
                    </a:lnTo>
                    <a:lnTo>
                      <a:pt x="38" y="170"/>
                    </a:lnTo>
                    <a:lnTo>
                      <a:pt x="38" y="170"/>
                    </a:lnTo>
                    <a:lnTo>
                      <a:pt x="36" y="172"/>
                    </a:lnTo>
                    <a:lnTo>
                      <a:pt x="34" y="172"/>
                    </a:lnTo>
                    <a:lnTo>
                      <a:pt x="34" y="172"/>
                    </a:lnTo>
                    <a:lnTo>
                      <a:pt x="31" y="174"/>
                    </a:lnTo>
                    <a:lnTo>
                      <a:pt x="31" y="174"/>
                    </a:lnTo>
                    <a:lnTo>
                      <a:pt x="26" y="176"/>
                    </a:lnTo>
                    <a:lnTo>
                      <a:pt x="26" y="176"/>
                    </a:lnTo>
                    <a:lnTo>
                      <a:pt x="23" y="178"/>
                    </a:lnTo>
                    <a:lnTo>
                      <a:pt x="23" y="181"/>
                    </a:lnTo>
                    <a:lnTo>
                      <a:pt x="27" y="188"/>
                    </a:lnTo>
                    <a:lnTo>
                      <a:pt x="27" y="188"/>
                    </a:lnTo>
                    <a:lnTo>
                      <a:pt x="28" y="190"/>
                    </a:lnTo>
                    <a:lnTo>
                      <a:pt x="28" y="193"/>
                    </a:lnTo>
                    <a:lnTo>
                      <a:pt x="28" y="198"/>
                    </a:lnTo>
                    <a:lnTo>
                      <a:pt x="28" y="198"/>
                    </a:lnTo>
                    <a:lnTo>
                      <a:pt x="30" y="202"/>
                    </a:lnTo>
                    <a:lnTo>
                      <a:pt x="31" y="206"/>
                    </a:lnTo>
                    <a:lnTo>
                      <a:pt x="31" y="206"/>
                    </a:lnTo>
                    <a:lnTo>
                      <a:pt x="32" y="209"/>
                    </a:lnTo>
                    <a:lnTo>
                      <a:pt x="34" y="210"/>
                    </a:lnTo>
                    <a:lnTo>
                      <a:pt x="34" y="210"/>
                    </a:lnTo>
                    <a:lnTo>
                      <a:pt x="32" y="215"/>
                    </a:lnTo>
                    <a:lnTo>
                      <a:pt x="31" y="218"/>
                    </a:lnTo>
                    <a:lnTo>
                      <a:pt x="28" y="219"/>
                    </a:lnTo>
                    <a:lnTo>
                      <a:pt x="28" y="219"/>
                    </a:lnTo>
                    <a:lnTo>
                      <a:pt x="26" y="219"/>
                    </a:lnTo>
                    <a:lnTo>
                      <a:pt x="24" y="219"/>
                    </a:lnTo>
                    <a:lnTo>
                      <a:pt x="19" y="217"/>
                    </a:lnTo>
                    <a:lnTo>
                      <a:pt x="19" y="217"/>
                    </a:lnTo>
                    <a:lnTo>
                      <a:pt x="14" y="215"/>
                    </a:lnTo>
                    <a:lnTo>
                      <a:pt x="8" y="214"/>
                    </a:lnTo>
                    <a:lnTo>
                      <a:pt x="8" y="214"/>
                    </a:lnTo>
                    <a:lnTo>
                      <a:pt x="3" y="213"/>
                    </a:lnTo>
                    <a:lnTo>
                      <a:pt x="2" y="214"/>
                    </a:lnTo>
                    <a:lnTo>
                      <a:pt x="0" y="215"/>
                    </a:lnTo>
                    <a:lnTo>
                      <a:pt x="0" y="215"/>
                    </a:lnTo>
                    <a:lnTo>
                      <a:pt x="0" y="218"/>
                    </a:lnTo>
                    <a:lnTo>
                      <a:pt x="2" y="221"/>
                    </a:lnTo>
                    <a:lnTo>
                      <a:pt x="2" y="221"/>
                    </a:lnTo>
                    <a:lnTo>
                      <a:pt x="4" y="223"/>
                    </a:lnTo>
                    <a:lnTo>
                      <a:pt x="8" y="227"/>
                    </a:lnTo>
                    <a:lnTo>
                      <a:pt x="8" y="227"/>
                    </a:lnTo>
                    <a:lnTo>
                      <a:pt x="11" y="231"/>
                    </a:lnTo>
                    <a:lnTo>
                      <a:pt x="14" y="235"/>
                    </a:lnTo>
                    <a:lnTo>
                      <a:pt x="14" y="235"/>
                    </a:lnTo>
                    <a:lnTo>
                      <a:pt x="14" y="244"/>
                    </a:lnTo>
                    <a:lnTo>
                      <a:pt x="14" y="244"/>
                    </a:lnTo>
                    <a:lnTo>
                      <a:pt x="14" y="248"/>
                    </a:lnTo>
                    <a:lnTo>
                      <a:pt x="14" y="250"/>
                    </a:lnTo>
                    <a:lnTo>
                      <a:pt x="15" y="251"/>
                    </a:lnTo>
                    <a:lnTo>
                      <a:pt x="15" y="251"/>
                    </a:lnTo>
                    <a:lnTo>
                      <a:pt x="19" y="251"/>
                    </a:lnTo>
                    <a:lnTo>
                      <a:pt x="22" y="251"/>
                    </a:lnTo>
                    <a:lnTo>
                      <a:pt x="22" y="251"/>
                    </a:lnTo>
                    <a:lnTo>
                      <a:pt x="26" y="252"/>
                    </a:lnTo>
                    <a:lnTo>
                      <a:pt x="28" y="255"/>
                    </a:lnTo>
                    <a:lnTo>
                      <a:pt x="28" y="255"/>
                    </a:lnTo>
                    <a:lnTo>
                      <a:pt x="28" y="256"/>
                    </a:lnTo>
                    <a:lnTo>
                      <a:pt x="28" y="256"/>
                    </a:lnTo>
                    <a:lnTo>
                      <a:pt x="32" y="258"/>
                    </a:lnTo>
                    <a:lnTo>
                      <a:pt x="32" y="258"/>
                    </a:lnTo>
                    <a:lnTo>
                      <a:pt x="34" y="259"/>
                    </a:lnTo>
                    <a:lnTo>
                      <a:pt x="35" y="260"/>
                    </a:lnTo>
                    <a:lnTo>
                      <a:pt x="35" y="260"/>
                    </a:lnTo>
                    <a:lnTo>
                      <a:pt x="38" y="256"/>
                    </a:lnTo>
                    <a:lnTo>
                      <a:pt x="38" y="256"/>
                    </a:lnTo>
                    <a:lnTo>
                      <a:pt x="39" y="254"/>
                    </a:lnTo>
                    <a:lnTo>
                      <a:pt x="42" y="252"/>
                    </a:lnTo>
                    <a:lnTo>
                      <a:pt x="42" y="252"/>
                    </a:lnTo>
                    <a:lnTo>
                      <a:pt x="46" y="251"/>
                    </a:lnTo>
                    <a:lnTo>
                      <a:pt x="50" y="248"/>
                    </a:lnTo>
                    <a:lnTo>
                      <a:pt x="50" y="248"/>
                    </a:lnTo>
                    <a:lnTo>
                      <a:pt x="51" y="248"/>
                    </a:lnTo>
                    <a:lnTo>
                      <a:pt x="54" y="248"/>
                    </a:lnTo>
                    <a:lnTo>
                      <a:pt x="55" y="247"/>
                    </a:lnTo>
                    <a:lnTo>
                      <a:pt x="58" y="247"/>
                    </a:lnTo>
                    <a:lnTo>
                      <a:pt x="58" y="247"/>
                    </a:lnTo>
                    <a:lnTo>
                      <a:pt x="59" y="246"/>
                    </a:lnTo>
                    <a:lnTo>
                      <a:pt x="59" y="243"/>
                    </a:lnTo>
                    <a:lnTo>
                      <a:pt x="58" y="241"/>
                    </a:lnTo>
                    <a:lnTo>
                      <a:pt x="58" y="241"/>
                    </a:lnTo>
                    <a:lnTo>
                      <a:pt x="55" y="238"/>
                    </a:lnTo>
                    <a:lnTo>
                      <a:pt x="52" y="235"/>
                    </a:lnTo>
                    <a:lnTo>
                      <a:pt x="52" y="235"/>
                    </a:lnTo>
                    <a:lnTo>
                      <a:pt x="50" y="233"/>
                    </a:lnTo>
                    <a:lnTo>
                      <a:pt x="47" y="230"/>
                    </a:lnTo>
                    <a:lnTo>
                      <a:pt x="47" y="230"/>
                    </a:lnTo>
                    <a:lnTo>
                      <a:pt x="50" y="230"/>
                    </a:lnTo>
                    <a:lnTo>
                      <a:pt x="52" y="231"/>
                    </a:lnTo>
                    <a:lnTo>
                      <a:pt x="58" y="235"/>
                    </a:lnTo>
                    <a:lnTo>
                      <a:pt x="58" y="235"/>
                    </a:lnTo>
                    <a:lnTo>
                      <a:pt x="62" y="237"/>
                    </a:lnTo>
                    <a:lnTo>
                      <a:pt x="66" y="239"/>
                    </a:lnTo>
                    <a:lnTo>
                      <a:pt x="66" y="239"/>
                    </a:lnTo>
                    <a:lnTo>
                      <a:pt x="72" y="244"/>
                    </a:lnTo>
                    <a:lnTo>
                      <a:pt x="75" y="246"/>
                    </a:lnTo>
                    <a:lnTo>
                      <a:pt x="79" y="246"/>
                    </a:lnTo>
                    <a:lnTo>
                      <a:pt x="79" y="246"/>
                    </a:lnTo>
                    <a:lnTo>
                      <a:pt x="80" y="246"/>
                    </a:lnTo>
                    <a:lnTo>
                      <a:pt x="80" y="244"/>
                    </a:lnTo>
                    <a:lnTo>
                      <a:pt x="80" y="244"/>
                    </a:lnTo>
                    <a:lnTo>
                      <a:pt x="79" y="243"/>
                    </a:lnTo>
                    <a:lnTo>
                      <a:pt x="79" y="242"/>
                    </a:lnTo>
                    <a:lnTo>
                      <a:pt x="79" y="242"/>
                    </a:lnTo>
                    <a:lnTo>
                      <a:pt x="78" y="241"/>
                    </a:lnTo>
                    <a:lnTo>
                      <a:pt x="78" y="239"/>
                    </a:lnTo>
                    <a:lnTo>
                      <a:pt x="79" y="238"/>
                    </a:lnTo>
                    <a:lnTo>
                      <a:pt x="80" y="237"/>
                    </a:lnTo>
                    <a:lnTo>
                      <a:pt x="80" y="237"/>
                    </a:lnTo>
                    <a:lnTo>
                      <a:pt x="83" y="238"/>
                    </a:lnTo>
                    <a:lnTo>
                      <a:pt x="83" y="238"/>
                    </a:lnTo>
                    <a:lnTo>
                      <a:pt x="83" y="242"/>
                    </a:lnTo>
                    <a:lnTo>
                      <a:pt x="83" y="242"/>
                    </a:lnTo>
                    <a:lnTo>
                      <a:pt x="84" y="244"/>
                    </a:lnTo>
                    <a:lnTo>
                      <a:pt x="86" y="246"/>
                    </a:lnTo>
                    <a:lnTo>
                      <a:pt x="87" y="246"/>
                    </a:lnTo>
                    <a:lnTo>
                      <a:pt x="87" y="246"/>
                    </a:lnTo>
                    <a:lnTo>
                      <a:pt x="88" y="244"/>
                    </a:lnTo>
                    <a:lnTo>
                      <a:pt x="90" y="242"/>
                    </a:lnTo>
                    <a:lnTo>
                      <a:pt x="90" y="242"/>
                    </a:lnTo>
                    <a:lnTo>
                      <a:pt x="90" y="239"/>
                    </a:lnTo>
                    <a:lnTo>
                      <a:pt x="91" y="238"/>
                    </a:lnTo>
                    <a:lnTo>
                      <a:pt x="92" y="237"/>
                    </a:lnTo>
                    <a:lnTo>
                      <a:pt x="92" y="237"/>
                    </a:lnTo>
                    <a:lnTo>
                      <a:pt x="96" y="238"/>
                    </a:lnTo>
                    <a:lnTo>
                      <a:pt x="99" y="239"/>
                    </a:lnTo>
                    <a:lnTo>
                      <a:pt x="99" y="239"/>
                    </a:lnTo>
                    <a:lnTo>
                      <a:pt x="102" y="241"/>
                    </a:lnTo>
                    <a:lnTo>
                      <a:pt x="103" y="244"/>
                    </a:lnTo>
                    <a:lnTo>
                      <a:pt x="103" y="244"/>
                    </a:lnTo>
                    <a:lnTo>
                      <a:pt x="103" y="247"/>
                    </a:lnTo>
                    <a:lnTo>
                      <a:pt x="103" y="248"/>
                    </a:lnTo>
                    <a:lnTo>
                      <a:pt x="108" y="250"/>
                    </a:lnTo>
                    <a:lnTo>
                      <a:pt x="108" y="250"/>
                    </a:lnTo>
                    <a:lnTo>
                      <a:pt x="111" y="252"/>
                    </a:lnTo>
                    <a:lnTo>
                      <a:pt x="112" y="252"/>
                    </a:lnTo>
                    <a:lnTo>
                      <a:pt x="115" y="252"/>
                    </a:lnTo>
                    <a:lnTo>
                      <a:pt x="115" y="252"/>
                    </a:lnTo>
                    <a:lnTo>
                      <a:pt x="116" y="251"/>
                    </a:lnTo>
                    <a:lnTo>
                      <a:pt x="116" y="250"/>
                    </a:lnTo>
                    <a:lnTo>
                      <a:pt x="116" y="248"/>
                    </a:lnTo>
                    <a:lnTo>
                      <a:pt x="118" y="247"/>
                    </a:lnTo>
                    <a:lnTo>
                      <a:pt x="118" y="247"/>
                    </a:lnTo>
                    <a:lnTo>
                      <a:pt x="122" y="246"/>
                    </a:lnTo>
                    <a:lnTo>
                      <a:pt x="122" y="246"/>
                    </a:lnTo>
                    <a:lnTo>
                      <a:pt x="125" y="244"/>
                    </a:lnTo>
                    <a:lnTo>
                      <a:pt x="125" y="244"/>
                    </a:lnTo>
                    <a:lnTo>
                      <a:pt x="133" y="242"/>
                    </a:lnTo>
                    <a:lnTo>
                      <a:pt x="133" y="242"/>
                    </a:lnTo>
                    <a:lnTo>
                      <a:pt x="139" y="241"/>
                    </a:lnTo>
                    <a:lnTo>
                      <a:pt x="144" y="241"/>
                    </a:lnTo>
                    <a:lnTo>
                      <a:pt x="144" y="241"/>
                    </a:lnTo>
                    <a:lnTo>
                      <a:pt x="151" y="239"/>
                    </a:lnTo>
                    <a:lnTo>
                      <a:pt x="159" y="238"/>
                    </a:lnTo>
                    <a:lnTo>
                      <a:pt x="159" y="238"/>
                    </a:lnTo>
                    <a:lnTo>
                      <a:pt x="164" y="235"/>
                    </a:lnTo>
                    <a:lnTo>
                      <a:pt x="164" y="235"/>
                    </a:lnTo>
                    <a:lnTo>
                      <a:pt x="168" y="235"/>
                    </a:lnTo>
                    <a:lnTo>
                      <a:pt x="168" y="235"/>
                    </a:lnTo>
                    <a:lnTo>
                      <a:pt x="173" y="235"/>
                    </a:lnTo>
                    <a:lnTo>
                      <a:pt x="173" y="235"/>
                    </a:lnTo>
                    <a:lnTo>
                      <a:pt x="173" y="235"/>
                    </a:lnTo>
                    <a:lnTo>
                      <a:pt x="173" y="235"/>
                    </a:lnTo>
                    <a:lnTo>
                      <a:pt x="177" y="235"/>
                    </a:lnTo>
                    <a:lnTo>
                      <a:pt x="177" y="235"/>
                    </a:lnTo>
                    <a:lnTo>
                      <a:pt x="185" y="235"/>
                    </a:lnTo>
                    <a:lnTo>
                      <a:pt x="185" y="235"/>
                    </a:lnTo>
                    <a:lnTo>
                      <a:pt x="189" y="238"/>
                    </a:lnTo>
                    <a:lnTo>
                      <a:pt x="193" y="239"/>
                    </a:lnTo>
                    <a:lnTo>
                      <a:pt x="193" y="239"/>
                    </a:lnTo>
                    <a:lnTo>
                      <a:pt x="201" y="243"/>
                    </a:lnTo>
                    <a:lnTo>
                      <a:pt x="201" y="243"/>
                    </a:lnTo>
                    <a:lnTo>
                      <a:pt x="208" y="243"/>
                    </a:lnTo>
                    <a:lnTo>
                      <a:pt x="208" y="243"/>
                    </a:lnTo>
                    <a:lnTo>
                      <a:pt x="212" y="244"/>
                    </a:lnTo>
                    <a:lnTo>
                      <a:pt x="215" y="244"/>
                    </a:lnTo>
                    <a:lnTo>
                      <a:pt x="216" y="244"/>
                    </a:lnTo>
                    <a:lnTo>
                      <a:pt x="216" y="244"/>
                    </a:lnTo>
                    <a:lnTo>
                      <a:pt x="217" y="243"/>
                    </a:lnTo>
                    <a:lnTo>
                      <a:pt x="217" y="243"/>
                    </a:lnTo>
                    <a:lnTo>
                      <a:pt x="219" y="243"/>
                    </a:lnTo>
                    <a:lnTo>
                      <a:pt x="219" y="243"/>
                    </a:lnTo>
                    <a:lnTo>
                      <a:pt x="221" y="241"/>
                    </a:lnTo>
                    <a:lnTo>
                      <a:pt x="221" y="241"/>
                    </a:lnTo>
                    <a:lnTo>
                      <a:pt x="224" y="238"/>
                    </a:lnTo>
                    <a:lnTo>
                      <a:pt x="224" y="238"/>
                    </a:lnTo>
                    <a:lnTo>
                      <a:pt x="227" y="237"/>
                    </a:lnTo>
                    <a:lnTo>
                      <a:pt x="227" y="237"/>
                    </a:lnTo>
                    <a:lnTo>
                      <a:pt x="229" y="233"/>
                    </a:lnTo>
                    <a:lnTo>
                      <a:pt x="232" y="231"/>
                    </a:lnTo>
                    <a:lnTo>
                      <a:pt x="232" y="231"/>
                    </a:lnTo>
                    <a:lnTo>
                      <a:pt x="241" y="227"/>
                    </a:lnTo>
                    <a:lnTo>
                      <a:pt x="241" y="227"/>
                    </a:lnTo>
                    <a:lnTo>
                      <a:pt x="247" y="226"/>
                    </a:lnTo>
                    <a:lnTo>
                      <a:pt x="253" y="223"/>
                    </a:lnTo>
                    <a:lnTo>
                      <a:pt x="253" y="223"/>
                    </a:lnTo>
                    <a:lnTo>
                      <a:pt x="259" y="221"/>
                    </a:lnTo>
                    <a:lnTo>
                      <a:pt x="263" y="217"/>
                    </a:lnTo>
                    <a:lnTo>
                      <a:pt x="263" y="217"/>
                    </a:lnTo>
                    <a:lnTo>
                      <a:pt x="265" y="211"/>
                    </a:lnTo>
                    <a:lnTo>
                      <a:pt x="268" y="210"/>
                    </a:lnTo>
                    <a:lnTo>
                      <a:pt x="272" y="210"/>
                    </a:lnTo>
                    <a:lnTo>
                      <a:pt x="272" y="210"/>
                    </a:lnTo>
                    <a:lnTo>
                      <a:pt x="280" y="213"/>
                    </a:lnTo>
                    <a:lnTo>
                      <a:pt x="280" y="213"/>
                    </a:lnTo>
                    <a:lnTo>
                      <a:pt x="284" y="213"/>
                    </a:lnTo>
                    <a:lnTo>
                      <a:pt x="284" y="213"/>
                    </a:lnTo>
                    <a:lnTo>
                      <a:pt x="286" y="213"/>
                    </a:lnTo>
                    <a:lnTo>
                      <a:pt x="286" y="213"/>
                    </a:lnTo>
                    <a:lnTo>
                      <a:pt x="288" y="211"/>
                    </a:lnTo>
                    <a:lnTo>
                      <a:pt x="288" y="210"/>
                    </a:lnTo>
                    <a:lnTo>
                      <a:pt x="286" y="207"/>
                    </a:lnTo>
                    <a:lnTo>
                      <a:pt x="286" y="207"/>
                    </a:lnTo>
                    <a:lnTo>
                      <a:pt x="286" y="206"/>
                    </a:lnTo>
                    <a:lnTo>
                      <a:pt x="286" y="205"/>
                    </a:lnTo>
                    <a:lnTo>
                      <a:pt x="288" y="201"/>
                    </a:lnTo>
                    <a:lnTo>
                      <a:pt x="288" y="201"/>
                    </a:lnTo>
                    <a:lnTo>
                      <a:pt x="289" y="197"/>
                    </a:lnTo>
                    <a:lnTo>
                      <a:pt x="290" y="194"/>
                    </a:lnTo>
                    <a:lnTo>
                      <a:pt x="290" y="194"/>
                    </a:lnTo>
                    <a:lnTo>
                      <a:pt x="296" y="190"/>
                    </a:lnTo>
                    <a:lnTo>
                      <a:pt x="296" y="190"/>
                    </a:lnTo>
                    <a:lnTo>
                      <a:pt x="297" y="186"/>
                    </a:lnTo>
                    <a:lnTo>
                      <a:pt x="297" y="186"/>
                    </a:lnTo>
                    <a:lnTo>
                      <a:pt x="300" y="185"/>
                    </a:lnTo>
                    <a:lnTo>
                      <a:pt x="304" y="185"/>
                    </a:lnTo>
                    <a:lnTo>
                      <a:pt x="304" y="185"/>
                    </a:lnTo>
                    <a:lnTo>
                      <a:pt x="309" y="182"/>
                    </a:lnTo>
                    <a:lnTo>
                      <a:pt x="309" y="182"/>
                    </a:lnTo>
                    <a:lnTo>
                      <a:pt x="314" y="180"/>
                    </a:lnTo>
                    <a:lnTo>
                      <a:pt x="314" y="180"/>
                    </a:lnTo>
                    <a:lnTo>
                      <a:pt x="321" y="176"/>
                    </a:lnTo>
                    <a:lnTo>
                      <a:pt x="321" y="176"/>
                    </a:lnTo>
                    <a:lnTo>
                      <a:pt x="324" y="176"/>
                    </a:lnTo>
                    <a:lnTo>
                      <a:pt x="325" y="173"/>
                    </a:lnTo>
                    <a:lnTo>
                      <a:pt x="325" y="173"/>
                    </a:lnTo>
                    <a:lnTo>
                      <a:pt x="326" y="170"/>
                    </a:lnTo>
                    <a:lnTo>
                      <a:pt x="326" y="168"/>
                    </a:lnTo>
                    <a:lnTo>
                      <a:pt x="326" y="161"/>
                    </a:lnTo>
                    <a:lnTo>
                      <a:pt x="326" y="161"/>
                    </a:lnTo>
                    <a:lnTo>
                      <a:pt x="326" y="157"/>
                    </a:lnTo>
                    <a:lnTo>
                      <a:pt x="326" y="157"/>
                    </a:lnTo>
                    <a:lnTo>
                      <a:pt x="324" y="153"/>
                    </a:lnTo>
                    <a:lnTo>
                      <a:pt x="324" y="153"/>
                    </a:lnTo>
                    <a:lnTo>
                      <a:pt x="322" y="149"/>
                    </a:lnTo>
                    <a:lnTo>
                      <a:pt x="322" y="147"/>
                    </a:lnTo>
                    <a:lnTo>
                      <a:pt x="322" y="144"/>
                    </a:lnTo>
                    <a:lnTo>
                      <a:pt x="322" y="144"/>
                    </a:lnTo>
                    <a:lnTo>
                      <a:pt x="325" y="143"/>
                    </a:lnTo>
                    <a:lnTo>
                      <a:pt x="326" y="143"/>
                    </a:lnTo>
                    <a:lnTo>
                      <a:pt x="329" y="143"/>
                    </a:lnTo>
                    <a:lnTo>
                      <a:pt x="329" y="140"/>
                    </a:lnTo>
                    <a:lnTo>
                      <a:pt x="329" y="140"/>
                    </a:lnTo>
                    <a:lnTo>
                      <a:pt x="329" y="137"/>
                    </a:lnTo>
                    <a:lnTo>
                      <a:pt x="328" y="135"/>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 name="Freeform 71">
                <a:extLst>
                  <a:ext uri="{FF2B5EF4-FFF2-40B4-BE49-F238E27FC236}">
                    <a16:creationId xmlns:a16="http://schemas.microsoft.com/office/drawing/2014/main" xmlns="" id="{8E486036-225F-4688-86BE-B8AE244CB9BD}"/>
                  </a:ext>
                </a:extLst>
              </p:cNvPr>
              <p:cNvSpPr>
                <a:spLocks/>
              </p:cNvSpPr>
              <p:nvPr/>
            </p:nvSpPr>
            <p:spPr bwMode="auto">
              <a:xfrm>
                <a:off x="5552953" y="5484443"/>
                <a:ext cx="38419" cy="23051"/>
              </a:xfrm>
              <a:custGeom>
                <a:avLst/>
                <a:gdLst>
                  <a:gd name="T0" fmla="*/ 5 w 20"/>
                  <a:gd name="T1" fmla="*/ 10 h 12"/>
                  <a:gd name="T2" fmla="*/ 5 w 20"/>
                  <a:gd name="T3" fmla="*/ 10 h 12"/>
                  <a:gd name="T4" fmla="*/ 12 w 20"/>
                  <a:gd name="T5" fmla="*/ 12 h 12"/>
                  <a:gd name="T6" fmla="*/ 17 w 20"/>
                  <a:gd name="T7" fmla="*/ 12 h 12"/>
                  <a:gd name="T8" fmla="*/ 17 w 20"/>
                  <a:gd name="T9" fmla="*/ 12 h 12"/>
                  <a:gd name="T10" fmla="*/ 20 w 20"/>
                  <a:gd name="T11" fmla="*/ 10 h 12"/>
                  <a:gd name="T12" fmla="*/ 20 w 20"/>
                  <a:gd name="T13" fmla="*/ 8 h 12"/>
                  <a:gd name="T14" fmla="*/ 18 w 20"/>
                  <a:gd name="T15" fmla="*/ 5 h 12"/>
                  <a:gd name="T16" fmla="*/ 14 w 20"/>
                  <a:gd name="T17" fmla="*/ 2 h 12"/>
                  <a:gd name="T18" fmla="*/ 14 w 20"/>
                  <a:gd name="T19" fmla="*/ 2 h 12"/>
                  <a:gd name="T20" fmla="*/ 12 w 20"/>
                  <a:gd name="T21" fmla="*/ 2 h 12"/>
                  <a:gd name="T22" fmla="*/ 12 w 20"/>
                  <a:gd name="T23" fmla="*/ 2 h 12"/>
                  <a:gd name="T24" fmla="*/ 12 w 20"/>
                  <a:gd name="T25" fmla="*/ 2 h 12"/>
                  <a:gd name="T26" fmla="*/ 11 w 20"/>
                  <a:gd name="T27" fmla="*/ 4 h 12"/>
                  <a:gd name="T28" fmla="*/ 11 w 20"/>
                  <a:gd name="T29" fmla="*/ 4 h 12"/>
                  <a:gd name="T30" fmla="*/ 8 w 20"/>
                  <a:gd name="T31" fmla="*/ 1 h 12"/>
                  <a:gd name="T32" fmla="*/ 8 w 20"/>
                  <a:gd name="T33" fmla="*/ 1 h 12"/>
                  <a:gd name="T34" fmla="*/ 7 w 20"/>
                  <a:gd name="T35" fmla="*/ 1 h 12"/>
                  <a:gd name="T36" fmla="*/ 7 w 20"/>
                  <a:gd name="T37" fmla="*/ 1 h 12"/>
                  <a:gd name="T38" fmla="*/ 3 w 20"/>
                  <a:gd name="T39" fmla="*/ 0 h 12"/>
                  <a:gd name="T40" fmla="*/ 1 w 20"/>
                  <a:gd name="T41" fmla="*/ 1 h 12"/>
                  <a:gd name="T42" fmla="*/ 0 w 20"/>
                  <a:gd name="T43" fmla="*/ 2 h 12"/>
                  <a:gd name="T44" fmla="*/ 0 w 20"/>
                  <a:gd name="T45" fmla="*/ 6 h 12"/>
                  <a:gd name="T46" fmla="*/ 0 w 20"/>
                  <a:gd name="T47" fmla="*/ 6 h 12"/>
                  <a:gd name="T48" fmla="*/ 1 w 20"/>
                  <a:gd name="T49" fmla="*/ 9 h 12"/>
                  <a:gd name="T50" fmla="*/ 5 w 20"/>
                  <a:gd name="T5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2">
                    <a:moveTo>
                      <a:pt x="5" y="10"/>
                    </a:moveTo>
                    <a:lnTo>
                      <a:pt x="5" y="10"/>
                    </a:lnTo>
                    <a:lnTo>
                      <a:pt x="12" y="12"/>
                    </a:lnTo>
                    <a:lnTo>
                      <a:pt x="17" y="12"/>
                    </a:lnTo>
                    <a:lnTo>
                      <a:pt x="17" y="12"/>
                    </a:lnTo>
                    <a:lnTo>
                      <a:pt x="20" y="10"/>
                    </a:lnTo>
                    <a:lnTo>
                      <a:pt x="20" y="8"/>
                    </a:lnTo>
                    <a:lnTo>
                      <a:pt x="18" y="5"/>
                    </a:lnTo>
                    <a:lnTo>
                      <a:pt x="14" y="2"/>
                    </a:lnTo>
                    <a:lnTo>
                      <a:pt x="14" y="2"/>
                    </a:lnTo>
                    <a:lnTo>
                      <a:pt x="12" y="2"/>
                    </a:lnTo>
                    <a:lnTo>
                      <a:pt x="12" y="2"/>
                    </a:lnTo>
                    <a:lnTo>
                      <a:pt x="12" y="2"/>
                    </a:lnTo>
                    <a:lnTo>
                      <a:pt x="11" y="4"/>
                    </a:lnTo>
                    <a:lnTo>
                      <a:pt x="11" y="4"/>
                    </a:lnTo>
                    <a:lnTo>
                      <a:pt x="8" y="1"/>
                    </a:lnTo>
                    <a:lnTo>
                      <a:pt x="8" y="1"/>
                    </a:lnTo>
                    <a:lnTo>
                      <a:pt x="7" y="1"/>
                    </a:lnTo>
                    <a:lnTo>
                      <a:pt x="7" y="1"/>
                    </a:lnTo>
                    <a:lnTo>
                      <a:pt x="3" y="0"/>
                    </a:lnTo>
                    <a:lnTo>
                      <a:pt x="1" y="1"/>
                    </a:lnTo>
                    <a:lnTo>
                      <a:pt x="0" y="2"/>
                    </a:lnTo>
                    <a:lnTo>
                      <a:pt x="0" y="6"/>
                    </a:lnTo>
                    <a:lnTo>
                      <a:pt x="0" y="6"/>
                    </a:lnTo>
                    <a:lnTo>
                      <a:pt x="1" y="9"/>
                    </a:lnTo>
                    <a:lnTo>
                      <a:pt x="5" y="1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7" name="Freeform 72">
                <a:extLst>
                  <a:ext uri="{FF2B5EF4-FFF2-40B4-BE49-F238E27FC236}">
                    <a16:creationId xmlns:a16="http://schemas.microsoft.com/office/drawing/2014/main" xmlns="" id="{3400123C-3EF5-4D33-A070-125E71896400}"/>
                  </a:ext>
                </a:extLst>
              </p:cNvPr>
              <p:cNvSpPr>
                <a:spLocks/>
              </p:cNvSpPr>
              <p:nvPr/>
            </p:nvSpPr>
            <p:spPr bwMode="auto">
              <a:xfrm>
                <a:off x="5053507" y="5232799"/>
                <a:ext cx="631992" cy="499447"/>
              </a:xfrm>
              <a:custGeom>
                <a:avLst/>
                <a:gdLst>
                  <a:gd name="T0" fmla="*/ 305 w 329"/>
                  <a:gd name="T1" fmla="*/ 139 h 260"/>
                  <a:gd name="T2" fmla="*/ 277 w 329"/>
                  <a:gd name="T3" fmla="*/ 145 h 260"/>
                  <a:gd name="T4" fmla="*/ 256 w 329"/>
                  <a:gd name="T5" fmla="*/ 137 h 260"/>
                  <a:gd name="T6" fmla="*/ 247 w 329"/>
                  <a:gd name="T7" fmla="*/ 135 h 260"/>
                  <a:gd name="T8" fmla="*/ 249 w 329"/>
                  <a:gd name="T9" fmla="*/ 125 h 260"/>
                  <a:gd name="T10" fmla="*/ 225 w 329"/>
                  <a:gd name="T11" fmla="*/ 131 h 260"/>
                  <a:gd name="T12" fmla="*/ 209 w 329"/>
                  <a:gd name="T13" fmla="*/ 128 h 260"/>
                  <a:gd name="T14" fmla="*/ 205 w 329"/>
                  <a:gd name="T15" fmla="*/ 147 h 260"/>
                  <a:gd name="T16" fmla="*/ 197 w 329"/>
                  <a:gd name="T17" fmla="*/ 159 h 260"/>
                  <a:gd name="T18" fmla="*/ 183 w 329"/>
                  <a:gd name="T19" fmla="*/ 156 h 260"/>
                  <a:gd name="T20" fmla="*/ 167 w 329"/>
                  <a:gd name="T21" fmla="*/ 151 h 260"/>
                  <a:gd name="T22" fmla="*/ 147 w 329"/>
                  <a:gd name="T23" fmla="*/ 139 h 260"/>
                  <a:gd name="T24" fmla="*/ 137 w 329"/>
                  <a:gd name="T25" fmla="*/ 118 h 260"/>
                  <a:gd name="T26" fmla="*/ 148 w 329"/>
                  <a:gd name="T27" fmla="*/ 108 h 260"/>
                  <a:gd name="T28" fmla="*/ 165 w 329"/>
                  <a:gd name="T29" fmla="*/ 99 h 260"/>
                  <a:gd name="T30" fmla="*/ 184 w 329"/>
                  <a:gd name="T31" fmla="*/ 94 h 260"/>
                  <a:gd name="T32" fmla="*/ 197 w 329"/>
                  <a:gd name="T33" fmla="*/ 80 h 260"/>
                  <a:gd name="T34" fmla="*/ 199 w 329"/>
                  <a:gd name="T35" fmla="*/ 54 h 260"/>
                  <a:gd name="T36" fmla="*/ 184 w 329"/>
                  <a:gd name="T37" fmla="*/ 38 h 260"/>
                  <a:gd name="T38" fmla="*/ 168 w 329"/>
                  <a:gd name="T39" fmla="*/ 34 h 260"/>
                  <a:gd name="T40" fmla="*/ 153 w 329"/>
                  <a:gd name="T41" fmla="*/ 20 h 260"/>
                  <a:gd name="T42" fmla="*/ 137 w 329"/>
                  <a:gd name="T43" fmla="*/ 2 h 260"/>
                  <a:gd name="T44" fmla="*/ 123 w 329"/>
                  <a:gd name="T45" fmla="*/ 8 h 260"/>
                  <a:gd name="T46" fmla="*/ 100 w 329"/>
                  <a:gd name="T47" fmla="*/ 32 h 260"/>
                  <a:gd name="T48" fmla="*/ 91 w 329"/>
                  <a:gd name="T49" fmla="*/ 42 h 260"/>
                  <a:gd name="T50" fmla="*/ 72 w 329"/>
                  <a:gd name="T51" fmla="*/ 54 h 260"/>
                  <a:gd name="T52" fmla="*/ 56 w 329"/>
                  <a:gd name="T53" fmla="*/ 43 h 260"/>
                  <a:gd name="T54" fmla="*/ 44 w 329"/>
                  <a:gd name="T55" fmla="*/ 36 h 260"/>
                  <a:gd name="T56" fmla="*/ 36 w 329"/>
                  <a:gd name="T57" fmla="*/ 57 h 260"/>
                  <a:gd name="T58" fmla="*/ 20 w 329"/>
                  <a:gd name="T59" fmla="*/ 87 h 260"/>
                  <a:gd name="T60" fmla="*/ 23 w 329"/>
                  <a:gd name="T61" fmla="*/ 104 h 260"/>
                  <a:gd name="T62" fmla="*/ 23 w 329"/>
                  <a:gd name="T63" fmla="*/ 116 h 260"/>
                  <a:gd name="T64" fmla="*/ 32 w 329"/>
                  <a:gd name="T65" fmla="*/ 133 h 260"/>
                  <a:gd name="T66" fmla="*/ 40 w 329"/>
                  <a:gd name="T67" fmla="*/ 153 h 260"/>
                  <a:gd name="T68" fmla="*/ 38 w 329"/>
                  <a:gd name="T69" fmla="*/ 162 h 260"/>
                  <a:gd name="T70" fmla="*/ 31 w 329"/>
                  <a:gd name="T71" fmla="*/ 174 h 260"/>
                  <a:gd name="T72" fmla="*/ 28 w 329"/>
                  <a:gd name="T73" fmla="*/ 198 h 260"/>
                  <a:gd name="T74" fmla="*/ 28 w 329"/>
                  <a:gd name="T75" fmla="*/ 219 h 260"/>
                  <a:gd name="T76" fmla="*/ 0 w 329"/>
                  <a:gd name="T77" fmla="*/ 215 h 260"/>
                  <a:gd name="T78" fmla="*/ 14 w 329"/>
                  <a:gd name="T79" fmla="*/ 235 h 260"/>
                  <a:gd name="T80" fmla="*/ 26 w 329"/>
                  <a:gd name="T81" fmla="*/ 252 h 260"/>
                  <a:gd name="T82" fmla="*/ 38 w 329"/>
                  <a:gd name="T83" fmla="*/ 256 h 260"/>
                  <a:gd name="T84" fmla="*/ 55 w 329"/>
                  <a:gd name="T85" fmla="*/ 247 h 260"/>
                  <a:gd name="T86" fmla="*/ 50 w 329"/>
                  <a:gd name="T87" fmla="*/ 233 h 260"/>
                  <a:gd name="T88" fmla="*/ 72 w 329"/>
                  <a:gd name="T89" fmla="*/ 244 h 260"/>
                  <a:gd name="T90" fmla="*/ 78 w 329"/>
                  <a:gd name="T91" fmla="*/ 241 h 260"/>
                  <a:gd name="T92" fmla="*/ 86 w 329"/>
                  <a:gd name="T93" fmla="*/ 246 h 260"/>
                  <a:gd name="T94" fmla="*/ 96 w 329"/>
                  <a:gd name="T95" fmla="*/ 238 h 260"/>
                  <a:gd name="T96" fmla="*/ 111 w 329"/>
                  <a:gd name="T97" fmla="*/ 252 h 260"/>
                  <a:gd name="T98" fmla="*/ 122 w 329"/>
                  <a:gd name="T99" fmla="*/ 246 h 260"/>
                  <a:gd name="T100" fmla="*/ 159 w 329"/>
                  <a:gd name="T101" fmla="*/ 238 h 260"/>
                  <a:gd name="T102" fmla="*/ 177 w 329"/>
                  <a:gd name="T103" fmla="*/ 235 h 260"/>
                  <a:gd name="T104" fmla="*/ 212 w 329"/>
                  <a:gd name="T105" fmla="*/ 244 h 260"/>
                  <a:gd name="T106" fmla="*/ 224 w 329"/>
                  <a:gd name="T107" fmla="*/ 238 h 260"/>
                  <a:gd name="T108" fmla="*/ 253 w 329"/>
                  <a:gd name="T109" fmla="*/ 223 h 260"/>
                  <a:gd name="T110" fmla="*/ 280 w 329"/>
                  <a:gd name="T111" fmla="*/ 213 h 260"/>
                  <a:gd name="T112" fmla="*/ 286 w 329"/>
                  <a:gd name="T113" fmla="*/ 205 h 260"/>
                  <a:gd name="T114" fmla="*/ 300 w 329"/>
                  <a:gd name="T115" fmla="*/ 185 h 260"/>
                  <a:gd name="T116" fmla="*/ 325 w 329"/>
                  <a:gd name="T117" fmla="*/ 173 h 260"/>
                  <a:gd name="T118" fmla="*/ 322 w 329"/>
                  <a:gd name="T119" fmla="*/ 149 h 260"/>
                  <a:gd name="T120" fmla="*/ 328 w 329"/>
                  <a:gd name="T121" fmla="*/ 1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9" h="260">
                    <a:moveTo>
                      <a:pt x="328" y="135"/>
                    </a:moveTo>
                    <a:lnTo>
                      <a:pt x="328" y="135"/>
                    </a:lnTo>
                    <a:lnTo>
                      <a:pt x="324" y="135"/>
                    </a:lnTo>
                    <a:lnTo>
                      <a:pt x="324" y="135"/>
                    </a:lnTo>
                    <a:lnTo>
                      <a:pt x="314" y="136"/>
                    </a:lnTo>
                    <a:lnTo>
                      <a:pt x="314" y="136"/>
                    </a:lnTo>
                    <a:lnTo>
                      <a:pt x="309" y="137"/>
                    </a:lnTo>
                    <a:lnTo>
                      <a:pt x="309" y="137"/>
                    </a:lnTo>
                    <a:lnTo>
                      <a:pt x="305" y="139"/>
                    </a:lnTo>
                    <a:lnTo>
                      <a:pt x="305" y="139"/>
                    </a:lnTo>
                    <a:lnTo>
                      <a:pt x="300" y="139"/>
                    </a:lnTo>
                    <a:lnTo>
                      <a:pt x="300" y="139"/>
                    </a:lnTo>
                    <a:lnTo>
                      <a:pt x="294" y="140"/>
                    </a:lnTo>
                    <a:lnTo>
                      <a:pt x="289" y="141"/>
                    </a:lnTo>
                    <a:lnTo>
                      <a:pt x="289" y="141"/>
                    </a:lnTo>
                    <a:lnTo>
                      <a:pt x="285" y="144"/>
                    </a:lnTo>
                    <a:lnTo>
                      <a:pt x="285" y="144"/>
                    </a:lnTo>
                    <a:lnTo>
                      <a:pt x="281" y="145"/>
                    </a:lnTo>
                    <a:lnTo>
                      <a:pt x="277" y="145"/>
                    </a:lnTo>
                    <a:lnTo>
                      <a:pt x="277" y="145"/>
                    </a:lnTo>
                    <a:lnTo>
                      <a:pt x="268" y="147"/>
                    </a:lnTo>
                    <a:lnTo>
                      <a:pt x="268" y="147"/>
                    </a:lnTo>
                    <a:lnTo>
                      <a:pt x="264" y="145"/>
                    </a:lnTo>
                    <a:lnTo>
                      <a:pt x="261" y="144"/>
                    </a:lnTo>
                    <a:lnTo>
                      <a:pt x="259" y="140"/>
                    </a:lnTo>
                    <a:lnTo>
                      <a:pt x="259" y="140"/>
                    </a:lnTo>
                    <a:lnTo>
                      <a:pt x="257" y="137"/>
                    </a:lnTo>
                    <a:lnTo>
                      <a:pt x="257" y="137"/>
                    </a:lnTo>
                    <a:lnTo>
                      <a:pt x="256" y="137"/>
                    </a:lnTo>
                    <a:lnTo>
                      <a:pt x="256" y="137"/>
                    </a:lnTo>
                    <a:lnTo>
                      <a:pt x="255" y="139"/>
                    </a:lnTo>
                    <a:lnTo>
                      <a:pt x="255" y="140"/>
                    </a:lnTo>
                    <a:lnTo>
                      <a:pt x="255" y="140"/>
                    </a:lnTo>
                    <a:lnTo>
                      <a:pt x="251" y="143"/>
                    </a:lnTo>
                    <a:lnTo>
                      <a:pt x="251" y="143"/>
                    </a:lnTo>
                    <a:lnTo>
                      <a:pt x="245" y="141"/>
                    </a:lnTo>
                    <a:lnTo>
                      <a:pt x="245" y="141"/>
                    </a:lnTo>
                    <a:lnTo>
                      <a:pt x="243" y="140"/>
                    </a:lnTo>
                    <a:lnTo>
                      <a:pt x="243" y="139"/>
                    </a:lnTo>
                    <a:lnTo>
                      <a:pt x="247" y="135"/>
                    </a:lnTo>
                    <a:lnTo>
                      <a:pt x="247" y="135"/>
                    </a:lnTo>
                    <a:lnTo>
                      <a:pt x="249" y="133"/>
                    </a:lnTo>
                    <a:lnTo>
                      <a:pt x="252" y="133"/>
                    </a:lnTo>
                    <a:lnTo>
                      <a:pt x="255" y="132"/>
                    </a:lnTo>
                    <a:lnTo>
                      <a:pt x="256" y="131"/>
                    </a:lnTo>
                    <a:lnTo>
                      <a:pt x="256" y="131"/>
                    </a:lnTo>
                    <a:lnTo>
                      <a:pt x="255" y="128"/>
                    </a:lnTo>
                    <a:lnTo>
                      <a:pt x="253" y="127"/>
                    </a:lnTo>
                    <a:lnTo>
                      <a:pt x="251" y="127"/>
                    </a:lnTo>
                    <a:lnTo>
                      <a:pt x="249" y="125"/>
                    </a:lnTo>
                    <a:lnTo>
                      <a:pt x="249" y="125"/>
                    </a:lnTo>
                    <a:lnTo>
                      <a:pt x="247" y="127"/>
                    </a:lnTo>
                    <a:lnTo>
                      <a:pt x="243" y="125"/>
                    </a:lnTo>
                    <a:lnTo>
                      <a:pt x="239" y="125"/>
                    </a:lnTo>
                    <a:lnTo>
                      <a:pt x="236" y="127"/>
                    </a:lnTo>
                    <a:lnTo>
                      <a:pt x="236" y="127"/>
                    </a:lnTo>
                    <a:lnTo>
                      <a:pt x="229" y="129"/>
                    </a:lnTo>
                    <a:lnTo>
                      <a:pt x="229" y="129"/>
                    </a:lnTo>
                    <a:lnTo>
                      <a:pt x="228" y="131"/>
                    </a:lnTo>
                    <a:lnTo>
                      <a:pt x="225" y="131"/>
                    </a:lnTo>
                    <a:lnTo>
                      <a:pt x="225" y="131"/>
                    </a:lnTo>
                    <a:lnTo>
                      <a:pt x="227" y="131"/>
                    </a:lnTo>
                    <a:lnTo>
                      <a:pt x="227" y="131"/>
                    </a:lnTo>
                    <a:lnTo>
                      <a:pt x="224" y="131"/>
                    </a:lnTo>
                    <a:lnTo>
                      <a:pt x="221" y="131"/>
                    </a:lnTo>
                    <a:lnTo>
                      <a:pt x="221" y="131"/>
                    </a:lnTo>
                    <a:lnTo>
                      <a:pt x="216" y="129"/>
                    </a:lnTo>
                    <a:lnTo>
                      <a:pt x="211" y="127"/>
                    </a:lnTo>
                    <a:lnTo>
                      <a:pt x="211" y="127"/>
                    </a:lnTo>
                    <a:lnTo>
                      <a:pt x="209" y="128"/>
                    </a:lnTo>
                    <a:lnTo>
                      <a:pt x="208" y="131"/>
                    </a:lnTo>
                    <a:lnTo>
                      <a:pt x="208" y="131"/>
                    </a:lnTo>
                    <a:lnTo>
                      <a:pt x="205" y="133"/>
                    </a:lnTo>
                    <a:lnTo>
                      <a:pt x="204" y="136"/>
                    </a:lnTo>
                    <a:lnTo>
                      <a:pt x="205" y="139"/>
                    </a:lnTo>
                    <a:lnTo>
                      <a:pt x="205" y="139"/>
                    </a:lnTo>
                    <a:lnTo>
                      <a:pt x="205" y="141"/>
                    </a:lnTo>
                    <a:lnTo>
                      <a:pt x="205" y="144"/>
                    </a:lnTo>
                    <a:lnTo>
                      <a:pt x="205" y="144"/>
                    </a:lnTo>
                    <a:lnTo>
                      <a:pt x="205" y="147"/>
                    </a:lnTo>
                    <a:lnTo>
                      <a:pt x="203" y="149"/>
                    </a:lnTo>
                    <a:lnTo>
                      <a:pt x="203" y="149"/>
                    </a:lnTo>
                    <a:lnTo>
                      <a:pt x="203" y="152"/>
                    </a:lnTo>
                    <a:lnTo>
                      <a:pt x="203" y="152"/>
                    </a:lnTo>
                    <a:lnTo>
                      <a:pt x="200" y="156"/>
                    </a:lnTo>
                    <a:lnTo>
                      <a:pt x="199" y="157"/>
                    </a:lnTo>
                    <a:lnTo>
                      <a:pt x="199" y="157"/>
                    </a:lnTo>
                    <a:lnTo>
                      <a:pt x="197" y="159"/>
                    </a:lnTo>
                    <a:lnTo>
                      <a:pt x="197" y="159"/>
                    </a:lnTo>
                    <a:lnTo>
                      <a:pt x="197" y="159"/>
                    </a:lnTo>
                    <a:lnTo>
                      <a:pt x="197" y="159"/>
                    </a:lnTo>
                    <a:lnTo>
                      <a:pt x="197" y="159"/>
                    </a:lnTo>
                    <a:lnTo>
                      <a:pt x="197" y="159"/>
                    </a:lnTo>
                    <a:lnTo>
                      <a:pt x="193" y="157"/>
                    </a:lnTo>
                    <a:lnTo>
                      <a:pt x="193" y="157"/>
                    </a:lnTo>
                    <a:lnTo>
                      <a:pt x="191" y="155"/>
                    </a:lnTo>
                    <a:lnTo>
                      <a:pt x="187" y="153"/>
                    </a:lnTo>
                    <a:lnTo>
                      <a:pt x="187" y="153"/>
                    </a:lnTo>
                    <a:lnTo>
                      <a:pt x="185" y="153"/>
                    </a:lnTo>
                    <a:lnTo>
                      <a:pt x="183" y="156"/>
                    </a:lnTo>
                    <a:lnTo>
                      <a:pt x="179" y="159"/>
                    </a:lnTo>
                    <a:lnTo>
                      <a:pt x="179" y="159"/>
                    </a:lnTo>
                    <a:lnTo>
                      <a:pt x="176" y="159"/>
                    </a:lnTo>
                    <a:lnTo>
                      <a:pt x="175" y="157"/>
                    </a:lnTo>
                    <a:lnTo>
                      <a:pt x="173" y="155"/>
                    </a:lnTo>
                    <a:lnTo>
                      <a:pt x="173" y="155"/>
                    </a:lnTo>
                    <a:lnTo>
                      <a:pt x="169" y="152"/>
                    </a:lnTo>
                    <a:lnTo>
                      <a:pt x="169" y="152"/>
                    </a:lnTo>
                    <a:lnTo>
                      <a:pt x="168" y="152"/>
                    </a:lnTo>
                    <a:lnTo>
                      <a:pt x="167" y="151"/>
                    </a:lnTo>
                    <a:lnTo>
                      <a:pt x="167" y="151"/>
                    </a:lnTo>
                    <a:lnTo>
                      <a:pt x="165" y="148"/>
                    </a:lnTo>
                    <a:lnTo>
                      <a:pt x="163" y="147"/>
                    </a:lnTo>
                    <a:lnTo>
                      <a:pt x="163" y="147"/>
                    </a:lnTo>
                    <a:lnTo>
                      <a:pt x="159" y="145"/>
                    </a:lnTo>
                    <a:lnTo>
                      <a:pt x="159" y="145"/>
                    </a:lnTo>
                    <a:lnTo>
                      <a:pt x="155" y="143"/>
                    </a:lnTo>
                    <a:lnTo>
                      <a:pt x="151" y="140"/>
                    </a:lnTo>
                    <a:lnTo>
                      <a:pt x="151" y="140"/>
                    </a:lnTo>
                    <a:lnTo>
                      <a:pt x="147" y="139"/>
                    </a:lnTo>
                    <a:lnTo>
                      <a:pt x="143" y="136"/>
                    </a:lnTo>
                    <a:lnTo>
                      <a:pt x="143" y="136"/>
                    </a:lnTo>
                    <a:lnTo>
                      <a:pt x="139" y="133"/>
                    </a:lnTo>
                    <a:lnTo>
                      <a:pt x="139" y="133"/>
                    </a:lnTo>
                    <a:lnTo>
                      <a:pt x="139" y="133"/>
                    </a:lnTo>
                    <a:lnTo>
                      <a:pt x="139" y="133"/>
                    </a:lnTo>
                    <a:lnTo>
                      <a:pt x="140" y="128"/>
                    </a:lnTo>
                    <a:lnTo>
                      <a:pt x="140" y="128"/>
                    </a:lnTo>
                    <a:lnTo>
                      <a:pt x="140" y="123"/>
                    </a:lnTo>
                    <a:lnTo>
                      <a:pt x="137" y="118"/>
                    </a:lnTo>
                    <a:lnTo>
                      <a:pt x="137" y="118"/>
                    </a:lnTo>
                    <a:lnTo>
                      <a:pt x="137" y="112"/>
                    </a:lnTo>
                    <a:lnTo>
                      <a:pt x="137" y="112"/>
                    </a:lnTo>
                    <a:lnTo>
                      <a:pt x="137" y="111"/>
                    </a:lnTo>
                    <a:lnTo>
                      <a:pt x="137" y="111"/>
                    </a:lnTo>
                    <a:lnTo>
                      <a:pt x="141" y="111"/>
                    </a:lnTo>
                    <a:lnTo>
                      <a:pt x="144" y="110"/>
                    </a:lnTo>
                    <a:lnTo>
                      <a:pt x="144" y="110"/>
                    </a:lnTo>
                    <a:lnTo>
                      <a:pt x="148" y="108"/>
                    </a:lnTo>
                    <a:lnTo>
                      <a:pt x="148" y="108"/>
                    </a:lnTo>
                    <a:lnTo>
                      <a:pt x="151" y="107"/>
                    </a:lnTo>
                    <a:lnTo>
                      <a:pt x="155" y="106"/>
                    </a:lnTo>
                    <a:lnTo>
                      <a:pt x="155" y="106"/>
                    </a:lnTo>
                    <a:lnTo>
                      <a:pt x="157" y="103"/>
                    </a:lnTo>
                    <a:lnTo>
                      <a:pt x="157" y="103"/>
                    </a:lnTo>
                    <a:lnTo>
                      <a:pt x="159" y="100"/>
                    </a:lnTo>
                    <a:lnTo>
                      <a:pt x="160" y="99"/>
                    </a:lnTo>
                    <a:lnTo>
                      <a:pt x="160" y="99"/>
                    </a:lnTo>
                    <a:lnTo>
                      <a:pt x="163" y="99"/>
                    </a:lnTo>
                    <a:lnTo>
                      <a:pt x="165" y="99"/>
                    </a:lnTo>
                    <a:lnTo>
                      <a:pt x="165" y="99"/>
                    </a:lnTo>
                    <a:lnTo>
                      <a:pt x="169" y="98"/>
                    </a:lnTo>
                    <a:lnTo>
                      <a:pt x="169" y="98"/>
                    </a:lnTo>
                    <a:lnTo>
                      <a:pt x="172" y="96"/>
                    </a:lnTo>
                    <a:lnTo>
                      <a:pt x="175" y="95"/>
                    </a:lnTo>
                    <a:lnTo>
                      <a:pt x="181" y="95"/>
                    </a:lnTo>
                    <a:lnTo>
                      <a:pt x="181" y="95"/>
                    </a:lnTo>
                    <a:lnTo>
                      <a:pt x="184" y="95"/>
                    </a:lnTo>
                    <a:lnTo>
                      <a:pt x="184" y="95"/>
                    </a:lnTo>
                    <a:lnTo>
                      <a:pt x="184" y="94"/>
                    </a:lnTo>
                    <a:lnTo>
                      <a:pt x="184" y="94"/>
                    </a:lnTo>
                    <a:lnTo>
                      <a:pt x="185" y="88"/>
                    </a:lnTo>
                    <a:lnTo>
                      <a:pt x="185" y="88"/>
                    </a:lnTo>
                    <a:lnTo>
                      <a:pt x="187" y="86"/>
                    </a:lnTo>
                    <a:lnTo>
                      <a:pt x="189" y="83"/>
                    </a:lnTo>
                    <a:lnTo>
                      <a:pt x="189" y="83"/>
                    </a:lnTo>
                    <a:lnTo>
                      <a:pt x="193" y="83"/>
                    </a:lnTo>
                    <a:lnTo>
                      <a:pt x="197" y="83"/>
                    </a:lnTo>
                    <a:lnTo>
                      <a:pt x="197" y="83"/>
                    </a:lnTo>
                    <a:lnTo>
                      <a:pt x="197" y="80"/>
                    </a:lnTo>
                    <a:lnTo>
                      <a:pt x="197" y="80"/>
                    </a:lnTo>
                    <a:lnTo>
                      <a:pt x="201" y="77"/>
                    </a:lnTo>
                    <a:lnTo>
                      <a:pt x="201" y="77"/>
                    </a:lnTo>
                    <a:lnTo>
                      <a:pt x="203" y="74"/>
                    </a:lnTo>
                    <a:lnTo>
                      <a:pt x="205" y="71"/>
                    </a:lnTo>
                    <a:lnTo>
                      <a:pt x="205" y="67"/>
                    </a:lnTo>
                    <a:lnTo>
                      <a:pt x="205" y="63"/>
                    </a:lnTo>
                    <a:lnTo>
                      <a:pt x="205" y="63"/>
                    </a:lnTo>
                    <a:lnTo>
                      <a:pt x="199" y="54"/>
                    </a:lnTo>
                    <a:lnTo>
                      <a:pt x="199" y="54"/>
                    </a:lnTo>
                    <a:lnTo>
                      <a:pt x="196" y="50"/>
                    </a:lnTo>
                    <a:lnTo>
                      <a:pt x="196" y="50"/>
                    </a:lnTo>
                    <a:lnTo>
                      <a:pt x="192" y="47"/>
                    </a:lnTo>
                    <a:lnTo>
                      <a:pt x="192" y="47"/>
                    </a:lnTo>
                    <a:lnTo>
                      <a:pt x="189" y="45"/>
                    </a:lnTo>
                    <a:lnTo>
                      <a:pt x="188" y="42"/>
                    </a:lnTo>
                    <a:lnTo>
                      <a:pt x="188" y="42"/>
                    </a:lnTo>
                    <a:lnTo>
                      <a:pt x="187" y="39"/>
                    </a:lnTo>
                    <a:lnTo>
                      <a:pt x="184" y="38"/>
                    </a:lnTo>
                    <a:lnTo>
                      <a:pt x="184" y="38"/>
                    </a:lnTo>
                    <a:lnTo>
                      <a:pt x="181" y="38"/>
                    </a:lnTo>
                    <a:lnTo>
                      <a:pt x="179" y="41"/>
                    </a:lnTo>
                    <a:lnTo>
                      <a:pt x="176" y="42"/>
                    </a:lnTo>
                    <a:lnTo>
                      <a:pt x="173" y="43"/>
                    </a:lnTo>
                    <a:lnTo>
                      <a:pt x="173" y="43"/>
                    </a:lnTo>
                    <a:lnTo>
                      <a:pt x="172" y="43"/>
                    </a:lnTo>
                    <a:lnTo>
                      <a:pt x="172" y="43"/>
                    </a:lnTo>
                    <a:lnTo>
                      <a:pt x="171" y="41"/>
                    </a:lnTo>
                    <a:lnTo>
                      <a:pt x="171" y="41"/>
                    </a:lnTo>
                    <a:lnTo>
                      <a:pt x="168" y="34"/>
                    </a:lnTo>
                    <a:lnTo>
                      <a:pt x="168" y="34"/>
                    </a:lnTo>
                    <a:lnTo>
                      <a:pt x="167" y="28"/>
                    </a:lnTo>
                    <a:lnTo>
                      <a:pt x="165" y="26"/>
                    </a:lnTo>
                    <a:lnTo>
                      <a:pt x="163" y="25"/>
                    </a:lnTo>
                    <a:lnTo>
                      <a:pt x="163" y="25"/>
                    </a:lnTo>
                    <a:lnTo>
                      <a:pt x="160" y="25"/>
                    </a:lnTo>
                    <a:lnTo>
                      <a:pt x="159" y="24"/>
                    </a:lnTo>
                    <a:lnTo>
                      <a:pt x="156" y="21"/>
                    </a:lnTo>
                    <a:lnTo>
                      <a:pt x="156" y="21"/>
                    </a:lnTo>
                    <a:lnTo>
                      <a:pt x="153" y="20"/>
                    </a:lnTo>
                    <a:lnTo>
                      <a:pt x="152" y="18"/>
                    </a:lnTo>
                    <a:lnTo>
                      <a:pt x="152" y="18"/>
                    </a:lnTo>
                    <a:lnTo>
                      <a:pt x="149" y="14"/>
                    </a:lnTo>
                    <a:lnTo>
                      <a:pt x="147" y="10"/>
                    </a:lnTo>
                    <a:lnTo>
                      <a:pt x="147" y="10"/>
                    </a:lnTo>
                    <a:lnTo>
                      <a:pt x="144" y="9"/>
                    </a:lnTo>
                    <a:lnTo>
                      <a:pt x="141" y="9"/>
                    </a:lnTo>
                    <a:lnTo>
                      <a:pt x="141" y="9"/>
                    </a:lnTo>
                    <a:lnTo>
                      <a:pt x="139" y="5"/>
                    </a:lnTo>
                    <a:lnTo>
                      <a:pt x="137" y="2"/>
                    </a:lnTo>
                    <a:lnTo>
                      <a:pt x="137" y="2"/>
                    </a:lnTo>
                    <a:lnTo>
                      <a:pt x="135" y="0"/>
                    </a:lnTo>
                    <a:lnTo>
                      <a:pt x="135" y="0"/>
                    </a:lnTo>
                    <a:lnTo>
                      <a:pt x="132" y="2"/>
                    </a:lnTo>
                    <a:lnTo>
                      <a:pt x="129" y="6"/>
                    </a:lnTo>
                    <a:lnTo>
                      <a:pt x="129" y="6"/>
                    </a:lnTo>
                    <a:lnTo>
                      <a:pt x="128" y="8"/>
                    </a:lnTo>
                    <a:lnTo>
                      <a:pt x="127" y="9"/>
                    </a:lnTo>
                    <a:lnTo>
                      <a:pt x="123" y="8"/>
                    </a:lnTo>
                    <a:lnTo>
                      <a:pt x="123" y="8"/>
                    </a:lnTo>
                    <a:lnTo>
                      <a:pt x="120" y="9"/>
                    </a:lnTo>
                    <a:lnTo>
                      <a:pt x="119" y="10"/>
                    </a:lnTo>
                    <a:lnTo>
                      <a:pt x="119" y="14"/>
                    </a:lnTo>
                    <a:lnTo>
                      <a:pt x="119" y="14"/>
                    </a:lnTo>
                    <a:lnTo>
                      <a:pt x="118" y="22"/>
                    </a:lnTo>
                    <a:lnTo>
                      <a:pt x="118" y="22"/>
                    </a:lnTo>
                    <a:lnTo>
                      <a:pt x="110" y="25"/>
                    </a:lnTo>
                    <a:lnTo>
                      <a:pt x="110" y="25"/>
                    </a:lnTo>
                    <a:lnTo>
                      <a:pt x="100" y="32"/>
                    </a:lnTo>
                    <a:lnTo>
                      <a:pt x="100" y="32"/>
                    </a:lnTo>
                    <a:lnTo>
                      <a:pt x="95" y="34"/>
                    </a:lnTo>
                    <a:lnTo>
                      <a:pt x="94" y="36"/>
                    </a:lnTo>
                    <a:lnTo>
                      <a:pt x="94" y="38"/>
                    </a:lnTo>
                    <a:lnTo>
                      <a:pt x="94" y="38"/>
                    </a:lnTo>
                    <a:lnTo>
                      <a:pt x="96" y="42"/>
                    </a:lnTo>
                    <a:lnTo>
                      <a:pt x="96" y="45"/>
                    </a:lnTo>
                    <a:lnTo>
                      <a:pt x="94" y="45"/>
                    </a:lnTo>
                    <a:lnTo>
                      <a:pt x="94" y="45"/>
                    </a:lnTo>
                    <a:lnTo>
                      <a:pt x="92" y="43"/>
                    </a:lnTo>
                    <a:lnTo>
                      <a:pt x="91" y="42"/>
                    </a:lnTo>
                    <a:lnTo>
                      <a:pt x="90" y="41"/>
                    </a:lnTo>
                    <a:lnTo>
                      <a:pt x="87" y="41"/>
                    </a:lnTo>
                    <a:lnTo>
                      <a:pt x="87" y="41"/>
                    </a:lnTo>
                    <a:lnTo>
                      <a:pt x="84" y="41"/>
                    </a:lnTo>
                    <a:lnTo>
                      <a:pt x="82" y="42"/>
                    </a:lnTo>
                    <a:lnTo>
                      <a:pt x="76" y="46"/>
                    </a:lnTo>
                    <a:lnTo>
                      <a:pt x="76" y="46"/>
                    </a:lnTo>
                    <a:lnTo>
                      <a:pt x="74" y="50"/>
                    </a:lnTo>
                    <a:lnTo>
                      <a:pt x="72" y="54"/>
                    </a:lnTo>
                    <a:lnTo>
                      <a:pt x="72" y="54"/>
                    </a:lnTo>
                    <a:lnTo>
                      <a:pt x="72" y="54"/>
                    </a:lnTo>
                    <a:lnTo>
                      <a:pt x="72" y="54"/>
                    </a:lnTo>
                    <a:lnTo>
                      <a:pt x="67" y="57"/>
                    </a:lnTo>
                    <a:lnTo>
                      <a:pt x="64" y="58"/>
                    </a:lnTo>
                    <a:lnTo>
                      <a:pt x="62" y="57"/>
                    </a:lnTo>
                    <a:lnTo>
                      <a:pt x="62" y="57"/>
                    </a:lnTo>
                    <a:lnTo>
                      <a:pt x="59" y="55"/>
                    </a:lnTo>
                    <a:lnTo>
                      <a:pt x="58" y="51"/>
                    </a:lnTo>
                    <a:lnTo>
                      <a:pt x="56" y="43"/>
                    </a:lnTo>
                    <a:lnTo>
                      <a:pt x="56" y="43"/>
                    </a:lnTo>
                    <a:lnTo>
                      <a:pt x="58" y="41"/>
                    </a:lnTo>
                    <a:lnTo>
                      <a:pt x="59" y="38"/>
                    </a:lnTo>
                    <a:lnTo>
                      <a:pt x="59" y="36"/>
                    </a:lnTo>
                    <a:lnTo>
                      <a:pt x="58" y="33"/>
                    </a:lnTo>
                    <a:lnTo>
                      <a:pt x="58" y="33"/>
                    </a:lnTo>
                    <a:lnTo>
                      <a:pt x="55" y="32"/>
                    </a:lnTo>
                    <a:lnTo>
                      <a:pt x="54" y="32"/>
                    </a:lnTo>
                    <a:lnTo>
                      <a:pt x="48" y="34"/>
                    </a:lnTo>
                    <a:lnTo>
                      <a:pt x="48" y="34"/>
                    </a:lnTo>
                    <a:lnTo>
                      <a:pt x="44" y="36"/>
                    </a:lnTo>
                    <a:lnTo>
                      <a:pt x="44" y="36"/>
                    </a:lnTo>
                    <a:lnTo>
                      <a:pt x="44" y="38"/>
                    </a:lnTo>
                    <a:lnTo>
                      <a:pt x="44" y="38"/>
                    </a:lnTo>
                    <a:lnTo>
                      <a:pt x="40" y="41"/>
                    </a:lnTo>
                    <a:lnTo>
                      <a:pt x="40" y="41"/>
                    </a:lnTo>
                    <a:lnTo>
                      <a:pt x="39" y="45"/>
                    </a:lnTo>
                    <a:lnTo>
                      <a:pt x="38" y="47"/>
                    </a:lnTo>
                    <a:lnTo>
                      <a:pt x="38" y="54"/>
                    </a:lnTo>
                    <a:lnTo>
                      <a:pt x="38" y="54"/>
                    </a:lnTo>
                    <a:lnTo>
                      <a:pt x="36" y="57"/>
                    </a:lnTo>
                    <a:lnTo>
                      <a:pt x="32" y="59"/>
                    </a:lnTo>
                    <a:lnTo>
                      <a:pt x="24" y="63"/>
                    </a:lnTo>
                    <a:lnTo>
                      <a:pt x="24" y="63"/>
                    </a:lnTo>
                    <a:lnTo>
                      <a:pt x="23" y="69"/>
                    </a:lnTo>
                    <a:lnTo>
                      <a:pt x="19" y="74"/>
                    </a:lnTo>
                    <a:lnTo>
                      <a:pt x="19" y="74"/>
                    </a:lnTo>
                    <a:lnTo>
                      <a:pt x="20" y="79"/>
                    </a:lnTo>
                    <a:lnTo>
                      <a:pt x="22" y="83"/>
                    </a:lnTo>
                    <a:lnTo>
                      <a:pt x="22" y="83"/>
                    </a:lnTo>
                    <a:lnTo>
                      <a:pt x="20" y="87"/>
                    </a:lnTo>
                    <a:lnTo>
                      <a:pt x="20" y="90"/>
                    </a:lnTo>
                    <a:lnTo>
                      <a:pt x="20" y="91"/>
                    </a:lnTo>
                    <a:lnTo>
                      <a:pt x="20" y="91"/>
                    </a:lnTo>
                    <a:lnTo>
                      <a:pt x="22" y="95"/>
                    </a:lnTo>
                    <a:lnTo>
                      <a:pt x="23" y="98"/>
                    </a:lnTo>
                    <a:lnTo>
                      <a:pt x="23" y="98"/>
                    </a:lnTo>
                    <a:lnTo>
                      <a:pt x="24" y="102"/>
                    </a:lnTo>
                    <a:lnTo>
                      <a:pt x="24" y="104"/>
                    </a:lnTo>
                    <a:lnTo>
                      <a:pt x="24" y="104"/>
                    </a:lnTo>
                    <a:lnTo>
                      <a:pt x="23" y="104"/>
                    </a:lnTo>
                    <a:lnTo>
                      <a:pt x="23" y="106"/>
                    </a:lnTo>
                    <a:lnTo>
                      <a:pt x="20" y="106"/>
                    </a:lnTo>
                    <a:lnTo>
                      <a:pt x="20" y="106"/>
                    </a:lnTo>
                    <a:lnTo>
                      <a:pt x="18" y="107"/>
                    </a:lnTo>
                    <a:lnTo>
                      <a:pt x="18" y="107"/>
                    </a:lnTo>
                    <a:lnTo>
                      <a:pt x="22" y="110"/>
                    </a:lnTo>
                    <a:lnTo>
                      <a:pt x="23" y="111"/>
                    </a:lnTo>
                    <a:lnTo>
                      <a:pt x="23" y="114"/>
                    </a:lnTo>
                    <a:lnTo>
                      <a:pt x="23" y="114"/>
                    </a:lnTo>
                    <a:lnTo>
                      <a:pt x="23" y="116"/>
                    </a:lnTo>
                    <a:lnTo>
                      <a:pt x="22" y="119"/>
                    </a:lnTo>
                    <a:lnTo>
                      <a:pt x="22" y="120"/>
                    </a:lnTo>
                    <a:lnTo>
                      <a:pt x="24" y="123"/>
                    </a:lnTo>
                    <a:lnTo>
                      <a:pt x="24" y="123"/>
                    </a:lnTo>
                    <a:lnTo>
                      <a:pt x="27" y="125"/>
                    </a:lnTo>
                    <a:lnTo>
                      <a:pt x="30" y="129"/>
                    </a:lnTo>
                    <a:lnTo>
                      <a:pt x="30" y="129"/>
                    </a:lnTo>
                    <a:lnTo>
                      <a:pt x="30" y="129"/>
                    </a:lnTo>
                    <a:lnTo>
                      <a:pt x="30" y="129"/>
                    </a:lnTo>
                    <a:lnTo>
                      <a:pt x="32" y="133"/>
                    </a:lnTo>
                    <a:lnTo>
                      <a:pt x="35" y="137"/>
                    </a:lnTo>
                    <a:lnTo>
                      <a:pt x="35" y="137"/>
                    </a:lnTo>
                    <a:lnTo>
                      <a:pt x="36" y="143"/>
                    </a:lnTo>
                    <a:lnTo>
                      <a:pt x="36" y="143"/>
                    </a:lnTo>
                    <a:lnTo>
                      <a:pt x="35" y="145"/>
                    </a:lnTo>
                    <a:lnTo>
                      <a:pt x="35" y="145"/>
                    </a:lnTo>
                    <a:lnTo>
                      <a:pt x="36" y="148"/>
                    </a:lnTo>
                    <a:lnTo>
                      <a:pt x="36" y="149"/>
                    </a:lnTo>
                    <a:lnTo>
                      <a:pt x="40" y="153"/>
                    </a:lnTo>
                    <a:lnTo>
                      <a:pt x="40" y="153"/>
                    </a:lnTo>
                    <a:lnTo>
                      <a:pt x="42" y="155"/>
                    </a:lnTo>
                    <a:lnTo>
                      <a:pt x="43" y="157"/>
                    </a:lnTo>
                    <a:lnTo>
                      <a:pt x="43" y="157"/>
                    </a:lnTo>
                    <a:lnTo>
                      <a:pt x="43" y="160"/>
                    </a:lnTo>
                    <a:lnTo>
                      <a:pt x="43" y="160"/>
                    </a:lnTo>
                    <a:lnTo>
                      <a:pt x="43" y="160"/>
                    </a:lnTo>
                    <a:lnTo>
                      <a:pt x="43" y="160"/>
                    </a:lnTo>
                    <a:lnTo>
                      <a:pt x="40" y="160"/>
                    </a:lnTo>
                    <a:lnTo>
                      <a:pt x="39" y="161"/>
                    </a:lnTo>
                    <a:lnTo>
                      <a:pt x="38" y="162"/>
                    </a:lnTo>
                    <a:lnTo>
                      <a:pt x="38" y="165"/>
                    </a:lnTo>
                    <a:lnTo>
                      <a:pt x="38" y="165"/>
                    </a:lnTo>
                    <a:lnTo>
                      <a:pt x="38" y="168"/>
                    </a:lnTo>
                    <a:lnTo>
                      <a:pt x="38" y="170"/>
                    </a:lnTo>
                    <a:lnTo>
                      <a:pt x="38" y="170"/>
                    </a:lnTo>
                    <a:lnTo>
                      <a:pt x="36" y="172"/>
                    </a:lnTo>
                    <a:lnTo>
                      <a:pt x="34" y="172"/>
                    </a:lnTo>
                    <a:lnTo>
                      <a:pt x="34" y="172"/>
                    </a:lnTo>
                    <a:lnTo>
                      <a:pt x="31" y="174"/>
                    </a:lnTo>
                    <a:lnTo>
                      <a:pt x="31" y="174"/>
                    </a:lnTo>
                    <a:lnTo>
                      <a:pt x="26" y="176"/>
                    </a:lnTo>
                    <a:lnTo>
                      <a:pt x="26" y="176"/>
                    </a:lnTo>
                    <a:lnTo>
                      <a:pt x="23" y="178"/>
                    </a:lnTo>
                    <a:lnTo>
                      <a:pt x="23" y="181"/>
                    </a:lnTo>
                    <a:lnTo>
                      <a:pt x="27" y="188"/>
                    </a:lnTo>
                    <a:lnTo>
                      <a:pt x="27" y="188"/>
                    </a:lnTo>
                    <a:lnTo>
                      <a:pt x="28" y="190"/>
                    </a:lnTo>
                    <a:lnTo>
                      <a:pt x="28" y="193"/>
                    </a:lnTo>
                    <a:lnTo>
                      <a:pt x="28" y="198"/>
                    </a:lnTo>
                    <a:lnTo>
                      <a:pt x="28" y="198"/>
                    </a:lnTo>
                    <a:lnTo>
                      <a:pt x="30" y="202"/>
                    </a:lnTo>
                    <a:lnTo>
                      <a:pt x="31" y="206"/>
                    </a:lnTo>
                    <a:lnTo>
                      <a:pt x="31" y="206"/>
                    </a:lnTo>
                    <a:lnTo>
                      <a:pt x="32" y="209"/>
                    </a:lnTo>
                    <a:lnTo>
                      <a:pt x="34" y="210"/>
                    </a:lnTo>
                    <a:lnTo>
                      <a:pt x="34" y="210"/>
                    </a:lnTo>
                    <a:lnTo>
                      <a:pt x="32" y="215"/>
                    </a:lnTo>
                    <a:lnTo>
                      <a:pt x="31" y="218"/>
                    </a:lnTo>
                    <a:lnTo>
                      <a:pt x="28" y="219"/>
                    </a:lnTo>
                    <a:lnTo>
                      <a:pt x="28" y="219"/>
                    </a:lnTo>
                    <a:lnTo>
                      <a:pt x="26" y="219"/>
                    </a:lnTo>
                    <a:lnTo>
                      <a:pt x="24" y="219"/>
                    </a:lnTo>
                    <a:lnTo>
                      <a:pt x="19" y="217"/>
                    </a:lnTo>
                    <a:lnTo>
                      <a:pt x="19" y="217"/>
                    </a:lnTo>
                    <a:lnTo>
                      <a:pt x="14" y="215"/>
                    </a:lnTo>
                    <a:lnTo>
                      <a:pt x="8" y="214"/>
                    </a:lnTo>
                    <a:lnTo>
                      <a:pt x="8" y="214"/>
                    </a:lnTo>
                    <a:lnTo>
                      <a:pt x="3" y="213"/>
                    </a:lnTo>
                    <a:lnTo>
                      <a:pt x="2" y="214"/>
                    </a:lnTo>
                    <a:lnTo>
                      <a:pt x="0" y="215"/>
                    </a:lnTo>
                    <a:lnTo>
                      <a:pt x="0" y="215"/>
                    </a:lnTo>
                    <a:lnTo>
                      <a:pt x="0" y="218"/>
                    </a:lnTo>
                    <a:lnTo>
                      <a:pt x="2" y="221"/>
                    </a:lnTo>
                    <a:lnTo>
                      <a:pt x="2" y="221"/>
                    </a:lnTo>
                    <a:lnTo>
                      <a:pt x="4" y="223"/>
                    </a:lnTo>
                    <a:lnTo>
                      <a:pt x="8" y="227"/>
                    </a:lnTo>
                    <a:lnTo>
                      <a:pt x="8" y="227"/>
                    </a:lnTo>
                    <a:lnTo>
                      <a:pt x="11" y="231"/>
                    </a:lnTo>
                    <a:lnTo>
                      <a:pt x="14" y="235"/>
                    </a:lnTo>
                    <a:lnTo>
                      <a:pt x="14" y="235"/>
                    </a:lnTo>
                    <a:lnTo>
                      <a:pt x="14" y="244"/>
                    </a:lnTo>
                    <a:lnTo>
                      <a:pt x="14" y="244"/>
                    </a:lnTo>
                    <a:lnTo>
                      <a:pt x="14" y="248"/>
                    </a:lnTo>
                    <a:lnTo>
                      <a:pt x="14" y="250"/>
                    </a:lnTo>
                    <a:lnTo>
                      <a:pt x="15" y="251"/>
                    </a:lnTo>
                    <a:lnTo>
                      <a:pt x="15" y="251"/>
                    </a:lnTo>
                    <a:lnTo>
                      <a:pt x="19" y="251"/>
                    </a:lnTo>
                    <a:lnTo>
                      <a:pt x="22" y="251"/>
                    </a:lnTo>
                    <a:lnTo>
                      <a:pt x="22" y="251"/>
                    </a:lnTo>
                    <a:lnTo>
                      <a:pt x="26" y="252"/>
                    </a:lnTo>
                    <a:lnTo>
                      <a:pt x="28" y="255"/>
                    </a:lnTo>
                    <a:lnTo>
                      <a:pt x="28" y="255"/>
                    </a:lnTo>
                    <a:lnTo>
                      <a:pt x="28" y="256"/>
                    </a:lnTo>
                    <a:lnTo>
                      <a:pt x="28" y="256"/>
                    </a:lnTo>
                    <a:lnTo>
                      <a:pt x="32" y="258"/>
                    </a:lnTo>
                    <a:lnTo>
                      <a:pt x="32" y="258"/>
                    </a:lnTo>
                    <a:lnTo>
                      <a:pt x="34" y="259"/>
                    </a:lnTo>
                    <a:lnTo>
                      <a:pt x="35" y="260"/>
                    </a:lnTo>
                    <a:lnTo>
                      <a:pt x="35" y="260"/>
                    </a:lnTo>
                    <a:lnTo>
                      <a:pt x="38" y="256"/>
                    </a:lnTo>
                    <a:lnTo>
                      <a:pt x="38" y="256"/>
                    </a:lnTo>
                    <a:lnTo>
                      <a:pt x="39" y="254"/>
                    </a:lnTo>
                    <a:lnTo>
                      <a:pt x="42" y="252"/>
                    </a:lnTo>
                    <a:lnTo>
                      <a:pt x="42" y="252"/>
                    </a:lnTo>
                    <a:lnTo>
                      <a:pt x="46" y="251"/>
                    </a:lnTo>
                    <a:lnTo>
                      <a:pt x="50" y="248"/>
                    </a:lnTo>
                    <a:lnTo>
                      <a:pt x="50" y="248"/>
                    </a:lnTo>
                    <a:lnTo>
                      <a:pt x="51" y="248"/>
                    </a:lnTo>
                    <a:lnTo>
                      <a:pt x="54" y="248"/>
                    </a:lnTo>
                    <a:lnTo>
                      <a:pt x="55" y="247"/>
                    </a:lnTo>
                    <a:lnTo>
                      <a:pt x="58" y="247"/>
                    </a:lnTo>
                    <a:lnTo>
                      <a:pt x="58" y="247"/>
                    </a:lnTo>
                    <a:lnTo>
                      <a:pt x="59" y="246"/>
                    </a:lnTo>
                    <a:lnTo>
                      <a:pt x="59" y="243"/>
                    </a:lnTo>
                    <a:lnTo>
                      <a:pt x="58" y="241"/>
                    </a:lnTo>
                    <a:lnTo>
                      <a:pt x="58" y="241"/>
                    </a:lnTo>
                    <a:lnTo>
                      <a:pt x="55" y="238"/>
                    </a:lnTo>
                    <a:lnTo>
                      <a:pt x="52" y="235"/>
                    </a:lnTo>
                    <a:lnTo>
                      <a:pt x="52" y="235"/>
                    </a:lnTo>
                    <a:lnTo>
                      <a:pt x="50" y="233"/>
                    </a:lnTo>
                    <a:lnTo>
                      <a:pt x="47" y="230"/>
                    </a:lnTo>
                    <a:lnTo>
                      <a:pt x="47" y="230"/>
                    </a:lnTo>
                    <a:lnTo>
                      <a:pt x="50" y="230"/>
                    </a:lnTo>
                    <a:lnTo>
                      <a:pt x="52" y="231"/>
                    </a:lnTo>
                    <a:lnTo>
                      <a:pt x="58" y="235"/>
                    </a:lnTo>
                    <a:lnTo>
                      <a:pt x="58" y="235"/>
                    </a:lnTo>
                    <a:lnTo>
                      <a:pt x="62" y="237"/>
                    </a:lnTo>
                    <a:lnTo>
                      <a:pt x="66" y="239"/>
                    </a:lnTo>
                    <a:lnTo>
                      <a:pt x="66" y="239"/>
                    </a:lnTo>
                    <a:lnTo>
                      <a:pt x="72" y="244"/>
                    </a:lnTo>
                    <a:lnTo>
                      <a:pt x="75" y="246"/>
                    </a:lnTo>
                    <a:lnTo>
                      <a:pt x="79" y="246"/>
                    </a:lnTo>
                    <a:lnTo>
                      <a:pt x="79" y="246"/>
                    </a:lnTo>
                    <a:lnTo>
                      <a:pt x="80" y="246"/>
                    </a:lnTo>
                    <a:lnTo>
                      <a:pt x="80" y="244"/>
                    </a:lnTo>
                    <a:lnTo>
                      <a:pt x="80" y="244"/>
                    </a:lnTo>
                    <a:lnTo>
                      <a:pt x="79" y="243"/>
                    </a:lnTo>
                    <a:lnTo>
                      <a:pt x="79" y="242"/>
                    </a:lnTo>
                    <a:lnTo>
                      <a:pt x="79" y="242"/>
                    </a:lnTo>
                    <a:lnTo>
                      <a:pt x="78" y="241"/>
                    </a:lnTo>
                    <a:lnTo>
                      <a:pt x="78" y="239"/>
                    </a:lnTo>
                    <a:lnTo>
                      <a:pt x="79" y="238"/>
                    </a:lnTo>
                    <a:lnTo>
                      <a:pt x="80" y="237"/>
                    </a:lnTo>
                    <a:lnTo>
                      <a:pt x="80" y="237"/>
                    </a:lnTo>
                    <a:lnTo>
                      <a:pt x="83" y="238"/>
                    </a:lnTo>
                    <a:lnTo>
                      <a:pt x="83" y="238"/>
                    </a:lnTo>
                    <a:lnTo>
                      <a:pt x="83" y="242"/>
                    </a:lnTo>
                    <a:lnTo>
                      <a:pt x="83" y="242"/>
                    </a:lnTo>
                    <a:lnTo>
                      <a:pt x="84" y="244"/>
                    </a:lnTo>
                    <a:lnTo>
                      <a:pt x="86" y="246"/>
                    </a:lnTo>
                    <a:lnTo>
                      <a:pt x="87" y="246"/>
                    </a:lnTo>
                    <a:lnTo>
                      <a:pt x="87" y="246"/>
                    </a:lnTo>
                    <a:lnTo>
                      <a:pt x="88" y="244"/>
                    </a:lnTo>
                    <a:lnTo>
                      <a:pt x="90" y="242"/>
                    </a:lnTo>
                    <a:lnTo>
                      <a:pt x="90" y="242"/>
                    </a:lnTo>
                    <a:lnTo>
                      <a:pt x="90" y="239"/>
                    </a:lnTo>
                    <a:lnTo>
                      <a:pt x="91" y="238"/>
                    </a:lnTo>
                    <a:lnTo>
                      <a:pt x="92" y="237"/>
                    </a:lnTo>
                    <a:lnTo>
                      <a:pt x="92" y="237"/>
                    </a:lnTo>
                    <a:lnTo>
                      <a:pt x="96" y="238"/>
                    </a:lnTo>
                    <a:lnTo>
                      <a:pt x="99" y="239"/>
                    </a:lnTo>
                    <a:lnTo>
                      <a:pt x="99" y="239"/>
                    </a:lnTo>
                    <a:lnTo>
                      <a:pt x="102" y="241"/>
                    </a:lnTo>
                    <a:lnTo>
                      <a:pt x="103" y="244"/>
                    </a:lnTo>
                    <a:lnTo>
                      <a:pt x="103" y="244"/>
                    </a:lnTo>
                    <a:lnTo>
                      <a:pt x="103" y="247"/>
                    </a:lnTo>
                    <a:lnTo>
                      <a:pt x="103" y="248"/>
                    </a:lnTo>
                    <a:lnTo>
                      <a:pt x="108" y="250"/>
                    </a:lnTo>
                    <a:lnTo>
                      <a:pt x="108" y="250"/>
                    </a:lnTo>
                    <a:lnTo>
                      <a:pt x="111" y="252"/>
                    </a:lnTo>
                    <a:lnTo>
                      <a:pt x="112" y="252"/>
                    </a:lnTo>
                    <a:lnTo>
                      <a:pt x="115" y="252"/>
                    </a:lnTo>
                    <a:lnTo>
                      <a:pt x="115" y="252"/>
                    </a:lnTo>
                    <a:lnTo>
                      <a:pt x="116" y="251"/>
                    </a:lnTo>
                    <a:lnTo>
                      <a:pt x="116" y="250"/>
                    </a:lnTo>
                    <a:lnTo>
                      <a:pt x="116" y="248"/>
                    </a:lnTo>
                    <a:lnTo>
                      <a:pt x="118" y="247"/>
                    </a:lnTo>
                    <a:lnTo>
                      <a:pt x="118" y="247"/>
                    </a:lnTo>
                    <a:lnTo>
                      <a:pt x="122" y="246"/>
                    </a:lnTo>
                    <a:lnTo>
                      <a:pt x="122" y="246"/>
                    </a:lnTo>
                    <a:lnTo>
                      <a:pt x="125" y="244"/>
                    </a:lnTo>
                    <a:lnTo>
                      <a:pt x="125" y="244"/>
                    </a:lnTo>
                    <a:lnTo>
                      <a:pt x="133" y="242"/>
                    </a:lnTo>
                    <a:lnTo>
                      <a:pt x="133" y="242"/>
                    </a:lnTo>
                    <a:lnTo>
                      <a:pt x="139" y="241"/>
                    </a:lnTo>
                    <a:lnTo>
                      <a:pt x="144" y="241"/>
                    </a:lnTo>
                    <a:lnTo>
                      <a:pt x="144" y="241"/>
                    </a:lnTo>
                    <a:lnTo>
                      <a:pt x="151" y="239"/>
                    </a:lnTo>
                    <a:lnTo>
                      <a:pt x="159" y="238"/>
                    </a:lnTo>
                    <a:lnTo>
                      <a:pt x="159" y="238"/>
                    </a:lnTo>
                    <a:lnTo>
                      <a:pt x="164" y="235"/>
                    </a:lnTo>
                    <a:lnTo>
                      <a:pt x="164" y="235"/>
                    </a:lnTo>
                    <a:lnTo>
                      <a:pt x="168" y="235"/>
                    </a:lnTo>
                    <a:lnTo>
                      <a:pt x="168" y="235"/>
                    </a:lnTo>
                    <a:lnTo>
                      <a:pt x="173" y="235"/>
                    </a:lnTo>
                    <a:lnTo>
                      <a:pt x="173" y="235"/>
                    </a:lnTo>
                    <a:lnTo>
                      <a:pt x="173" y="235"/>
                    </a:lnTo>
                    <a:lnTo>
                      <a:pt x="173" y="235"/>
                    </a:lnTo>
                    <a:lnTo>
                      <a:pt x="177" y="235"/>
                    </a:lnTo>
                    <a:lnTo>
                      <a:pt x="177" y="235"/>
                    </a:lnTo>
                    <a:lnTo>
                      <a:pt x="185" y="235"/>
                    </a:lnTo>
                    <a:lnTo>
                      <a:pt x="185" y="235"/>
                    </a:lnTo>
                    <a:lnTo>
                      <a:pt x="189" y="238"/>
                    </a:lnTo>
                    <a:lnTo>
                      <a:pt x="193" y="239"/>
                    </a:lnTo>
                    <a:lnTo>
                      <a:pt x="193" y="239"/>
                    </a:lnTo>
                    <a:lnTo>
                      <a:pt x="201" y="243"/>
                    </a:lnTo>
                    <a:lnTo>
                      <a:pt x="201" y="243"/>
                    </a:lnTo>
                    <a:lnTo>
                      <a:pt x="208" y="243"/>
                    </a:lnTo>
                    <a:lnTo>
                      <a:pt x="208" y="243"/>
                    </a:lnTo>
                    <a:lnTo>
                      <a:pt x="212" y="244"/>
                    </a:lnTo>
                    <a:lnTo>
                      <a:pt x="215" y="244"/>
                    </a:lnTo>
                    <a:lnTo>
                      <a:pt x="216" y="244"/>
                    </a:lnTo>
                    <a:lnTo>
                      <a:pt x="216" y="244"/>
                    </a:lnTo>
                    <a:lnTo>
                      <a:pt x="217" y="243"/>
                    </a:lnTo>
                    <a:lnTo>
                      <a:pt x="217" y="243"/>
                    </a:lnTo>
                    <a:lnTo>
                      <a:pt x="219" y="243"/>
                    </a:lnTo>
                    <a:lnTo>
                      <a:pt x="219" y="243"/>
                    </a:lnTo>
                    <a:lnTo>
                      <a:pt x="221" y="241"/>
                    </a:lnTo>
                    <a:lnTo>
                      <a:pt x="221" y="241"/>
                    </a:lnTo>
                    <a:lnTo>
                      <a:pt x="224" y="238"/>
                    </a:lnTo>
                    <a:lnTo>
                      <a:pt x="224" y="238"/>
                    </a:lnTo>
                    <a:lnTo>
                      <a:pt x="227" y="237"/>
                    </a:lnTo>
                    <a:lnTo>
                      <a:pt x="227" y="237"/>
                    </a:lnTo>
                    <a:lnTo>
                      <a:pt x="229" y="233"/>
                    </a:lnTo>
                    <a:lnTo>
                      <a:pt x="232" y="231"/>
                    </a:lnTo>
                    <a:lnTo>
                      <a:pt x="232" y="231"/>
                    </a:lnTo>
                    <a:lnTo>
                      <a:pt x="241" y="227"/>
                    </a:lnTo>
                    <a:lnTo>
                      <a:pt x="241" y="227"/>
                    </a:lnTo>
                    <a:lnTo>
                      <a:pt x="247" y="226"/>
                    </a:lnTo>
                    <a:lnTo>
                      <a:pt x="253" y="223"/>
                    </a:lnTo>
                    <a:lnTo>
                      <a:pt x="253" y="223"/>
                    </a:lnTo>
                    <a:lnTo>
                      <a:pt x="259" y="221"/>
                    </a:lnTo>
                    <a:lnTo>
                      <a:pt x="263" y="217"/>
                    </a:lnTo>
                    <a:lnTo>
                      <a:pt x="263" y="217"/>
                    </a:lnTo>
                    <a:lnTo>
                      <a:pt x="265" y="211"/>
                    </a:lnTo>
                    <a:lnTo>
                      <a:pt x="268" y="210"/>
                    </a:lnTo>
                    <a:lnTo>
                      <a:pt x="272" y="210"/>
                    </a:lnTo>
                    <a:lnTo>
                      <a:pt x="272" y="210"/>
                    </a:lnTo>
                    <a:lnTo>
                      <a:pt x="280" y="213"/>
                    </a:lnTo>
                    <a:lnTo>
                      <a:pt x="280" y="213"/>
                    </a:lnTo>
                    <a:lnTo>
                      <a:pt x="284" y="213"/>
                    </a:lnTo>
                    <a:lnTo>
                      <a:pt x="284" y="213"/>
                    </a:lnTo>
                    <a:lnTo>
                      <a:pt x="286" y="213"/>
                    </a:lnTo>
                    <a:lnTo>
                      <a:pt x="286" y="213"/>
                    </a:lnTo>
                    <a:lnTo>
                      <a:pt x="288" y="211"/>
                    </a:lnTo>
                    <a:lnTo>
                      <a:pt x="288" y="210"/>
                    </a:lnTo>
                    <a:lnTo>
                      <a:pt x="286" y="207"/>
                    </a:lnTo>
                    <a:lnTo>
                      <a:pt x="286" y="207"/>
                    </a:lnTo>
                    <a:lnTo>
                      <a:pt x="286" y="206"/>
                    </a:lnTo>
                    <a:lnTo>
                      <a:pt x="286" y="205"/>
                    </a:lnTo>
                    <a:lnTo>
                      <a:pt x="288" y="201"/>
                    </a:lnTo>
                    <a:lnTo>
                      <a:pt x="288" y="201"/>
                    </a:lnTo>
                    <a:lnTo>
                      <a:pt x="289" y="197"/>
                    </a:lnTo>
                    <a:lnTo>
                      <a:pt x="290" y="194"/>
                    </a:lnTo>
                    <a:lnTo>
                      <a:pt x="290" y="194"/>
                    </a:lnTo>
                    <a:lnTo>
                      <a:pt x="296" y="190"/>
                    </a:lnTo>
                    <a:lnTo>
                      <a:pt x="296" y="190"/>
                    </a:lnTo>
                    <a:lnTo>
                      <a:pt x="297" y="186"/>
                    </a:lnTo>
                    <a:lnTo>
                      <a:pt x="297" y="186"/>
                    </a:lnTo>
                    <a:lnTo>
                      <a:pt x="300" y="185"/>
                    </a:lnTo>
                    <a:lnTo>
                      <a:pt x="304" y="185"/>
                    </a:lnTo>
                    <a:lnTo>
                      <a:pt x="304" y="185"/>
                    </a:lnTo>
                    <a:lnTo>
                      <a:pt x="309" y="182"/>
                    </a:lnTo>
                    <a:lnTo>
                      <a:pt x="309" y="182"/>
                    </a:lnTo>
                    <a:lnTo>
                      <a:pt x="314" y="180"/>
                    </a:lnTo>
                    <a:lnTo>
                      <a:pt x="314" y="180"/>
                    </a:lnTo>
                    <a:lnTo>
                      <a:pt x="321" y="176"/>
                    </a:lnTo>
                    <a:lnTo>
                      <a:pt x="321" y="176"/>
                    </a:lnTo>
                    <a:lnTo>
                      <a:pt x="324" y="176"/>
                    </a:lnTo>
                    <a:lnTo>
                      <a:pt x="325" y="173"/>
                    </a:lnTo>
                    <a:lnTo>
                      <a:pt x="325" y="173"/>
                    </a:lnTo>
                    <a:lnTo>
                      <a:pt x="326" y="170"/>
                    </a:lnTo>
                    <a:lnTo>
                      <a:pt x="326" y="168"/>
                    </a:lnTo>
                    <a:lnTo>
                      <a:pt x="326" y="161"/>
                    </a:lnTo>
                    <a:lnTo>
                      <a:pt x="326" y="161"/>
                    </a:lnTo>
                    <a:lnTo>
                      <a:pt x="326" y="157"/>
                    </a:lnTo>
                    <a:lnTo>
                      <a:pt x="326" y="157"/>
                    </a:lnTo>
                    <a:lnTo>
                      <a:pt x="324" y="153"/>
                    </a:lnTo>
                    <a:lnTo>
                      <a:pt x="324" y="153"/>
                    </a:lnTo>
                    <a:lnTo>
                      <a:pt x="322" y="149"/>
                    </a:lnTo>
                    <a:lnTo>
                      <a:pt x="322" y="147"/>
                    </a:lnTo>
                    <a:lnTo>
                      <a:pt x="322" y="144"/>
                    </a:lnTo>
                    <a:lnTo>
                      <a:pt x="322" y="144"/>
                    </a:lnTo>
                    <a:lnTo>
                      <a:pt x="325" y="143"/>
                    </a:lnTo>
                    <a:lnTo>
                      <a:pt x="326" y="143"/>
                    </a:lnTo>
                    <a:lnTo>
                      <a:pt x="329" y="143"/>
                    </a:lnTo>
                    <a:lnTo>
                      <a:pt x="329" y="140"/>
                    </a:lnTo>
                    <a:lnTo>
                      <a:pt x="329" y="140"/>
                    </a:lnTo>
                    <a:lnTo>
                      <a:pt x="329" y="137"/>
                    </a:lnTo>
                    <a:lnTo>
                      <a:pt x="328" y="13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8" name="Freeform 73">
                <a:extLst>
                  <a:ext uri="{FF2B5EF4-FFF2-40B4-BE49-F238E27FC236}">
                    <a16:creationId xmlns:a16="http://schemas.microsoft.com/office/drawing/2014/main" xmlns="" id="{D22BCD9E-8DB7-473F-9036-C3E7214CD8FE}"/>
                  </a:ext>
                </a:extLst>
              </p:cNvPr>
              <p:cNvSpPr>
                <a:spLocks/>
              </p:cNvSpPr>
              <p:nvPr/>
            </p:nvSpPr>
            <p:spPr bwMode="auto">
              <a:xfrm>
                <a:off x="4317784" y="5313479"/>
                <a:ext cx="818324" cy="660806"/>
              </a:xfrm>
              <a:custGeom>
                <a:avLst/>
                <a:gdLst>
                  <a:gd name="T0" fmla="*/ 418 w 426"/>
                  <a:gd name="T1" fmla="*/ 95 h 344"/>
                  <a:gd name="T2" fmla="*/ 405 w 426"/>
                  <a:gd name="T3" fmla="*/ 68 h 344"/>
                  <a:gd name="T4" fmla="*/ 406 w 426"/>
                  <a:gd name="T5" fmla="*/ 56 h 344"/>
                  <a:gd name="T6" fmla="*/ 409 w 426"/>
                  <a:gd name="T7" fmla="*/ 21 h 344"/>
                  <a:gd name="T8" fmla="*/ 402 w 426"/>
                  <a:gd name="T9" fmla="*/ 8 h 344"/>
                  <a:gd name="T10" fmla="*/ 386 w 426"/>
                  <a:gd name="T11" fmla="*/ 9 h 344"/>
                  <a:gd name="T12" fmla="*/ 357 w 426"/>
                  <a:gd name="T13" fmla="*/ 16 h 344"/>
                  <a:gd name="T14" fmla="*/ 332 w 426"/>
                  <a:gd name="T15" fmla="*/ 16 h 344"/>
                  <a:gd name="T16" fmla="*/ 321 w 426"/>
                  <a:gd name="T17" fmla="*/ 37 h 344"/>
                  <a:gd name="T18" fmla="*/ 306 w 426"/>
                  <a:gd name="T19" fmla="*/ 61 h 344"/>
                  <a:gd name="T20" fmla="*/ 325 w 426"/>
                  <a:gd name="T21" fmla="*/ 58 h 344"/>
                  <a:gd name="T22" fmla="*/ 308 w 426"/>
                  <a:gd name="T23" fmla="*/ 85 h 344"/>
                  <a:gd name="T24" fmla="*/ 282 w 426"/>
                  <a:gd name="T25" fmla="*/ 113 h 344"/>
                  <a:gd name="T26" fmla="*/ 273 w 426"/>
                  <a:gd name="T27" fmla="*/ 128 h 344"/>
                  <a:gd name="T28" fmla="*/ 265 w 426"/>
                  <a:gd name="T29" fmla="*/ 144 h 344"/>
                  <a:gd name="T30" fmla="*/ 225 w 426"/>
                  <a:gd name="T31" fmla="*/ 146 h 344"/>
                  <a:gd name="T32" fmla="*/ 203 w 426"/>
                  <a:gd name="T33" fmla="*/ 143 h 344"/>
                  <a:gd name="T34" fmla="*/ 164 w 426"/>
                  <a:gd name="T35" fmla="*/ 144 h 344"/>
                  <a:gd name="T36" fmla="*/ 152 w 426"/>
                  <a:gd name="T37" fmla="*/ 163 h 344"/>
                  <a:gd name="T38" fmla="*/ 123 w 426"/>
                  <a:gd name="T39" fmla="*/ 176 h 344"/>
                  <a:gd name="T40" fmla="*/ 119 w 426"/>
                  <a:gd name="T41" fmla="*/ 204 h 344"/>
                  <a:gd name="T42" fmla="*/ 103 w 426"/>
                  <a:gd name="T43" fmla="*/ 232 h 344"/>
                  <a:gd name="T44" fmla="*/ 83 w 426"/>
                  <a:gd name="T45" fmla="*/ 246 h 344"/>
                  <a:gd name="T46" fmla="*/ 72 w 426"/>
                  <a:gd name="T47" fmla="*/ 254 h 344"/>
                  <a:gd name="T48" fmla="*/ 68 w 426"/>
                  <a:gd name="T49" fmla="*/ 271 h 344"/>
                  <a:gd name="T50" fmla="*/ 50 w 426"/>
                  <a:gd name="T51" fmla="*/ 290 h 344"/>
                  <a:gd name="T52" fmla="*/ 27 w 426"/>
                  <a:gd name="T53" fmla="*/ 304 h 344"/>
                  <a:gd name="T54" fmla="*/ 2 w 426"/>
                  <a:gd name="T55" fmla="*/ 311 h 344"/>
                  <a:gd name="T56" fmla="*/ 18 w 426"/>
                  <a:gd name="T57" fmla="*/ 323 h 344"/>
                  <a:gd name="T58" fmla="*/ 40 w 426"/>
                  <a:gd name="T59" fmla="*/ 325 h 344"/>
                  <a:gd name="T60" fmla="*/ 56 w 426"/>
                  <a:gd name="T61" fmla="*/ 337 h 344"/>
                  <a:gd name="T62" fmla="*/ 63 w 426"/>
                  <a:gd name="T63" fmla="*/ 324 h 344"/>
                  <a:gd name="T64" fmla="*/ 67 w 426"/>
                  <a:gd name="T65" fmla="*/ 311 h 344"/>
                  <a:gd name="T66" fmla="*/ 79 w 426"/>
                  <a:gd name="T67" fmla="*/ 307 h 344"/>
                  <a:gd name="T68" fmla="*/ 95 w 426"/>
                  <a:gd name="T69" fmla="*/ 300 h 344"/>
                  <a:gd name="T70" fmla="*/ 107 w 426"/>
                  <a:gd name="T71" fmla="*/ 284 h 344"/>
                  <a:gd name="T72" fmla="*/ 133 w 426"/>
                  <a:gd name="T73" fmla="*/ 281 h 344"/>
                  <a:gd name="T74" fmla="*/ 155 w 426"/>
                  <a:gd name="T75" fmla="*/ 284 h 344"/>
                  <a:gd name="T76" fmla="*/ 152 w 426"/>
                  <a:gd name="T77" fmla="*/ 274 h 344"/>
                  <a:gd name="T78" fmla="*/ 155 w 426"/>
                  <a:gd name="T79" fmla="*/ 271 h 344"/>
                  <a:gd name="T80" fmla="*/ 163 w 426"/>
                  <a:gd name="T81" fmla="*/ 283 h 344"/>
                  <a:gd name="T82" fmla="*/ 183 w 426"/>
                  <a:gd name="T83" fmla="*/ 290 h 344"/>
                  <a:gd name="T84" fmla="*/ 209 w 426"/>
                  <a:gd name="T85" fmla="*/ 300 h 344"/>
                  <a:gd name="T86" fmla="*/ 222 w 426"/>
                  <a:gd name="T87" fmla="*/ 279 h 344"/>
                  <a:gd name="T88" fmla="*/ 221 w 426"/>
                  <a:gd name="T89" fmla="*/ 267 h 344"/>
                  <a:gd name="T90" fmla="*/ 224 w 426"/>
                  <a:gd name="T91" fmla="*/ 253 h 344"/>
                  <a:gd name="T92" fmla="*/ 226 w 426"/>
                  <a:gd name="T93" fmla="*/ 232 h 344"/>
                  <a:gd name="T94" fmla="*/ 252 w 426"/>
                  <a:gd name="T95" fmla="*/ 229 h 344"/>
                  <a:gd name="T96" fmla="*/ 278 w 426"/>
                  <a:gd name="T97" fmla="*/ 222 h 344"/>
                  <a:gd name="T98" fmla="*/ 321 w 426"/>
                  <a:gd name="T99" fmla="*/ 237 h 344"/>
                  <a:gd name="T100" fmla="*/ 333 w 426"/>
                  <a:gd name="T101" fmla="*/ 243 h 344"/>
                  <a:gd name="T102" fmla="*/ 346 w 426"/>
                  <a:gd name="T103" fmla="*/ 234 h 344"/>
                  <a:gd name="T104" fmla="*/ 377 w 426"/>
                  <a:gd name="T105" fmla="*/ 238 h 344"/>
                  <a:gd name="T106" fmla="*/ 369 w 426"/>
                  <a:gd name="T107" fmla="*/ 218 h 344"/>
                  <a:gd name="T108" fmla="*/ 386 w 426"/>
                  <a:gd name="T109" fmla="*/ 220 h 344"/>
                  <a:gd name="T110" fmla="*/ 411 w 426"/>
                  <a:gd name="T111" fmla="*/ 214 h 344"/>
                  <a:gd name="T112" fmla="*/ 397 w 426"/>
                  <a:gd name="T113" fmla="*/ 193 h 344"/>
                  <a:gd name="T114" fmla="*/ 385 w 426"/>
                  <a:gd name="T115" fmla="*/ 172 h 344"/>
                  <a:gd name="T116" fmla="*/ 417 w 426"/>
                  <a:gd name="T117" fmla="*/ 168 h 344"/>
                  <a:gd name="T118" fmla="*/ 406 w 426"/>
                  <a:gd name="T119" fmla="*/ 136 h 344"/>
                  <a:gd name="T120" fmla="*/ 421 w 426"/>
                  <a:gd name="T121" fmla="*/ 12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6" h="344">
                    <a:moveTo>
                      <a:pt x="426" y="115"/>
                    </a:moveTo>
                    <a:lnTo>
                      <a:pt x="426" y="115"/>
                    </a:lnTo>
                    <a:lnTo>
                      <a:pt x="425" y="113"/>
                    </a:lnTo>
                    <a:lnTo>
                      <a:pt x="423" y="111"/>
                    </a:lnTo>
                    <a:lnTo>
                      <a:pt x="423" y="111"/>
                    </a:lnTo>
                    <a:lnTo>
                      <a:pt x="419" y="107"/>
                    </a:lnTo>
                    <a:lnTo>
                      <a:pt x="419" y="106"/>
                    </a:lnTo>
                    <a:lnTo>
                      <a:pt x="418" y="103"/>
                    </a:lnTo>
                    <a:lnTo>
                      <a:pt x="418" y="103"/>
                    </a:lnTo>
                    <a:lnTo>
                      <a:pt x="419" y="101"/>
                    </a:lnTo>
                    <a:lnTo>
                      <a:pt x="419" y="101"/>
                    </a:lnTo>
                    <a:lnTo>
                      <a:pt x="418" y="95"/>
                    </a:lnTo>
                    <a:lnTo>
                      <a:pt x="418" y="95"/>
                    </a:lnTo>
                    <a:lnTo>
                      <a:pt x="415" y="91"/>
                    </a:lnTo>
                    <a:lnTo>
                      <a:pt x="413" y="87"/>
                    </a:lnTo>
                    <a:lnTo>
                      <a:pt x="413" y="87"/>
                    </a:lnTo>
                    <a:lnTo>
                      <a:pt x="410" y="83"/>
                    </a:lnTo>
                    <a:lnTo>
                      <a:pt x="407" y="81"/>
                    </a:lnTo>
                    <a:lnTo>
                      <a:pt x="407" y="81"/>
                    </a:lnTo>
                    <a:lnTo>
                      <a:pt x="405" y="78"/>
                    </a:lnTo>
                    <a:lnTo>
                      <a:pt x="405" y="77"/>
                    </a:lnTo>
                    <a:lnTo>
                      <a:pt x="406" y="74"/>
                    </a:lnTo>
                    <a:lnTo>
                      <a:pt x="406" y="72"/>
                    </a:lnTo>
                    <a:lnTo>
                      <a:pt x="406" y="72"/>
                    </a:lnTo>
                    <a:lnTo>
                      <a:pt x="406" y="69"/>
                    </a:lnTo>
                    <a:lnTo>
                      <a:pt x="405" y="68"/>
                    </a:lnTo>
                    <a:lnTo>
                      <a:pt x="401" y="65"/>
                    </a:lnTo>
                    <a:lnTo>
                      <a:pt x="401" y="65"/>
                    </a:lnTo>
                    <a:lnTo>
                      <a:pt x="401" y="65"/>
                    </a:lnTo>
                    <a:lnTo>
                      <a:pt x="401" y="65"/>
                    </a:lnTo>
                    <a:lnTo>
                      <a:pt x="403" y="64"/>
                    </a:lnTo>
                    <a:lnTo>
                      <a:pt x="403" y="64"/>
                    </a:lnTo>
                    <a:lnTo>
                      <a:pt x="406" y="64"/>
                    </a:lnTo>
                    <a:lnTo>
                      <a:pt x="406" y="62"/>
                    </a:lnTo>
                    <a:lnTo>
                      <a:pt x="407" y="62"/>
                    </a:lnTo>
                    <a:lnTo>
                      <a:pt x="407" y="62"/>
                    </a:lnTo>
                    <a:lnTo>
                      <a:pt x="407" y="60"/>
                    </a:lnTo>
                    <a:lnTo>
                      <a:pt x="406" y="56"/>
                    </a:lnTo>
                    <a:lnTo>
                      <a:pt x="406" y="56"/>
                    </a:lnTo>
                    <a:lnTo>
                      <a:pt x="405" y="53"/>
                    </a:lnTo>
                    <a:lnTo>
                      <a:pt x="403" y="49"/>
                    </a:lnTo>
                    <a:lnTo>
                      <a:pt x="403" y="49"/>
                    </a:lnTo>
                    <a:lnTo>
                      <a:pt x="403" y="48"/>
                    </a:lnTo>
                    <a:lnTo>
                      <a:pt x="403" y="45"/>
                    </a:lnTo>
                    <a:lnTo>
                      <a:pt x="405" y="41"/>
                    </a:lnTo>
                    <a:lnTo>
                      <a:pt x="405" y="41"/>
                    </a:lnTo>
                    <a:lnTo>
                      <a:pt x="403" y="37"/>
                    </a:lnTo>
                    <a:lnTo>
                      <a:pt x="402" y="32"/>
                    </a:lnTo>
                    <a:lnTo>
                      <a:pt x="402" y="32"/>
                    </a:lnTo>
                    <a:lnTo>
                      <a:pt x="406" y="27"/>
                    </a:lnTo>
                    <a:lnTo>
                      <a:pt x="407" y="24"/>
                    </a:lnTo>
                    <a:lnTo>
                      <a:pt x="409" y="21"/>
                    </a:lnTo>
                    <a:lnTo>
                      <a:pt x="409" y="21"/>
                    </a:lnTo>
                    <a:lnTo>
                      <a:pt x="406" y="19"/>
                    </a:lnTo>
                    <a:lnTo>
                      <a:pt x="405" y="17"/>
                    </a:lnTo>
                    <a:lnTo>
                      <a:pt x="405" y="16"/>
                    </a:lnTo>
                    <a:lnTo>
                      <a:pt x="405" y="13"/>
                    </a:lnTo>
                    <a:lnTo>
                      <a:pt x="405" y="13"/>
                    </a:lnTo>
                    <a:lnTo>
                      <a:pt x="406" y="11"/>
                    </a:lnTo>
                    <a:lnTo>
                      <a:pt x="407" y="11"/>
                    </a:lnTo>
                    <a:lnTo>
                      <a:pt x="406" y="9"/>
                    </a:lnTo>
                    <a:lnTo>
                      <a:pt x="406" y="9"/>
                    </a:lnTo>
                    <a:lnTo>
                      <a:pt x="406" y="8"/>
                    </a:lnTo>
                    <a:lnTo>
                      <a:pt x="405" y="8"/>
                    </a:lnTo>
                    <a:lnTo>
                      <a:pt x="402" y="8"/>
                    </a:lnTo>
                    <a:lnTo>
                      <a:pt x="402" y="8"/>
                    </a:lnTo>
                    <a:lnTo>
                      <a:pt x="401" y="7"/>
                    </a:lnTo>
                    <a:lnTo>
                      <a:pt x="399" y="5"/>
                    </a:lnTo>
                    <a:lnTo>
                      <a:pt x="397" y="1"/>
                    </a:lnTo>
                    <a:lnTo>
                      <a:pt x="397" y="1"/>
                    </a:lnTo>
                    <a:lnTo>
                      <a:pt x="394" y="0"/>
                    </a:lnTo>
                    <a:lnTo>
                      <a:pt x="393" y="0"/>
                    </a:lnTo>
                    <a:lnTo>
                      <a:pt x="393" y="0"/>
                    </a:lnTo>
                    <a:lnTo>
                      <a:pt x="389" y="1"/>
                    </a:lnTo>
                    <a:lnTo>
                      <a:pt x="386" y="4"/>
                    </a:lnTo>
                    <a:lnTo>
                      <a:pt x="386" y="4"/>
                    </a:lnTo>
                    <a:lnTo>
                      <a:pt x="386" y="7"/>
                    </a:lnTo>
                    <a:lnTo>
                      <a:pt x="386" y="9"/>
                    </a:lnTo>
                    <a:lnTo>
                      <a:pt x="386" y="11"/>
                    </a:lnTo>
                    <a:lnTo>
                      <a:pt x="383" y="11"/>
                    </a:lnTo>
                    <a:lnTo>
                      <a:pt x="383" y="11"/>
                    </a:lnTo>
                    <a:lnTo>
                      <a:pt x="379" y="11"/>
                    </a:lnTo>
                    <a:lnTo>
                      <a:pt x="379" y="11"/>
                    </a:lnTo>
                    <a:lnTo>
                      <a:pt x="374" y="11"/>
                    </a:lnTo>
                    <a:lnTo>
                      <a:pt x="374" y="11"/>
                    </a:lnTo>
                    <a:lnTo>
                      <a:pt x="370" y="12"/>
                    </a:lnTo>
                    <a:lnTo>
                      <a:pt x="367" y="13"/>
                    </a:lnTo>
                    <a:lnTo>
                      <a:pt x="365" y="16"/>
                    </a:lnTo>
                    <a:lnTo>
                      <a:pt x="361" y="17"/>
                    </a:lnTo>
                    <a:lnTo>
                      <a:pt x="361" y="17"/>
                    </a:lnTo>
                    <a:lnTo>
                      <a:pt x="357" y="16"/>
                    </a:lnTo>
                    <a:lnTo>
                      <a:pt x="352" y="16"/>
                    </a:lnTo>
                    <a:lnTo>
                      <a:pt x="352" y="16"/>
                    </a:lnTo>
                    <a:lnTo>
                      <a:pt x="350" y="17"/>
                    </a:lnTo>
                    <a:lnTo>
                      <a:pt x="348" y="20"/>
                    </a:lnTo>
                    <a:lnTo>
                      <a:pt x="348" y="20"/>
                    </a:lnTo>
                    <a:lnTo>
                      <a:pt x="344" y="20"/>
                    </a:lnTo>
                    <a:lnTo>
                      <a:pt x="342" y="19"/>
                    </a:lnTo>
                    <a:lnTo>
                      <a:pt x="341" y="16"/>
                    </a:lnTo>
                    <a:lnTo>
                      <a:pt x="338" y="15"/>
                    </a:lnTo>
                    <a:lnTo>
                      <a:pt x="338" y="15"/>
                    </a:lnTo>
                    <a:lnTo>
                      <a:pt x="334" y="15"/>
                    </a:lnTo>
                    <a:lnTo>
                      <a:pt x="332" y="16"/>
                    </a:lnTo>
                    <a:lnTo>
                      <a:pt x="332" y="16"/>
                    </a:lnTo>
                    <a:lnTo>
                      <a:pt x="330" y="16"/>
                    </a:lnTo>
                    <a:lnTo>
                      <a:pt x="329" y="16"/>
                    </a:lnTo>
                    <a:lnTo>
                      <a:pt x="328" y="16"/>
                    </a:lnTo>
                    <a:lnTo>
                      <a:pt x="328" y="16"/>
                    </a:lnTo>
                    <a:lnTo>
                      <a:pt x="326" y="17"/>
                    </a:lnTo>
                    <a:lnTo>
                      <a:pt x="326" y="20"/>
                    </a:lnTo>
                    <a:lnTo>
                      <a:pt x="326" y="23"/>
                    </a:lnTo>
                    <a:lnTo>
                      <a:pt x="328" y="27"/>
                    </a:lnTo>
                    <a:lnTo>
                      <a:pt x="329" y="29"/>
                    </a:lnTo>
                    <a:lnTo>
                      <a:pt x="329" y="29"/>
                    </a:lnTo>
                    <a:lnTo>
                      <a:pt x="328" y="33"/>
                    </a:lnTo>
                    <a:lnTo>
                      <a:pt x="325" y="35"/>
                    </a:lnTo>
                    <a:lnTo>
                      <a:pt x="321" y="37"/>
                    </a:lnTo>
                    <a:lnTo>
                      <a:pt x="317" y="37"/>
                    </a:lnTo>
                    <a:lnTo>
                      <a:pt x="317" y="37"/>
                    </a:lnTo>
                    <a:lnTo>
                      <a:pt x="313" y="38"/>
                    </a:lnTo>
                    <a:lnTo>
                      <a:pt x="310" y="38"/>
                    </a:lnTo>
                    <a:lnTo>
                      <a:pt x="309" y="40"/>
                    </a:lnTo>
                    <a:lnTo>
                      <a:pt x="309" y="40"/>
                    </a:lnTo>
                    <a:lnTo>
                      <a:pt x="308" y="42"/>
                    </a:lnTo>
                    <a:lnTo>
                      <a:pt x="308" y="45"/>
                    </a:lnTo>
                    <a:lnTo>
                      <a:pt x="308" y="45"/>
                    </a:lnTo>
                    <a:lnTo>
                      <a:pt x="308" y="52"/>
                    </a:lnTo>
                    <a:lnTo>
                      <a:pt x="306" y="58"/>
                    </a:lnTo>
                    <a:lnTo>
                      <a:pt x="306" y="58"/>
                    </a:lnTo>
                    <a:lnTo>
                      <a:pt x="306" y="61"/>
                    </a:lnTo>
                    <a:lnTo>
                      <a:pt x="305" y="64"/>
                    </a:lnTo>
                    <a:lnTo>
                      <a:pt x="305" y="64"/>
                    </a:lnTo>
                    <a:lnTo>
                      <a:pt x="306" y="66"/>
                    </a:lnTo>
                    <a:lnTo>
                      <a:pt x="308" y="69"/>
                    </a:lnTo>
                    <a:lnTo>
                      <a:pt x="308" y="69"/>
                    </a:lnTo>
                    <a:lnTo>
                      <a:pt x="306" y="74"/>
                    </a:lnTo>
                    <a:lnTo>
                      <a:pt x="306" y="74"/>
                    </a:lnTo>
                    <a:lnTo>
                      <a:pt x="309" y="72"/>
                    </a:lnTo>
                    <a:lnTo>
                      <a:pt x="312" y="69"/>
                    </a:lnTo>
                    <a:lnTo>
                      <a:pt x="312" y="69"/>
                    </a:lnTo>
                    <a:lnTo>
                      <a:pt x="318" y="64"/>
                    </a:lnTo>
                    <a:lnTo>
                      <a:pt x="318" y="64"/>
                    </a:lnTo>
                    <a:lnTo>
                      <a:pt x="325" y="58"/>
                    </a:lnTo>
                    <a:lnTo>
                      <a:pt x="329" y="57"/>
                    </a:lnTo>
                    <a:lnTo>
                      <a:pt x="333" y="57"/>
                    </a:lnTo>
                    <a:lnTo>
                      <a:pt x="333" y="57"/>
                    </a:lnTo>
                    <a:lnTo>
                      <a:pt x="332" y="58"/>
                    </a:lnTo>
                    <a:lnTo>
                      <a:pt x="328" y="60"/>
                    </a:lnTo>
                    <a:lnTo>
                      <a:pt x="322" y="62"/>
                    </a:lnTo>
                    <a:lnTo>
                      <a:pt x="322" y="62"/>
                    </a:lnTo>
                    <a:lnTo>
                      <a:pt x="320" y="66"/>
                    </a:lnTo>
                    <a:lnTo>
                      <a:pt x="317" y="70"/>
                    </a:lnTo>
                    <a:lnTo>
                      <a:pt x="317" y="70"/>
                    </a:lnTo>
                    <a:lnTo>
                      <a:pt x="313" y="77"/>
                    </a:lnTo>
                    <a:lnTo>
                      <a:pt x="308" y="85"/>
                    </a:lnTo>
                    <a:lnTo>
                      <a:pt x="308" y="85"/>
                    </a:lnTo>
                    <a:lnTo>
                      <a:pt x="305" y="90"/>
                    </a:lnTo>
                    <a:lnTo>
                      <a:pt x="305" y="90"/>
                    </a:lnTo>
                    <a:lnTo>
                      <a:pt x="302" y="94"/>
                    </a:lnTo>
                    <a:lnTo>
                      <a:pt x="300" y="97"/>
                    </a:lnTo>
                    <a:lnTo>
                      <a:pt x="300" y="97"/>
                    </a:lnTo>
                    <a:lnTo>
                      <a:pt x="297" y="99"/>
                    </a:lnTo>
                    <a:lnTo>
                      <a:pt x="293" y="102"/>
                    </a:lnTo>
                    <a:lnTo>
                      <a:pt x="293" y="102"/>
                    </a:lnTo>
                    <a:lnTo>
                      <a:pt x="289" y="105"/>
                    </a:lnTo>
                    <a:lnTo>
                      <a:pt x="285" y="109"/>
                    </a:lnTo>
                    <a:lnTo>
                      <a:pt x="285" y="109"/>
                    </a:lnTo>
                    <a:lnTo>
                      <a:pt x="285" y="110"/>
                    </a:lnTo>
                    <a:lnTo>
                      <a:pt x="282" y="113"/>
                    </a:lnTo>
                    <a:lnTo>
                      <a:pt x="282" y="113"/>
                    </a:lnTo>
                    <a:lnTo>
                      <a:pt x="281" y="114"/>
                    </a:lnTo>
                    <a:lnTo>
                      <a:pt x="278" y="115"/>
                    </a:lnTo>
                    <a:lnTo>
                      <a:pt x="278" y="115"/>
                    </a:lnTo>
                    <a:lnTo>
                      <a:pt x="278" y="118"/>
                    </a:lnTo>
                    <a:lnTo>
                      <a:pt x="277" y="119"/>
                    </a:lnTo>
                    <a:lnTo>
                      <a:pt x="277" y="119"/>
                    </a:lnTo>
                    <a:lnTo>
                      <a:pt x="276" y="122"/>
                    </a:lnTo>
                    <a:lnTo>
                      <a:pt x="273" y="124"/>
                    </a:lnTo>
                    <a:lnTo>
                      <a:pt x="273" y="124"/>
                    </a:lnTo>
                    <a:lnTo>
                      <a:pt x="273" y="124"/>
                    </a:lnTo>
                    <a:lnTo>
                      <a:pt x="273" y="124"/>
                    </a:lnTo>
                    <a:lnTo>
                      <a:pt x="273" y="128"/>
                    </a:lnTo>
                    <a:lnTo>
                      <a:pt x="273" y="128"/>
                    </a:lnTo>
                    <a:lnTo>
                      <a:pt x="272" y="131"/>
                    </a:lnTo>
                    <a:lnTo>
                      <a:pt x="270" y="134"/>
                    </a:lnTo>
                    <a:lnTo>
                      <a:pt x="270" y="134"/>
                    </a:lnTo>
                    <a:lnTo>
                      <a:pt x="270" y="136"/>
                    </a:lnTo>
                    <a:lnTo>
                      <a:pt x="272" y="138"/>
                    </a:lnTo>
                    <a:lnTo>
                      <a:pt x="272" y="140"/>
                    </a:lnTo>
                    <a:lnTo>
                      <a:pt x="273" y="142"/>
                    </a:lnTo>
                    <a:lnTo>
                      <a:pt x="273" y="142"/>
                    </a:lnTo>
                    <a:lnTo>
                      <a:pt x="272" y="144"/>
                    </a:lnTo>
                    <a:lnTo>
                      <a:pt x="270" y="146"/>
                    </a:lnTo>
                    <a:lnTo>
                      <a:pt x="265" y="144"/>
                    </a:lnTo>
                    <a:lnTo>
                      <a:pt x="265" y="144"/>
                    </a:lnTo>
                    <a:lnTo>
                      <a:pt x="262" y="144"/>
                    </a:lnTo>
                    <a:lnTo>
                      <a:pt x="258" y="146"/>
                    </a:lnTo>
                    <a:lnTo>
                      <a:pt x="252" y="146"/>
                    </a:lnTo>
                    <a:lnTo>
                      <a:pt x="252" y="146"/>
                    </a:lnTo>
                    <a:lnTo>
                      <a:pt x="246" y="147"/>
                    </a:lnTo>
                    <a:lnTo>
                      <a:pt x="242" y="148"/>
                    </a:lnTo>
                    <a:lnTo>
                      <a:pt x="237" y="150"/>
                    </a:lnTo>
                    <a:lnTo>
                      <a:pt x="232" y="148"/>
                    </a:lnTo>
                    <a:lnTo>
                      <a:pt x="232" y="148"/>
                    </a:lnTo>
                    <a:lnTo>
                      <a:pt x="230" y="147"/>
                    </a:lnTo>
                    <a:lnTo>
                      <a:pt x="228" y="146"/>
                    </a:lnTo>
                    <a:lnTo>
                      <a:pt x="228" y="146"/>
                    </a:lnTo>
                    <a:lnTo>
                      <a:pt x="225" y="146"/>
                    </a:lnTo>
                    <a:lnTo>
                      <a:pt x="225" y="146"/>
                    </a:lnTo>
                    <a:lnTo>
                      <a:pt x="220" y="143"/>
                    </a:lnTo>
                    <a:lnTo>
                      <a:pt x="217" y="143"/>
                    </a:lnTo>
                    <a:lnTo>
                      <a:pt x="214" y="143"/>
                    </a:lnTo>
                    <a:lnTo>
                      <a:pt x="214" y="143"/>
                    </a:lnTo>
                    <a:lnTo>
                      <a:pt x="212" y="144"/>
                    </a:lnTo>
                    <a:lnTo>
                      <a:pt x="209" y="144"/>
                    </a:lnTo>
                    <a:lnTo>
                      <a:pt x="209" y="144"/>
                    </a:lnTo>
                    <a:lnTo>
                      <a:pt x="207" y="144"/>
                    </a:lnTo>
                    <a:lnTo>
                      <a:pt x="207" y="144"/>
                    </a:lnTo>
                    <a:lnTo>
                      <a:pt x="205" y="143"/>
                    </a:lnTo>
                    <a:lnTo>
                      <a:pt x="205" y="143"/>
                    </a:lnTo>
                    <a:lnTo>
                      <a:pt x="203" y="143"/>
                    </a:lnTo>
                    <a:lnTo>
                      <a:pt x="199" y="142"/>
                    </a:lnTo>
                    <a:lnTo>
                      <a:pt x="199" y="142"/>
                    </a:lnTo>
                    <a:lnTo>
                      <a:pt x="197" y="140"/>
                    </a:lnTo>
                    <a:lnTo>
                      <a:pt x="195" y="140"/>
                    </a:lnTo>
                    <a:lnTo>
                      <a:pt x="195" y="140"/>
                    </a:lnTo>
                    <a:lnTo>
                      <a:pt x="192" y="142"/>
                    </a:lnTo>
                    <a:lnTo>
                      <a:pt x="191" y="143"/>
                    </a:lnTo>
                    <a:lnTo>
                      <a:pt x="191" y="143"/>
                    </a:lnTo>
                    <a:lnTo>
                      <a:pt x="183" y="143"/>
                    </a:lnTo>
                    <a:lnTo>
                      <a:pt x="183" y="143"/>
                    </a:lnTo>
                    <a:lnTo>
                      <a:pt x="173" y="144"/>
                    </a:lnTo>
                    <a:lnTo>
                      <a:pt x="164" y="144"/>
                    </a:lnTo>
                    <a:lnTo>
                      <a:pt x="164" y="144"/>
                    </a:lnTo>
                    <a:lnTo>
                      <a:pt x="157" y="146"/>
                    </a:lnTo>
                    <a:lnTo>
                      <a:pt x="153" y="147"/>
                    </a:lnTo>
                    <a:lnTo>
                      <a:pt x="152" y="148"/>
                    </a:lnTo>
                    <a:lnTo>
                      <a:pt x="152" y="148"/>
                    </a:lnTo>
                    <a:lnTo>
                      <a:pt x="153" y="151"/>
                    </a:lnTo>
                    <a:lnTo>
                      <a:pt x="153" y="154"/>
                    </a:lnTo>
                    <a:lnTo>
                      <a:pt x="153" y="154"/>
                    </a:lnTo>
                    <a:lnTo>
                      <a:pt x="151" y="155"/>
                    </a:lnTo>
                    <a:lnTo>
                      <a:pt x="149" y="155"/>
                    </a:lnTo>
                    <a:lnTo>
                      <a:pt x="149" y="155"/>
                    </a:lnTo>
                    <a:lnTo>
                      <a:pt x="149" y="158"/>
                    </a:lnTo>
                    <a:lnTo>
                      <a:pt x="151" y="160"/>
                    </a:lnTo>
                    <a:lnTo>
                      <a:pt x="152" y="163"/>
                    </a:lnTo>
                    <a:lnTo>
                      <a:pt x="153" y="165"/>
                    </a:lnTo>
                    <a:lnTo>
                      <a:pt x="153" y="165"/>
                    </a:lnTo>
                    <a:lnTo>
                      <a:pt x="151" y="171"/>
                    </a:lnTo>
                    <a:lnTo>
                      <a:pt x="147" y="175"/>
                    </a:lnTo>
                    <a:lnTo>
                      <a:pt x="147" y="175"/>
                    </a:lnTo>
                    <a:lnTo>
                      <a:pt x="143" y="177"/>
                    </a:lnTo>
                    <a:lnTo>
                      <a:pt x="137" y="180"/>
                    </a:lnTo>
                    <a:lnTo>
                      <a:pt x="137" y="180"/>
                    </a:lnTo>
                    <a:lnTo>
                      <a:pt x="133" y="179"/>
                    </a:lnTo>
                    <a:lnTo>
                      <a:pt x="129" y="177"/>
                    </a:lnTo>
                    <a:lnTo>
                      <a:pt x="129" y="177"/>
                    </a:lnTo>
                    <a:lnTo>
                      <a:pt x="125" y="176"/>
                    </a:lnTo>
                    <a:lnTo>
                      <a:pt x="123" y="176"/>
                    </a:lnTo>
                    <a:lnTo>
                      <a:pt x="120" y="177"/>
                    </a:lnTo>
                    <a:lnTo>
                      <a:pt x="120" y="177"/>
                    </a:lnTo>
                    <a:lnTo>
                      <a:pt x="120" y="181"/>
                    </a:lnTo>
                    <a:lnTo>
                      <a:pt x="120" y="185"/>
                    </a:lnTo>
                    <a:lnTo>
                      <a:pt x="120" y="185"/>
                    </a:lnTo>
                    <a:lnTo>
                      <a:pt x="120" y="187"/>
                    </a:lnTo>
                    <a:lnTo>
                      <a:pt x="120" y="187"/>
                    </a:lnTo>
                    <a:lnTo>
                      <a:pt x="120" y="187"/>
                    </a:lnTo>
                    <a:lnTo>
                      <a:pt x="119" y="189"/>
                    </a:lnTo>
                    <a:lnTo>
                      <a:pt x="117" y="193"/>
                    </a:lnTo>
                    <a:lnTo>
                      <a:pt x="117" y="193"/>
                    </a:lnTo>
                    <a:lnTo>
                      <a:pt x="117" y="199"/>
                    </a:lnTo>
                    <a:lnTo>
                      <a:pt x="119" y="204"/>
                    </a:lnTo>
                    <a:lnTo>
                      <a:pt x="119" y="204"/>
                    </a:lnTo>
                    <a:lnTo>
                      <a:pt x="119" y="208"/>
                    </a:lnTo>
                    <a:lnTo>
                      <a:pt x="117" y="212"/>
                    </a:lnTo>
                    <a:lnTo>
                      <a:pt x="117" y="212"/>
                    </a:lnTo>
                    <a:lnTo>
                      <a:pt x="117" y="214"/>
                    </a:lnTo>
                    <a:lnTo>
                      <a:pt x="116" y="216"/>
                    </a:lnTo>
                    <a:lnTo>
                      <a:pt x="116" y="216"/>
                    </a:lnTo>
                    <a:lnTo>
                      <a:pt x="113" y="218"/>
                    </a:lnTo>
                    <a:lnTo>
                      <a:pt x="109" y="221"/>
                    </a:lnTo>
                    <a:lnTo>
                      <a:pt x="109" y="221"/>
                    </a:lnTo>
                    <a:lnTo>
                      <a:pt x="105" y="226"/>
                    </a:lnTo>
                    <a:lnTo>
                      <a:pt x="103" y="232"/>
                    </a:lnTo>
                    <a:lnTo>
                      <a:pt x="103" y="232"/>
                    </a:lnTo>
                    <a:lnTo>
                      <a:pt x="100" y="233"/>
                    </a:lnTo>
                    <a:lnTo>
                      <a:pt x="99" y="234"/>
                    </a:lnTo>
                    <a:lnTo>
                      <a:pt x="99" y="234"/>
                    </a:lnTo>
                    <a:lnTo>
                      <a:pt x="97" y="238"/>
                    </a:lnTo>
                    <a:lnTo>
                      <a:pt x="97" y="238"/>
                    </a:lnTo>
                    <a:lnTo>
                      <a:pt x="96" y="241"/>
                    </a:lnTo>
                    <a:lnTo>
                      <a:pt x="95" y="242"/>
                    </a:lnTo>
                    <a:lnTo>
                      <a:pt x="91" y="245"/>
                    </a:lnTo>
                    <a:lnTo>
                      <a:pt x="91" y="245"/>
                    </a:lnTo>
                    <a:lnTo>
                      <a:pt x="88" y="245"/>
                    </a:lnTo>
                    <a:lnTo>
                      <a:pt x="84" y="245"/>
                    </a:lnTo>
                    <a:lnTo>
                      <a:pt x="84" y="245"/>
                    </a:lnTo>
                    <a:lnTo>
                      <a:pt x="83" y="246"/>
                    </a:lnTo>
                    <a:lnTo>
                      <a:pt x="81" y="247"/>
                    </a:lnTo>
                    <a:lnTo>
                      <a:pt x="83" y="250"/>
                    </a:lnTo>
                    <a:lnTo>
                      <a:pt x="83" y="250"/>
                    </a:lnTo>
                    <a:lnTo>
                      <a:pt x="84" y="253"/>
                    </a:lnTo>
                    <a:lnTo>
                      <a:pt x="84" y="253"/>
                    </a:lnTo>
                    <a:lnTo>
                      <a:pt x="87" y="255"/>
                    </a:lnTo>
                    <a:lnTo>
                      <a:pt x="87" y="255"/>
                    </a:lnTo>
                    <a:lnTo>
                      <a:pt x="83" y="254"/>
                    </a:lnTo>
                    <a:lnTo>
                      <a:pt x="80" y="253"/>
                    </a:lnTo>
                    <a:lnTo>
                      <a:pt x="79" y="251"/>
                    </a:lnTo>
                    <a:lnTo>
                      <a:pt x="79" y="251"/>
                    </a:lnTo>
                    <a:lnTo>
                      <a:pt x="75" y="253"/>
                    </a:lnTo>
                    <a:lnTo>
                      <a:pt x="72" y="254"/>
                    </a:lnTo>
                    <a:lnTo>
                      <a:pt x="71" y="255"/>
                    </a:lnTo>
                    <a:lnTo>
                      <a:pt x="71" y="255"/>
                    </a:lnTo>
                    <a:lnTo>
                      <a:pt x="69" y="261"/>
                    </a:lnTo>
                    <a:lnTo>
                      <a:pt x="69" y="261"/>
                    </a:lnTo>
                    <a:lnTo>
                      <a:pt x="69" y="262"/>
                    </a:lnTo>
                    <a:lnTo>
                      <a:pt x="69" y="263"/>
                    </a:lnTo>
                    <a:lnTo>
                      <a:pt x="69" y="263"/>
                    </a:lnTo>
                    <a:lnTo>
                      <a:pt x="69" y="267"/>
                    </a:lnTo>
                    <a:lnTo>
                      <a:pt x="69" y="267"/>
                    </a:lnTo>
                    <a:lnTo>
                      <a:pt x="68" y="269"/>
                    </a:lnTo>
                    <a:lnTo>
                      <a:pt x="68" y="269"/>
                    </a:lnTo>
                    <a:lnTo>
                      <a:pt x="68" y="271"/>
                    </a:lnTo>
                    <a:lnTo>
                      <a:pt x="68" y="271"/>
                    </a:lnTo>
                    <a:lnTo>
                      <a:pt x="67" y="273"/>
                    </a:lnTo>
                    <a:lnTo>
                      <a:pt x="64" y="274"/>
                    </a:lnTo>
                    <a:lnTo>
                      <a:pt x="62" y="274"/>
                    </a:lnTo>
                    <a:lnTo>
                      <a:pt x="60" y="275"/>
                    </a:lnTo>
                    <a:lnTo>
                      <a:pt x="60" y="275"/>
                    </a:lnTo>
                    <a:lnTo>
                      <a:pt x="59" y="277"/>
                    </a:lnTo>
                    <a:lnTo>
                      <a:pt x="59" y="278"/>
                    </a:lnTo>
                    <a:lnTo>
                      <a:pt x="59" y="282"/>
                    </a:lnTo>
                    <a:lnTo>
                      <a:pt x="59" y="282"/>
                    </a:lnTo>
                    <a:lnTo>
                      <a:pt x="56" y="284"/>
                    </a:lnTo>
                    <a:lnTo>
                      <a:pt x="52" y="286"/>
                    </a:lnTo>
                    <a:lnTo>
                      <a:pt x="52" y="286"/>
                    </a:lnTo>
                    <a:lnTo>
                      <a:pt x="50" y="290"/>
                    </a:lnTo>
                    <a:lnTo>
                      <a:pt x="50" y="290"/>
                    </a:lnTo>
                    <a:lnTo>
                      <a:pt x="47" y="291"/>
                    </a:lnTo>
                    <a:lnTo>
                      <a:pt x="44" y="292"/>
                    </a:lnTo>
                    <a:lnTo>
                      <a:pt x="44" y="292"/>
                    </a:lnTo>
                    <a:lnTo>
                      <a:pt x="42" y="296"/>
                    </a:lnTo>
                    <a:lnTo>
                      <a:pt x="42" y="296"/>
                    </a:lnTo>
                    <a:lnTo>
                      <a:pt x="38" y="299"/>
                    </a:lnTo>
                    <a:lnTo>
                      <a:pt x="34" y="300"/>
                    </a:lnTo>
                    <a:lnTo>
                      <a:pt x="34" y="300"/>
                    </a:lnTo>
                    <a:lnTo>
                      <a:pt x="32" y="303"/>
                    </a:lnTo>
                    <a:lnTo>
                      <a:pt x="28" y="306"/>
                    </a:lnTo>
                    <a:lnTo>
                      <a:pt x="28" y="306"/>
                    </a:lnTo>
                    <a:lnTo>
                      <a:pt x="27" y="304"/>
                    </a:lnTo>
                    <a:lnTo>
                      <a:pt x="26" y="304"/>
                    </a:lnTo>
                    <a:lnTo>
                      <a:pt x="26" y="304"/>
                    </a:lnTo>
                    <a:lnTo>
                      <a:pt x="23" y="303"/>
                    </a:lnTo>
                    <a:lnTo>
                      <a:pt x="20" y="304"/>
                    </a:lnTo>
                    <a:lnTo>
                      <a:pt x="20" y="304"/>
                    </a:lnTo>
                    <a:lnTo>
                      <a:pt x="16" y="306"/>
                    </a:lnTo>
                    <a:lnTo>
                      <a:pt x="16" y="306"/>
                    </a:lnTo>
                    <a:lnTo>
                      <a:pt x="14" y="306"/>
                    </a:lnTo>
                    <a:lnTo>
                      <a:pt x="11" y="307"/>
                    </a:lnTo>
                    <a:lnTo>
                      <a:pt x="11" y="307"/>
                    </a:lnTo>
                    <a:lnTo>
                      <a:pt x="6" y="308"/>
                    </a:lnTo>
                    <a:lnTo>
                      <a:pt x="2" y="311"/>
                    </a:lnTo>
                    <a:lnTo>
                      <a:pt x="2" y="311"/>
                    </a:lnTo>
                    <a:lnTo>
                      <a:pt x="2" y="316"/>
                    </a:lnTo>
                    <a:lnTo>
                      <a:pt x="2" y="323"/>
                    </a:lnTo>
                    <a:lnTo>
                      <a:pt x="2" y="323"/>
                    </a:lnTo>
                    <a:lnTo>
                      <a:pt x="0" y="327"/>
                    </a:lnTo>
                    <a:lnTo>
                      <a:pt x="2" y="328"/>
                    </a:lnTo>
                    <a:lnTo>
                      <a:pt x="3" y="329"/>
                    </a:lnTo>
                    <a:lnTo>
                      <a:pt x="3" y="329"/>
                    </a:lnTo>
                    <a:lnTo>
                      <a:pt x="8" y="331"/>
                    </a:lnTo>
                    <a:lnTo>
                      <a:pt x="12" y="329"/>
                    </a:lnTo>
                    <a:lnTo>
                      <a:pt x="12" y="329"/>
                    </a:lnTo>
                    <a:lnTo>
                      <a:pt x="15" y="329"/>
                    </a:lnTo>
                    <a:lnTo>
                      <a:pt x="16" y="328"/>
                    </a:lnTo>
                    <a:lnTo>
                      <a:pt x="18" y="323"/>
                    </a:lnTo>
                    <a:lnTo>
                      <a:pt x="18" y="323"/>
                    </a:lnTo>
                    <a:lnTo>
                      <a:pt x="19" y="319"/>
                    </a:lnTo>
                    <a:lnTo>
                      <a:pt x="22" y="318"/>
                    </a:lnTo>
                    <a:lnTo>
                      <a:pt x="22" y="318"/>
                    </a:lnTo>
                    <a:lnTo>
                      <a:pt x="24" y="318"/>
                    </a:lnTo>
                    <a:lnTo>
                      <a:pt x="27" y="318"/>
                    </a:lnTo>
                    <a:lnTo>
                      <a:pt x="31" y="320"/>
                    </a:lnTo>
                    <a:lnTo>
                      <a:pt x="31" y="320"/>
                    </a:lnTo>
                    <a:lnTo>
                      <a:pt x="38" y="323"/>
                    </a:lnTo>
                    <a:lnTo>
                      <a:pt x="38" y="323"/>
                    </a:lnTo>
                    <a:lnTo>
                      <a:pt x="39" y="324"/>
                    </a:lnTo>
                    <a:lnTo>
                      <a:pt x="40" y="325"/>
                    </a:lnTo>
                    <a:lnTo>
                      <a:pt x="40" y="325"/>
                    </a:lnTo>
                    <a:lnTo>
                      <a:pt x="43" y="327"/>
                    </a:lnTo>
                    <a:lnTo>
                      <a:pt x="46" y="329"/>
                    </a:lnTo>
                    <a:lnTo>
                      <a:pt x="46" y="329"/>
                    </a:lnTo>
                    <a:lnTo>
                      <a:pt x="47" y="333"/>
                    </a:lnTo>
                    <a:lnTo>
                      <a:pt x="47" y="333"/>
                    </a:lnTo>
                    <a:lnTo>
                      <a:pt x="48" y="339"/>
                    </a:lnTo>
                    <a:lnTo>
                      <a:pt x="50" y="343"/>
                    </a:lnTo>
                    <a:lnTo>
                      <a:pt x="50" y="343"/>
                    </a:lnTo>
                    <a:lnTo>
                      <a:pt x="51" y="344"/>
                    </a:lnTo>
                    <a:lnTo>
                      <a:pt x="51" y="344"/>
                    </a:lnTo>
                    <a:lnTo>
                      <a:pt x="54" y="343"/>
                    </a:lnTo>
                    <a:lnTo>
                      <a:pt x="56" y="337"/>
                    </a:lnTo>
                    <a:lnTo>
                      <a:pt x="56" y="337"/>
                    </a:lnTo>
                    <a:lnTo>
                      <a:pt x="59" y="336"/>
                    </a:lnTo>
                    <a:lnTo>
                      <a:pt x="60" y="336"/>
                    </a:lnTo>
                    <a:lnTo>
                      <a:pt x="60" y="336"/>
                    </a:lnTo>
                    <a:lnTo>
                      <a:pt x="62" y="335"/>
                    </a:lnTo>
                    <a:lnTo>
                      <a:pt x="63" y="333"/>
                    </a:lnTo>
                    <a:lnTo>
                      <a:pt x="63" y="333"/>
                    </a:lnTo>
                    <a:lnTo>
                      <a:pt x="65" y="332"/>
                    </a:lnTo>
                    <a:lnTo>
                      <a:pt x="67" y="331"/>
                    </a:lnTo>
                    <a:lnTo>
                      <a:pt x="67" y="331"/>
                    </a:lnTo>
                    <a:lnTo>
                      <a:pt x="67" y="327"/>
                    </a:lnTo>
                    <a:lnTo>
                      <a:pt x="65" y="324"/>
                    </a:lnTo>
                    <a:lnTo>
                      <a:pt x="65" y="324"/>
                    </a:lnTo>
                    <a:lnTo>
                      <a:pt x="63" y="324"/>
                    </a:lnTo>
                    <a:lnTo>
                      <a:pt x="62" y="323"/>
                    </a:lnTo>
                    <a:lnTo>
                      <a:pt x="62" y="322"/>
                    </a:lnTo>
                    <a:lnTo>
                      <a:pt x="62" y="322"/>
                    </a:lnTo>
                    <a:lnTo>
                      <a:pt x="63" y="322"/>
                    </a:lnTo>
                    <a:lnTo>
                      <a:pt x="63" y="320"/>
                    </a:lnTo>
                    <a:lnTo>
                      <a:pt x="63" y="320"/>
                    </a:lnTo>
                    <a:lnTo>
                      <a:pt x="64" y="318"/>
                    </a:lnTo>
                    <a:lnTo>
                      <a:pt x="64" y="318"/>
                    </a:lnTo>
                    <a:lnTo>
                      <a:pt x="65" y="316"/>
                    </a:lnTo>
                    <a:lnTo>
                      <a:pt x="67" y="316"/>
                    </a:lnTo>
                    <a:lnTo>
                      <a:pt x="67" y="316"/>
                    </a:lnTo>
                    <a:lnTo>
                      <a:pt x="68" y="314"/>
                    </a:lnTo>
                    <a:lnTo>
                      <a:pt x="67" y="311"/>
                    </a:lnTo>
                    <a:lnTo>
                      <a:pt x="67" y="311"/>
                    </a:lnTo>
                    <a:lnTo>
                      <a:pt x="67" y="304"/>
                    </a:lnTo>
                    <a:lnTo>
                      <a:pt x="67" y="304"/>
                    </a:lnTo>
                    <a:lnTo>
                      <a:pt x="69" y="307"/>
                    </a:lnTo>
                    <a:lnTo>
                      <a:pt x="71" y="311"/>
                    </a:lnTo>
                    <a:lnTo>
                      <a:pt x="71" y="311"/>
                    </a:lnTo>
                    <a:lnTo>
                      <a:pt x="71" y="312"/>
                    </a:lnTo>
                    <a:lnTo>
                      <a:pt x="71" y="314"/>
                    </a:lnTo>
                    <a:lnTo>
                      <a:pt x="72" y="314"/>
                    </a:lnTo>
                    <a:lnTo>
                      <a:pt x="72" y="314"/>
                    </a:lnTo>
                    <a:lnTo>
                      <a:pt x="75" y="311"/>
                    </a:lnTo>
                    <a:lnTo>
                      <a:pt x="75" y="311"/>
                    </a:lnTo>
                    <a:lnTo>
                      <a:pt x="79" y="307"/>
                    </a:lnTo>
                    <a:lnTo>
                      <a:pt x="79" y="307"/>
                    </a:lnTo>
                    <a:lnTo>
                      <a:pt x="80" y="306"/>
                    </a:lnTo>
                    <a:lnTo>
                      <a:pt x="81" y="306"/>
                    </a:lnTo>
                    <a:lnTo>
                      <a:pt x="81" y="306"/>
                    </a:lnTo>
                    <a:lnTo>
                      <a:pt x="84" y="304"/>
                    </a:lnTo>
                    <a:lnTo>
                      <a:pt x="87" y="302"/>
                    </a:lnTo>
                    <a:lnTo>
                      <a:pt x="87" y="302"/>
                    </a:lnTo>
                    <a:lnTo>
                      <a:pt x="88" y="302"/>
                    </a:lnTo>
                    <a:lnTo>
                      <a:pt x="89" y="302"/>
                    </a:lnTo>
                    <a:lnTo>
                      <a:pt x="91" y="302"/>
                    </a:lnTo>
                    <a:lnTo>
                      <a:pt x="92" y="302"/>
                    </a:lnTo>
                    <a:lnTo>
                      <a:pt x="92" y="302"/>
                    </a:lnTo>
                    <a:lnTo>
                      <a:pt x="95" y="300"/>
                    </a:lnTo>
                    <a:lnTo>
                      <a:pt x="96" y="298"/>
                    </a:lnTo>
                    <a:lnTo>
                      <a:pt x="96" y="298"/>
                    </a:lnTo>
                    <a:lnTo>
                      <a:pt x="96" y="295"/>
                    </a:lnTo>
                    <a:lnTo>
                      <a:pt x="96" y="295"/>
                    </a:lnTo>
                    <a:lnTo>
                      <a:pt x="97" y="292"/>
                    </a:lnTo>
                    <a:lnTo>
                      <a:pt x="97" y="292"/>
                    </a:lnTo>
                    <a:lnTo>
                      <a:pt x="97" y="288"/>
                    </a:lnTo>
                    <a:lnTo>
                      <a:pt x="99" y="286"/>
                    </a:lnTo>
                    <a:lnTo>
                      <a:pt x="99" y="286"/>
                    </a:lnTo>
                    <a:lnTo>
                      <a:pt x="101" y="284"/>
                    </a:lnTo>
                    <a:lnTo>
                      <a:pt x="104" y="284"/>
                    </a:lnTo>
                    <a:lnTo>
                      <a:pt x="104" y="284"/>
                    </a:lnTo>
                    <a:lnTo>
                      <a:pt x="107" y="284"/>
                    </a:lnTo>
                    <a:lnTo>
                      <a:pt x="107" y="284"/>
                    </a:lnTo>
                    <a:lnTo>
                      <a:pt x="108" y="286"/>
                    </a:lnTo>
                    <a:lnTo>
                      <a:pt x="108" y="286"/>
                    </a:lnTo>
                    <a:lnTo>
                      <a:pt x="111" y="286"/>
                    </a:lnTo>
                    <a:lnTo>
                      <a:pt x="113" y="286"/>
                    </a:lnTo>
                    <a:lnTo>
                      <a:pt x="113" y="286"/>
                    </a:lnTo>
                    <a:lnTo>
                      <a:pt x="119" y="286"/>
                    </a:lnTo>
                    <a:lnTo>
                      <a:pt x="123" y="286"/>
                    </a:lnTo>
                    <a:lnTo>
                      <a:pt x="123" y="286"/>
                    </a:lnTo>
                    <a:lnTo>
                      <a:pt x="127" y="284"/>
                    </a:lnTo>
                    <a:lnTo>
                      <a:pt x="131" y="283"/>
                    </a:lnTo>
                    <a:lnTo>
                      <a:pt x="131" y="283"/>
                    </a:lnTo>
                    <a:lnTo>
                      <a:pt x="133" y="281"/>
                    </a:lnTo>
                    <a:lnTo>
                      <a:pt x="136" y="279"/>
                    </a:lnTo>
                    <a:lnTo>
                      <a:pt x="136" y="279"/>
                    </a:lnTo>
                    <a:lnTo>
                      <a:pt x="140" y="279"/>
                    </a:lnTo>
                    <a:lnTo>
                      <a:pt x="143" y="281"/>
                    </a:lnTo>
                    <a:lnTo>
                      <a:pt x="143" y="281"/>
                    </a:lnTo>
                    <a:lnTo>
                      <a:pt x="147" y="282"/>
                    </a:lnTo>
                    <a:lnTo>
                      <a:pt x="147" y="282"/>
                    </a:lnTo>
                    <a:lnTo>
                      <a:pt x="151" y="283"/>
                    </a:lnTo>
                    <a:lnTo>
                      <a:pt x="151" y="283"/>
                    </a:lnTo>
                    <a:lnTo>
                      <a:pt x="152" y="286"/>
                    </a:lnTo>
                    <a:lnTo>
                      <a:pt x="153" y="286"/>
                    </a:lnTo>
                    <a:lnTo>
                      <a:pt x="153" y="286"/>
                    </a:lnTo>
                    <a:lnTo>
                      <a:pt x="155" y="284"/>
                    </a:lnTo>
                    <a:lnTo>
                      <a:pt x="155" y="283"/>
                    </a:lnTo>
                    <a:lnTo>
                      <a:pt x="155" y="283"/>
                    </a:lnTo>
                    <a:lnTo>
                      <a:pt x="155" y="279"/>
                    </a:lnTo>
                    <a:lnTo>
                      <a:pt x="155" y="279"/>
                    </a:lnTo>
                    <a:lnTo>
                      <a:pt x="152" y="278"/>
                    </a:lnTo>
                    <a:lnTo>
                      <a:pt x="151" y="278"/>
                    </a:lnTo>
                    <a:lnTo>
                      <a:pt x="148" y="278"/>
                    </a:lnTo>
                    <a:lnTo>
                      <a:pt x="147" y="277"/>
                    </a:lnTo>
                    <a:lnTo>
                      <a:pt x="147" y="277"/>
                    </a:lnTo>
                    <a:lnTo>
                      <a:pt x="147" y="275"/>
                    </a:lnTo>
                    <a:lnTo>
                      <a:pt x="148" y="275"/>
                    </a:lnTo>
                    <a:lnTo>
                      <a:pt x="152" y="274"/>
                    </a:lnTo>
                    <a:lnTo>
                      <a:pt x="152" y="274"/>
                    </a:lnTo>
                    <a:lnTo>
                      <a:pt x="153" y="273"/>
                    </a:lnTo>
                    <a:lnTo>
                      <a:pt x="152" y="271"/>
                    </a:lnTo>
                    <a:lnTo>
                      <a:pt x="151" y="270"/>
                    </a:lnTo>
                    <a:lnTo>
                      <a:pt x="151" y="269"/>
                    </a:lnTo>
                    <a:lnTo>
                      <a:pt x="151" y="269"/>
                    </a:lnTo>
                    <a:lnTo>
                      <a:pt x="153" y="267"/>
                    </a:lnTo>
                    <a:lnTo>
                      <a:pt x="153" y="267"/>
                    </a:lnTo>
                    <a:lnTo>
                      <a:pt x="156" y="266"/>
                    </a:lnTo>
                    <a:lnTo>
                      <a:pt x="157" y="266"/>
                    </a:lnTo>
                    <a:lnTo>
                      <a:pt x="157" y="266"/>
                    </a:lnTo>
                    <a:lnTo>
                      <a:pt x="156" y="269"/>
                    </a:lnTo>
                    <a:lnTo>
                      <a:pt x="155" y="271"/>
                    </a:lnTo>
                    <a:lnTo>
                      <a:pt x="155" y="271"/>
                    </a:lnTo>
                    <a:lnTo>
                      <a:pt x="155" y="273"/>
                    </a:lnTo>
                    <a:lnTo>
                      <a:pt x="155" y="274"/>
                    </a:lnTo>
                    <a:lnTo>
                      <a:pt x="155" y="274"/>
                    </a:lnTo>
                    <a:lnTo>
                      <a:pt x="156" y="277"/>
                    </a:lnTo>
                    <a:lnTo>
                      <a:pt x="156" y="277"/>
                    </a:lnTo>
                    <a:lnTo>
                      <a:pt x="157" y="278"/>
                    </a:lnTo>
                    <a:lnTo>
                      <a:pt x="159" y="279"/>
                    </a:lnTo>
                    <a:lnTo>
                      <a:pt x="159" y="279"/>
                    </a:lnTo>
                    <a:lnTo>
                      <a:pt x="163" y="279"/>
                    </a:lnTo>
                    <a:lnTo>
                      <a:pt x="163" y="279"/>
                    </a:lnTo>
                    <a:lnTo>
                      <a:pt x="163" y="281"/>
                    </a:lnTo>
                    <a:lnTo>
                      <a:pt x="163" y="283"/>
                    </a:lnTo>
                    <a:lnTo>
                      <a:pt x="163" y="283"/>
                    </a:lnTo>
                    <a:lnTo>
                      <a:pt x="164" y="286"/>
                    </a:lnTo>
                    <a:lnTo>
                      <a:pt x="164" y="286"/>
                    </a:lnTo>
                    <a:lnTo>
                      <a:pt x="167" y="287"/>
                    </a:lnTo>
                    <a:lnTo>
                      <a:pt x="167" y="287"/>
                    </a:lnTo>
                    <a:lnTo>
                      <a:pt x="168" y="290"/>
                    </a:lnTo>
                    <a:lnTo>
                      <a:pt x="168" y="290"/>
                    </a:lnTo>
                    <a:lnTo>
                      <a:pt x="171" y="291"/>
                    </a:lnTo>
                    <a:lnTo>
                      <a:pt x="173" y="290"/>
                    </a:lnTo>
                    <a:lnTo>
                      <a:pt x="173" y="290"/>
                    </a:lnTo>
                    <a:lnTo>
                      <a:pt x="175" y="288"/>
                    </a:lnTo>
                    <a:lnTo>
                      <a:pt x="179" y="288"/>
                    </a:lnTo>
                    <a:lnTo>
                      <a:pt x="179" y="288"/>
                    </a:lnTo>
                    <a:lnTo>
                      <a:pt x="183" y="290"/>
                    </a:lnTo>
                    <a:lnTo>
                      <a:pt x="185" y="292"/>
                    </a:lnTo>
                    <a:lnTo>
                      <a:pt x="185" y="292"/>
                    </a:lnTo>
                    <a:lnTo>
                      <a:pt x="189" y="296"/>
                    </a:lnTo>
                    <a:lnTo>
                      <a:pt x="192" y="300"/>
                    </a:lnTo>
                    <a:lnTo>
                      <a:pt x="192" y="300"/>
                    </a:lnTo>
                    <a:lnTo>
                      <a:pt x="193" y="302"/>
                    </a:lnTo>
                    <a:lnTo>
                      <a:pt x="196" y="303"/>
                    </a:lnTo>
                    <a:lnTo>
                      <a:pt x="196" y="303"/>
                    </a:lnTo>
                    <a:lnTo>
                      <a:pt x="199" y="303"/>
                    </a:lnTo>
                    <a:lnTo>
                      <a:pt x="201" y="303"/>
                    </a:lnTo>
                    <a:lnTo>
                      <a:pt x="201" y="303"/>
                    </a:lnTo>
                    <a:lnTo>
                      <a:pt x="207" y="302"/>
                    </a:lnTo>
                    <a:lnTo>
                      <a:pt x="209" y="300"/>
                    </a:lnTo>
                    <a:lnTo>
                      <a:pt x="211" y="299"/>
                    </a:lnTo>
                    <a:lnTo>
                      <a:pt x="211" y="299"/>
                    </a:lnTo>
                    <a:lnTo>
                      <a:pt x="211" y="295"/>
                    </a:lnTo>
                    <a:lnTo>
                      <a:pt x="212" y="291"/>
                    </a:lnTo>
                    <a:lnTo>
                      <a:pt x="212" y="291"/>
                    </a:lnTo>
                    <a:lnTo>
                      <a:pt x="213" y="287"/>
                    </a:lnTo>
                    <a:lnTo>
                      <a:pt x="217" y="284"/>
                    </a:lnTo>
                    <a:lnTo>
                      <a:pt x="217" y="284"/>
                    </a:lnTo>
                    <a:lnTo>
                      <a:pt x="218" y="284"/>
                    </a:lnTo>
                    <a:lnTo>
                      <a:pt x="221" y="283"/>
                    </a:lnTo>
                    <a:lnTo>
                      <a:pt x="221" y="283"/>
                    </a:lnTo>
                    <a:lnTo>
                      <a:pt x="222" y="281"/>
                    </a:lnTo>
                    <a:lnTo>
                      <a:pt x="222" y="279"/>
                    </a:lnTo>
                    <a:lnTo>
                      <a:pt x="222" y="279"/>
                    </a:lnTo>
                    <a:lnTo>
                      <a:pt x="225" y="277"/>
                    </a:lnTo>
                    <a:lnTo>
                      <a:pt x="226" y="275"/>
                    </a:lnTo>
                    <a:lnTo>
                      <a:pt x="225" y="274"/>
                    </a:lnTo>
                    <a:lnTo>
                      <a:pt x="225" y="274"/>
                    </a:lnTo>
                    <a:lnTo>
                      <a:pt x="225" y="273"/>
                    </a:lnTo>
                    <a:lnTo>
                      <a:pt x="222" y="271"/>
                    </a:lnTo>
                    <a:lnTo>
                      <a:pt x="221" y="273"/>
                    </a:lnTo>
                    <a:lnTo>
                      <a:pt x="220" y="271"/>
                    </a:lnTo>
                    <a:lnTo>
                      <a:pt x="220" y="271"/>
                    </a:lnTo>
                    <a:lnTo>
                      <a:pt x="220" y="270"/>
                    </a:lnTo>
                    <a:lnTo>
                      <a:pt x="220" y="269"/>
                    </a:lnTo>
                    <a:lnTo>
                      <a:pt x="221" y="267"/>
                    </a:lnTo>
                    <a:lnTo>
                      <a:pt x="221" y="267"/>
                    </a:lnTo>
                    <a:lnTo>
                      <a:pt x="222" y="265"/>
                    </a:lnTo>
                    <a:lnTo>
                      <a:pt x="222" y="265"/>
                    </a:lnTo>
                    <a:lnTo>
                      <a:pt x="226" y="263"/>
                    </a:lnTo>
                    <a:lnTo>
                      <a:pt x="226" y="263"/>
                    </a:lnTo>
                    <a:lnTo>
                      <a:pt x="226" y="263"/>
                    </a:lnTo>
                    <a:lnTo>
                      <a:pt x="225" y="262"/>
                    </a:lnTo>
                    <a:lnTo>
                      <a:pt x="224" y="262"/>
                    </a:lnTo>
                    <a:lnTo>
                      <a:pt x="224" y="262"/>
                    </a:lnTo>
                    <a:lnTo>
                      <a:pt x="224" y="259"/>
                    </a:lnTo>
                    <a:lnTo>
                      <a:pt x="224" y="259"/>
                    </a:lnTo>
                    <a:lnTo>
                      <a:pt x="224" y="255"/>
                    </a:lnTo>
                    <a:lnTo>
                      <a:pt x="224" y="253"/>
                    </a:lnTo>
                    <a:lnTo>
                      <a:pt x="224" y="253"/>
                    </a:lnTo>
                    <a:lnTo>
                      <a:pt x="225" y="250"/>
                    </a:lnTo>
                    <a:lnTo>
                      <a:pt x="226" y="247"/>
                    </a:lnTo>
                    <a:lnTo>
                      <a:pt x="226" y="247"/>
                    </a:lnTo>
                    <a:lnTo>
                      <a:pt x="229" y="245"/>
                    </a:lnTo>
                    <a:lnTo>
                      <a:pt x="230" y="242"/>
                    </a:lnTo>
                    <a:lnTo>
                      <a:pt x="230" y="242"/>
                    </a:lnTo>
                    <a:lnTo>
                      <a:pt x="230" y="240"/>
                    </a:lnTo>
                    <a:lnTo>
                      <a:pt x="228" y="237"/>
                    </a:lnTo>
                    <a:lnTo>
                      <a:pt x="228" y="237"/>
                    </a:lnTo>
                    <a:lnTo>
                      <a:pt x="228" y="234"/>
                    </a:lnTo>
                    <a:lnTo>
                      <a:pt x="226" y="232"/>
                    </a:lnTo>
                    <a:lnTo>
                      <a:pt x="226" y="232"/>
                    </a:lnTo>
                    <a:lnTo>
                      <a:pt x="229" y="234"/>
                    </a:lnTo>
                    <a:lnTo>
                      <a:pt x="232" y="237"/>
                    </a:lnTo>
                    <a:lnTo>
                      <a:pt x="233" y="240"/>
                    </a:lnTo>
                    <a:lnTo>
                      <a:pt x="236" y="240"/>
                    </a:lnTo>
                    <a:lnTo>
                      <a:pt x="236" y="240"/>
                    </a:lnTo>
                    <a:lnTo>
                      <a:pt x="240" y="238"/>
                    </a:lnTo>
                    <a:lnTo>
                      <a:pt x="242" y="237"/>
                    </a:lnTo>
                    <a:lnTo>
                      <a:pt x="242" y="237"/>
                    </a:lnTo>
                    <a:lnTo>
                      <a:pt x="245" y="234"/>
                    </a:lnTo>
                    <a:lnTo>
                      <a:pt x="245" y="234"/>
                    </a:lnTo>
                    <a:lnTo>
                      <a:pt x="248" y="232"/>
                    </a:lnTo>
                    <a:lnTo>
                      <a:pt x="248" y="232"/>
                    </a:lnTo>
                    <a:lnTo>
                      <a:pt x="252" y="229"/>
                    </a:lnTo>
                    <a:lnTo>
                      <a:pt x="256" y="228"/>
                    </a:lnTo>
                    <a:lnTo>
                      <a:pt x="256" y="228"/>
                    </a:lnTo>
                    <a:lnTo>
                      <a:pt x="260" y="228"/>
                    </a:lnTo>
                    <a:lnTo>
                      <a:pt x="264" y="226"/>
                    </a:lnTo>
                    <a:lnTo>
                      <a:pt x="264" y="226"/>
                    </a:lnTo>
                    <a:lnTo>
                      <a:pt x="266" y="224"/>
                    </a:lnTo>
                    <a:lnTo>
                      <a:pt x="266" y="224"/>
                    </a:lnTo>
                    <a:lnTo>
                      <a:pt x="268" y="224"/>
                    </a:lnTo>
                    <a:lnTo>
                      <a:pt x="270" y="224"/>
                    </a:lnTo>
                    <a:lnTo>
                      <a:pt x="272" y="225"/>
                    </a:lnTo>
                    <a:lnTo>
                      <a:pt x="273" y="225"/>
                    </a:lnTo>
                    <a:lnTo>
                      <a:pt x="273" y="225"/>
                    </a:lnTo>
                    <a:lnTo>
                      <a:pt x="278" y="222"/>
                    </a:lnTo>
                    <a:lnTo>
                      <a:pt x="284" y="220"/>
                    </a:lnTo>
                    <a:lnTo>
                      <a:pt x="284" y="220"/>
                    </a:lnTo>
                    <a:lnTo>
                      <a:pt x="288" y="220"/>
                    </a:lnTo>
                    <a:lnTo>
                      <a:pt x="292" y="221"/>
                    </a:lnTo>
                    <a:lnTo>
                      <a:pt x="292" y="221"/>
                    </a:lnTo>
                    <a:lnTo>
                      <a:pt x="297" y="224"/>
                    </a:lnTo>
                    <a:lnTo>
                      <a:pt x="301" y="226"/>
                    </a:lnTo>
                    <a:lnTo>
                      <a:pt x="301" y="226"/>
                    </a:lnTo>
                    <a:lnTo>
                      <a:pt x="308" y="229"/>
                    </a:lnTo>
                    <a:lnTo>
                      <a:pt x="313" y="232"/>
                    </a:lnTo>
                    <a:lnTo>
                      <a:pt x="313" y="232"/>
                    </a:lnTo>
                    <a:lnTo>
                      <a:pt x="321" y="237"/>
                    </a:lnTo>
                    <a:lnTo>
                      <a:pt x="321" y="237"/>
                    </a:lnTo>
                    <a:lnTo>
                      <a:pt x="326" y="241"/>
                    </a:lnTo>
                    <a:lnTo>
                      <a:pt x="326" y="241"/>
                    </a:lnTo>
                    <a:lnTo>
                      <a:pt x="329" y="243"/>
                    </a:lnTo>
                    <a:lnTo>
                      <a:pt x="329" y="243"/>
                    </a:lnTo>
                    <a:lnTo>
                      <a:pt x="330" y="246"/>
                    </a:lnTo>
                    <a:lnTo>
                      <a:pt x="332" y="249"/>
                    </a:lnTo>
                    <a:lnTo>
                      <a:pt x="332" y="249"/>
                    </a:lnTo>
                    <a:lnTo>
                      <a:pt x="333" y="249"/>
                    </a:lnTo>
                    <a:lnTo>
                      <a:pt x="333" y="247"/>
                    </a:lnTo>
                    <a:lnTo>
                      <a:pt x="334" y="246"/>
                    </a:lnTo>
                    <a:lnTo>
                      <a:pt x="334" y="246"/>
                    </a:lnTo>
                    <a:lnTo>
                      <a:pt x="333" y="245"/>
                    </a:lnTo>
                    <a:lnTo>
                      <a:pt x="333" y="243"/>
                    </a:lnTo>
                    <a:lnTo>
                      <a:pt x="333" y="243"/>
                    </a:lnTo>
                    <a:lnTo>
                      <a:pt x="330" y="242"/>
                    </a:lnTo>
                    <a:lnTo>
                      <a:pt x="329" y="241"/>
                    </a:lnTo>
                    <a:lnTo>
                      <a:pt x="329" y="241"/>
                    </a:lnTo>
                    <a:lnTo>
                      <a:pt x="330" y="238"/>
                    </a:lnTo>
                    <a:lnTo>
                      <a:pt x="332" y="236"/>
                    </a:lnTo>
                    <a:lnTo>
                      <a:pt x="332" y="236"/>
                    </a:lnTo>
                    <a:lnTo>
                      <a:pt x="334" y="233"/>
                    </a:lnTo>
                    <a:lnTo>
                      <a:pt x="337" y="233"/>
                    </a:lnTo>
                    <a:lnTo>
                      <a:pt x="337" y="233"/>
                    </a:lnTo>
                    <a:lnTo>
                      <a:pt x="342" y="234"/>
                    </a:lnTo>
                    <a:lnTo>
                      <a:pt x="342" y="234"/>
                    </a:lnTo>
                    <a:lnTo>
                      <a:pt x="346" y="234"/>
                    </a:lnTo>
                    <a:lnTo>
                      <a:pt x="346" y="234"/>
                    </a:lnTo>
                    <a:lnTo>
                      <a:pt x="354" y="236"/>
                    </a:lnTo>
                    <a:lnTo>
                      <a:pt x="358" y="236"/>
                    </a:lnTo>
                    <a:lnTo>
                      <a:pt x="362" y="237"/>
                    </a:lnTo>
                    <a:lnTo>
                      <a:pt x="362" y="237"/>
                    </a:lnTo>
                    <a:lnTo>
                      <a:pt x="367" y="240"/>
                    </a:lnTo>
                    <a:lnTo>
                      <a:pt x="367" y="240"/>
                    </a:lnTo>
                    <a:lnTo>
                      <a:pt x="369" y="238"/>
                    </a:lnTo>
                    <a:lnTo>
                      <a:pt x="371" y="238"/>
                    </a:lnTo>
                    <a:lnTo>
                      <a:pt x="371" y="238"/>
                    </a:lnTo>
                    <a:lnTo>
                      <a:pt x="374" y="238"/>
                    </a:lnTo>
                    <a:lnTo>
                      <a:pt x="375" y="238"/>
                    </a:lnTo>
                    <a:lnTo>
                      <a:pt x="377" y="238"/>
                    </a:lnTo>
                    <a:lnTo>
                      <a:pt x="377" y="238"/>
                    </a:lnTo>
                    <a:lnTo>
                      <a:pt x="379" y="236"/>
                    </a:lnTo>
                    <a:lnTo>
                      <a:pt x="382" y="233"/>
                    </a:lnTo>
                    <a:lnTo>
                      <a:pt x="382" y="229"/>
                    </a:lnTo>
                    <a:lnTo>
                      <a:pt x="381" y="226"/>
                    </a:lnTo>
                    <a:lnTo>
                      <a:pt x="381" y="226"/>
                    </a:lnTo>
                    <a:lnTo>
                      <a:pt x="377" y="225"/>
                    </a:lnTo>
                    <a:lnTo>
                      <a:pt x="374" y="224"/>
                    </a:lnTo>
                    <a:lnTo>
                      <a:pt x="374" y="224"/>
                    </a:lnTo>
                    <a:lnTo>
                      <a:pt x="371" y="221"/>
                    </a:lnTo>
                    <a:lnTo>
                      <a:pt x="371" y="221"/>
                    </a:lnTo>
                    <a:lnTo>
                      <a:pt x="370" y="220"/>
                    </a:lnTo>
                    <a:lnTo>
                      <a:pt x="369" y="218"/>
                    </a:lnTo>
                    <a:lnTo>
                      <a:pt x="369" y="218"/>
                    </a:lnTo>
                    <a:lnTo>
                      <a:pt x="370" y="218"/>
                    </a:lnTo>
                    <a:lnTo>
                      <a:pt x="370" y="218"/>
                    </a:lnTo>
                    <a:lnTo>
                      <a:pt x="373" y="218"/>
                    </a:lnTo>
                    <a:lnTo>
                      <a:pt x="373" y="218"/>
                    </a:lnTo>
                    <a:lnTo>
                      <a:pt x="375" y="220"/>
                    </a:lnTo>
                    <a:lnTo>
                      <a:pt x="375" y="220"/>
                    </a:lnTo>
                    <a:lnTo>
                      <a:pt x="379" y="221"/>
                    </a:lnTo>
                    <a:lnTo>
                      <a:pt x="381" y="221"/>
                    </a:lnTo>
                    <a:lnTo>
                      <a:pt x="382" y="221"/>
                    </a:lnTo>
                    <a:lnTo>
                      <a:pt x="382" y="221"/>
                    </a:lnTo>
                    <a:lnTo>
                      <a:pt x="386" y="220"/>
                    </a:lnTo>
                    <a:lnTo>
                      <a:pt x="386" y="220"/>
                    </a:lnTo>
                    <a:lnTo>
                      <a:pt x="389" y="217"/>
                    </a:lnTo>
                    <a:lnTo>
                      <a:pt x="389" y="217"/>
                    </a:lnTo>
                    <a:lnTo>
                      <a:pt x="393" y="217"/>
                    </a:lnTo>
                    <a:lnTo>
                      <a:pt x="397" y="217"/>
                    </a:lnTo>
                    <a:lnTo>
                      <a:pt x="397" y="217"/>
                    </a:lnTo>
                    <a:lnTo>
                      <a:pt x="401" y="218"/>
                    </a:lnTo>
                    <a:lnTo>
                      <a:pt x="403" y="216"/>
                    </a:lnTo>
                    <a:lnTo>
                      <a:pt x="403" y="216"/>
                    </a:lnTo>
                    <a:lnTo>
                      <a:pt x="405" y="214"/>
                    </a:lnTo>
                    <a:lnTo>
                      <a:pt x="407" y="214"/>
                    </a:lnTo>
                    <a:lnTo>
                      <a:pt x="407" y="214"/>
                    </a:lnTo>
                    <a:lnTo>
                      <a:pt x="411" y="214"/>
                    </a:lnTo>
                    <a:lnTo>
                      <a:pt x="411" y="214"/>
                    </a:lnTo>
                    <a:lnTo>
                      <a:pt x="411" y="213"/>
                    </a:lnTo>
                    <a:lnTo>
                      <a:pt x="411" y="213"/>
                    </a:lnTo>
                    <a:lnTo>
                      <a:pt x="409" y="210"/>
                    </a:lnTo>
                    <a:lnTo>
                      <a:pt x="405" y="209"/>
                    </a:lnTo>
                    <a:lnTo>
                      <a:pt x="405" y="209"/>
                    </a:lnTo>
                    <a:lnTo>
                      <a:pt x="402" y="209"/>
                    </a:lnTo>
                    <a:lnTo>
                      <a:pt x="398" y="209"/>
                    </a:lnTo>
                    <a:lnTo>
                      <a:pt x="398" y="209"/>
                    </a:lnTo>
                    <a:lnTo>
                      <a:pt x="397" y="208"/>
                    </a:lnTo>
                    <a:lnTo>
                      <a:pt x="397" y="206"/>
                    </a:lnTo>
                    <a:lnTo>
                      <a:pt x="397" y="202"/>
                    </a:lnTo>
                    <a:lnTo>
                      <a:pt x="397" y="202"/>
                    </a:lnTo>
                    <a:lnTo>
                      <a:pt x="397" y="193"/>
                    </a:lnTo>
                    <a:lnTo>
                      <a:pt x="397" y="193"/>
                    </a:lnTo>
                    <a:lnTo>
                      <a:pt x="394" y="189"/>
                    </a:lnTo>
                    <a:lnTo>
                      <a:pt x="391" y="185"/>
                    </a:lnTo>
                    <a:lnTo>
                      <a:pt x="391" y="185"/>
                    </a:lnTo>
                    <a:lnTo>
                      <a:pt x="387" y="181"/>
                    </a:lnTo>
                    <a:lnTo>
                      <a:pt x="385" y="179"/>
                    </a:lnTo>
                    <a:lnTo>
                      <a:pt x="385" y="179"/>
                    </a:lnTo>
                    <a:lnTo>
                      <a:pt x="383" y="176"/>
                    </a:lnTo>
                    <a:lnTo>
                      <a:pt x="383" y="173"/>
                    </a:lnTo>
                    <a:lnTo>
                      <a:pt x="383" y="173"/>
                    </a:lnTo>
                    <a:lnTo>
                      <a:pt x="383" y="172"/>
                    </a:lnTo>
                    <a:lnTo>
                      <a:pt x="383" y="172"/>
                    </a:lnTo>
                    <a:lnTo>
                      <a:pt x="385" y="172"/>
                    </a:lnTo>
                    <a:lnTo>
                      <a:pt x="387" y="172"/>
                    </a:lnTo>
                    <a:lnTo>
                      <a:pt x="391" y="172"/>
                    </a:lnTo>
                    <a:lnTo>
                      <a:pt x="391" y="172"/>
                    </a:lnTo>
                    <a:lnTo>
                      <a:pt x="397" y="173"/>
                    </a:lnTo>
                    <a:lnTo>
                      <a:pt x="402" y="175"/>
                    </a:lnTo>
                    <a:lnTo>
                      <a:pt x="402" y="175"/>
                    </a:lnTo>
                    <a:lnTo>
                      <a:pt x="407" y="177"/>
                    </a:lnTo>
                    <a:lnTo>
                      <a:pt x="409" y="177"/>
                    </a:lnTo>
                    <a:lnTo>
                      <a:pt x="411" y="177"/>
                    </a:lnTo>
                    <a:lnTo>
                      <a:pt x="411" y="177"/>
                    </a:lnTo>
                    <a:lnTo>
                      <a:pt x="414" y="176"/>
                    </a:lnTo>
                    <a:lnTo>
                      <a:pt x="415" y="173"/>
                    </a:lnTo>
                    <a:lnTo>
                      <a:pt x="417" y="168"/>
                    </a:lnTo>
                    <a:lnTo>
                      <a:pt x="417" y="168"/>
                    </a:lnTo>
                    <a:lnTo>
                      <a:pt x="415" y="167"/>
                    </a:lnTo>
                    <a:lnTo>
                      <a:pt x="414" y="164"/>
                    </a:lnTo>
                    <a:lnTo>
                      <a:pt x="414" y="164"/>
                    </a:lnTo>
                    <a:lnTo>
                      <a:pt x="413" y="160"/>
                    </a:lnTo>
                    <a:lnTo>
                      <a:pt x="411" y="156"/>
                    </a:lnTo>
                    <a:lnTo>
                      <a:pt x="411" y="156"/>
                    </a:lnTo>
                    <a:lnTo>
                      <a:pt x="411" y="151"/>
                    </a:lnTo>
                    <a:lnTo>
                      <a:pt x="411" y="148"/>
                    </a:lnTo>
                    <a:lnTo>
                      <a:pt x="410" y="146"/>
                    </a:lnTo>
                    <a:lnTo>
                      <a:pt x="410" y="146"/>
                    </a:lnTo>
                    <a:lnTo>
                      <a:pt x="406" y="139"/>
                    </a:lnTo>
                    <a:lnTo>
                      <a:pt x="406" y="136"/>
                    </a:lnTo>
                    <a:lnTo>
                      <a:pt x="409" y="134"/>
                    </a:lnTo>
                    <a:lnTo>
                      <a:pt x="409" y="134"/>
                    </a:lnTo>
                    <a:lnTo>
                      <a:pt x="414" y="132"/>
                    </a:lnTo>
                    <a:lnTo>
                      <a:pt x="414" y="132"/>
                    </a:lnTo>
                    <a:lnTo>
                      <a:pt x="417" y="130"/>
                    </a:lnTo>
                    <a:lnTo>
                      <a:pt x="417" y="130"/>
                    </a:lnTo>
                    <a:lnTo>
                      <a:pt x="419" y="130"/>
                    </a:lnTo>
                    <a:lnTo>
                      <a:pt x="421" y="128"/>
                    </a:lnTo>
                    <a:lnTo>
                      <a:pt x="421" y="128"/>
                    </a:lnTo>
                    <a:lnTo>
                      <a:pt x="421" y="126"/>
                    </a:lnTo>
                    <a:lnTo>
                      <a:pt x="421" y="123"/>
                    </a:lnTo>
                    <a:lnTo>
                      <a:pt x="421" y="123"/>
                    </a:lnTo>
                    <a:lnTo>
                      <a:pt x="421" y="120"/>
                    </a:lnTo>
                    <a:lnTo>
                      <a:pt x="422" y="119"/>
                    </a:lnTo>
                    <a:lnTo>
                      <a:pt x="423" y="118"/>
                    </a:lnTo>
                    <a:lnTo>
                      <a:pt x="426" y="118"/>
                    </a:lnTo>
                    <a:lnTo>
                      <a:pt x="426" y="118"/>
                    </a:lnTo>
                    <a:lnTo>
                      <a:pt x="426" y="115"/>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 name="Freeform 74">
                <a:extLst>
                  <a:ext uri="{FF2B5EF4-FFF2-40B4-BE49-F238E27FC236}">
                    <a16:creationId xmlns:a16="http://schemas.microsoft.com/office/drawing/2014/main" xmlns="" id="{88C118DC-8249-4F04-BF0F-E91C2C7092A2}"/>
                  </a:ext>
                </a:extLst>
              </p:cNvPr>
              <p:cNvSpPr>
                <a:spLocks/>
              </p:cNvSpPr>
              <p:nvPr/>
            </p:nvSpPr>
            <p:spPr bwMode="auto">
              <a:xfrm>
                <a:off x="4317784" y="5313479"/>
                <a:ext cx="818324" cy="660806"/>
              </a:xfrm>
              <a:custGeom>
                <a:avLst/>
                <a:gdLst>
                  <a:gd name="T0" fmla="*/ 418 w 426"/>
                  <a:gd name="T1" fmla="*/ 95 h 344"/>
                  <a:gd name="T2" fmla="*/ 405 w 426"/>
                  <a:gd name="T3" fmla="*/ 68 h 344"/>
                  <a:gd name="T4" fmla="*/ 406 w 426"/>
                  <a:gd name="T5" fmla="*/ 56 h 344"/>
                  <a:gd name="T6" fmla="*/ 409 w 426"/>
                  <a:gd name="T7" fmla="*/ 21 h 344"/>
                  <a:gd name="T8" fmla="*/ 402 w 426"/>
                  <a:gd name="T9" fmla="*/ 8 h 344"/>
                  <a:gd name="T10" fmla="*/ 386 w 426"/>
                  <a:gd name="T11" fmla="*/ 9 h 344"/>
                  <a:gd name="T12" fmla="*/ 357 w 426"/>
                  <a:gd name="T13" fmla="*/ 16 h 344"/>
                  <a:gd name="T14" fmla="*/ 332 w 426"/>
                  <a:gd name="T15" fmla="*/ 16 h 344"/>
                  <a:gd name="T16" fmla="*/ 321 w 426"/>
                  <a:gd name="T17" fmla="*/ 37 h 344"/>
                  <a:gd name="T18" fmla="*/ 306 w 426"/>
                  <a:gd name="T19" fmla="*/ 61 h 344"/>
                  <a:gd name="T20" fmla="*/ 325 w 426"/>
                  <a:gd name="T21" fmla="*/ 58 h 344"/>
                  <a:gd name="T22" fmla="*/ 308 w 426"/>
                  <a:gd name="T23" fmla="*/ 85 h 344"/>
                  <a:gd name="T24" fmla="*/ 282 w 426"/>
                  <a:gd name="T25" fmla="*/ 113 h 344"/>
                  <a:gd name="T26" fmla="*/ 273 w 426"/>
                  <a:gd name="T27" fmla="*/ 128 h 344"/>
                  <a:gd name="T28" fmla="*/ 265 w 426"/>
                  <a:gd name="T29" fmla="*/ 144 h 344"/>
                  <a:gd name="T30" fmla="*/ 225 w 426"/>
                  <a:gd name="T31" fmla="*/ 146 h 344"/>
                  <a:gd name="T32" fmla="*/ 203 w 426"/>
                  <a:gd name="T33" fmla="*/ 143 h 344"/>
                  <a:gd name="T34" fmla="*/ 164 w 426"/>
                  <a:gd name="T35" fmla="*/ 144 h 344"/>
                  <a:gd name="T36" fmla="*/ 152 w 426"/>
                  <a:gd name="T37" fmla="*/ 163 h 344"/>
                  <a:gd name="T38" fmla="*/ 123 w 426"/>
                  <a:gd name="T39" fmla="*/ 176 h 344"/>
                  <a:gd name="T40" fmla="*/ 119 w 426"/>
                  <a:gd name="T41" fmla="*/ 204 h 344"/>
                  <a:gd name="T42" fmla="*/ 103 w 426"/>
                  <a:gd name="T43" fmla="*/ 232 h 344"/>
                  <a:gd name="T44" fmla="*/ 83 w 426"/>
                  <a:gd name="T45" fmla="*/ 246 h 344"/>
                  <a:gd name="T46" fmla="*/ 72 w 426"/>
                  <a:gd name="T47" fmla="*/ 254 h 344"/>
                  <a:gd name="T48" fmla="*/ 68 w 426"/>
                  <a:gd name="T49" fmla="*/ 271 h 344"/>
                  <a:gd name="T50" fmla="*/ 50 w 426"/>
                  <a:gd name="T51" fmla="*/ 290 h 344"/>
                  <a:gd name="T52" fmla="*/ 27 w 426"/>
                  <a:gd name="T53" fmla="*/ 304 h 344"/>
                  <a:gd name="T54" fmla="*/ 2 w 426"/>
                  <a:gd name="T55" fmla="*/ 311 h 344"/>
                  <a:gd name="T56" fmla="*/ 18 w 426"/>
                  <a:gd name="T57" fmla="*/ 323 h 344"/>
                  <a:gd name="T58" fmla="*/ 40 w 426"/>
                  <a:gd name="T59" fmla="*/ 325 h 344"/>
                  <a:gd name="T60" fmla="*/ 56 w 426"/>
                  <a:gd name="T61" fmla="*/ 337 h 344"/>
                  <a:gd name="T62" fmla="*/ 63 w 426"/>
                  <a:gd name="T63" fmla="*/ 324 h 344"/>
                  <a:gd name="T64" fmla="*/ 67 w 426"/>
                  <a:gd name="T65" fmla="*/ 311 h 344"/>
                  <a:gd name="T66" fmla="*/ 79 w 426"/>
                  <a:gd name="T67" fmla="*/ 307 h 344"/>
                  <a:gd name="T68" fmla="*/ 95 w 426"/>
                  <a:gd name="T69" fmla="*/ 300 h 344"/>
                  <a:gd name="T70" fmla="*/ 107 w 426"/>
                  <a:gd name="T71" fmla="*/ 284 h 344"/>
                  <a:gd name="T72" fmla="*/ 133 w 426"/>
                  <a:gd name="T73" fmla="*/ 281 h 344"/>
                  <a:gd name="T74" fmla="*/ 155 w 426"/>
                  <a:gd name="T75" fmla="*/ 284 h 344"/>
                  <a:gd name="T76" fmla="*/ 152 w 426"/>
                  <a:gd name="T77" fmla="*/ 274 h 344"/>
                  <a:gd name="T78" fmla="*/ 155 w 426"/>
                  <a:gd name="T79" fmla="*/ 271 h 344"/>
                  <a:gd name="T80" fmla="*/ 163 w 426"/>
                  <a:gd name="T81" fmla="*/ 283 h 344"/>
                  <a:gd name="T82" fmla="*/ 183 w 426"/>
                  <a:gd name="T83" fmla="*/ 290 h 344"/>
                  <a:gd name="T84" fmla="*/ 209 w 426"/>
                  <a:gd name="T85" fmla="*/ 300 h 344"/>
                  <a:gd name="T86" fmla="*/ 222 w 426"/>
                  <a:gd name="T87" fmla="*/ 279 h 344"/>
                  <a:gd name="T88" fmla="*/ 221 w 426"/>
                  <a:gd name="T89" fmla="*/ 267 h 344"/>
                  <a:gd name="T90" fmla="*/ 224 w 426"/>
                  <a:gd name="T91" fmla="*/ 253 h 344"/>
                  <a:gd name="T92" fmla="*/ 226 w 426"/>
                  <a:gd name="T93" fmla="*/ 232 h 344"/>
                  <a:gd name="T94" fmla="*/ 252 w 426"/>
                  <a:gd name="T95" fmla="*/ 229 h 344"/>
                  <a:gd name="T96" fmla="*/ 278 w 426"/>
                  <a:gd name="T97" fmla="*/ 222 h 344"/>
                  <a:gd name="T98" fmla="*/ 321 w 426"/>
                  <a:gd name="T99" fmla="*/ 237 h 344"/>
                  <a:gd name="T100" fmla="*/ 333 w 426"/>
                  <a:gd name="T101" fmla="*/ 243 h 344"/>
                  <a:gd name="T102" fmla="*/ 346 w 426"/>
                  <a:gd name="T103" fmla="*/ 234 h 344"/>
                  <a:gd name="T104" fmla="*/ 377 w 426"/>
                  <a:gd name="T105" fmla="*/ 238 h 344"/>
                  <a:gd name="T106" fmla="*/ 369 w 426"/>
                  <a:gd name="T107" fmla="*/ 218 h 344"/>
                  <a:gd name="T108" fmla="*/ 386 w 426"/>
                  <a:gd name="T109" fmla="*/ 220 h 344"/>
                  <a:gd name="T110" fmla="*/ 411 w 426"/>
                  <a:gd name="T111" fmla="*/ 214 h 344"/>
                  <a:gd name="T112" fmla="*/ 397 w 426"/>
                  <a:gd name="T113" fmla="*/ 193 h 344"/>
                  <a:gd name="T114" fmla="*/ 385 w 426"/>
                  <a:gd name="T115" fmla="*/ 172 h 344"/>
                  <a:gd name="T116" fmla="*/ 417 w 426"/>
                  <a:gd name="T117" fmla="*/ 168 h 344"/>
                  <a:gd name="T118" fmla="*/ 406 w 426"/>
                  <a:gd name="T119" fmla="*/ 136 h 344"/>
                  <a:gd name="T120" fmla="*/ 421 w 426"/>
                  <a:gd name="T121" fmla="*/ 12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6" h="344">
                    <a:moveTo>
                      <a:pt x="426" y="115"/>
                    </a:moveTo>
                    <a:lnTo>
                      <a:pt x="426" y="115"/>
                    </a:lnTo>
                    <a:lnTo>
                      <a:pt x="425" y="113"/>
                    </a:lnTo>
                    <a:lnTo>
                      <a:pt x="423" y="111"/>
                    </a:lnTo>
                    <a:lnTo>
                      <a:pt x="423" y="111"/>
                    </a:lnTo>
                    <a:lnTo>
                      <a:pt x="419" y="107"/>
                    </a:lnTo>
                    <a:lnTo>
                      <a:pt x="419" y="106"/>
                    </a:lnTo>
                    <a:lnTo>
                      <a:pt x="418" y="103"/>
                    </a:lnTo>
                    <a:lnTo>
                      <a:pt x="418" y="103"/>
                    </a:lnTo>
                    <a:lnTo>
                      <a:pt x="419" y="101"/>
                    </a:lnTo>
                    <a:lnTo>
                      <a:pt x="419" y="101"/>
                    </a:lnTo>
                    <a:lnTo>
                      <a:pt x="418" y="95"/>
                    </a:lnTo>
                    <a:lnTo>
                      <a:pt x="418" y="95"/>
                    </a:lnTo>
                    <a:lnTo>
                      <a:pt x="415" y="91"/>
                    </a:lnTo>
                    <a:lnTo>
                      <a:pt x="413" y="87"/>
                    </a:lnTo>
                    <a:lnTo>
                      <a:pt x="413" y="87"/>
                    </a:lnTo>
                    <a:lnTo>
                      <a:pt x="410" y="83"/>
                    </a:lnTo>
                    <a:lnTo>
                      <a:pt x="407" y="81"/>
                    </a:lnTo>
                    <a:lnTo>
                      <a:pt x="407" y="81"/>
                    </a:lnTo>
                    <a:lnTo>
                      <a:pt x="405" y="78"/>
                    </a:lnTo>
                    <a:lnTo>
                      <a:pt x="405" y="77"/>
                    </a:lnTo>
                    <a:lnTo>
                      <a:pt x="406" y="74"/>
                    </a:lnTo>
                    <a:lnTo>
                      <a:pt x="406" y="72"/>
                    </a:lnTo>
                    <a:lnTo>
                      <a:pt x="406" y="72"/>
                    </a:lnTo>
                    <a:lnTo>
                      <a:pt x="406" y="69"/>
                    </a:lnTo>
                    <a:lnTo>
                      <a:pt x="405" y="68"/>
                    </a:lnTo>
                    <a:lnTo>
                      <a:pt x="401" y="65"/>
                    </a:lnTo>
                    <a:lnTo>
                      <a:pt x="401" y="65"/>
                    </a:lnTo>
                    <a:lnTo>
                      <a:pt x="401" y="65"/>
                    </a:lnTo>
                    <a:lnTo>
                      <a:pt x="401" y="65"/>
                    </a:lnTo>
                    <a:lnTo>
                      <a:pt x="403" y="64"/>
                    </a:lnTo>
                    <a:lnTo>
                      <a:pt x="403" y="64"/>
                    </a:lnTo>
                    <a:lnTo>
                      <a:pt x="406" y="64"/>
                    </a:lnTo>
                    <a:lnTo>
                      <a:pt x="406" y="62"/>
                    </a:lnTo>
                    <a:lnTo>
                      <a:pt x="407" y="62"/>
                    </a:lnTo>
                    <a:lnTo>
                      <a:pt x="407" y="62"/>
                    </a:lnTo>
                    <a:lnTo>
                      <a:pt x="407" y="60"/>
                    </a:lnTo>
                    <a:lnTo>
                      <a:pt x="406" y="56"/>
                    </a:lnTo>
                    <a:lnTo>
                      <a:pt x="406" y="56"/>
                    </a:lnTo>
                    <a:lnTo>
                      <a:pt x="405" y="53"/>
                    </a:lnTo>
                    <a:lnTo>
                      <a:pt x="403" y="49"/>
                    </a:lnTo>
                    <a:lnTo>
                      <a:pt x="403" y="49"/>
                    </a:lnTo>
                    <a:lnTo>
                      <a:pt x="403" y="48"/>
                    </a:lnTo>
                    <a:lnTo>
                      <a:pt x="403" y="45"/>
                    </a:lnTo>
                    <a:lnTo>
                      <a:pt x="405" y="41"/>
                    </a:lnTo>
                    <a:lnTo>
                      <a:pt x="405" y="41"/>
                    </a:lnTo>
                    <a:lnTo>
                      <a:pt x="403" y="37"/>
                    </a:lnTo>
                    <a:lnTo>
                      <a:pt x="402" y="32"/>
                    </a:lnTo>
                    <a:lnTo>
                      <a:pt x="402" y="32"/>
                    </a:lnTo>
                    <a:lnTo>
                      <a:pt x="406" y="27"/>
                    </a:lnTo>
                    <a:lnTo>
                      <a:pt x="407" y="24"/>
                    </a:lnTo>
                    <a:lnTo>
                      <a:pt x="409" y="21"/>
                    </a:lnTo>
                    <a:lnTo>
                      <a:pt x="409" y="21"/>
                    </a:lnTo>
                    <a:lnTo>
                      <a:pt x="406" y="19"/>
                    </a:lnTo>
                    <a:lnTo>
                      <a:pt x="405" y="17"/>
                    </a:lnTo>
                    <a:lnTo>
                      <a:pt x="405" y="16"/>
                    </a:lnTo>
                    <a:lnTo>
                      <a:pt x="405" y="13"/>
                    </a:lnTo>
                    <a:lnTo>
                      <a:pt x="405" y="13"/>
                    </a:lnTo>
                    <a:lnTo>
                      <a:pt x="406" y="11"/>
                    </a:lnTo>
                    <a:lnTo>
                      <a:pt x="407" y="11"/>
                    </a:lnTo>
                    <a:lnTo>
                      <a:pt x="406" y="9"/>
                    </a:lnTo>
                    <a:lnTo>
                      <a:pt x="406" y="9"/>
                    </a:lnTo>
                    <a:lnTo>
                      <a:pt x="406" y="8"/>
                    </a:lnTo>
                    <a:lnTo>
                      <a:pt x="405" y="8"/>
                    </a:lnTo>
                    <a:lnTo>
                      <a:pt x="402" y="8"/>
                    </a:lnTo>
                    <a:lnTo>
                      <a:pt x="402" y="8"/>
                    </a:lnTo>
                    <a:lnTo>
                      <a:pt x="401" y="7"/>
                    </a:lnTo>
                    <a:lnTo>
                      <a:pt x="399" y="5"/>
                    </a:lnTo>
                    <a:lnTo>
                      <a:pt x="397" y="1"/>
                    </a:lnTo>
                    <a:lnTo>
                      <a:pt x="397" y="1"/>
                    </a:lnTo>
                    <a:lnTo>
                      <a:pt x="394" y="0"/>
                    </a:lnTo>
                    <a:lnTo>
                      <a:pt x="393" y="0"/>
                    </a:lnTo>
                    <a:lnTo>
                      <a:pt x="393" y="0"/>
                    </a:lnTo>
                    <a:lnTo>
                      <a:pt x="389" y="1"/>
                    </a:lnTo>
                    <a:lnTo>
                      <a:pt x="386" y="4"/>
                    </a:lnTo>
                    <a:lnTo>
                      <a:pt x="386" y="4"/>
                    </a:lnTo>
                    <a:lnTo>
                      <a:pt x="386" y="7"/>
                    </a:lnTo>
                    <a:lnTo>
                      <a:pt x="386" y="9"/>
                    </a:lnTo>
                    <a:lnTo>
                      <a:pt x="386" y="11"/>
                    </a:lnTo>
                    <a:lnTo>
                      <a:pt x="383" y="11"/>
                    </a:lnTo>
                    <a:lnTo>
                      <a:pt x="383" y="11"/>
                    </a:lnTo>
                    <a:lnTo>
                      <a:pt x="379" y="11"/>
                    </a:lnTo>
                    <a:lnTo>
                      <a:pt x="379" y="11"/>
                    </a:lnTo>
                    <a:lnTo>
                      <a:pt x="374" y="11"/>
                    </a:lnTo>
                    <a:lnTo>
                      <a:pt x="374" y="11"/>
                    </a:lnTo>
                    <a:lnTo>
                      <a:pt x="370" y="12"/>
                    </a:lnTo>
                    <a:lnTo>
                      <a:pt x="367" y="13"/>
                    </a:lnTo>
                    <a:lnTo>
                      <a:pt x="365" y="16"/>
                    </a:lnTo>
                    <a:lnTo>
                      <a:pt x="361" y="17"/>
                    </a:lnTo>
                    <a:lnTo>
                      <a:pt x="361" y="17"/>
                    </a:lnTo>
                    <a:lnTo>
                      <a:pt x="357" y="16"/>
                    </a:lnTo>
                    <a:lnTo>
                      <a:pt x="352" y="16"/>
                    </a:lnTo>
                    <a:lnTo>
                      <a:pt x="352" y="16"/>
                    </a:lnTo>
                    <a:lnTo>
                      <a:pt x="350" y="17"/>
                    </a:lnTo>
                    <a:lnTo>
                      <a:pt x="348" y="20"/>
                    </a:lnTo>
                    <a:lnTo>
                      <a:pt x="348" y="20"/>
                    </a:lnTo>
                    <a:lnTo>
                      <a:pt x="344" y="20"/>
                    </a:lnTo>
                    <a:lnTo>
                      <a:pt x="342" y="19"/>
                    </a:lnTo>
                    <a:lnTo>
                      <a:pt x="341" y="16"/>
                    </a:lnTo>
                    <a:lnTo>
                      <a:pt x="338" y="15"/>
                    </a:lnTo>
                    <a:lnTo>
                      <a:pt x="338" y="15"/>
                    </a:lnTo>
                    <a:lnTo>
                      <a:pt x="334" y="15"/>
                    </a:lnTo>
                    <a:lnTo>
                      <a:pt x="332" y="16"/>
                    </a:lnTo>
                    <a:lnTo>
                      <a:pt x="332" y="16"/>
                    </a:lnTo>
                    <a:lnTo>
                      <a:pt x="330" y="16"/>
                    </a:lnTo>
                    <a:lnTo>
                      <a:pt x="329" y="16"/>
                    </a:lnTo>
                    <a:lnTo>
                      <a:pt x="328" y="16"/>
                    </a:lnTo>
                    <a:lnTo>
                      <a:pt x="328" y="16"/>
                    </a:lnTo>
                    <a:lnTo>
                      <a:pt x="326" y="17"/>
                    </a:lnTo>
                    <a:lnTo>
                      <a:pt x="326" y="20"/>
                    </a:lnTo>
                    <a:lnTo>
                      <a:pt x="326" y="23"/>
                    </a:lnTo>
                    <a:lnTo>
                      <a:pt x="328" y="27"/>
                    </a:lnTo>
                    <a:lnTo>
                      <a:pt x="329" y="29"/>
                    </a:lnTo>
                    <a:lnTo>
                      <a:pt x="329" y="29"/>
                    </a:lnTo>
                    <a:lnTo>
                      <a:pt x="328" y="33"/>
                    </a:lnTo>
                    <a:lnTo>
                      <a:pt x="325" y="35"/>
                    </a:lnTo>
                    <a:lnTo>
                      <a:pt x="321" y="37"/>
                    </a:lnTo>
                    <a:lnTo>
                      <a:pt x="317" y="37"/>
                    </a:lnTo>
                    <a:lnTo>
                      <a:pt x="317" y="37"/>
                    </a:lnTo>
                    <a:lnTo>
                      <a:pt x="313" y="38"/>
                    </a:lnTo>
                    <a:lnTo>
                      <a:pt x="310" y="38"/>
                    </a:lnTo>
                    <a:lnTo>
                      <a:pt x="309" y="40"/>
                    </a:lnTo>
                    <a:lnTo>
                      <a:pt x="309" y="40"/>
                    </a:lnTo>
                    <a:lnTo>
                      <a:pt x="308" y="42"/>
                    </a:lnTo>
                    <a:lnTo>
                      <a:pt x="308" y="45"/>
                    </a:lnTo>
                    <a:lnTo>
                      <a:pt x="308" y="45"/>
                    </a:lnTo>
                    <a:lnTo>
                      <a:pt x="308" y="52"/>
                    </a:lnTo>
                    <a:lnTo>
                      <a:pt x="306" y="58"/>
                    </a:lnTo>
                    <a:lnTo>
                      <a:pt x="306" y="58"/>
                    </a:lnTo>
                    <a:lnTo>
                      <a:pt x="306" y="61"/>
                    </a:lnTo>
                    <a:lnTo>
                      <a:pt x="305" y="64"/>
                    </a:lnTo>
                    <a:lnTo>
                      <a:pt x="305" y="64"/>
                    </a:lnTo>
                    <a:lnTo>
                      <a:pt x="306" y="66"/>
                    </a:lnTo>
                    <a:lnTo>
                      <a:pt x="308" y="69"/>
                    </a:lnTo>
                    <a:lnTo>
                      <a:pt x="308" y="69"/>
                    </a:lnTo>
                    <a:lnTo>
                      <a:pt x="306" y="74"/>
                    </a:lnTo>
                    <a:lnTo>
                      <a:pt x="306" y="74"/>
                    </a:lnTo>
                    <a:lnTo>
                      <a:pt x="309" y="72"/>
                    </a:lnTo>
                    <a:lnTo>
                      <a:pt x="312" y="69"/>
                    </a:lnTo>
                    <a:lnTo>
                      <a:pt x="312" y="69"/>
                    </a:lnTo>
                    <a:lnTo>
                      <a:pt x="318" y="64"/>
                    </a:lnTo>
                    <a:lnTo>
                      <a:pt x="318" y="64"/>
                    </a:lnTo>
                    <a:lnTo>
                      <a:pt x="325" y="58"/>
                    </a:lnTo>
                    <a:lnTo>
                      <a:pt x="329" y="57"/>
                    </a:lnTo>
                    <a:lnTo>
                      <a:pt x="333" y="57"/>
                    </a:lnTo>
                    <a:lnTo>
                      <a:pt x="333" y="57"/>
                    </a:lnTo>
                    <a:lnTo>
                      <a:pt x="332" y="58"/>
                    </a:lnTo>
                    <a:lnTo>
                      <a:pt x="328" y="60"/>
                    </a:lnTo>
                    <a:lnTo>
                      <a:pt x="322" y="62"/>
                    </a:lnTo>
                    <a:lnTo>
                      <a:pt x="322" y="62"/>
                    </a:lnTo>
                    <a:lnTo>
                      <a:pt x="320" y="66"/>
                    </a:lnTo>
                    <a:lnTo>
                      <a:pt x="317" y="70"/>
                    </a:lnTo>
                    <a:lnTo>
                      <a:pt x="317" y="70"/>
                    </a:lnTo>
                    <a:lnTo>
                      <a:pt x="313" y="77"/>
                    </a:lnTo>
                    <a:lnTo>
                      <a:pt x="308" y="85"/>
                    </a:lnTo>
                    <a:lnTo>
                      <a:pt x="308" y="85"/>
                    </a:lnTo>
                    <a:lnTo>
                      <a:pt x="305" y="90"/>
                    </a:lnTo>
                    <a:lnTo>
                      <a:pt x="305" y="90"/>
                    </a:lnTo>
                    <a:lnTo>
                      <a:pt x="302" y="94"/>
                    </a:lnTo>
                    <a:lnTo>
                      <a:pt x="300" y="97"/>
                    </a:lnTo>
                    <a:lnTo>
                      <a:pt x="300" y="97"/>
                    </a:lnTo>
                    <a:lnTo>
                      <a:pt x="297" y="99"/>
                    </a:lnTo>
                    <a:lnTo>
                      <a:pt x="293" y="102"/>
                    </a:lnTo>
                    <a:lnTo>
                      <a:pt x="293" y="102"/>
                    </a:lnTo>
                    <a:lnTo>
                      <a:pt x="289" y="105"/>
                    </a:lnTo>
                    <a:lnTo>
                      <a:pt x="285" y="109"/>
                    </a:lnTo>
                    <a:lnTo>
                      <a:pt x="285" y="109"/>
                    </a:lnTo>
                    <a:lnTo>
                      <a:pt x="285" y="110"/>
                    </a:lnTo>
                    <a:lnTo>
                      <a:pt x="282" y="113"/>
                    </a:lnTo>
                    <a:lnTo>
                      <a:pt x="282" y="113"/>
                    </a:lnTo>
                    <a:lnTo>
                      <a:pt x="281" y="114"/>
                    </a:lnTo>
                    <a:lnTo>
                      <a:pt x="278" y="115"/>
                    </a:lnTo>
                    <a:lnTo>
                      <a:pt x="278" y="115"/>
                    </a:lnTo>
                    <a:lnTo>
                      <a:pt x="278" y="118"/>
                    </a:lnTo>
                    <a:lnTo>
                      <a:pt x="277" y="119"/>
                    </a:lnTo>
                    <a:lnTo>
                      <a:pt x="277" y="119"/>
                    </a:lnTo>
                    <a:lnTo>
                      <a:pt x="276" y="122"/>
                    </a:lnTo>
                    <a:lnTo>
                      <a:pt x="273" y="124"/>
                    </a:lnTo>
                    <a:lnTo>
                      <a:pt x="273" y="124"/>
                    </a:lnTo>
                    <a:lnTo>
                      <a:pt x="273" y="124"/>
                    </a:lnTo>
                    <a:lnTo>
                      <a:pt x="273" y="124"/>
                    </a:lnTo>
                    <a:lnTo>
                      <a:pt x="273" y="128"/>
                    </a:lnTo>
                    <a:lnTo>
                      <a:pt x="273" y="128"/>
                    </a:lnTo>
                    <a:lnTo>
                      <a:pt x="272" y="131"/>
                    </a:lnTo>
                    <a:lnTo>
                      <a:pt x="270" y="134"/>
                    </a:lnTo>
                    <a:lnTo>
                      <a:pt x="270" y="134"/>
                    </a:lnTo>
                    <a:lnTo>
                      <a:pt x="270" y="136"/>
                    </a:lnTo>
                    <a:lnTo>
                      <a:pt x="272" y="138"/>
                    </a:lnTo>
                    <a:lnTo>
                      <a:pt x="272" y="140"/>
                    </a:lnTo>
                    <a:lnTo>
                      <a:pt x="273" y="142"/>
                    </a:lnTo>
                    <a:lnTo>
                      <a:pt x="273" y="142"/>
                    </a:lnTo>
                    <a:lnTo>
                      <a:pt x="272" y="144"/>
                    </a:lnTo>
                    <a:lnTo>
                      <a:pt x="270" y="146"/>
                    </a:lnTo>
                    <a:lnTo>
                      <a:pt x="265" y="144"/>
                    </a:lnTo>
                    <a:lnTo>
                      <a:pt x="265" y="144"/>
                    </a:lnTo>
                    <a:lnTo>
                      <a:pt x="262" y="144"/>
                    </a:lnTo>
                    <a:lnTo>
                      <a:pt x="258" y="146"/>
                    </a:lnTo>
                    <a:lnTo>
                      <a:pt x="252" y="146"/>
                    </a:lnTo>
                    <a:lnTo>
                      <a:pt x="252" y="146"/>
                    </a:lnTo>
                    <a:lnTo>
                      <a:pt x="246" y="147"/>
                    </a:lnTo>
                    <a:lnTo>
                      <a:pt x="242" y="148"/>
                    </a:lnTo>
                    <a:lnTo>
                      <a:pt x="237" y="150"/>
                    </a:lnTo>
                    <a:lnTo>
                      <a:pt x="232" y="148"/>
                    </a:lnTo>
                    <a:lnTo>
                      <a:pt x="232" y="148"/>
                    </a:lnTo>
                    <a:lnTo>
                      <a:pt x="230" y="147"/>
                    </a:lnTo>
                    <a:lnTo>
                      <a:pt x="228" y="146"/>
                    </a:lnTo>
                    <a:lnTo>
                      <a:pt x="228" y="146"/>
                    </a:lnTo>
                    <a:lnTo>
                      <a:pt x="225" y="146"/>
                    </a:lnTo>
                    <a:lnTo>
                      <a:pt x="225" y="146"/>
                    </a:lnTo>
                    <a:lnTo>
                      <a:pt x="220" y="143"/>
                    </a:lnTo>
                    <a:lnTo>
                      <a:pt x="217" y="143"/>
                    </a:lnTo>
                    <a:lnTo>
                      <a:pt x="214" y="143"/>
                    </a:lnTo>
                    <a:lnTo>
                      <a:pt x="214" y="143"/>
                    </a:lnTo>
                    <a:lnTo>
                      <a:pt x="212" y="144"/>
                    </a:lnTo>
                    <a:lnTo>
                      <a:pt x="209" y="144"/>
                    </a:lnTo>
                    <a:lnTo>
                      <a:pt x="209" y="144"/>
                    </a:lnTo>
                    <a:lnTo>
                      <a:pt x="207" y="144"/>
                    </a:lnTo>
                    <a:lnTo>
                      <a:pt x="207" y="144"/>
                    </a:lnTo>
                    <a:lnTo>
                      <a:pt x="205" y="143"/>
                    </a:lnTo>
                    <a:lnTo>
                      <a:pt x="205" y="143"/>
                    </a:lnTo>
                    <a:lnTo>
                      <a:pt x="203" y="143"/>
                    </a:lnTo>
                    <a:lnTo>
                      <a:pt x="199" y="142"/>
                    </a:lnTo>
                    <a:lnTo>
                      <a:pt x="199" y="142"/>
                    </a:lnTo>
                    <a:lnTo>
                      <a:pt x="197" y="140"/>
                    </a:lnTo>
                    <a:lnTo>
                      <a:pt x="195" y="140"/>
                    </a:lnTo>
                    <a:lnTo>
                      <a:pt x="195" y="140"/>
                    </a:lnTo>
                    <a:lnTo>
                      <a:pt x="192" y="142"/>
                    </a:lnTo>
                    <a:lnTo>
                      <a:pt x="191" y="143"/>
                    </a:lnTo>
                    <a:lnTo>
                      <a:pt x="191" y="143"/>
                    </a:lnTo>
                    <a:lnTo>
                      <a:pt x="183" y="143"/>
                    </a:lnTo>
                    <a:lnTo>
                      <a:pt x="183" y="143"/>
                    </a:lnTo>
                    <a:lnTo>
                      <a:pt x="173" y="144"/>
                    </a:lnTo>
                    <a:lnTo>
                      <a:pt x="164" y="144"/>
                    </a:lnTo>
                    <a:lnTo>
                      <a:pt x="164" y="144"/>
                    </a:lnTo>
                    <a:lnTo>
                      <a:pt x="157" y="146"/>
                    </a:lnTo>
                    <a:lnTo>
                      <a:pt x="153" y="147"/>
                    </a:lnTo>
                    <a:lnTo>
                      <a:pt x="152" y="148"/>
                    </a:lnTo>
                    <a:lnTo>
                      <a:pt x="152" y="148"/>
                    </a:lnTo>
                    <a:lnTo>
                      <a:pt x="153" y="151"/>
                    </a:lnTo>
                    <a:lnTo>
                      <a:pt x="153" y="154"/>
                    </a:lnTo>
                    <a:lnTo>
                      <a:pt x="153" y="154"/>
                    </a:lnTo>
                    <a:lnTo>
                      <a:pt x="151" y="155"/>
                    </a:lnTo>
                    <a:lnTo>
                      <a:pt x="149" y="155"/>
                    </a:lnTo>
                    <a:lnTo>
                      <a:pt x="149" y="155"/>
                    </a:lnTo>
                    <a:lnTo>
                      <a:pt x="149" y="158"/>
                    </a:lnTo>
                    <a:lnTo>
                      <a:pt x="151" y="160"/>
                    </a:lnTo>
                    <a:lnTo>
                      <a:pt x="152" y="163"/>
                    </a:lnTo>
                    <a:lnTo>
                      <a:pt x="153" y="165"/>
                    </a:lnTo>
                    <a:lnTo>
                      <a:pt x="153" y="165"/>
                    </a:lnTo>
                    <a:lnTo>
                      <a:pt x="151" y="171"/>
                    </a:lnTo>
                    <a:lnTo>
                      <a:pt x="147" y="175"/>
                    </a:lnTo>
                    <a:lnTo>
                      <a:pt x="147" y="175"/>
                    </a:lnTo>
                    <a:lnTo>
                      <a:pt x="143" y="177"/>
                    </a:lnTo>
                    <a:lnTo>
                      <a:pt x="137" y="180"/>
                    </a:lnTo>
                    <a:lnTo>
                      <a:pt x="137" y="180"/>
                    </a:lnTo>
                    <a:lnTo>
                      <a:pt x="133" y="179"/>
                    </a:lnTo>
                    <a:lnTo>
                      <a:pt x="129" y="177"/>
                    </a:lnTo>
                    <a:lnTo>
                      <a:pt x="129" y="177"/>
                    </a:lnTo>
                    <a:lnTo>
                      <a:pt x="125" y="176"/>
                    </a:lnTo>
                    <a:lnTo>
                      <a:pt x="123" y="176"/>
                    </a:lnTo>
                    <a:lnTo>
                      <a:pt x="120" y="177"/>
                    </a:lnTo>
                    <a:lnTo>
                      <a:pt x="120" y="177"/>
                    </a:lnTo>
                    <a:lnTo>
                      <a:pt x="120" y="181"/>
                    </a:lnTo>
                    <a:lnTo>
                      <a:pt x="120" y="185"/>
                    </a:lnTo>
                    <a:lnTo>
                      <a:pt x="120" y="185"/>
                    </a:lnTo>
                    <a:lnTo>
                      <a:pt x="120" y="187"/>
                    </a:lnTo>
                    <a:lnTo>
                      <a:pt x="120" y="187"/>
                    </a:lnTo>
                    <a:lnTo>
                      <a:pt x="120" y="187"/>
                    </a:lnTo>
                    <a:lnTo>
                      <a:pt x="119" y="189"/>
                    </a:lnTo>
                    <a:lnTo>
                      <a:pt x="117" y="193"/>
                    </a:lnTo>
                    <a:lnTo>
                      <a:pt x="117" y="193"/>
                    </a:lnTo>
                    <a:lnTo>
                      <a:pt x="117" y="199"/>
                    </a:lnTo>
                    <a:lnTo>
                      <a:pt x="119" y="204"/>
                    </a:lnTo>
                    <a:lnTo>
                      <a:pt x="119" y="204"/>
                    </a:lnTo>
                    <a:lnTo>
                      <a:pt x="119" y="208"/>
                    </a:lnTo>
                    <a:lnTo>
                      <a:pt x="117" y="212"/>
                    </a:lnTo>
                    <a:lnTo>
                      <a:pt x="117" y="212"/>
                    </a:lnTo>
                    <a:lnTo>
                      <a:pt x="117" y="214"/>
                    </a:lnTo>
                    <a:lnTo>
                      <a:pt x="116" y="216"/>
                    </a:lnTo>
                    <a:lnTo>
                      <a:pt x="116" y="216"/>
                    </a:lnTo>
                    <a:lnTo>
                      <a:pt x="113" y="218"/>
                    </a:lnTo>
                    <a:lnTo>
                      <a:pt x="109" y="221"/>
                    </a:lnTo>
                    <a:lnTo>
                      <a:pt x="109" y="221"/>
                    </a:lnTo>
                    <a:lnTo>
                      <a:pt x="105" y="226"/>
                    </a:lnTo>
                    <a:lnTo>
                      <a:pt x="103" y="232"/>
                    </a:lnTo>
                    <a:lnTo>
                      <a:pt x="103" y="232"/>
                    </a:lnTo>
                    <a:lnTo>
                      <a:pt x="100" y="233"/>
                    </a:lnTo>
                    <a:lnTo>
                      <a:pt x="99" y="234"/>
                    </a:lnTo>
                    <a:lnTo>
                      <a:pt x="99" y="234"/>
                    </a:lnTo>
                    <a:lnTo>
                      <a:pt x="97" y="238"/>
                    </a:lnTo>
                    <a:lnTo>
                      <a:pt x="97" y="238"/>
                    </a:lnTo>
                    <a:lnTo>
                      <a:pt x="96" y="241"/>
                    </a:lnTo>
                    <a:lnTo>
                      <a:pt x="95" y="242"/>
                    </a:lnTo>
                    <a:lnTo>
                      <a:pt x="91" y="245"/>
                    </a:lnTo>
                    <a:lnTo>
                      <a:pt x="91" y="245"/>
                    </a:lnTo>
                    <a:lnTo>
                      <a:pt x="88" y="245"/>
                    </a:lnTo>
                    <a:lnTo>
                      <a:pt x="84" y="245"/>
                    </a:lnTo>
                    <a:lnTo>
                      <a:pt x="84" y="245"/>
                    </a:lnTo>
                    <a:lnTo>
                      <a:pt x="83" y="246"/>
                    </a:lnTo>
                    <a:lnTo>
                      <a:pt x="81" y="247"/>
                    </a:lnTo>
                    <a:lnTo>
                      <a:pt x="83" y="250"/>
                    </a:lnTo>
                    <a:lnTo>
                      <a:pt x="83" y="250"/>
                    </a:lnTo>
                    <a:lnTo>
                      <a:pt x="84" y="253"/>
                    </a:lnTo>
                    <a:lnTo>
                      <a:pt x="84" y="253"/>
                    </a:lnTo>
                    <a:lnTo>
                      <a:pt x="87" y="255"/>
                    </a:lnTo>
                    <a:lnTo>
                      <a:pt x="87" y="255"/>
                    </a:lnTo>
                    <a:lnTo>
                      <a:pt x="83" y="254"/>
                    </a:lnTo>
                    <a:lnTo>
                      <a:pt x="80" y="253"/>
                    </a:lnTo>
                    <a:lnTo>
                      <a:pt x="79" y="251"/>
                    </a:lnTo>
                    <a:lnTo>
                      <a:pt x="79" y="251"/>
                    </a:lnTo>
                    <a:lnTo>
                      <a:pt x="75" y="253"/>
                    </a:lnTo>
                    <a:lnTo>
                      <a:pt x="72" y="254"/>
                    </a:lnTo>
                    <a:lnTo>
                      <a:pt x="71" y="255"/>
                    </a:lnTo>
                    <a:lnTo>
                      <a:pt x="71" y="255"/>
                    </a:lnTo>
                    <a:lnTo>
                      <a:pt x="69" y="261"/>
                    </a:lnTo>
                    <a:lnTo>
                      <a:pt x="69" y="261"/>
                    </a:lnTo>
                    <a:lnTo>
                      <a:pt x="69" y="262"/>
                    </a:lnTo>
                    <a:lnTo>
                      <a:pt x="69" y="263"/>
                    </a:lnTo>
                    <a:lnTo>
                      <a:pt x="69" y="263"/>
                    </a:lnTo>
                    <a:lnTo>
                      <a:pt x="69" y="267"/>
                    </a:lnTo>
                    <a:lnTo>
                      <a:pt x="69" y="267"/>
                    </a:lnTo>
                    <a:lnTo>
                      <a:pt x="68" y="269"/>
                    </a:lnTo>
                    <a:lnTo>
                      <a:pt x="68" y="269"/>
                    </a:lnTo>
                    <a:lnTo>
                      <a:pt x="68" y="271"/>
                    </a:lnTo>
                    <a:lnTo>
                      <a:pt x="68" y="271"/>
                    </a:lnTo>
                    <a:lnTo>
                      <a:pt x="67" y="273"/>
                    </a:lnTo>
                    <a:lnTo>
                      <a:pt x="64" y="274"/>
                    </a:lnTo>
                    <a:lnTo>
                      <a:pt x="62" y="274"/>
                    </a:lnTo>
                    <a:lnTo>
                      <a:pt x="60" y="275"/>
                    </a:lnTo>
                    <a:lnTo>
                      <a:pt x="60" y="275"/>
                    </a:lnTo>
                    <a:lnTo>
                      <a:pt x="59" y="277"/>
                    </a:lnTo>
                    <a:lnTo>
                      <a:pt x="59" y="278"/>
                    </a:lnTo>
                    <a:lnTo>
                      <a:pt x="59" y="282"/>
                    </a:lnTo>
                    <a:lnTo>
                      <a:pt x="59" y="282"/>
                    </a:lnTo>
                    <a:lnTo>
                      <a:pt x="56" y="284"/>
                    </a:lnTo>
                    <a:lnTo>
                      <a:pt x="52" y="286"/>
                    </a:lnTo>
                    <a:lnTo>
                      <a:pt x="52" y="286"/>
                    </a:lnTo>
                    <a:lnTo>
                      <a:pt x="50" y="290"/>
                    </a:lnTo>
                    <a:lnTo>
                      <a:pt x="50" y="290"/>
                    </a:lnTo>
                    <a:lnTo>
                      <a:pt x="47" y="291"/>
                    </a:lnTo>
                    <a:lnTo>
                      <a:pt x="44" y="292"/>
                    </a:lnTo>
                    <a:lnTo>
                      <a:pt x="44" y="292"/>
                    </a:lnTo>
                    <a:lnTo>
                      <a:pt x="42" y="296"/>
                    </a:lnTo>
                    <a:lnTo>
                      <a:pt x="42" y="296"/>
                    </a:lnTo>
                    <a:lnTo>
                      <a:pt x="38" y="299"/>
                    </a:lnTo>
                    <a:lnTo>
                      <a:pt x="34" y="300"/>
                    </a:lnTo>
                    <a:lnTo>
                      <a:pt x="34" y="300"/>
                    </a:lnTo>
                    <a:lnTo>
                      <a:pt x="32" y="303"/>
                    </a:lnTo>
                    <a:lnTo>
                      <a:pt x="28" y="306"/>
                    </a:lnTo>
                    <a:lnTo>
                      <a:pt x="28" y="306"/>
                    </a:lnTo>
                    <a:lnTo>
                      <a:pt x="27" y="304"/>
                    </a:lnTo>
                    <a:lnTo>
                      <a:pt x="26" y="304"/>
                    </a:lnTo>
                    <a:lnTo>
                      <a:pt x="26" y="304"/>
                    </a:lnTo>
                    <a:lnTo>
                      <a:pt x="23" y="303"/>
                    </a:lnTo>
                    <a:lnTo>
                      <a:pt x="20" y="304"/>
                    </a:lnTo>
                    <a:lnTo>
                      <a:pt x="20" y="304"/>
                    </a:lnTo>
                    <a:lnTo>
                      <a:pt x="16" y="306"/>
                    </a:lnTo>
                    <a:lnTo>
                      <a:pt x="16" y="306"/>
                    </a:lnTo>
                    <a:lnTo>
                      <a:pt x="14" y="306"/>
                    </a:lnTo>
                    <a:lnTo>
                      <a:pt x="11" y="307"/>
                    </a:lnTo>
                    <a:lnTo>
                      <a:pt x="11" y="307"/>
                    </a:lnTo>
                    <a:lnTo>
                      <a:pt x="6" y="308"/>
                    </a:lnTo>
                    <a:lnTo>
                      <a:pt x="2" y="311"/>
                    </a:lnTo>
                    <a:lnTo>
                      <a:pt x="2" y="311"/>
                    </a:lnTo>
                    <a:lnTo>
                      <a:pt x="2" y="316"/>
                    </a:lnTo>
                    <a:lnTo>
                      <a:pt x="2" y="323"/>
                    </a:lnTo>
                    <a:lnTo>
                      <a:pt x="2" y="323"/>
                    </a:lnTo>
                    <a:lnTo>
                      <a:pt x="0" y="327"/>
                    </a:lnTo>
                    <a:lnTo>
                      <a:pt x="2" y="328"/>
                    </a:lnTo>
                    <a:lnTo>
                      <a:pt x="3" y="329"/>
                    </a:lnTo>
                    <a:lnTo>
                      <a:pt x="3" y="329"/>
                    </a:lnTo>
                    <a:lnTo>
                      <a:pt x="8" y="331"/>
                    </a:lnTo>
                    <a:lnTo>
                      <a:pt x="12" y="329"/>
                    </a:lnTo>
                    <a:lnTo>
                      <a:pt x="12" y="329"/>
                    </a:lnTo>
                    <a:lnTo>
                      <a:pt x="15" y="329"/>
                    </a:lnTo>
                    <a:lnTo>
                      <a:pt x="16" y="328"/>
                    </a:lnTo>
                    <a:lnTo>
                      <a:pt x="18" y="323"/>
                    </a:lnTo>
                    <a:lnTo>
                      <a:pt x="18" y="323"/>
                    </a:lnTo>
                    <a:lnTo>
                      <a:pt x="19" y="319"/>
                    </a:lnTo>
                    <a:lnTo>
                      <a:pt x="22" y="318"/>
                    </a:lnTo>
                    <a:lnTo>
                      <a:pt x="22" y="318"/>
                    </a:lnTo>
                    <a:lnTo>
                      <a:pt x="24" y="318"/>
                    </a:lnTo>
                    <a:lnTo>
                      <a:pt x="27" y="318"/>
                    </a:lnTo>
                    <a:lnTo>
                      <a:pt x="31" y="320"/>
                    </a:lnTo>
                    <a:lnTo>
                      <a:pt x="31" y="320"/>
                    </a:lnTo>
                    <a:lnTo>
                      <a:pt x="38" y="323"/>
                    </a:lnTo>
                    <a:lnTo>
                      <a:pt x="38" y="323"/>
                    </a:lnTo>
                    <a:lnTo>
                      <a:pt x="39" y="324"/>
                    </a:lnTo>
                    <a:lnTo>
                      <a:pt x="40" y="325"/>
                    </a:lnTo>
                    <a:lnTo>
                      <a:pt x="40" y="325"/>
                    </a:lnTo>
                    <a:lnTo>
                      <a:pt x="43" y="327"/>
                    </a:lnTo>
                    <a:lnTo>
                      <a:pt x="46" y="329"/>
                    </a:lnTo>
                    <a:lnTo>
                      <a:pt x="46" y="329"/>
                    </a:lnTo>
                    <a:lnTo>
                      <a:pt x="47" y="333"/>
                    </a:lnTo>
                    <a:lnTo>
                      <a:pt x="47" y="333"/>
                    </a:lnTo>
                    <a:lnTo>
                      <a:pt x="48" y="339"/>
                    </a:lnTo>
                    <a:lnTo>
                      <a:pt x="50" y="343"/>
                    </a:lnTo>
                    <a:lnTo>
                      <a:pt x="50" y="343"/>
                    </a:lnTo>
                    <a:lnTo>
                      <a:pt x="51" y="344"/>
                    </a:lnTo>
                    <a:lnTo>
                      <a:pt x="51" y="344"/>
                    </a:lnTo>
                    <a:lnTo>
                      <a:pt x="54" y="343"/>
                    </a:lnTo>
                    <a:lnTo>
                      <a:pt x="56" y="337"/>
                    </a:lnTo>
                    <a:lnTo>
                      <a:pt x="56" y="337"/>
                    </a:lnTo>
                    <a:lnTo>
                      <a:pt x="59" y="336"/>
                    </a:lnTo>
                    <a:lnTo>
                      <a:pt x="60" y="336"/>
                    </a:lnTo>
                    <a:lnTo>
                      <a:pt x="60" y="336"/>
                    </a:lnTo>
                    <a:lnTo>
                      <a:pt x="62" y="335"/>
                    </a:lnTo>
                    <a:lnTo>
                      <a:pt x="63" y="333"/>
                    </a:lnTo>
                    <a:lnTo>
                      <a:pt x="63" y="333"/>
                    </a:lnTo>
                    <a:lnTo>
                      <a:pt x="65" y="332"/>
                    </a:lnTo>
                    <a:lnTo>
                      <a:pt x="67" y="331"/>
                    </a:lnTo>
                    <a:lnTo>
                      <a:pt x="67" y="331"/>
                    </a:lnTo>
                    <a:lnTo>
                      <a:pt x="67" y="327"/>
                    </a:lnTo>
                    <a:lnTo>
                      <a:pt x="65" y="324"/>
                    </a:lnTo>
                    <a:lnTo>
                      <a:pt x="65" y="324"/>
                    </a:lnTo>
                    <a:lnTo>
                      <a:pt x="63" y="324"/>
                    </a:lnTo>
                    <a:lnTo>
                      <a:pt x="62" y="323"/>
                    </a:lnTo>
                    <a:lnTo>
                      <a:pt x="62" y="322"/>
                    </a:lnTo>
                    <a:lnTo>
                      <a:pt x="62" y="322"/>
                    </a:lnTo>
                    <a:lnTo>
                      <a:pt x="63" y="322"/>
                    </a:lnTo>
                    <a:lnTo>
                      <a:pt x="63" y="320"/>
                    </a:lnTo>
                    <a:lnTo>
                      <a:pt x="63" y="320"/>
                    </a:lnTo>
                    <a:lnTo>
                      <a:pt x="64" y="318"/>
                    </a:lnTo>
                    <a:lnTo>
                      <a:pt x="64" y="318"/>
                    </a:lnTo>
                    <a:lnTo>
                      <a:pt x="65" y="316"/>
                    </a:lnTo>
                    <a:lnTo>
                      <a:pt x="67" y="316"/>
                    </a:lnTo>
                    <a:lnTo>
                      <a:pt x="67" y="316"/>
                    </a:lnTo>
                    <a:lnTo>
                      <a:pt x="68" y="314"/>
                    </a:lnTo>
                    <a:lnTo>
                      <a:pt x="67" y="311"/>
                    </a:lnTo>
                    <a:lnTo>
                      <a:pt x="67" y="311"/>
                    </a:lnTo>
                    <a:lnTo>
                      <a:pt x="67" y="304"/>
                    </a:lnTo>
                    <a:lnTo>
                      <a:pt x="67" y="304"/>
                    </a:lnTo>
                    <a:lnTo>
                      <a:pt x="69" y="307"/>
                    </a:lnTo>
                    <a:lnTo>
                      <a:pt x="71" y="311"/>
                    </a:lnTo>
                    <a:lnTo>
                      <a:pt x="71" y="311"/>
                    </a:lnTo>
                    <a:lnTo>
                      <a:pt x="71" y="312"/>
                    </a:lnTo>
                    <a:lnTo>
                      <a:pt x="71" y="314"/>
                    </a:lnTo>
                    <a:lnTo>
                      <a:pt x="72" y="314"/>
                    </a:lnTo>
                    <a:lnTo>
                      <a:pt x="72" y="314"/>
                    </a:lnTo>
                    <a:lnTo>
                      <a:pt x="75" y="311"/>
                    </a:lnTo>
                    <a:lnTo>
                      <a:pt x="75" y="311"/>
                    </a:lnTo>
                    <a:lnTo>
                      <a:pt x="79" y="307"/>
                    </a:lnTo>
                    <a:lnTo>
                      <a:pt x="79" y="307"/>
                    </a:lnTo>
                    <a:lnTo>
                      <a:pt x="80" y="306"/>
                    </a:lnTo>
                    <a:lnTo>
                      <a:pt x="81" y="306"/>
                    </a:lnTo>
                    <a:lnTo>
                      <a:pt x="81" y="306"/>
                    </a:lnTo>
                    <a:lnTo>
                      <a:pt x="84" y="304"/>
                    </a:lnTo>
                    <a:lnTo>
                      <a:pt x="87" y="302"/>
                    </a:lnTo>
                    <a:lnTo>
                      <a:pt x="87" y="302"/>
                    </a:lnTo>
                    <a:lnTo>
                      <a:pt x="88" y="302"/>
                    </a:lnTo>
                    <a:lnTo>
                      <a:pt x="89" y="302"/>
                    </a:lnTo>
                    <a:lnTo>
                      <a:pt x="91" y="302"/>
                    </a:lnTo>
                    <a:lnTo>
                      <a:pt x="92" y="302"/>
                    </a:lnTo>
                    <a:lnTo>
                      <a:pt x="92" y="302"/>
                    </a:lnTo>
                    <a:lnTo>
                      <a:pt x="95" y="300"/>
                    </a:lnTo>
                    <a:lnTo>
                      <a:pt x="96" y="298"/>
                    </a:lnTo>
                    <a:lnTo>
                      <a:pt x="96" y="298"/>
                    </a:lnTo>
                    <a:lnTo>
                      <a:pt x="96" y="295"/>
                    </a:lnTo>
                    <a:lnTo>
                      <a:pt x="96" y="295"/>
                    </a:lnTo>
                    <a:lnTo>
                      <a:pt x="97" y="292"/>
                    </a:lnTo>
                    <a:lnTo>
                      <a:pt x="97" y="292"/>
                    </a:lnTo>
                    <a:lnTo>
                      <a:pt x="97" y="288"/>
                    </a:lnTo>
                    <a:lnTo>
                      <a:pt x="99" y="286"/>
                    </a:lnTo>
                    <a:lnTo>
                      <a:pt x="99" y="286"/>
                    </a:lnTo>
                    <a:lnTo>
                      <a:pt x="101" y="284"/>
                    </a:lnTo>
                    <a:lnTo>
                      <a:pt x="104" y="284"/>
                    </a:lnTo>
                    <a:lnTo>
                      <a:pt x="104" y="284"/>
                    </a:lnTo>
                    <a:lnTo>
                      <a:pt x="107" y="284"/>
                    </a:lnTo>
                    <a:lnTo>
                      <a:pt x="107" y="284"/>
                    </a:lnTo>
                    <a:lnTo>
                      <a:pt x="108" y="286"/>
                    </a:lnTo>
                    <a:lnTo>
                      <a:pt x="108" y="286"/>
                    </a:lnTo>
                    <a:lnTo>
                      <a:pt x="111" y="286"/>
                    </a:lnTo>
                    <a:lnTo>
                      <a:pt x="113" y="286"/>
                    </a:lnTo>
                    <a:lnTo>
                      <a:pt x="113" y="286"/>
                    </a:lnTo>
                    <a:lnTo>
                      <a:pt x="119" y="286"/>
                    </a:lnTo>
                    <a:lnTo>
                      <a:pt x="123" y="286"/>
                    </a:lnTo>
                    <a:lnTo>
                      <a:pt x="123" y="286"/>
                    </a:lnTo>
                    <a:lnTo>
                      <a:pt x="127" y="284"/>
                    </a:lnTo>
                    <a:lnTo>
                      <a:pt x="131" y="283"/>
                    </a:lnTo>
                    <a:lnTo>
                      <a:pt x="131" y="283"/>
                    </a:lnTo>
                    <a:lnTo>
                      <a:pt x="133" y="281"/>
                    </a:lnTo>
                    <a:lnTo>
                      <a:pt x="136" y="279"/>
                    </a:lnTo>
                    <a:lnTo>
                      <a:pt x="136" y="279"/>
                    </a:lnTo>
                    <a:lnTo>
                      <a:pt x="140" y="279"/>
                    </a:lnTo>
                    <a:lnTo>
                      <a:pt x="143" y="281"/>
                    </a:lnTo>
                    <a:lnTo>
                      <a:pt x="143" y="281"/>
                    </a:lnTo>
                    <a:lnTo>
                      <a:pt x="147" y="282"/>
                    </a:lnTo>
                    <a:lnTo>
                      <a:pt x="147" y="282"/>
                    </a:lnTo>
                    <a:lnTo>
                      <a:pt x="151" y="283"/>
                    </a:lnTo>
                    <a:lnTo>
                      <a:pt x="151" y="283"/>
                    </a:lnTo>
                    <a:lnTo>
                      <a:pt x="152" y="286"/>
                    </a:lnTo>
                    <a:lnTo>
                      <a:pt x="153" y="286"/>
                    </a:lnTo>
                    <a:lnTo>
                      <a:pt x="153" y="286"/>
                    </a:lnTo>
                    <a:lnTo>
                      <a:pt x="155" y="284"/>
                    </a:lnTo>
                    <a:lnTo>
                      <a:pt x="155" y="283"/>
                    </a:lnTo>
                    <a:lnTo>
                      <a:pt x="155" y="283"/>
                    </a:lnTo>
                    <a:lnTo>
                      <a:pt x="155" y="279"/>
                    </a:lnTo>
                    <a:lnTo>
                      <a:pt x="155" y="279"/>
                    </a:lnTo>
                    <a:lnTo>
                      <a:pt x="152" y="278"/>
                    </a:lnTo>
                    <a:lnTo>
                      <a:pt x="151" y="278"/>
                    </a:lnTo>
                    <a:lnTo>
                      <a:pt x="148" y="278"/>
                    </a:lnTo>
                    <a:lnTo>
                      <a:pt x="147" y="277"/>
                    </a:lnTo>
                    <a:lnTo>
                      <a:pt x="147" y="277"/>
                    </a:lnTo>
                    <a:lnTo>
                      <a:pt x="147" y="275"/>
                    </a:lnTo>
                    <a:lnTo>
                      <a:pt x="148" y="275"/>
                    </a:lnTo>
                    <a:lnTo>
                      <a:pt x="152" y="274"/>
                    </a:lnTo>
                    <a:lnTo>
                      <a:pt x="152" y="274"/>
                    </a:lnTo>
                    <a:lnTo>
                      <a:pt x="153" y="273"/>
                    </a:lnTo>
                    <a:lnTo>
                      <a:pt x="152" y="271"/>
                    </a:lnTo>
                    <a:lnTo>
                      <a:pt x="151" y="270"/>
                    </a:lnTo>
                    <a:lnTo>
                      <a:pt x="151" y="269"/>
                    </a:lnTo>
                    <a:lnTo>
                      <a:pt x="151" y="269"/>
                    </a:lnTo>
                    <a:lnTo>
                      <a:pt x="153" y="267"/>
                    </a:lnTo>
                    <a:lnTo>
                      <a:pt x="153" y="267"/>
                    </a:lnTo>
                    <a:lnTo>
                      <a:pt x="156" y="266"/>
                    </a:lnTo>
                    <a:lnTo>
                      <a:pt x="157" y="266"/>
                    </a:lnTo>
                    <a:lnTo>
                      <a:pt x="157" y="266"/>
                    </a:lnTo>
                    <a:lnTo>
                      <a:pt x="156" y="269"/>
                    </a:lnTo>
                    <a:lnTo>
                      <a:pt x="155" y="271"/>
                    </a:lnTo>
                    <a:lnTo>
                      <a:pt x="155" y="271"/>
                    </a:lnTo>
                    <a:lnTo>
                      <a:pt x="155" y="273"/>
                    </a:lnTo>
                    <a:lnTo>
                      <a:pt x="155" y="274"/>
                    </a:lnTo>
                    <a:lnTo>
                      <a:pt x="155" y="274"/>
                    </a:lnTo>
                    <a:lnTo>
                      <a:pt x="156" y="277"/>
                    </a:lnTo>
                    <a:lnTo>
                      <a:pt x="156" y="277"/>
                    </a:lnTo>
                    <a:lnTo>
                      <a:pt x="157" y="278"/>
                    </a:lnTo>
                    <a:lnTo>
                      <a:pt x="159" y="279"/>
                    </a:lnTo>
                    <a:lnTo>
                      <a:pt x="159" y="279"/>
                    </a:lnTo>
                    <a:lnTo>
                      <a:pt x="163" y="279"/>
                    </a:lnTo>
                    <a:lnTo>
                      <a:pt x="163" y="279"/>
                    </a:lnTo>
                    <a:lnTo>
                      <a:pt x="163" y="281"/>
                    </a:lnTo>
                    <a:lnTo>
                      <a:pt x="163" y="283"/>
                    </a:lnTo>
                    <a:lnTo>
                      <a:pt x="163" y="283"/>
                    </a:lnTo>
                    <a:lnTo>
                      <a:pt x="164" y="286"/>
                    </a:lnTo>
                    <a:lnTo>
                      <a:pt x="164" y="286"/>
                    </a:lnTo>
                    <a:lnTo>
                      <a:pt x="167" y="287"/>
                    </a:lnTo>
                    <a:lnTo>
                      <a:pt x="167" y="287"/>
                    </a:lnTo>
                    <a:lnTo>
                      <a:pt x="168" y="290"/>
                    </a:lnTo>
                    <a:lnTo>
                      <a:pt x="168" y="290"/>
                    </a:lnTo>
                    <a:lnTo>
                      <a:pt x="171" y="291"/>
                    </a:lnTo>
                    <a:lnTo>
                      <a:pt x="173" y="290"/>
                    </a:lnTo>
                    <a:lnTo>
                      <a:pt x="173" y="290"/>
                    </a:lnTo>
                    <a:lnTo>
                      <a:pt x="175" y="288"/>
                    </a:lnTo>
                    <a:lnTo>
                      <a:pt x="179" y="288"/>
                    </a:lnTo>
                    <a:lnTo>
                      <a:pt x="179" y="288"/>
                    </a:lnTo>
                    <a:lnTo>
                      <a:pt x="183" y="290"/>
                    </a:lnTo>
                    <a:lnTo>
                      <a:pt x="185" y="292"/>
                    </a:lnTo>
                    <a:lnTo>
                      <a:pt x="185" y="292"/>
                    </a:lnTo>
                    <a:lnTo>
                      <a:pt x="189" y="296"/>
                    </a:lnTo>
                    <a:lnTo>
                      <a:pt x="192" y="300"/>
                    </a:lnTo>
                    <a:lnTo>
                      <a:pt x="192" y="300"/>
                    </a:lnTo>
                    <a:lnTo>
                      <a:pt x="193" y="302"/>
                    </a:lnTo>
                    <a:lnTo>
                      <a:pt x="196" y="303"/>
                    </a:lnTo>
                    <a:lnTo>
                      <a:pt x="196" y="303"/>
                    </a:lnTo>
                    <a:lnTo>
                      <a:pt x="199" y="303"/>
                    </a:lnTo>
                    <a:lnTo>
                      <a:pt x="201" y="303"/>
                    </a:lnTo>
                    <a:lnTo>
                      <a:pt x="201" y="303"/>
                    </a:lnTo>
                    <a:lnTo>
                      <a:pt x="207" y="302"/>
                    </a:lnTo>
                    <a:lnTo>
                      <a:pt x="209" y="300"/>
                    </a:lnTo>
                    <a:lnTo>
                      <a:pt x="211" y="299"/>
                    </a:lnTo>
                    <a:lnTo>
                      <a:pt x="211" y="299"/>
                    </a:lnTo>
                    <a:lnTo>
                      <a:pt x="211" y="295"/>
                    </a:lnTo>
                    <a:lnTo>
                      <a:pt x="212" y="291"/>
                    </a:lnTo>
                    <a:lnTo>
                      <a:pt x="212" y="291"/>
                    </a:lnTo>
                    <a:lnTo>
                      <a:pt x="213" y="287"/>
                    </a:lnTo>
                    <a:lnTo>
                      <a:pt x="217" y="284"/>
                    </a:lnTo>
                    <a:lnTo>
                      <a:pt x="217" y="284"/>
                    </a:lnTo>
                    <a:lnTo>
                      <a:pt x="218" y="284"/>
                    </a:lnTo>
                    <a:lnTo>
                      <a:pt x="221" y="283"/>
                    </a:lnTo>
                    <a:lnTo>
                      <a:pt x="221" y="283"/>
                    </a:lnTo>
                    <a:lnTo>
                      <a:pt x="222" y="281"/>
                    </a:lnTo>
                    <a:lnTo>
                      <a:pt x="222" y="279"/>
                    </a:lnTo>
                    <a:lnTo>
                      <a:pt x="222" y="279"/>
                    </a:lnTo>
                    <a:lnTo>
                      <a:pt x="225" y="277"/>
                    </a:lnTo>
                    <a:lnTo>
                      <a:pt x="226" y="275"/>
                    </a:lnTo>
                    <a:lnTo>
                      <a:pt x="225" y="274"/>
                    </a:lnTo>
                    <a:lnTo>
                      <a:pt x="225" y="274"/>
                    </a:lnTo>
                    <a:lnTo>
                      <a:pt x="225" y="273"/>
                    </a:lnTo>
                    <a:lnTo>
                      <a:pt x="222" y="271"/>
                    </a:lnTo>
                    <a:lnTo>
                      <a:pt x="221" y="273"/>
                    </a:lnTo>
                    <a:lnTo>
                      <a:pt x="220" y="271"/>
                    </a:lnTo>
                    <a:lnTo>
                      <a:pt x="220" y="271"/>
                    </a:lnTo>
                    <a:lnTo>
                      <a:pt x="220" y="270"/>
                    </a:lnTo>
                    <a:lnTo>
                      <a:pt x="220" y="269"/>
                    </a:lnTo>
                    <a:lnTo>
                      <a:pt x="221" y="267"/>
                    </a:lnTo>
                    <a:lnTo>
                      <a:pt x="221" y="267"/>
                    </a:lnTo>
                    <a:lnTo>
                      <a:pt x="222" y="265"/>
                    </a:lnTo>
                    <a:lnTo>
                      <a:pt x="222" y="265"/>
                    </a:lnTo>
                    <a:lnTo>
                      <a:pt x="226" y="263"/>
                    </a:lnTo>
                    <a:lnTo>
                      <a:pt x="226" y="263"/>
                    </a:lnTo>
                    <a:lnTo>
                      <a:pt x="226" y="263"/>
                    </a:lnTo>
                    <a:lnTo>
                      <a:pt x="225" y="262"/>
                    </a:lnTo>
                    <a:lnTo>
                      <a:pt x="224" y="262"/>
                    </a:lnTo>
                    <a:lnTo>
                      <a:pt x="224" y="262"/>
                    </a:lnTo>
                    <a:lnTo>
                      <a:pt x="224" y="259"/>
                    </a:lnTo>
                    <a:lnTo>
                      <a:pt x="224" y="259"/>
                    </a:lnTo>
                    <a:lnTo>
                      <a:pt x="224" y="255"/>
                    </a:lnTo>
                    <a:lnTo>
                      <a:pt x="224" y="253"/>
                    </a:lnTo>
                    <a:lnTo>
                      <a:pt x="224" y="253"/>
                    </a:lnTo>
                    <a:lnTo>
                      <a:pt x="225" y="250"/>
                    </a:lnTo>
                    <a:lnTo>
                      <a:pt x="226" y="247"/>
                    </a:lnTo>
                    <a:lnTo>
                      <a:pt x="226" y="247"/>
                    </a:lnTo>
                    <a:lnTo>
                      <a:pt x="229" y="245"/>
                    </a:lnTo>
                    <a:lnTo>
                      <a:pt x="230" y="242"/>
                    </a:lnTo>
                    <a:lnTo>
                      <a:pt x="230" y="242"/>
                    </a:lnTo>
                    <a:lnTo>
                      <a:pt x="230" y="240"/>
                    </a:lnTo>
                    <a:lnTo>
                      <a:pt x="228" y="237"/>
                    </a:lnTo>
                    <a:lnTo>
                      <a:pt x="228" y="237"/>
                    </a:lnTo>
                    <a:lnTo>
                      <a:pt x="228" y="234"/>
                    </a:lnTo>
                    <a:lnTo>
                      <a:pt x="226" y="232"/>
                    </a:lnTo>
                    <a:lnTo>
                      <a:pt x="226" y="232"/>
                    </a:lnTo>
                    <a:lnTo>
                      <a:pt x="229" y="234"/>
                    </a:lnTo>
                    <a:lnTo>
                      <a:pt x="232" y="237"/>
                    </a:lnTo>
                    <a:lnTo>
                      <a:pt x="233" y="240"/>
                    </a:lnTo>
                    <a:lnTo>
                      <a:pt x="236" y="240"/>
                    </a:lnTo>
                    <a:lnTo>
                      <a:pt x="236" y="240"/>
                    </a:lnTo>
                    <a:lnTo>
                      <a:pt x="240" y="238"/>
                    </a:lnTo>
                    <a:lnTo>
                      <a:pt x="242" y="237"/>
                    </a:lnTo>
                    <a:lnTo>
                      <a:pt x="242" y="237"/>
                    </a:lnTo>
                    <a:lnTo>
                      <a:pt x="245" y="234"/>
                    </a:lnTo>
                    <a:lnTo>
                      <a:pt x="245" y="234"/>
                    </a:lnTo>
                    <a:lnTo>
                      <a:pt x="248" y="232"/>
                    </a:lnTo>
                    <a:lnTo>
                      <a:pt x="248" y="232"/>
                    </a:lnTo>
                    <a:lnTo>
                      <a:pt x="252" y="229"/>
                    </a:lnTo>
                    <a:lnTo>
                      <a:pt x="256" y="228"/>
                    </a:lnTo>
                    <a:lnTo>
                      <a:pt x="256" y="228"/>
                    </a:lnTo>
                    <a:lnTo>
                      <a:pt x="260" y="228"/>
                    </a:lnTo>
                    <a:lnTo>
                      <a:pt x="264" y="226"/>
                    </a:lnTo>
                    <a:lnTo>
                      <a:pt x="264" y="226"/>
                    </a:lnTo>
                    <a:lnTo>
                      <a:pt x="266" y="224"/>
                    </a:lnTo>
                    <a:lnTo>
                      <a:pt x="266" y="224"/>
                    </a:lnTo>
                    <a:lnTo>
                      <a:pt x="268" y="224"/>
                    </a:lnTo>
                    <a:lnTo>
                      <a:pt x="270" y="224"/>
                    </a:lnTo>
                    <a:lnTo>
                      <a:pt x="272" y="225"/>
                    </a:lnTo>
                    <a:lnTo>
                      <a:pt x="273" y="225"/>
                    </a:lnTo>
                    <a:lnTo>
                      <a:pt x="273" y="225"/>
                    </a:lnTo>
                    <a:lnTo>
                      <a:pt x="278" y="222"/>
                    </a:lnTo>
                    <a:lnTo>
                      <a:pt x="284" y="220"/>
                    </a:lnTo>
                    <a:lnTo>
                      <a:pt x="284" y="220"/>
                    </a:lnTo>
                    <a:lnTo>
                      <a:pt x="288" y="220"/>
                    </a:lnTo>
                    <a:lnTo>
                      <a:pt x="292" y="221"/>
                    </a:lnTo>
                    <a:lnTo>
                      <a:pt x="292" y="221"/>
                    </a:lnTo>
                    <a:lnTo>
                      <a:pt x="297" y="224"/>
                    </a:lnTo>
                    <a:lnTo>
                      <a:pt x="301" y="226"/>
                    </a:lnTo>
                    <a:lnTo>
                      <a:pt x="301" y="226"/>
                    </a:lnTo>
                    <a:lnTo>
                      <a:pt x="308" y="229"/>
                    </a:lnTo>
                    <a:lnTo>
                      <a:pt x="313" y="232"/>
                    </a:lnTo>
                    <a:lnTo>
                      <a:pt x="313" y="232"/>
                    </a:lnTo>
                    <a:lnTo>
                      <a:pt x="321" y="237"/>
                    </a:lnTo>
                    <a:lnTo>
                      <a:pt x="321" y="237"/>
                    </a:lnTo>
                    <a:lnTo>
                      <a:pt x="326" y="241"/>
                    </a:lnTo>
                    <a:lnTo>
                      <a:pt x="326" y="241"/>
                    </a:lnTo>
                    <a:lnTo>
                      <a:pt x="329" y="243"/>
                    </a:lnTo>
                    <a:lnTo>
                      <a:pt x="329" y="243"/>
                    </a:lnTo>
                    <a:lnTo>
                      <a:pt x="330" y="246"/>
                    </a:lnTo>
                    <a:lnTo>
                      <a:pt x="332" y="249"/>
                    </a:lnTo>
                    <a:lnTo>
                      <a:pt x="332" y="249"/>
                    </a:lnTo>
                    <a:lnTo>
                      <a:pt x="333" y="249"/>
                    </a:lnTo>
                    <a:lnTo>
                      <a:pt x="333" y="247"/>
                    </a:lnTo>
                    <a:lnTo>
                      <a:pt x="334" y="246"/>
                    </a:lnTo>
                    <a:lnTo>
                      <a:pt x="334" y="246"/>
                    </a:lnTo>
                    <a:lnTo>
                      <a:pt x="333" y="245"/>
                    </a:lnTo>
                    <a:lnTo>
                      <a:pt x="333" y="243"/>
                    </a:lnTo>
                    <a:lnTo>
                      <a:pt x="333" y="243"/>
                    </a:lnTo>
                    <a:lnTo>
                      <a:pt x="330" y="242"/>
                    </a:lnTo>
                    <a:lnTo>
                      <a:pt x="329" y="241"/>
                    </a:lnTo>
                    <a:lnTo>
                      <a:pt x="329" y="241"/>
                    </a:lnTo>
                    <a:lnTo>
                      <a:pt x="330" y="238"/>
                    </a:lnTo>
                    <a:lnTo>
                      <a:pt x="332" y="236"/>
                    </a:lnTo>
                    <a:lnTo>
                      <a:pt x="332" y="236"/>
                    </a:lnTo>
                    <a:lnTo>
                      <a:pt x="334" y="233"/>
                    </a:lnTo>
                    <a:lnTo>
                      <a:pt x="337" y="233"/>
                    </a:lnTo>
                    <a:lnTo>
                      <a:pt x="337" y="233"/>
                    </a:lnTo>
                    <a:lnTo>
                      <a:pt x="342" y="234"/>
                    </a:lnTo>
                    <a:lnTo>
                      <a:pt x="342" y="234"/>
                    </a:lnTo>
                    <a:lnTo>
                      <a:pt x="346" y="234"/>
                    </a:lnTo>
                    <a:lnTo>
                      <a:pt x="346" y="234"/>
                    </a:lnTo>
                    <a:lnTo>
                      <a:pt x="354" y="236"/>
                    </a:lnTo>
                    <a:lnTo>
                      <a:pt x="358" y="236"/>
                    </a:lnTo>
                    <a:lnTo>
                      <a:pt x="362" y="237"/>
                    </a:lnTo>
                    <a:lnTo>
                      <a:pt x="362" y="237"/>
                    </a:lnTo>
                    <a:lnTo>
                      <a:pt x="367" y="240"/>
                    </a:lnTo>
                    <a:lnTo>
                      <a:pt x="367" y="240"/>
                    </a:lnTo>
                    <a:lnTo>
                      <a:pt x="369" y="238"/>
                    </a:lnTo>
                    <a:lnTo>
                      <a:pt x="371" y="238"/>
                    </a:lnTo>
                    <a:lnTo>
                      <a:pt x="371" y="238"/>
                    </a:lnTo>
                    <a:lnTo>
                      <a:pt x="374" y="238"/>
                    </a:lnTo>
                    <a:lnTo>
                      <a:pt x="375" y="238"/>
                    </a:lnTo>
                    <a:lnTo>
                      <a:pt x="377" y="238"/>
                    </a:lnTo>
                    <a:lnTo>
                      <a:pt x="377" y="238"/>
                    </a:lnTo>
                    <a:lnTo>
                      <a:pt x="379" y="236"/>
                    </a:lnTo>
                    <a:lnTo>
                      <a:pt x="382" y="233"/>
                    </a:lnTo>
                    <a:lnTo>
                      <a:pt x="382" y="229"/>
                    </a:lnTo>
                    <a:lnTo>
                      <a:pt x="381" y="226"/>
                    </a:lnTo>
                    <a:lnTo>
                      <a:pt x="381" y="226"/>
                    </a:lnTo>
                    <a:lnTo>
                      <a:pt x="377" y="225"/>
                    </a:lnTo>
                    <a:lnTo>
                      <a:pt x="374" y="224"/>
                    </a:lnTo>
                    <a:lnTo>
                      <a:pt x="374" y="224"/>
                    </a:lnTo>
                    <a:lnTo>
                      <a:pt x="371" y="221"/>
                    </a:lnTo>
                    <a:lnTo>
                      <a:pt x="371" y="221"/>
                    </a:lnTo>
                    <a:lnTo>
                      <a:pt x="370" y="220"/>
                    </a:lnTo>
                    <a:lnTo>
                      <a:pt x="369" y="218"/>
                    </a:lnTo>
                    <a:lnTo>
                      <a:pt x="369" y="218"/>
                    </a:lnTo>
                    <a:lnTo>
                      <a:pt x="370" y="218"/>
                    </a:lnTo>
                    <a:lnTo>
                      <a:pt x="370" y="218"/>
                    </a:lnTo>
                    <a:lnTo>
                      <a:pt x="373" y="218"/>
                    </a:lnTo>
                    <a:lnTo>
                      <a:pt x="373" y="218"/>
                    </a:lnTo>
                    <a:lnTo>
                      <a:pt x="375" y="220"/>
                    </a:lnTo>
                    <a:lnTo>
                      <a:pt x="375" y="220"/>
                    </a:lnTo>
                    <a:lnTo>
                      <a:pt x="379" y="221"/>
                    </a:lnTo>
                    <a:lnTo>
                      <a:pt x="381" y="221"/>
                    </a:lnTo>
                    <a:lnTo>
                      <a:pt x="382" y="221"/>
                    </a:lnTo>
                    <a:lnTo>
                      <a:pt x="382" y="221"/>
                    </a:lnTo>
                    <a:lnTo>
                      <a:pt x="386" y="220"/>
                    </a:lnTo>
                    <a:lnTo>
                      <a:pt x="386" y="220"/>
                    </a:lnTo>
                    <a:lnTo>
                      <a:pt x="389" y="217"/>
                    </a:lnTo>
                    <a:lnTo>
                      <a:pt x="389" y="217"/>
                    </a:lnTo>
                    <a:lnTo>
                      <a:pt x="393" y="217"/>
                    </a:lnTo>
                    <a:lnTo>
                      <a:pt x="397" y="217"/>
                    </a:lnTo>
                    <a:lnTo>
                      <a:pt x="397" y="217"/>
                    </a:lnTo>
                    <a:lnTo>
                      <a:pt x="401" y="218"/>
                    </a:lnTo>
                    <a:lnTo>
                      <a:pt x="403" y="216"/>
                    </a:lnTo>
                    <a:lnTo>
                      <a:pt x="403" y="216"/>
                    </a:lnTo>
                    <a:lnTo>
                      <a:pt x="405" y="214"/>
                    </a:lnTo>
                    <a:lnTo>
                      <a:pt x="407" y="214"/>
                    </a:lnTo>
                    <a:lnTo>
                      <a:pt x="407" y="214"/>
                    </a:lnTo>
                    <a:lnTo>
                      <a:pt x="411" y="214"/>
                    </a:lnTo>
                    <a:lnTo>
                      <a:pt x="411" y="214"/>
                    </a:lnTo>
                    <a:lnTo>
                      <a:pt x="411" y="213"/>
                    </a:lnTo>
                    <a:lnTo>
                      <a:pt x="411" y="213"/>
                    </a:lnTo>
                    <a:lnTo>
                      <a:pt x="409" y="210"/>
                    </a:lnTo>
                    <a:lnTo>
                      <a:pt x="405" y="209"/>
                    </a:lnTo>
                    <a:lnTo>
                      <a:pt x="405" y="209"/>
                    </a:lnTo>
                    <a:lnTo>
                      <a:pt x="402" y="209"/>
                    </a:lnTo>
                    <a:lnTo>
                      <a:pt x="398" y="209"/>
                    </a:lnTo>
                    <a:lnTo>
                      <a:pt x="398" y="209"/>
                    </a:lnTo>
                    <a:lnTo>
                      <a:pt x="397" y="208"/>
                    </a:lnTo>
                    <a:lnTo>
                      <a:pt x="397" y="206"/>
                    </a:lnTo>
                    <a:lnTo>
                      <a:pt x="397" y="202"/>
                    </a:lnTo>
                    <a:lnTo>
                      <a:pt x="397" y="202"/>
                    </a:lnTo>
                    <a:lnTo>
                      <a:pt x="397" y="193"/>
                    </a:lnTo>
                    <a:lnTo>
                      <a:pt x="397" y="193"/>
                    </a:lnTo>
                    <a:lnTo>
                      <a:pt x="394" y="189"/>
                    </a:lnTo>
                    <a:lnTo>
                      <a:pt x="391" y="185"/>
                    </a:lnTo>
                    <a:lnTo>
                      <a:pt x="391" y="185"/>
                    </a:lnTo>
                    <a:lnTo>
                      <a:pt x="387" y="181"/>
                    </a:lnTo>
                    <a:lnTo>
                      <a:pt x="385" y="179"/>
                    </a:lnTo>
                    <a:lnTo>
                      <a:pt x="385" y="179"/>
                    </a:lnTo>
                    <a:lnTo>
                      <a:pt x="383" y="176"/>
                    </a:lnTo>
                    <a:lnTo>
                      <a:pt x="383" y="173"/>
                    </a:lnTo>
                    <a:lnTo>
                      <a:pt x="383" y="173"/>
                    </a:lnTo>
                    <a:lnTo>
                      <a:pt x="383" y="172"/>
                    </a:lnTo>
                    <a:lnTo>
                      <a:pt x="383" y="172"/>
                    </a:lnTo>
                    <a:lnTo>
                      <a:pt x="385" y="172"/>
                    </a:lnTo>
                    <a:lnTo>
                      <a:pt x="387" y="172"/>
                    </a:lnTo>
                    <a:lnTo>
                      <a:pt x="391" y="172"/>
                    </a:lnTo>
                    <a:lnTo>
                      <a:pt x="391" y="172"/>
                    </a:lnTo>
                    <a:lnTo>
                      <a:pt x="397" y="173"/>
                    </a:lnTo>
                    <a:lnTo>
                      <a:pt x="402" y="175"/>
                    </a:lnTo>
                    <a:lnTo>
                      <a:pt x="402" y="175"/>
                    </a:lnTo>
                    <a:lnTo>
                      <a:pt x="407" y="177"/>
                    </a:lnTo>
                    <a:lnTo>
                      <a:pt x="409" y="177"/>
                    </a:lnTo>
                    <a:lnTo>
                      <a:pt x="411" y="177"/>
                    </a:lnTo>
                    <a:lnTo>
                      <a:pt x="411" y="177"/>
                    </a:lnTo>
                    <a:lnTo>
                      <a:pt x="414" y="176"/>
                    </a:lnTo>
                    <a:lnTo>
                      <a:pt x="415" y="173"/>
                    </a:lnTo>
                    <a:lnTo>
                      <a:pt x="417" y="168"/>
                    </a:lnTo>
                    <a:lnTo>
                      <a:pt x="417" y="168"/>
                    </a:lnTo>
                    <a:lnTo>
                      <a:pt x="415" y="167"/>
                    </a:lnTo>
                    <a:lnTo>
                      <a:pt x="414" y="164"/>
                    </a:lnTo>
                    <a:lnTo>
                      <a:pt x="414" y="164"/>
                    </a:lnTo>
                    <a:lnTo>
                      <a:pt x="413" y="160"/>
                    </a:lnTo>
                    <a:lnTo>
                      <a:pt x="411" y="156"/>
                    </a:lnTo>
                    <a:lnTo>
                      <a:pt x="411" y="156"/>
                    </a:lnTo>
                    <a:lnTo>
                      <a:pt x="411" y="151"/>
                    </a:lnTo>
                    <a:lnTo>
                      <a:pt x="411" y="148"/>
                    </a:lnTo>
                    <a:lnTo>
                      <a:pt x="410" y="146"/>
                    </a:lnTo>
                    <a:lnTo>
                      <a:pt x="410" y="146"/>
                    </a:lnTo>
                    <a:lnTo>
                      <a:pt x="406" y="139"/>
                    </a:lnTo>
                    <a:lnTo>
                      <a:pt x="406" y="136"/>
                    </a:lnTo>
                    <a:lnTo>
                      <a:pt x="409" y="134"/>
                    </a:lnTo>
                    <a:lnTo>
                      <a:pt x="409" y="134"/>
                    </a:lnTo>
                    <a:lnTo>
                      <a:pt x="414" y="132"/>
                    </a:lnTo>
                    <a:lnTo>
                      <a:pt x="414" y="132"/>
                    </a:lnTo>
                    <a:lnTo>
                      <a:pt x="417" y="130"/>
                    </a:lnTo>
                    <a:lnTo>
                      <a:pt x="417" y="130"/>
                    </a:lnTo>
                    <a:lnTo>
                      <a:pt x="419" y="130"/>
                    </a:lnTo>
                    <a:lnTo>
                      <a:pt x="421" y="128"/>
                    </a:lnTo>
                    <a:lnTo>
                      <a:pt x="421" y="128"/>
                    </a:lnTo>
                    <a:lnTo>
                      <a:pt x="421" y="126"/>
                    </a:lnTo>
                    <a:lnTo>
                      <a:pt x="421" y="123"/>
                    </a:lnTo>
                    <a:lnTo>
                      <a:pt x="421" y="123"/>
                    </a:lnTo>
                    <a:lnTo>
                      <a:pt x="421" y="120"/>
                    </a:lnTo>
                    <a:lnTo>
                      <a:pt x="422" y="119"/>
                    </a:lnTo>
                    <a:lnTo>
                      <a:pt x="423" y="118"/>
                    </a:lnTo>
                    <a:lnTo>
                      <a:pt x="426" y="118"/>
                    </a:lnTo>
                    <a:lnTo>
                      <a:pt x="426" y="118"/>
                    </a:lnTo>
                    <a:lnTo>
                      <a:pt x="426" y="11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0" name="Freeform 75">
                <a:extLst>
                  <a:ext uri="{FF2B5EF4-FFF2-40B4-BE49-F238E27FC236}">
                    <a16:creationId xmlns:a16="http://schemas.microsoft.com/office/drawing/2014/main" xmlns="" id="{85D0D7C5-F8F5-4A7F-8A7D-F0FA1A07782F}"/>
                  </a:ext>
                </a:extLst>
              </p:cNvPr>
              <p:cNvSpPr>
                <a:spLocks/>
              </p:cNvSpPr>
              <p:nvPr/>
            </p:nvSpPr>
            <p:spPr bwMode="auto">
              <a:xfrm>
                <a:off x="5122661" y="5714957"/>
                <a:ext cx="97968" cy="53787"/>
              </a:xfrm>
              <a:custGeom>
                <a:avLst/>
                <a:gdLst>
                  <a:gd name="T0" fmla="*/ 39 w 51"/>
                  <a:gd name="T1" fmla="*/ 25 h 28"/>
                  <a:gd name="T2" fmla="*/ 39 w 51"/>
                  <a:gd name="T3" fmla="*/ 25 h 28"/>
                  <a:gd name="T4" fmla="*/ 40 w 51"/>
                  <a:gd name="T5" fmla="*/ 24 h 28"/>
                  <a:gd name="T6" fmla="*/ 42 w 51"/>
                  <a:gd name="T7" fmla="*/ 21 h 28"/>
                  <a:gd name="T8" fmla="*/ 42 w 51"/>
                  <a:gd name="T9" fmla="*/ 21 h 28"/>
                  <a:gd name="T10" fmla="*/ 43 w 51"/>
                  <a:gd name="T11" fmla="*/ 17 h 28"/>
                  <a:gd name="T12" fmla="*/ 46 w 51"/>
                  <a:gd name="T13" fmla="*/ 16 h 28"/>
                  <a:gd name="T14" fmla="*/ 46 w 51"/>
                  <a:gd name="T15" fmla="*/ 16 h 28"/>
                  <a:gd name="T16" fmla="*/ 50 w 51"/>
                  <a:gd name="T17" fmla="*/ 13 h 28"/>
                  <a:gd name="T18" fmla="*/ 51 w 51"/>
                  <a:gd name="T19" fmla="*/ 12 h 28"/>
                  <a:gd name="T20" fmla="*/ 51 w 51"/>
                  <a:gd name="T21" fmla="*/ 11 h 28"/>
                  <a:gd name="T22" fmla="*/ 51 w 51"/>
                  <a:gd name="T23" fmla="*/ 11 h 28"/>
                  <a:gd name="T24" fmla="*/ 50 w 51"/>
                  <a:gd name="T25" fmla="*/ 8 h 28"/>
                  <a:gd name="T26" fmla="*/ 48 w 51"/>
                  <a:gd name="T27" fmla="*/ 5 h 28"/>
                  <a:gd name="T28" fmla="*/ 48 w 51"/>
                  <a:gd name="T29" fmla="*/ 5 h 28"/>
                  <a:gd name="T30" fmla="*/ 46 w 51"/>
                  <a:gd name="T31" fmla="*/ 4 h 28"/>
                  <a:gd name="T32" fmla="*/ 44 w 51"/>
                  <a:gd name="T33" fmla="*/ 3 h 28"/>
                  <a:gd name="T34" fmla="*/ 39 w 51"/>
                  <a:gd name="T35" fmla="*/ 3 h 28"/>
                  <a:gd name="T36" fmla="*/ 39 w 51"/>
                  <a:gd name="T37" fmla="*/ 3 h 28"/>
                  <a:gd name="T38" fmla="*/ 34 w 51"/>
                  <a:gd name="T39" fmla="*/ 1 h 28"/>
                  <a:gd name="T40" fmla="*/ 28 w 51"/>
                  <a:gd name="T41" fmla="*/ 0 h 28"/>
                  <a:gd name="T42" fmla="*/ 28 w 51"/>
                  <a:gd name="T43" fmla="*/ 0 h 28"/>
                  <a:gd name="T44" fmla="*/ 27 w 51"/>
                  <a:gd name="T45" fmla="*/ 0 h 28"/>
                  <a:gd name="T46" fmla="*/ 24 w 51"/>
                  <a:gd name="T47" fmla="*/ 1 h 28"/>
                  <a:gd name="T48" fmla="*/ 20 w 51"/>
                  <a:gd name="T49" fmla="*/ 4 h 28"/>
                  <a:gd name="T50" fmla="*/ 20 w 51"/>
                  <a:gd name="T51" fmla="*/ 4 h 28"/>
                  <a:gd name="T52" fmla="*/ 16 w 51"/>
                  <a:gd name="T53" fmla="*/ 5 h 28"/>
                  <a:gd name="T54" fmla="*/ 16 w 51"/>
                  <a:gd name="T55" fmla="*/ 5 h 28"/>
                  <a:gd name="T56" fmla="*/ 15 w 51"/>
                  <a:gd name="T57" fmla="*/ 7 h 28"/>
                  <a:gd name="T58" fmla="*/ 15 w 51"/>
                  <a:gd name="T59" fmla="*/ 7 h 28"/>
                  <a:gd name="T60" fmla="*/ 14 w 51"/>
                  <a:gd name="T61" fmla="*/ 8 h 28"/>
                  <a:gd name="T62" fmla="*/ 11 w 51"/>
                  <a:gd name="T63" fmla="*/ 8 h 28"/>
                  <a:gd name="T64" fmla="*/ 11 w 51"/>
                  <a:gd name="T65" fmla="*/ 8 h 28"/>
                  <a:gd name="T66" fmla="*/ 8 w 51"/>
                  <a:gd name="T67" fmla="*/ 9 h 28"/>
                  <a:gd name="T68" fmla="*/ 8 w 51"/>
                  <a:gd name="T69" fmla="*/ 9 h 28"/>
                  <a:gd name="T70" fmla="*/ 6 w 51"/>
                  <a:gd name="T71" fmla="*/ 11 h 28"/>
                  <a:gd name="T72" fmla="*/ 6 w 51"/>
                  <a:gd name="T73" fmla="*/ 11 h 28"/>
                  <a:gd name="T74" fmla="*/ 4 w 51"/>
                  <a:gd name="T75" fmla="*/ 12 h 28"/>
                  <a:gd name="T76" fmla="*/ 2 w 51"/>
                  <a:gd name="T77" fmla="*/ 13 h 28"/>
                  <a:gd name="T78" fmla="*/ 2 w 51"/>
                  <a:gd name="T79" fmla="*/ 13 h 28"/>
                  <a:gd name="T80" fmla="*/ 0 w 51"/>
                  <a:gd name="T81" fmla="*/ 16 h 28"/>
                  <a:gd name="T82" fmla="*/ 0 w 51"/>
                  <a:gd name="T83" fmla="*/ 16 h 28"/>
                  <a:gd name="T84" fmla="*/ 2 w 51"/>
                  <a:gd name="T85" fmla="*/ 17 h 28"/>
                  <a:gd name="T86" fmla="*/ 2 w 51"/>
                  <a:gd name="T87" fmla="*/ 17 h 28"/>
                  <a:gd name="T88" fmla="*/ 4 w 51"/>
                  <a:gd name="T89" fmla="*/ 17 h 28"/>
                  <a:gd name="T90" fmla="*/ 7 w 51"/>
                  <a:gd name="T91" fmla="*/ 17 h 28"/>
                  <a:gd name="T92" fmla="*/ 7 w 51"/>
                  <a:gd name="T93" fmla="*/ 17 h 28"/>
                  <a:gd name="T94" fmla="*/ 10 w 51"/>
                  <a:gd name="T95" fmla="*/ 17 h 28"/>
                  <a:gd name="T96" fmla="*/ 12 w 51"/>
                  <a:gd name="T97" fmla="*/ 19 h 28"/>
                  <a:gd name="T98" fmla="*/ 12 w 51"/>
                  <a:gd name="T99" fmla="*/ 19 h 28"/>
                  <a:gd name="T100" fmla="*/ 14 w 51"/>
                  <a:gd name="T101" fmla="*/ 20 h 28"/>
                  <a:gd name="T102" fmla="*/ 14 w 51"/>
                  <a:gd name="T103" fmla="*/ 20 h 28"/>
                  <a:gd name="T104" fmla="*/ 19 w 51"/>
                  <a:gd name="T105" fmla="*/ 23 h 28"/>
                  <a:gd name="T106" fmla="*/ 19 w 51"/>
                  <a:gd name="T107" fmla="*/ 23 h 28"/>
                  <a:gd name="T108" fmla="*/ 24 w 51"/>
                  <a:gd name="T109" fmla="*/ 27 h 28"/>
                  <a:gd name="T110" fmla="*/ 24 w 51"/>
                  <a:gd name="T111" fmla="*/ 27 h 28"/>
                  <a:gd name="T112" fmla="*/ 28 w 51"/>
                  <a:gd name="T113" fmla="*/ 28 h 28"/>
                  <a:gd name="T114" fmla="*/ 31 w 51"/>
                  <a:gd name="T115" fmla="*/ 28 h 28"/>
                  <a:gd name="T116" fmla="*/ 39 w 51"/>
                  <a:gd name="T117"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28">
                    <a:moveTo>
                      <a:pt x="39" y="25"/>
                    </a:moveTo>
                    <a:lnTo>
                      <a:pt x="39" y="25"/>
                    </a:lnTo>
                    <a:lnTo>
                      <a:pt x="40" y="24"/>
                    </a:lnTo>
                    <a:lnTo>
                      <a:pt x="42" y="21"/>
                    </a:lnTo>
                    <a:lnTo>
                      <a:pt x="42" y="21"/>
                    </a:lnTo>
                    <a:lnTo>
                      <a:pt x="43" y="17"/>
                    </a:lnTo>
                    <a:lnTo>
                      <a:pt x="46" y="16"/>
                    </a:lnTo>
                    <a:lnTo>
                      <a:pt x="46" y="16"/>
                    </a:lnTo>
                    <a:lnTo>
                      <a:pt x="50" y="13"/>
                    </a:lnTo>
                    <a:lnTo>
                      <a:pt x="51" y="12"/>
                    </a:lnTo>
                    <a:lnTo>
                      <a:pt x="51" y="11"/>
                    </a:lnTo>
                    <a:lnTo>
                      <a:pt x="51" y="11"/>
                    </a:lnTo>
                    <a:lnTo>
                      <a:pt x="50" y="8"/>
                    </a:lnTo>
                    <a:lnTo>
                      <a:pt x="48" y="5"/>
                    </a:lnTo>
                    <a:lnTo>
                      <a:pt x="48" y="5"/>
                    </a:lnTo>
                    <a:lnTo>
                      <a:pt x="46" y="4"/>
                    </a:lnTo>
                    <a:lnTo>
                      <a:pt x="44" y="3"/>
                    </a:lnTo>
                    <a:lnTo>
                      <a:pt x="39" y="3"/>
                    </a:lnTo>
                    <a:lnTo>
                      <a:pt x="39" y="3"/>
                    </a:lnTo>
                    <a:lnTo>
                      <a:pt x="34" y="1"/>
                    </a:lnTo>
                    <a:lnTo>
                      <a:pt x="28" y="0"/>
                    </a:lnTo>
                    <a:lnTo>
                      <a:pt x="28" y="0"/>
                    </a:lnTo>
                    <a:lnTo>
                      <a:pt x="27" y="0"/>
                    </a:lnTo>
                    <a:lnTo>
                      <a:pt x="24" y="1"/>
                    </a:lnTo>
                    <a:lnTo>
                      <a:pt x="20" y="4"/>
                    </a:lnTo>
                    <a:lnTo>
                      <a:pt x="20" y="4"/>
                    </a:lnTo>
                    <a:lnTo>
                      <a:pt x="16" y="5"/>
                    </a:lnTo>
                    <a:lnTo>
                      <a:pt x="16" y="5"/>
                    </a:lnTo>
                    <a:lnTo>
                      <a:pt x="15" y="7"/>
                    </a:lnTo>
                    <a:lnTo>
                      <a:pt x="15" y="7"/>
                    </a:lnTo>
                    <a:lnTo>
                      <a:pt x="14" y="8"/>
                    </a:lnTo>
                    <a:lnTo>
                      <a:pt x="11" y="8"/>
                    </a:lnTo>
                    <a:lnTo>
                      <a:pt x="11" y="8"/>
                    </a:lnTo>
                    <a:lnTo>
                      <a:pt x="8" y="9"/>
                    </a:lnTo>
                    <a:lnTo>
                      <a:pt x="8" y="9"/>
                    </a:lnTo>
                    <a:lnTo>
                      <a:pt x="6" y="11"/>
                    </a:lnTo>
                    <a:lnTo>
                      <a:pt x="6" y="11"/>
                    </a:lnTo>
                    <a:lnTo>
                      <a:pt x="4" y="12"/>
                    </a:lnTo>
                    <a:lnTo>
                      <a:pt x="2" y="13"/>
                    </a:lnTo>
                    <a:lnTo>
                      <a:pt x="2" y="13"/>
                    </a:lnTo>
                    <a:lnTo>
                      <a:pt x="0" y="16"/>
                    </a:lnTo>
                    <a:lnTo>
                      <a:pt x="0" y="16"/>
                    </a:lnTo>
                    <a:lnTo>
                      <a:pt x="2" y="17"/>
                    </a:lnTo>
                    <a:lnTo>
                      <a:pt x="2" y="17"/>
                    </a:lnTo>
                    <a:lnTo>
                      <a:pt x="4" y="17"/>
                    </a:lnTo>
                    <a:lnTo>
                      <a:pt x="7" y="17"/>
                    </a:lnTo>
                    <a:lnTo>
                      <a:pt x="7" y="17"/>
                    </a:lnTo>
                    <a:lnTo>
                      <a:pt x="10" y="17"/>
                    </a:lnTo>
                    <a:lnTo>
                      <a:pt x="12" y="19"/>
                    </a:lnTo>
                    <a:lnTo>
                      <a:pt x="12" y="19"/>
                    </a:lnTo>
                    <a:lnTo>
                      <a:pt x="14" y="20"/>
                    </a:lnTo>
                    <a:lnTo>
                      <a:pt x="14" y="20"/>
                    </a:lnTo>
                    <a:lnTo>
                      <a:pt x="19" y="23"/>
                    </a:lnTo>
                    <a:lnTo>
                      <a:pt x="19" y="23"/>
                    </a:lnTo>
                    <a:lnTo>
                      <a:pt x="24" y="27"/>
                    </a:lnTo>
                    <a:lnTo>
                      <a:pt x="24" y="27"/>
                    </a:lnTo>
                    <a:lnTo>
                      <a:pt x="28" y="28"/>
                    </a:lnTo>
                    <a:lnTo>
                      <a:pt x="31" y="28"/>
                    </a:lnTo>
                    <a:lnTo>
                      <a:pt x="39" y="25"/>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 name="Freeform 76">
                <a:extLst>
                  <a:ext uri="{FF2B5EF4-FFF2-40B4-BE49-F238E27FC236}">
                    <a16:creationId xmlns:a16="http://schemas.microsoft.com/office/drawing/2014/main" xmlns="" id="{9AAC787E-0B0F-46FA-961B-59D9EDB09A40}"/>
                  </a:ext>
                </a:extLst>
              </p:cNvPr>
              <p:cNvSpPr>
                <a:spLocks/>
              </p:cNvSpPr>
              <p:nvPr/>
            </p:nvSpPr>
            <p:spPr bwMode="auto">
              <a:xfrm>
                <a:off x="5122661" y="5714957"/>
                <a:ext cx="97968" cy="53787"/>
              </a:xfrm>
              <a:custGeom>
                <a:avLst/>
                <a:gdLst>
                  <a:gd name="T0" fmla="*/ 39 w 51"/>
                  <a:gd name="T1" fmla="*/ 25 h 28"/>
                  <a:gd name="T2" fmla="*/ 39 w 51"/>
                  <a:gd name="T3" fmla="*/ 25 h 28"/>
                  <a:gd name="T4" fmla="*/ 40 w 51"/>
                  <a:gd name="T5" fmla="*/ 24 h 28"/>
                  <a:gd name="T6" fmla="*/ 42 w 51"/>
                  <a:gd name="T7" fmla="*/ 21 h 28"/>
                  <a:gd name="T8" fmla="*/ 42 w 51"/>
                  <a:gd name="T9" fmla="*/ 21 h 28"/>
                  <a:gd name="T10" fmla="*/ 43 w 51"/>
                  <a:gd name="T11" fmla="*/ 17 h 28"/>
                  <a:gd name="T12" fmla="*/ 46 w 51"/>
                  <a:gd name="T13" fmla="*/ 16 h 28"/>
                  <a:gd name="T14" fmla="*/ 46 w 51"/>
                  <a:gd name="T15" fmla="*/ 16 h 28"/>
                  <a:gd name="T16" fmla="*/ 50 w 51"/>
                  <a:gd name="T17" fmla="*/ 13 h 28"/>
                  <a:gd name="T18" fmla="*/ 51 w 51"/>
                  <a:gd name="T19" fmla="*/ 12 h 28"/>
                  <a:gd name="T20" fmla="*/ 51 w 51"/>
                  <a:gd name="T21" fmla="*/ 11 h 28"/>
                  <a:gd name="T22" fmla="*/ 51 w 51"/>
                  <a:gd name="T23" fmla="*/ 11 h 28"/>
                  <a:gd name="T24" fmla="*/ 50 w 51"/>
                  <a:gd name="T25" fmla="*/ 8 h 28"/>
                  <a:gd name="T26" fmla="*/ 48 w 51"/>
                  <a:gd name="T27" fmla="*/ 5 h 28"/>
                  <a:gd name="T28" fmla="*/ 48 w 51"/>
                  <a:gd name="T29" fmla="*/ 5 h 28"/>
                  <a:gd name="T30" fmla="*/ 46 w 51"/>
                  <a:gd name="T31" fmla="*/ 4 h 28"/>
                  <a:gd name="T32" fmla="*/ 44 w 51"/>
                  <a:gd name="T33" fmla="*/ 3 h 28"/>
                  <a:gd name="T34" fmla="*/ 39 w 51"/>
                  <a:gd name="T35" fmla="*/ 3 h 28"/>
                  <a:gd name="T36" fmla="*/ 39 w 51"/>
                  <a:gd name="T37" fmla="*/ 3 h 28"/>
                  <a:gd name="T38" fmla="*/ 34 w 51"/>
                  <a:gd name="T39" fmla="*/ 1 h 28"/>
                  <a:gd name="T40" fmla="*/ 28 w 51"/>
                  <a:gd name="T41" fmla="*/ 0 h 28"/>
                  <a:gd name="T42" fmla="*/ 28 w 51"/>
                  <a:gd name="T43" fmla="*/ 0 h 28"/>
                  <a:gd name="T44" fmla="*/ 27 w 51"/>
                  <a:gd name="T45" fmla="*/ 0 h 28"/>
                  <a:gd name="T46" fmla="*/ 24 w 51"/>
                  <a:gd name="T47" fmla="*/ 1 h 28"/>
                  <a:gd name="T48" fmla="*/ 20 w 51"/>
                  <a:gd name="T49" fmla="*/ 4 h 28"/>
                  <a:gd name="T50" fmla="*/ 20 w 51"/>
                  <a:gd name="T51" fmla="*/ 4 h 28"/>
                  <a:gd name="T52" fmla="*/ 16 w 51"/>
                  <a:gd name="T53" fmla="*/ 5 h 28"/>
                  <a:gd name="T54" fmla="*/ 16 w 51"/>
                  <a:gd name="T55" fmla="*/ 5 h 28"/>
                  <a:gd name="T56" fmla="*/ 15 w 51"/>
                  <a:gd name="T57" fmla="*/ 7 h 28"/>
                  <a:gd name="T58" fmla="*/ 15 w 51"/>
                  <a:gd name="T59" fmla="*/ 7 h 28"/>
                  <a:gd name="T60" fmla="*/ 14 w 51"/>
                  <a:gd name="T61" fmla="*/ 8 h 28"/>
                  <a:gd name="T62" fmla="*/ 11 w 51"/>
                  <a:gd name="T63" fmla="*/ 8 h 28"/>
                  <a:gd name="T64" fmla="*/ 11 w 51"/>
                  <a:gd name="T65" fmla="*/ 8 h 28"/>
                  <a:gd name="T66" fmla="*/ 8 w 51"/>
                  <a:gd name="T67" fmla="*/ 9 h 28"/>
                  <a:gd name="T68" fmla="*/ 8 w 51"/>
                  <a:gd name="T69" fmla="*/ 9 h 28"/>
                  <a:gd name="T70" fmla="*/ 6 w 51"/>
                  <a:gd name="T71" fmla="*/ 11 h 28"/>
                  <a:gd name="T72" fmla="*/ 6 w 51"/>
                  <a:gd name="T73" fmla="*/ 11 h 28"/>
                  <a:gd name="T74" fmla="*/ 4 w 51"/>
                  <a:gd name="T75" fmla="*/ 12 h 28"/>
                  <a:gd name="T76" fmla="*/ 2 w 51"/>
                  <a:gd name="T77" fmla="*/ 13 h 28"/>
                  <a:gd name="T78" fmla="*/ 2 w 51"/>
                  <a:gd name="T79" fmla="*/ 13 h 28"/>
                  <a:gd name="T80" fmla="*/ 0 w 51"/>
                  <a:gd name="T81" fmla="*/ 16 h 28"/>
                  <a:gd name="T82" fmla="*/ 0 w 51"/>
                  <a:gd name="T83" fmla="*/ 16 h 28"/>
                  <a:gd name="T84" fmla="*/ 2 w 51"/>
                  <a:gd name="T85" fmla="*/ 17 h 28"/>
                  <a:gd name="T86" fmla="*/ 2 w 51"/>
                  <a:gd name="T87" fmla="*/ 17 h 28"/>
                  <a:gd name="T88" fmla="*/ 4 w 51"/>
                  <a:gd name="T89" fmla="*/ 17 h 28"/>
                  <a:gd name="T90" fmla="*/ 7 w 51"/>
                  <a:gd name="T91" fmla="*/ 17 h 28"/>
                  <a:gd name="T92" fmla="*/ 7 w 51"/>
                  <a:gd name="T93" fmla="*/ 17 h 28"/>
                  <a:gd name="T94" fmla="*/ 10 w 51"/>
                  <a:gd name="T95" fmla="*/ 17 h 28"/>
                  <a:gd name="T96" fmla="*/ 12 w 51"/>
                  <a:gd name="T97" fmla="*/ 19 h 28"/>
                  <a:gd name="T98" fmla="*/ 12 w 51"/>
                  <a:gd name="T99" fmla="*/ 19 h 28"/>
                  <a:gd name="T100" fmla="*/ 14 w 51"/>
                  <a:gd name="T101" fmla="*/ 20 h 28"/>
                  <a:gd name="T102" fmla="*/ 14 w 51"/>
                  <a:gd name="T103" fmla="*/ 20 h 28"/>
                  <a:gd name="T104" fmla="*/ 19 w 51"/>
                  <a:gd name="T105" fmla="*/ 23 h 28"/>
                  <a:gd name="T106" fmla="*/ 19 w 51"/>
                  <a:gd name="T107" fmla="*/ 23 h 28"/>
                  <a:gd name="T108" fmla="*/ 24 w 51"/>
                  <a:gd name="T109" fmla="*/ 27 h 28"/>
                  <a:gd name="T110" fmla="*/ 24 w 51"/>
                  <a:gd name="T111" fmla="*/ 27 h 28"/>
                  <a:gd name="T112" fmla="*/ 28 w 51"/>
                  <a:gd name="T113" fmla="*/ 28 h 28"/>
                  <a:gd name="T114" fmla="*/ 31 w 51"/>
                  <a:gd name="T115" fmla="*/ 28 h 28"/>
                  <a:gd name="T116" fmla="*/ 39 w 51"/>
                  <a:gd name="T117"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28">
                    <a:moveTo>
                      <a:pt x="39" y="25"/>
                    </a:moveTo>
                    <a:lnTo>
                      <a:pt x="39" y="25"/>
                    </a:lnTo>
                    <a:lnTo>
                      <a:pt x="40" y="24"/>
                    </a:lnTo>
                    <a:lnTo>
                      <a:pt x="42" y="21"/>
                    </a:lnTo>
                    <a:lnTo>
                      <a:pt x="42" y="21"/>
                    </a:lnTo>
                    <a:lnTo>
                      <a:pt x="43" y="17"/>
                    </a:lnTo>
                    <a:lnTo>
                      <a:pt x="46" y="16"/>
                    </a:lnTo>
                    <a:lnTo>
                      <a:pt x="46" y="16"/>
                    </a:lnTo>
                    <a:lnTo>
                      <a:pt x="50" y="13"/>
                    </a:lnTo>
                    <a:lnTo>
                      <a:pt x="51" y="12"/>
                    </a:lnTo>
                    <a:lnTo>
                      <a:pt x="51" y="11"/>
                    </a:lnTo>
                    <a:lnTo>
                      <a:pt x="51" y="11"/>
                    </a:lnTo>
                    <a:lnTo>
                      <a:pt x="50" y="8"/>
                    </a:lnTo>
                    <a:lnTo>
                      <a:pt x="48" y="5"/>
                    </a:lnTo>
                    <a:lnTo>
                      <a:pt x="48" y="5"/>
                    </a:lnTo>
                    <a:lnTo>
                      <a:pt x="46" y="4"/>
                    </a:lnTo>
                    <a:lnTo>
                      <a:pt x="44" y="3"/>
                    </a:lnTo>
                    <a:lnTo>
                      <a:pt x="39" y="3"/>
                    </a:lnTo>
                    <a:lnTo>
                      <a:pt x="39" y="3"/>
                    </a:lnTo>
                    <a:lnTo>
                      <a:pt x="34" y="1"/>
                    </a:lnTo>
                    <a:lnTo>
                      <a:pt x="28" y="0"/>
                    </a:lnTo>
                    <a:lnTo>
                      <a:pt x="28" y="0"/>
                    </a:lnTo>
                    <a:lnTo>
                      <a:pt x="27" y="0"/>
                    </a:lnTo>
                    <a:lnTo>
                      <a:pt x="24" y="1"/>
                    </a:lnTo>
                    <a:lnTo>
                      <a:pt x="20" y="4"/>
                    </a:lnTo>
                    <a:lnTo>
                      <a:pt x="20" y="4"/>
                    </a:lnTo>
                    <a:lnTo>
                      <a:pt x="16" y="5"/>
                    </a:lnTo>
                    <a:lnTo>
                      <a:pt x="16" y="5"/>
                    </a:lnTo>
                    <a:lnTo>
                      <a:pt x="15" y="7"/>
                    </a:lnTo>
                    <a:lnTo>
                      <a:pt x="15" y="7"/>
                    </a:lnTo>
                    <a:lnTo>
                      <a:pt x="14" y="8"/>
                    </a:lnTo>
                    <a:lnTo>
                      <a:pt x="11" y="8"/>
                    </a:lnTo>
                    <a:lnTo>
                      <a:pt x="11" y="8"/>
                    </a:lnTo>
                    <a:lnTo>
                      <a:pt x="8" y="9"/>
                    </a:lnTo>
                    <a:lnTo>
                      <a:pt x="8" y="9"/>
                    </a:lnTo>
                    <a:lnTo>
                      <a:pt x="6" y="11"/>
                    </a:lnTo>
                    <a:lnTo>
                      <a:pt x="6" y="11"/>
                    </a:lnTo>
                    <a:lnTo>
                      <a:pt x="4" y="12"/>
                    </a:lnTo>
                    <a:lnTo>
                      <a:pt x="2" y="13"/>
                    </a:lnTo>
                    <a:lnTo>
                      <a:pt x="2" y="13"/>
                    </a:lnTo>
                    <a:lnTo>
                      <a:pt x="0" y="16"/>
                    </a:lnTo>
                    <a:lnTo>
                      <a:pt x="0" y="16"/>
                    </a:lnTo>
                    <a:lnTo>
                      <a:pt x="2" y="17"/>
                    </a:lnTo>
                    <a:lnTo>
                      <a:pt x="2" y="17"/>
                    </a:lnTo>
                    <a:lnTo>
                      <a:pt x="4" y="17"/>
                    </a:lnTo>
                    <a:lnTo>
                      <a:pt x="7" y="17"/>
                    </a:lnTo>
                    <a:lnTo>
                      <a:pt x="7" y="17"/>
                    </a:lnTo>
                    <a:lnTo>
                      <a:pt x="10" y="17"/>
                    </a:lnTo>
                    <a:lnTo>
                      <a:pt x="12" y="19"/>
                    </a:lnTo>
                    <a:lnTo>
                      <a:pt x="12" y="19"/>
                    </a:lnTo>
                    <a:lnTo>
                      <a:pt x="14" y="20"/>
                    </a:lnTo>
                    <a:lnTo>
                      <a:pt x="14" y="20"/>
                    </a:lnTo>
                    <a:lnTo>
                      <a:pt x="19" y="23"/>
                    </a:lnTo>
                    <a:lnTo>
                      <a:pt x="19" y="23"/>
                    </a:lnTo>
                    <a:lnTo>
                      <a:pt x="24" y="27"/>
                    </a:lnTo>
                    <a:lnTo>
                      <a:pt x="24" y="27"/>
                    </a:lnTo>
                    <a:lnTo>
                      <a:pt x="28" y="28"/>
                    </a:lnTo>
                    <a:lnTo>
                      <a:pt x="31" y="28"/>
                    </a:lnTo>
                    <a:lnTo>
                      <a:pt x="39" y="2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2" name="Freeform 77">
                <a:extLst>
                  <a:ext uri="{FF2B5EF4-FFF2-40B4-BE49-F238E27FC236}">
                    <a16:creationId xmlns:a16="http://schemas.microsoft.com/office/drawing/2014/main" xmlns="" id="{BB3DDDDD-A5A8-4229-9ACE-CED1D174C628}"/>
                  </a:ext>
                </a:extLst>
              </p:cNvPr>
              <p:cNvSpPr>
                <a:spLocks/>
              </p:cNvSpPr>
              <p:nvPr/>
            </p:nvSpPr>
            <p:spPr bwMode="auto">
              <a:xfrm>
                <a:off x="5301309" y="5019574"/>
                <a:ext cx="414925" cy="464870"/>
              </a:xfrm>
              <a:custGeom>
                <a:avLst/>
                <a:gdLst>
                  <a:gd name="T0" fmla="*/ 212 w 216"/>
                  <a:gd name="T1" fmla="*/ 59 h 242"/>
                  <a:gd name="T2" fmla="*/ 207 w 216"/>
                  <a:gd name="T3" fmla="*/ 34 h 242"/>
                  <a:gd name="T4" fmla="*/ 185 w 216"/>
                  <a:gd name="T5" fmla="*/ 17 h 242"/>
                  <a:gd name="T6" fmla="*/ 163 w 216"/>
                  <a:gd name="T7" fmla="*/ 2 h 242"/>
                  <a:gd name="T8" fmla="*/ 144 w 216"/>
                  <a:gd name="T9" fmla="*/ 2 h 242"/>
                  <a:gd name="T10" fmla="*/ 127 w 216"/>
                  <a:gd name="T11" fmla="*/ 4 h 242"/>
                  <a:gd name="T12" fmla="*/ 111 w 216"/>
                  <a:gd name="T13" fmla="*/ 0 h 242"/>
                  <a:gd name="T14" fmla="*/ 95 w 216"/>
                  <a:gd name="T15" fmla="*/ 4 h 242"/>
                  <a:gd name="T16" fmla="*/ 87 w 216"/>
                  <a:gd name="T17" fmla="*/ 16 h 242"/>
                  <a:gd name="T18" fmla="*/ 80 w 216"/>
                  <a:gd name="T19" fmla="*/ 29 h 242"/>
                  <a:gd name="T20" fmla="*/ 75 w 216"/>
                  <a:gd name="T21" fmla="*/ 33 h 242"/>
                  <a:gd name="T22" fmla="*/ 72 w 216"/>
                  <a:gd name="T23" fmla="*/ 33 h 242"/>
                  <a:gd name="T24" fmla="*/ 64 w 216"/>
                  <a:gd name="T25" fmla="*/ 43 h 242"/>
                  <a:gd name="T26" fmla="*/ 47 w 216"/>
                  <a:gd name="T27" fmla="*/ 55 h 242"/>
                  <a:gd name="T28" fmla="*/ 32 w 216"/>
                  <a:gd name="T29" fmla="*/ 58 h 242"/>
                  <a:gd name="T30" fmla="*/ 24 w 216"/>
                  <a:gd name="T31" fmla="*/ 57 h 242"/>
                  <a:gd name="T32" fmla="*/ 8 w 216"/>
                  <a:gd name="T33" fmla="*/ 58 h 242"/>
                  <a:gd name="T34" fmla="*/ 3 w 216"/>
                  <a:gd name="T35" fmla="*/ 59 h 242"/>
                  <a:gd name="T36" fmla="*/ 2 w 216"/>
                  <a:gd name="T37" fmla="*/ 68 h 242"/>
                  <a:gd name="T38" fmla="*/ 12 w 216"/>
                  <a:gd name="T39" fmla="*/ 78 h 242"/>
                  <a:gd name="T40" fmla="*/ 11 w 216"/>
                  <a:gd name="T41" fmla="*/ 94 h 242"/>
                  <a:gd name="T42" fmla="*/ 3 w 216"/>
                  <a:gd name="T43" fmla="*/ 107 h 242"/>
                  <a:gd name="T44" fmla="*/ 12 w 216"/>
                  <a:gd name="T45" fmla="*/ 120 h 242"/>
                  <a:gd name="T46" fmla="*/ 23 w 216"/>
                  <a:gd name="T47" fmla="*/ 129 h 242"/>
                  <a:gd name="T48" fmla="*/ 34 w 216"/>
                  <a:gd name="T49" fmla="*/ 136 h 242"/>
                  <a:gd name="T50" fmla="*/ 43 w 216"/>
                  <a:gd name="T51" fmla="*/ 154 h 242"/>
                  <a:gd name="T52" fmla="*/ 55 w 216"/>
                  <a:gd name="T53" fmla="*/ 149 h 242"/>
                  <a:gd name="T54" fmla="*/ 67 w 216"/>
                  <a:gd name="T55" fmla="*/ 161 h 242"/>
                  <a:gd name="T56" fmla="*/ 76 w 216"/>
                  <a:gd name="T57" fmla="*/ 182 h 242"/>
                  <a:gd name="T58" fmla="*/ 68 w 216"/>
                  <a:gd name="T59" fmla="*/ 194 h 242"/>
                  <a:gd name="T60" fmla="*/ 55 w 216"/>
                  <a:gd name="T61" fmla="*/ 205 h 242"/>
                  <a:gd name="T62" fmla="*/ 64 w 216"/>
                  <a:gd name="T63" fmla="*/ 218 h 242"/>
                  <a:gd name="T64" fmla="*/ 80 w 216"/>
                  <a:gd name="T65" fmla="*/ 215 h 242"/>
                  <a:gd name="T66" fmla="*/ 86 w 216"/>
                  <a:gd name="T67" fmla="*/ 221 h 242"/>
                  <a:gd name="T68" fmla="*/ 84 w 216"/>
                  <a:gd name="T69" fmla="*/ 232 h 242"/>
                  <a:gd name="T70" fmla="*/ 100 w 216"/>
                  <a:gd name="T71" fmla="*/ 240 h 242"/>
                  <a:gd name="T72" fmla="*/ 107 w 216"/>
                  <a:gd name="T73" fmla="*/ 231 h 242"/>
                  <a:gd name="T74" fmla="*/ 131 w 216"/>
                  <a:gd name="T75" fmla="*/ 230 h 242"/>
                  <a:gd name="T76" fmla="*/ 140 w 216"/>
                  <a:gd name="T77" fmla="*/ 219 h 242"/>
                  <a:gd name="T78" fmla="*/ 147 w 216"/>
                  <a:gd name="T79" fmla="*/ 203 h 242"/>
                  <a:gd name="T80" fmla="*/ 138 w 216"/>
                  <a:gd name="T81" fmla="*/ 198 h 242"/>
                  <a:gd name="T82" fmla="*/ 127 w 216"/>
                  <a:gd name="T83" fmla="*/ 197 h 242"/>
                  <a:gd name="T84" fmla="*/ 140 w 216"/>
                  <a:gd name="T85" fmla="*/ 193 h 242"/>
                  <a:gd name="T86" fmla="*/ 144 w 216"/>
                  <a:gd name="T87" fmla="*/ 184 h 242"/>
                  <a:gd name="T88" fmla="*/ 155 w 216"/>
                  <a:gd name="T89" fmla="*/ 186 h 242"/>
                  <a:gd name="T90" fmla="*/ 177 w 216"/>
                  <a:gd name="T91" fmla="*/ 173 h 242"/>
                  <a:gd name="T92" fmla="*/ 172 w 216"/>
                  <a:gd name="T93" fmla="*/ 166 h 242"/>
                  <a:gd name="T94" fmla="*/ 165 w 216"/>
                  <a:gd name="T95" fmla="*/ 160 h 242"/>
                  <a:gd name="T96" fmla="*/ 169 w 216"/>
                  <a:gd name="T97" fmla="*/ 157 h 242"/>
                  <a:gd name="T98" fmla="*/ 171 w 216"/>
                  <a:gd name="T99" fmla="*/ 153 h 242"/>
                  <a:gd name="T100" fmla="*/ 175 w 216"/>
                  <a:gd name="T101" fmla="*/ 152 h 242"/>
                  <a:gd name="T102" fmla="*/ 183 w 216"/>
                  <a:gd name="T103" fmla="*/ 158 h 242"/>
                  <a:gd name="T104" fmla="*/ 187 w 216"/>
                  <a:gd name="T105" fmla="*/ 152 h 242"/>
                  <a:gd name="T106" fmla="*/ 201 w 216"/>
                  <a:gd name="T107" fmla="*/ 137 h 242"/>
                  <a:gd name="T108" fmla="*/ 205 w 216"/>
                  <a:gd name="T109" fmla="*/ 109 h 242"/>
                  <a:gd name="T110" fmla="*/ 215 w 216"/>
                  <a:gd name="T111" fmla="*/ 8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 h="242">
                    <a:moveTo>
                      <a:pt x="215" y="65"/>
                    </a:moveTo>
                    <a:lnTo>
                      <a:pt x="215" y="65"/>
                    </a:lnTo>
                    <a:lnTo>
                      <a:pt x="213" y="62"/>
                    </a:lnTo>
                    <a:lnTo>
                      <a:pt x="212" y="59"/>
                    </a:lnTo>
                    <a:lnTo>
                      <a:pt x="212" y="59"/>
                    </a:lnTo>
                    <a:lnTo>
                      <a:pt x="212" y="59"/>
                    </a:lnTo>
                    <a:lnTo>
                      <a:pt x="212" y="59"/>
                    </a:lnTo>
                    <a:lnTo>
                      <a:pt x="212" y="59"/>
                    </a:lnTo>
                    <a:lnTo>
                      <a:pt x="212" y="59"/>
                    </a:lnTo>
                    <a:lnTo>
                      <a:pt x="211" y="50"/>
                    </a:lnTo>
                    <a:lnTo>
                      <a:pt x="211" y="50"/>
                    </a:lnTo>
                    <a:lnTo>
                      <a:pt x="208" y="38"/>
                    </a:lnTo>
                    <a:lnTo>
                      <a:pt x="208" y="38"/>
                    </a:lnTo>
                    <a:lnTo>
                      <a:pt x="207" y="34"/>
                    </a:lnTo>
                    <a:lnTo>
                      <a:pt x="203" y="30"/>
                    </a:lnTo>
                    <a:lnTo>
                      <a:pt x="203" y="30"/>
                    </a:lnTo>
                    <a:lnTo>
                      <a:pt x="197" y="25"/>
                    </a:lnTo>
                    <a:lnTo>
                      <a:pt x="189" y="21"/>
                    </a:lnTo>
                    <a:lnTo>
                      <a:pt x="189" y="21"/>
                    </a:lnTo>
                    <a:lnTo>
                      <a:pt x="187" y="18"/>
                    </a:lnTo>
                    <a:lnTo>
                      <a:pt x="185" y="17"/>
                    </a:lnTo>
                    <a:lnTo>
                      <a:pt x="185" y="17"/>
                    </a:lnTo>
                    <a:lnTo>
                      <a:pt x="184" y="14"/>
                    </a:lnTo>
                    <a:lnTo>
                      <a:pt x="181" y="13"/>
                    </a:lnTo>
                    <a:lnTo>
                      <a:pt x="181" y="13"/>
                    </a:lnTo>
                    <a:lnTo>
                      <a:pt x="172" y="8"/>
                    </a:lnTo>
                    <a:lnTo>
                      <a:pt x="172" y="8"/>
                    </a:lnTo>
                    <a:lnTo>
                      <a:pt x="163" y="2"/>
                    </a:lnTo>
                    <a:lnTo>
                      <a:pt x="163" y="2"/>
                    </a:lnTo>
                    <a:lnTo>
                      <a:pt x="159" y="2"/>
                    </a:lnTo>
                    <a:lnTo>
                      <a:pt x="155" y="2"/>
                    </a:lnTo>
                    <a:lnTo>
                      <a:pt x="147" y="2"/>
                    </a:lnTo>
                    <a:lnTo>
                      <a:pt x="147" y="2"/>
                    </a:lnTo>
                    <a:lnTo>
                      <a:pt x="144" y="2"/>
                    </a:lnTo>
                    <a:lnTo>
                      <a:pt x="144" y="2"/>
                    </a:lnTo>
                    <a:lnTo>
                      <a:pt x="142" y="1"/>
                    </a:lnTo>
                    <a:lnTo>
                      <a:pt x="140" y="0"/>
                    </a:lnTo>
                    <a:lnTo>
                      <a:pt x="140" y="0"/>
                    </a:lnTo>
                    <a:lnTo>
                      <a:pt x="138" y="1"/>
                    </a:lnTo>
                    <a:lnTo>
                      <a:pt x="135" y="2"/>
                    </a:lnTo>
                    <a:lnTo>
                      <a:pt x="135" y="2"/>
                    </a:lnTo>
                    <a:lnTo>
                      <a:pt x="127" y="4"/>
                    </a:lnTo>
                    <a:lnTo>
                      <a:pt x="127" y="4"/>
                    </a:lnTo>
                    <a:lnTo>
                      <a:pt x="119" y="1"/>
                    </a:lnTo>
                    <a:lnTo>
                      <a:pt x="119" y="1"/>
                    </a:lnTo>
                    <a:lnTo>
                      <a:pt x="114" y="1"/>
                    </a:lnTo>
                    <a:lnTo>
                      <a:pt x="114" y="1"/>
                    </a:lnTo>
                    <a:lnTo>
                      <a:pt x="111" y="0"/>
                    </a:lnTo>
                    <a:lnTo>
                      <a:pt x="111" y="0"/>
                    </a:lnTo>
                    <a:lnTo>
                      <a:pt x="108" y="0"/>
                    </a:lnTo>
                    <a:lnTo>
                      <a:pt x="106" y="0"/>
                    </a:lnTo>
                    <a:lnTo>
                      <a:pt x="102" y="2"/>
                    </a:lnTo>
                    <a:lnTo>
                      <a:pt x="102" y="2"/>
                    </a:lnTo>
                    <a:lnTo>
                      <a:pt x="98" y="4"/>
                    </a:lnTo>
                    <a:lnTo>
                      <a:pt x="98" y="4"/>
                    </a:lnTo>
                    <a:lnTo>
                      <a:pt x="95" y="4"/>
                    </a:lnTo>
                    <a:lnTo>
                      <a:pt x="92" y="5"/>
                    </a:lnTo>
                    <a:lnTo>
                      <a:pt x="92" y="5"/>
                    </a:lnTo>
                    <a:lnTo>
                      <a:pt x="90" y="8"/>
                    </a:lnTo>
                    <a:lnTo>
                      <a:pt x="88" y="12"/>
                    </a:lnTo>
                    <a:lnTo>
                      <a:pt x="88" y="12"/>
                    </a:lnTo>
                    <a:lnTo>
                      <a:pt x="87" y="16"/>
                    </a:lnTo>
                    <a:lnTo>
                      <a:pt x="87" y="16"/>
                    </a:lnTo>
                    <a:lnTo>
                      <a:pt x="84" y="21"/>
                    </a:lnTo>
                    <a:lnTo>
                      <a:pt x="84" y="21"/>
                    </a:lnTo>
                    <a:lnTo>
                      <a:pt x="84" y="25"/>
                    </a:lnTo>
                    <a:lnTo>
                      <a:pt x="84" y="26"/>
                    </a:lnTo>
                    <a:lnTo>
                      <a:pt x="82" y="27"/>
                    </a:lnTo>
                    <a:lnTo>
                      <a:pt x="82" y="27"/>
                    </a:lnTo>
                    <a:lnTo>
                      <a:pt x="80" y="29"/>
                    </a:lnTo>
                    <a:lnTo>
                      <a:pt x="79" y="30"/>
                    </a:lnTo>
                    <a:lnTo>
                      <a:pt x="79" y="30"/>
                    </a:lnTo>
                    <a:lnTo>
                      <a:pt x="78" y="33"/>
                    </a:lnTo>
                    <a:lnTo>
                      <a:pt x="78" y="34"/>
                    </a:lnTo>
                    <a:lnTo>
                      <a:pt x="78" y="34"/>
                    </a:lnTo>
                    <a:lnTo>
                      <a:pt x="76" y="34"/>
                    </a:lnTo>
                    <a:lnTo>
                      <a:pt x="75" y="33"/>
                    </a:lnTo>
                    <a:lnTo>
                      <a:pt x="72" y="31"/>
                    </a:lnTo>
                    <a:lnTo>
                      <a:pt x="72" y="31"/>
                    </a:lnTo>
                    <a:lnTo>
                      <a:pt x="72" y="31"/>
                    </a:lnTo>
                    <a:lnTo>
                      <a:pt x="72" y="31"/>
                    </a:lnTo>
                    <a:lnTo>
                      <a:pt x="72" y="31"/>
                    </a:lnTo>
                    <a:lnTo>
                      <a:pt x="72" y="33"/>
                    </a:lnTo>
                    <a:lnTo>
                      <a:pt x="72" y="33"/>
                    </a:lnTo>
                    <a:lnTo>
                      <a:pt x="72" y="34"/>
                    </a:lnTo>
                    <a:lnTo>
                      <a:pt x="72" y="34"/>
                    </a:lnTo>
                    <a:lnTo>
                      <a:pt x="70" y="38"/>
                    </a:lnTo>
                    <a:lnTo>
                      <a:pt x="66" y="42"/>
                    </a:lnTo>
                    <a:lnTo>
                      <a:pt x="66" y="42"/>
                    </a:lnTo>
                    <a:lnTo>
                      <a:pt x="64" y="43"/>
                    </a:lnTo>
                    <a:lnTo>
                      <a:pt x="64" y="43"/>
                    </a:lnTo>
                    <a:lnTo>
                      <a:pt x="58" y="43"/>
                    </a:lnTo>
                    <a:lnTo>
                      <a:pt x="58" y="43"/>
                    </a:lnTo>
                    <a:lnTo>
                      <a:pt x="55" y="45"/>
                    </a:lnTo>
                    <a:lnTo>
                      <a:pt x="52" y="47"/>
                    </a:lnTo>
                    <a:lnTo>
                      <a:pt x="50" y="54"/>
                    </a:lnTo>
                    <a:lnTo>
                      <a:pt x="50" y="54"/>
                    </a:lnTo>
                    <a:lnTo>
                      <a:pt x="47" y="55"/>
                    </a:lnTo>
                    <a:lnTo>
                      <a:pt x="46" y="55"/>
                    </a:lnTo>
                    <a:lnTo>
                      <a:pt x="40" y="55"/>
                    </a:lnTo>
                    <a:lnTo>
                      <a:pt x="40" y="55"/>
                    </a:lnTo>
                    <a:lnTo>
                      <a:pt x="36" y="58"/>
                    </a:lnTo>
                    <a:lnTo>
                      <a:pt x="34" y="59"/>
                    </a:lnTo>
                    <a:lnTo>
                      <a:pt x="34" y="59"/>
                    </a:lnTo>
                    <a:lnTo>
                      <a:pt x="32" y="58"/>
                    </a:lnTo>
                    <a:lnTo>
                      <a:pt x="31" y="58"/>
                    </a:lnTo>
                    <a:lnTo>
                      <a:pt x="31" y="58"/>
                    </a:lnTo>
                    <a:lnTo>
                      <a:pt x="28" y="57"/>
                    </a:lnTo>
                    <a:lnTo>
                      <a:pt x="28" y="57"/>
                    </a:lnTo>
                    <a:lnTo>
                      <a:pt x="27" y="57"/>
                    </a:lnTo>
                    <a:lnTo>
                      <a:pt x="24" y="57"/>
                    </a:lnTo>
                    <a:lnTo>
                      <a:pt x="24" y="57"/>
                    </a:lnTo>
                    <a:lnTo>
                      <a:pt x="22" y="57"/>
                    </a:lnTo>
                    <a:lnTo>
                      <a:pt x="19" y="57"/>
                    </a:lnTo>
                    <a:lnTo>
                      <a:pt x="19" y="57"/>
                    </a:lnTo>
                    <a:lnTo>
                      <a:pt x="16" y="55"/>
                    </a:lnTo>
                    <a:lnTo>
                      <a:pt x="14" y="57"/>
                    </a:lnTo>
                    <a:lnTo>
                      <a:pt x="8" y="58"/>
                    </a:lnTo>
                    <a:lnTo>
                      <a:pt x="8" y="58"/>
                    </a:lnTo>
                    <a:lnTo>
                      <a:pt x="7" y="59"/>
                    </a:lnTo>
                    <a:lnTo>
                      <a:pt x="7" y="59"/>
                    </a:lnTo>
                    <a:lnTo>
                      <a:pt x="7" y="59"/>
                    </a:lnTo>
                    <a:lnTo>
                      <a:pt x="7" y="59"/>
                    </a:lnTo>
                    <a:lnTo>
                      <a:pt x="6" y="59"/>
                    </a:lnTo>
                    <a:lnTo>
                      <a:pt x="6" y="59"/>
                    </a:lnTo>
                    <a:lnTo>
                      <a:pt x="3" y="59"/>
                    </a:lnTo>
                    <a:lnTo>
                      <a:pt x="0" y="59"/>
                    </a:lnTo>
                    <a:lnTo>
                      <a:pt x="0" y="59"/>
                    </a:lnTo>
                    <a:lnTo>
                      <a:pt x="2" y="63"/>
                    </a:lnTo>
                    <a:lnTo>
                      <a:pt x="2" y="63"/>
                    </a:lnTo>
                    <a:lnTo>
                      <a:pt x="2" y="66"/>
                    </a:lnTo>
                    <a:lnTo>
                      <a:pt x="2" y="68"/>
                    </a:lnTo>
                    <a:lnTo>
                      <a:pt x="2" y="68"/>
                    </a:lnTo>
                    <a:lnTo>
                      <a:pt x="3" y="71"/>
                    </a:lnTo>
                    <a:lnTo>
                      <a:pt x="6" y="72"/>
                    </a:lnTo>
                    <a:lnTo>
                      <a:pt x="6" y="72"/>
                    </a:lnTo>
                    <a:lnTo>
                      <a:pt x="10" y="75"/>
                    </a:lnTo>
                    <a:lnTo>
                      <a:pt x="11" y="76"/>
                    </a:lnTo>
                    <a:lnTo>
                      <a:pt x="12" y="78"/>
                    </a:lnTo>
                    <a:lnTo>
                      <a:pt x="12" y="78"/>
                    </a:lnTo>
                    <a:lnTo>
                      <a:pt x="14" y="82"/>
                    </a:lnTo>
                    <a:lnTo>
                      <a:pt x="15" y="86"/>
                    </a:lnTo>
                    <a:lnTo>
                      <a:pt x="15" y="86"/>
                    </a:lnTo>
                    <a:lnTo>
                      <a:pt x="15" y="87"/>
                    </a:lnTo>
                    <a:lnTo>
                      <a:pt x="14" y="90"/>
                    </a:lnTo>
                    <a:lnTo>
                      <a:pt x="14" y="90"/>
                    </a:lnTo>
                    <a:lnTo>
                      <a:pt x="11" y="94"/>
                    </a:lnTo>
                    <a:lnTo>
                      <a:pt x="7" y="98"/>
                    </a:lnTo>
                    <a:lnTo>
                      <a:pt x="7" y="98"/>
                    </a:lnTo>
                    <a:lnTo>
                      <a:pt x="6" y="100"/>
                    </a:lnTo>
                    <a:lnTo>
                      <a:pt x="6" y="103"/>
                    </a:lnTo>
                    <a:lnTo>
                      <a:pt x="6" y="103"/>
                    </a:lnTo>
                    <a:lnTo>
                      <a:pt x="4" y="104"/>
                    </a:lnTo>
                    <a:lnTo>
                      <a:pt x="3" y="107"/>
                    </a:lnTo>
                    <a:lnTo>
                      <a:pt x="3" y="107"/>
                    </a:lnTo>
                    <a:lnTo>
                      <a:pt x="4" y="109"/>
                    </a:lnTo>
                    <a:lnTo>
                      <a:pt x="6" y="111"/>
                    </a:lnTo>
                    <a:lnTo>
                      <a:pt x="8" y="113"/>
                    </a:lnTo>
                    <a:lnTo>
                      <a:pt x="8" y="113"/>
                    </a:lnTo>
                    <a:lnTo>
                      <a:pt x="10" y="116"/>
                    </a:lnTo>
                    <a:lnTo>
                      <a:pt x="12" y="120"/>
                    </a:lnTo>
                    <a:lnTo>
                      <a:pt x="12" y="120"/>
                    </a:lnTo>
                    <a:lnTo>
                      <a:pt x="15" y="120"/>
                    </a:lnTo>
                    <a:lnTo>
                      <a:pt x="18" y="121"/>
                    </a:lnTo>
                    <a:lnTo>
                      <a:pt x="18" y="121"/>
                    </a:lnTo>
                    <a:lnTo>
                      <a:pt x="20" y="125"/>
                    </a:lnTo>
                    <a:lnTo>
                      <a:pt x="23" y="129"/>
                    </a:lnTo>
                    <a:lnTo>
                      <a:pt x="23" y="129"/>
                    </a:lnTo>
                    <a:lnTo>
                      <a:pt x="24" y="131"/>
                    </a:lnTo>
                    <a:lnTo>
                      <a:pt x="27" y="132"/>
                    </a:lnTo>
                    <a:lnTo>
                      <a:pt x="27" y="132"/>
                    </a:lnTo>
                    <a:lnTo>
                      <a:pt x="30" y="135"/>
                    </a:lnTo>
                    <a:lnTo>
                      <a:pt x="31" y="136"/>
                    </a:lnTo>
                    <a:lnTo>
                      <a:pt x="34" y="136"/>
                    </a:lnTo>
                    <a:lnTo>
                      <a:pt x="34" y="136"/>
                    </a:lnTo>
                    <a:lnTo>
                      <a:pt x="36" y="137"/>
                    </a:lnTo>
                    <a:lnTo>
                      <a:pt x="38" y="139"/>
                    </a:lnTo>
                    <a:lnTo>
                      <a:pt x="39" y="145"/>
                    </a:lnTo>
                    <a:lnTo>
                      <a:pt x="39" y="145"/>
                    </a:lnTo>
                    <a:lnTo>
                      <a:pt x="42" y="152"/>
                    </a:lnTo>
                    <a:lnTo>
                      <a:pt x="42" y="152"/>
                    </a:lnTo>
                    <a:lnTo>
                      <a:pt x="43" y="154"/>
                    </a:lnTo>
                    <a:lnTo>
                      <a:pt x="44" y="154"/>
                    </a:lnTo>
                    <a:lnTo>
                      <a:pt x="44" y="154"/>
                    </a:lnTo>
                    <a:lnTo>
                      <a:pt x="47" y="153"/>
                    </a:lnTo>
                    <a:lnTo>
                      <a:pt x="50" y="152"/>
                    </a:lnTo>
                    <a:lnTo>
                      <a:pt x="52" y="149"/>
                    </a:lnTo>
                    <a:lnTo>
                      <a:pt x="55" y="149"/>
                    </a:lnTo>
                    <a:lnTo>
                      <a:pt x="55" y="149"/>
                    </a:lnTo>
                    <a:lnTo>
                      <a:pt x="58" y="150"/>
                    </a:lnTo>
                    <a:lnTo>
                      <a:pt x="59" y="153"/>
                    </a:lnTo>
                    <a:lnTo>
                      <a:pt x="59" y="153"/>
                    </a:lnTo>
                    <a:lnTo>
                      <a:pt x="60" y="156"/>
                    </a:lnTo>
                    <a:lnTo>
                      <a:pt x="63" y="158"/>
                    </a:lnTo>
                    <a:lnTo>
                      <a:pt x="63" y="158"/>
                    </a:lnTo>
                    <a:lnTo>
                      <a:pt x="67" y="161"/>
                    </a:lnTo>
                    <a:lnTo>
                      <a:pt x="67" y="161"/>
                    </a:lnTo>
                    <a:lnTo>
                      <a:pt x="70" y="165"/>
                    </a:lnTo>
                    <a:lnTo>
                      <a:pt x="70" y="165"/>
                    </a:lnTo>
                    <a:lnTo>
                      <a:pt x="76" y="174"/>
                    </a:lnTo>
                    <a:lnTo>
                      <a:pt x="76" y="174"/>
                    </a:lnTo>
                    <a:lnTo>
                      <a:pt x="76" y="178"/>
                    </a:lnTo>
                    <a:lnTo>
                      <a:pt x="76" y="182"/>
                    </a:lnTo>
                    <a:lnTo>
                      <a:pt x="74" y="185"/>
                    </a:lnTo>
                    <a:lnTo>
                      <a:pt x="71" y="188"/>
                    </a:lnTo>
                    <a:lnTo>
                      <a:pt x="71" y="188"/>
                    </a:lnTo>
                    <a:lnTo>
                      <a:pt x="68" y="191"/>
                    </a:lnTo>
                    <a:lnTo>
                      <a:pt x="68" y="191"/>
                    </a:lnTo>
                    <a:lnTo>
                      <a:pt x="68" y="194"/>
                    </a:lnTo>
                    <a:lnTo>
                      <a:pt x="68" y="194"/>
                    </a:lnTo>
                    <a:lnTo>
                      <a:pt x="64" y="194"/>
                    </a:lnTo>
                    <a:lnTo>
                      <a:pt x="60" y="194"/>
                    </a:lnTo>
                    <a:lnTo>
                      <a:pt x="60" y="194"/>
                    </a:lnTo>
                    <a:lnTo>
                      <a:pt x="58" y="197"/>
                    </a:lnTo>
                    <a:lnTo>
                      <a:pt x="56" y="199"/>
                    </a:lnTo>
                    <a:lnTo>
                      <a:pt x="56" y="199"/>
                    </a:lnTo>
                    <a:lnTo>
                      <a:pt x="55" y="205"/>
                    </a:lnTo>
                    <a:lnTo>
                      <a:pt x="55" y="205"/>
                    </a:lnTo>
                    <a:lnTo>
                      <a:pt x="55" y="209"/>
                    </a:lnTo>
                    <a:lnTo>
                      <a:pt x="56" y="213"/>
                    </a:lnTo>
                    <a:lnTo>
                      <a:pt x="59" y="217"/>
                    </a:lnTo>
                    <a:lnTo>
                      <a:pt x="62" y="218"/>
                    </a:lnTo>
                    <a:lnTo>
                      <a:pt x="62" y="218"/>
                    </a:lnTo>
                    <a:lnTo>
                      <a:pt x="64" y="218"/>
                    </a:lnTo>
                    <a:lnTo>
                      <a:pt x="66" y="217"/>
                    </a:lnTo>
                    <a:lnTo>
                      <a:pt x="70" y="215"/>
                    </a:lnTo>
                    <a:lnTo>
                      <a:pt x="70" y="215"/>
                    </a:lnTo>
                    <a:lnTo>
                      <a:pt x="75" y="215"/>
                    </a:lnTo>
                    <a:lnTo>
                      <a:pt x="75" y="215"/>
                    </a:lnTo>
                    <a:lnTo>
                      <a:pt x="78" y="214"/>
                    </a:lnTo>
                    <a:lnTo>
                      <a:pt x="80" y="215"/>
                    </a:lnTo>
                    <a:lnTo>
                      <a:pt x="80" y="215"/>
                    </a:lnTo>
                    <a:lnTo>
                      <a:pt x="82" y="217"/>
                    </a:lnTo>
                    <a:lnTo>
                      <a:pt x="82" y="217"/>
                    </a:lnTo>
                    <a:lnTo>
                      <a:pt x="84" y="218"/>
                    </a:lnTo>
                    <a:lnTo>
                      <a:pt x="84" y="218"/>
                    </a:lnTo>
                    <a:lnTo>
                      <a:pt x="86" y="221"/>
                    </a:lnTo>
                    <a:lnTo>
                      <a:pt x="86" y="221"/>
                    </a:lnTo>
                    <a:lnTo>
                      <a:pt x="88" y="223"/>
                    </a:lnTo>
                    <a:lnTo>
                      <a:pt x="90" y="226"/>
                    </a:lnTo>
                    <a:lnTo>
                      <a:pt x="90" y="226"/>
                    </a:lnTo>
                    <a:lnTo>
                      <a:pt x="90" y="229"/>
                    </a:lnTo>
                    <a:lnTo>
                      <a:pt x="87" y="230"/>
                    </a:lnTo>
                    <a:lnTo>
                      <a:pt x="84" y="232"/>
                    </a:lnTo>
                    <a:lnTo>
                      <a:pt x="84" y="232"/>
                    </a:lnTo>
                    <a:lnTo>
                      <a:pt x="82" y="238"/>
                    </a:lnTo>
                    <a:lnTo>
                      <a:pt x="82" y="238"/>
                    </a:lnTo>
                    <a:lnTo>
                      <a:pt x="87" y="240"/>
                    </a:lnTo>
                    <a:lnTo>
                      <a:pt x="92" y="242"/>
                    </a:lnTo>
                    <a:lnTo>
                      <a:pt x="92" y="242"/>
                    </a:lnTo>
                    <a:lnTo>
                      <a:pt x="96" y="242"/>
                    </a:lnTo>
                    <a:lnTo>
                      <a:pt x="100" y="240"/>
                    </a:lnTo>
                    <a:lnTo>
                      <a:pt x="100" y="240"/>
                    </a:lnTo>
                    <a:lnTo>
                      <a:pt x="102" y="238"/>
                    </a:lnTo>
                    <a:lnTo>
                      <a:pt x="102" y="238"/>
                    </a:lnTo>
                    <a:lnTo>
                      <a:pt x="103" y="234"/>
                    </a:lnTo>
                    <a:lnTo>
                      <a:pt x="104" y="232"/>
                    </a:lnTo>
                    <a:lnTo>
                      <a:pt x="107" y="231"/>
                    </a:lnTo>
                    <a:lnTo>
                      <a:pt x="107" y="231"/>
                    </a:lnTo>
                    <a:lnTo>
                      <a:pt x="112" y="231"/>
                    </a:lnTo>
                    <a:lnTo>
                      <a:pt x="118" y="229"/>
                    </a:lnTo>
                    <a:lnTo>
                      <a:pt x="118" y="229"/>
                    </a:lnTo>
                    <a:lnTo>
                      <a:pt x="122" y="229"/>
                    </a:lnTo>
                    <a:lnTo>
                      <a:pt x="127" y="229"/>
                    </a:lnTo>
                    <a:lnTo>
                      <a:pt x="127" y="229"/>
                    </a:lnTo>
                    <a:lnTo>
                      <a:pt x="131" y="230"/>
                    </a:lnTo>
                    <a:lnTo>
                      <a:pt x="135" y="229"/>
                    </a:lnTo>
                    <a:lnTo>
                      <a:pt x="135" y="229"/>
                    </a:lnTo>
                    <a:lnTo>
                      <a:pt x="138" y="225"/>
                    </a:lnTo>
                    <a:lnTo>
                      <a:pt x="138" y="225"/>
                    </a:lnTo>
                    <a:lnTo>
                      <a:pt x="139" y="222"/>
                    </a:lnTo>
                    <a:lnTo>
                      <a:pt x="139" y="222"/>
                    </a:lnTo>
                    <a:lnTo>
                      <a:pt x="140" y="219"/>
                    </a:lnTo>
                    <a:lnTo>
                      <a:pt x="143" y="218"/>
                    </a:lnTo>
                    <a:lnTo>
                      <a:pt x="144" y="217"/>
                    </a:lnTo>
                    <a:lnTo>
                      <a:pt x="145" y="215"/>
                    </a:lnTo>
                    <a:lnTo>
                      <a:pt x="145" y="215"/>
                    </a:lnTo>
                    <a:lnTo>
                      <a:pt x="147" y="209"/>
                    </a:lnTo>
                    <a:lnTo>
                      <a:pt x="147" y="209"/>
                    </a:lnTo>
                    <a:lnTo>
                      <a:pt x="147" y="203"/>
                    </a:lnTo>
                    <a:lnTo>
                      <a:pt x="147" y="198"/>
                    </a:lnTo>
                    <a:lnTo>
                      <a:pt x="147" y="198"/>
                    </a:lnTo>
                    <a:lnTo>
                      <a:pt x="145" y="195"/>
                    </a:lnTo>
                    <a:lnTo>
                      <a:pt x="144" y="195"/>
                    </a:lnTo>
                    <a:lnTo>
                      <a:pt x="142" y="198"/>
                    </a:lnTo>
                    <a:lnTo>
                      <a:pt x="142" y="198"/>
                    </a:lnTo>
                    <a:lnTo>
                      <a:pt x="138" y="198"/>
                    </a:lnTo>
                    <a:lnTo>
                      <a:pt x="138" y="198"/>
                    </a:lnTo>
                    <a:lnTo>
                      <a:pt x="132" y="199"/>
                    </a:lnTo>
                    <a:lnTo>
                      <a:pt x="132" y="199"/>
                    </a:lnTo>
                    <a:lnTo>
                      <a:pt x="126" y="199"/>
                    </a:lnTo>
                    <a:lnTo>
                      <a:pt x="126" y="199"/>
                    </a:lnTo>
                    <a:lnTo>
                      <a:pt x="126" y="198"/>
                    </a:lnTo>
                    <a:lnTo>
                      <a:pt x="127" y="197"/>
                    </a:lnTo>
                    <a:lnTo>
                      <a:pt x="130" y="195"/>
                    </a:lnTo>
                    <a:lnTo>
                      <a:pt x="130" y="195"/>
                    </a:lnTo>
                    <a:lnTo>
                      <a:pt x="135" y="195"/>
                    </a:lnTo>
                    <a:lnTo>
                      <a:pt x="138" y="195"/>
                    </a:lnTo>
                    <a:lnTo>
                      <a:pt x="139" y="194"/>
                    </a:lnTo>
                    <a:lnTo>
                      <a:pt x="139" y="194"/>
                    </a:lnTo>
                    <a:lnTo>
                      <a:pt x="140" y="193"/>
                    </a:lnTo>
                    <a:lnTo>
                      <a:pt x="139" y="190"/>
                    </a:lnTo>
                    <a:lnTo>
                      <a:pt x="138" y="188"/>
                    </a:lnTo>
                    <a:lnTo>
                      <a:pt x="138" y="188"/>
                    </a:lnTo>
                    <a:lnTo>
                      <a:pt x="139" y="186"/>
                    </a:lnTo>
                    <a:lnTo>
                      <a:pt x="140" y="185"/>
                    </a:lnTo>
                    <a:lnTo>
                      <a:pt x="144" y="184"/>
                    </a:lnTo>
                    <a:lnTo>
                      <a:pt x="144" y="184"/>
                    </a:lnTo>
                    <a:lnTo>
                      <a:pt x="147" y="181"/>
                    </a:lnTo>
                    <a:lnTo>
                      <a:pt x="148" y="181"/>
                    </a:lnTo>
                    <a:lnTo>
                      <a:pt x="149" y="181"/>
                    </a:lnTo>
                    <a:lnTo>
                      <a:pt x="149" y="181"/>
                    </a:lnTo>
                    <a:lnTo>
                      <a:pt x="152" y="184"/>
                    </a:lnTo>
                    <a:lnTo>
                      <a:pt x="155" y="186"/>
                    </a:lnTo>
                    <a:lnTo>
                      <a:pt x="155" y="186"/>
                    </a:lnTo>
                    <a:lnTo>
                      <a:pt x="157" y="188"/>
                    </a:lnTo>
                    <a:lnTo>
                      <a:pt x="161" y="186"/>
                    </a:lnTo>
                    <a:lnTo>
                      <a:pt x="161" y="186"/>
                    </a:lnTo>
                    <a:lnTo>
                      <a:pt x="172" y="180"/>
                    </a:lnTo>
                    <a:lnTo>
                      <a:pt x="172" y="180"/>
                    </a:lnTo>
                    <a:lnTo>
                      <a:pt x="176" y="177"/>
                    </a:lnTo>
                    <a:lnTo>
                      <a:pt x="177" y="173"/>
                    </a:lnTo>
                    <a:lnTo>
                      <a:pt x="177" y="173"/>
                    </a:lnTo>
                    <a:lnTo>
                      <a:pt x="176" y="170"/>
                    </a:lnTo>
                    <a:lnTo>
                      <a:pt x="176" y="170"/>
                    </a:lnTo>
                    <a:lnTo>
                      <a:pt x="173" y="169"/>
                    </a:lnTo>
                    <a:lnTo>
                      <a:pt x="172" y="169"/>
                    </a:lnTo>
                    <a:lnTo>
                      <a:pt x="172" y="166"/>
                    </a:lnTo>
                    <a:lnTo>
                      <a:pt x="172" y="166"/>
                    </a:lnTo>
                    <a:lnTo>
                      <a:pt x="176" y="164"/>
                    </a:lnTo>
                    <a:lnTo>
                      <a:pt x="176" y="162"/>
                    </a:lnTo>
                    <a:lnTo>
                      <a:pt x="175" y="161"/>
                    </a:lnTo>
                    <a:lnTo>
                      <a:pt x="175" y="161"/>
                    </a:lnTo>
                    <a:lnTo>
                      <a:pt x="171" y="160"/>
                    </a:lnTo>
                    <a:lnTo>
                      <a:pt x="165" y="160"/>
                    </a:lnTo>
                    <a:lnTo>
                      <a:pt x="165" y="160"/>
                    </a:lnTo>
                    <a:lnTo>
                      <a:pt x="159" y="158"/>
                    </a:lnTo>
                    <a:lnTo>
                      <a:pt x="159" y="158"/>
                    </a:lnTo>
                    <a:lnTo>
                      <a:pt x="156" y="158"/>
                    </a:lnTo>
                    <a:lnTo>
                      <a:pt x="156" y="158"/>
                    </a:lnTo>
                    <a:lnTo>
                      <a:pt x="163" y="157"/>
                    </a:lnTo>
                    <a:lnTo>
                      <a:pt x="169" y="157"/>
                    </a:lnTo>
                    <a:lnTo>
                      <a:pt x="169" y="157"/>
                    </a:lnTo>
                    <a:lnTo>
                      <a:pt x="172" y="157"/>
                    </a:lnTo>
                    <a:lnTo>
                      <a:pt x="175" y="157"/>
                    </a:lnTo>
                    <a:lnTo>
                      <a:pt x="175" y="157"/>
                    </a:lnTo>
                    <a:lnTo>
                      <a:pt x="173" y="156"/>
                    </a:lnTo>
                    <a:lnTo>
                      <a:pt x="172" y="154"/>
                    </a:lnTo>
                    <a:lnTo>
                      <a:pt x="172" y="154"/>
                    </a:lnTo>
                    <a:lnTo>
                      <a:pt x="171" y="153"/>
                    </a:lnTo>
                    <a:lnTo>
                      <a:pt x="169" y="152"/>
                    </a:lnTo>
                    <a:lnTo>
                      <a:pt x="167" y="149"/>
                    </a:lnTo>
                    <a:lnTo>
                      <a:pt x="167" y="149"/>
                    </a:lnTo>
                    <a:lnTo>
                      <a:pt x="168" y="149"/>
                    </a:lnTo>
                    <a:lnTo>
                      <a:pt x="171" y="150"/>
                    </a:lnTo>
                    <a:lnTo>
                      <a:pt x="175" y="152"/>
                    </a:lnTo>
                    <a:lnTo>
                      <a:pt x="175" y="152"/>
                    </a:lnTo>
                    <a:lnTo>
                      <a:pt x="177" y="153"/>
                    </a:lnTo>
                    <a:lnTo>
                      <a:pt x="177" y="153"/>
                    </a:lnTo>
                    <a:lnTo>
                      <a:pt x="177" y="154"/>
                    </a:lnTo>
                    <a:lnTo>
                      <a:pt x="179" y="157"/>
                    </a:lnTo>
                    <a:lnTo>
                      <a:pt x="179" y="157"/>
                    </a:lnTo>
                    <a:lnTo>
                      <a:pt x="180" y="158"/>
                    </a:lnTo>
                    <a:lnTo>
                      <a:pt x="183" y="158"/>
                    </a:lnTo>
                    <a:lnTo>
                      <a:pt x="183" y="158"/>
                    </a:lnTo>
                    <a:lnTo>
                      <a:pt x="184" y="157"/>
                    </a:lnTo>
                    <a:lnTo>
                      <a:pt x="184" y="156"/>
                    </a:lnTo>
                    <a:lnTo>
                      <a:pt x="184" y="156"/>
                    </a:lnTo>
                    <a:lnTo>
                      <a:pt x="185" y="153"/>
                    </a:lnTo>
                    <a:lnTo>
                      <a:pt x="187" y="152"/>
                    </a:lnTo>
                    <a:lnTo>
                      <a:pt x="187" y="152"/>
                    </a:lnTo>
                    <a:lnTo>
                      <a:pt x="189" y="147"/>
                    </a:lnTo>
                    <a:lnTo>
                      <a:pt x="189" y="147"/>
                    </a:lnTo>
                    <a:lnTo>
                      <a:pt x="191" y="143"/>
                    </a:lnTo>
                    <a:lnTo>
                      <a:pt x="195" y="140"/>
                    </a:lnTo>
                    <a:lnTo>
                      <a:pt x="195" y="140"/>
                    </a:lnTo>
                    <a:lnTo>
                      <a:pt x="197" y="139"/>
                    </a:lnTo>
                    <a:lnTo>
                      <a:pt x="201" y="137"/>
                    </a:lnTo>
                    <a:lnTo>
                      <a:pt x="201" y="137"/>
                    </a:lnTo>
                    <a:lnTo>
                      <a:pt x="203" y="136"/>
                    </a:lnTo>
                    <a:lnTo>
                      <a:pt x="204" y="133"/>
                    </a:lnTo>
                    <a:lnTo>
                      <a:pt x="205" y="129"/>
                    </a:lnTo>
                    <a:lnTo>
                      <a:pt x="205" y="129"/>
                    </a:lnTo>
                    <a:lnTo>
                      <a:pt x="205" y="109"/>
                    </a:lnTo>
                    <a:lnTo>
                      <a:pt x="205" y="109"/>
                    </a:lnTo>
                    <a:lnTo>
                      <a:pt x="207" y="102"/>
                    </a:lnTo>
                    <a:lnTo>
                      <a:pt x="208" y="95"/>
                    </a:lnTo>
                    <a:lnTo>
                      <a:pt x="208" y="95"/>
                    </a:lnTo>
                    <a:lnTo>
                      <a:pt x="211" y="91"/>
                    </a:lnTo>
                    <a:lnTo>
                      <a:pt x="213" y="86"/>
                    </a:lnTo>
                    <a:lnTo>
                      <a:pt x="213" y="86"/>
                    </a:lnTo>
                    <a:lnTo>
                      <a:pt x="215" y="80"/>
                    </a:lnTo>
                    <a:lnTo>
                      <a:pt x="215" y="80"/>
                    </a:lnTo>
                    <a:lnTo>
                      <a:pt x="215" y="75"/>
                    </a:lnTo>
                    <a:lnTo>
                      <a:pt x="216" y="70"/>
                    </a:lnTo>
                    <a:lnTo>
                      <a:pt x="216" y="70"/>
                    </a:lnTo>
                    <a:lnTo>
                      <a:pt x="216" y="67"/>
                    </a:lnTo>
                    <a:lnTo>
                      <a:pt x="215" y="65"/>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 name="Freeform 78">
                <a:extLst>
                  <a:ext uri="{FF2B5EF4-FFF2-40B4-BE49-F238E27FC236}">
                    <a16:creationId xmlns:a16="http://schemas.microsoft.com/office/drawing/2014/main" xmlns="" id="{ACFE3F95-5B28-4568-83D8-C5F31D88BC18}"/>
                  </a:ext>
                </a:extLst>
              </p:cNvPr>
              <p:cNvSpPr>
                <a:spLocks/>
              </p:cNvSpPr>
              <p:nvPr/>
            </p:nvSpPr>
            <p:spPr bwMode="auto">
              <a:xfrm>
                <a:off x="5301309" y="5019574"/>
                <a:ext cx="414925" cy="464870"/>
              </a:xfrm>
              <a:custGeom>
                <a:avLst/>
                <a:gdLst>
                  <a:gd name="T0" fmla="*/ 212 w 216"/>
                  <a:gd name="T1" fmla="*/ 59 h 242"/>
                  <a:gd name="T2" fmla="*/ 207 w 216"/>
                  <a:gd name="T3" fmla="*/ 34 h 242"/>
                  <a:gd name="T4" fmla="*/ 185 w 216"/>
                  <a:gd name="T5" fmla="*/ 17 h 242"/>
                  <a:gd name="T6" fmla="*/ 163 w 216"/>
                  <a:gd name="T7" fmla="*/ 2 h 242"/>
                  <a:gd name="T8" fmla="*/ 144 w 216"/>
                  <a:gd name="T9" fmla="*/ 2 h 242"/>
                  <a:gd name="T10" fmla="*/ 127 w 216"/>
                  <a:gd name="T11" fmla="*/ 4 h 242"/>
                  <a:gd name="T12" fmla="*/ 111 w 216"/>
                  <a:gd name="T13" fmla="*/ 0 h 242"/>
                  <a:gd name="T14" fmla="*/ 95 w 216"/>
                  <a:gd name="T15" fmla="*/ 4 h 242"/>
                  <a:gd name="T16" fmla="*/ 87 w 216"/>
                  <a:gd name="T17" fmla="*/ 16 h 242"/>
                  <a:gd name="T18" fmla="*/ 80 w 216"/>
                  <a:gd name="T19" fmla="*/ 29 h 242"/>
                  <a:gd name="T20" fmla="*/ 75 w 216"/>
                  <a:gd name="T21" fmla="*/ 33 h 242"/>
                  <a:gd name="T22" fmla="*/ 72 w 216"/>
                  <a:gd name="T23" fmla="*/ 33 h 242"/>
                  <a:gd name="T24" fmla="*/ 64 w 216"/>
                  <a:gd name="T25" fmla="*/ 43 h 242"/>
                  <a:gd name="T26" fmla="*/ 47 w 216"/>
                  <a:gd name="T27" fmla="*/ 55 h 242"/>
                  <a:gd name="T28" fmla="*/ 32 w 216"/>
                  <a:gd name="T29" fmla="*/ 58 h 242"/>
                  <a:gd name="T30" fmla="*/ 24 w 216"/>
                  <a:gd name="T31" fmla="*/ 57 h 242"/>
                  <a:gd name="T32" fmla="*/ 8 w 216"/>
                  <a:gd name="T33" fmla="*/ 58 h 242"/>
                  <a:gd name="T34" fmla="*/ 3 w 216"/>
                  <a:gd name="T35" fmla="*/ 59 h 242"/>
                  <a:gd name="T36" fmla="*/ 2 w 216"/>
                  <a:gd name="T37" fmla="*/ 68 h 242"/>
                  <a:gd name="T38" fmla="*/ 12 w 216"/>
                  <a:gd name="T39" fmla="*/ 78 h 242"/>
                  <a:gd name="T40" fmla="*/ 11 w 216"/>
                  <a:gd name="T41" fmla="*/ 94 h 242"/>
                  <a:gd name="T42" fmla="*/ 3 w 216"/>
                  <a:gd name="T43" fmla="*/ 107 h 242"/>
                  <a:gd name="T44" fmla="*/ 12 w 216"/>
                  <a:gd name="T45" fmla="*/ 120 h 242"/>
                  <a:gd name="T46" fmla="*/ 23 w 216"/>
                  <a:gd name="T47" fmla="*/ 129 h 242"/>
                  <a:gd name="T48" fmla="*/ 34 w 216"/>
                  <a:gd name="T49" fmla="*/ 136 h 242"/>
                  <a:gd name="T50" fmla="*/ 43 w 216"/>
                  <a:gd name="T51" fmla="*/ 154 h 242"/>
                  <a:gd name="T52" fmla="*/ 55 w 216"/>
                  <a:gd name="T53" fmla="*/ 149 h 242"/>
                  <a:gd name="T54" fmla="*/ 67 w 216"/>
                  <a:gd name="T55" fmla="*/ 161 h 242"/>
                  <a:gd name="T56" fmla="*/ 76 w 216"/>
                  <a:gd name="T57" fmla="*/ 182 h 242"/>
                  <a:gd name="T58" fmla="*/ 68 w 216"/>
                  <a:gd name="T59" fmla="*/ 194 h 242"/>
                  <a:gd name="T60" fmla="*/ 55 w 216"/>
                  <a:gd name="T61" fmla="*/ 205 h 242"/>
                  <a:gd name="T62" fmla="*/ 64 w 216"/>
                  <a:gd name="T63" fmla="*/ 218 h 242"/>
                  <a:gd name="T64" fmla="*/ 80 w 216"/>
                  <a:gd name="T65" fmla="*/ 215 h 242"/>
                  <a:gd name="T66" fmla="*/ 86 w 216"/>
                  <a:gd name="T67" fmla="*/ 221 h 242"/>
                  <a:gd name="T68" fmla="*/ 84 w 216"/>
                  <a:gd name="T69" fmla="*/ 232 h 242"/>
                  <a:gd name="T70" fmla="*/ 100 w 216"/>
                  <a:gd name="T71" fmla="*/ 240 h 242"/>
                  <a:gd name="T72" fmla="*/ 107 w 216"/>
                  <a:gd name="T73" fmla="*/ 231 h 242"/>
                  <a:gd name="T74" fmla="*/ 131 w 216"/>
                  <a:gd name="T75" fmla="*/ 230 h 242"/>
                  <a:gd name="T76" fmla="*/ 140 w 216"/>
                  <a:gd name="T77" fmla="*/ 219 h 242"/>
                  <a:gd name="T78" fmla="*/ 147 w 216"/>
                  <a:gd name="T79" fmla="*/ 203 h 242"/>
                  <a:gd name="T80" fmla="*/ 138 w 216"/>
                  <a:gd name="T81" fmla="*/ 198 h 242"/>
                  <a:gd name="T82" fmla="*/ 127 w 216"/>
                  <a:gd name="T83" fmla="*/ 197 h 242"/>
                  <a:gd name="T84" fmla="*/ 140 w 216"/>
                  <a:gd name="T85" fmla="*/ 193 h 242"/>
                  <a:gd name="T86" fmla="*/ 144 w 216"/>
                  <a:gd name="T87" fmla="*/ 184 h 242"/>
                  <a:gd name="T88" fmla="*/ 155 w 216"/>
                  <a:gd name="T89" fmla="*/ 186 h 242"/>
                  <a:gd name="T90" fmla="*/ 177 w 216"/>
                  <a:gd name="T91" fmla="*/ 173 h 242"/>
                  <a:gd name="T92" fmla="*/ 172 w 216"/>
                  <a:gd name="T93" fmla="*/ 166 h 242"/>
                  <a:gd name="T94" fmla="*/ 165 w 216"/>
                  <a:gd name="T95" fmla="*/ 160 h 242"/>
                  <a:gd name="T96" fmla="*/ 169 w 216"/>
                  <a:gd name="T97" fmla="*/ 157 h 242"/>
                  <a:gd name="T98" fmla="*/ 171 w 216"/>
                  <a:gd name="T99" fmla="*/ 153 h 242"/>
                  <a:gd name="T100" fmla="*/ 175 w 216"/>
                  <a:gd name="T101" fmla="*/ 152 h 242"/>
                  <a:gd name="T102" fmla="*/ 183 w 216"/>
                  <a:gd name="T103" fmla="*/ 158 h 242"/>
                  <a:gd name="T104" fmla="*/ 187 w 216"/>
                  <a:gd name="T105" fmla="*/ 152 h 242"/>
                  <a:gd name="T106" fmla="*/ 201 w 216"/>
                  <a:gd name="T107" fmla="*/ 137 h 242"/>
                  <a:gd name="T108" fmla="*/ 205 w 216"/>
                  <a:gd name="T109" fmla="*/ 109 h 242"/>
                  <a:gd name="T110" fmla="*/ 215 w 216"/>
                  <a:gd name="T111" fmla="*/ 8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 h="242">
                    <a:moveTo>
                      <a:pt x="215" y="65"/>
                    </a:moveTo>
                    <a:lnTo>
                      <a:pt x="215" y="65"/>
                    </a:lnTo>
                    <a:lnTo>
                      <a:pt x="213" y="62"/>
                    </a:lnTo>
                    <a:lnTo>
                      <a:pt x="212" y="59"/>
                    </a:lnTo>
                    <a:lnTo>
                      <a:pt x="212" y="59"/>
                    </a:lnTo>
                    <a:lnTo>
                      <a:pt x="212" y="59"/>
                    </a:lnTo>
                    <a:lnTo>
                      <a:pt x="212" y="59"/>
                    </a:lnTo>
                    <a:lnTo>
                      <a:pt x="212" y="59"/>
                    </a:lnTo>
                    <a:lnTo>
                      <a:pt x="212" y="59"/>
                    </a:lnTo>
                    <a:lnTo>
                      <a:pt x="211" y="50"/>
                    </a:lnTo>
                    <a:lnTo>
                      <a:pt x="211" y="50"/>
                    </a:lnTo>
                    <a:lnTo>
                      <a:pt x="208" y="38"/>
                    </a:lnTo>
                    <a:lnTo>
                      <a:pt x="208" y="38"/>
                    </a:lnTo>
                    <a:lnTo>
                      <a:pt x="207" y="34"/>
                    </a:lnTo>
                    <a:lnTo>
                      <a:pt x="203" y="30"/>
                    </a:lnTo>
                    <a:lnTo>
                      <a:pt x="203" y="30"/>
                    </a:lnTo>
                    <a:lnTo>
                      <a:pt x="197" y="25"/>
                    </a:lnTo>
                    <a:lnTo>
                      <a:pt x="189" y="21"/>
                    </a:lnTo>
                    <a:lnTo>
                      <a:pt x="189" y="21"/>
                    </a:lnTo>
                    <a:lnTo>
                      <a:pt x="187" y="18"/>
                    </a:lnTo>
                    <a:lnTo>
                      <a:pt x="185" y="17"/>
                    </a:lnTo>
                    <a:lnTo>
                      <a:pt x="185" y="17"/>
                    </a:lnTo>
                    <a:lnTo>
                      <a:pt x="184" y="14"/>
                    </a:lnTo>
                    <a:lnTo>
                      <a:pt x="181" y="13"/>
                    </a:lnTo>
                    <a:lnTo>
                      <a:pt x="181" y="13"/>
                    </a:lnTo>
                    <a:lnTo>
                      <a:pt x="172" y="8"/>
                    </a:lnTo>
                    <a:lnTo>
                      <a:pt x="172" y="8"/>
                    </a:lnTo>
                    <a:lnTo>
                      <a:pt x="163" y="2"/>
                    </a:lnTo>
                    <a:lnTo>
                      <a:pt x="163" y="2"/>
                    </a:lnTo>
                    <a:lnTo>
                      <a:pt x="159" y="2"/>
                    </a:lnTo>
                    <a:lnTo>
                      <a:pt x="155" y="2"/>
                    </a:lnTo>
                    <a:lnTo>
                      <a:pt x="147" y="2"/>
                    </a:lnTo>
                    <a:lnTo>
                      <a:pt x="147" y="2"/>
                    </a:lnTo>
                    <a:lnTo>
                      <a:pt x="144" y="2"/>
                    </a:lnTo>
                    <a:lnTo>
                      <a:pt x="144" y="2"/>
                    </a:lnTo>
                    <a:lnTo>
                      <a:pt x="142" y="1"/>
                    </a:lnTo>
                    <a:lnTo>
                      <a:pt x="140" y="0"/>
                    </a:lnTo>
                    <a:lnTo>
                      <a:pt x="140" y="0"/>
                    </a:lnTo>
                    <a:lnTo>
                      <a:pt x="138" y="1"/>
                    </a:lnTo>
                    <a:lnTo>
                      <a:pt x="135" y="2"/>
                    </a:lnTo>
                    <a:lnTo>
                      <a:pt x="135" y="2"/>
                    </a:lnTo>
                    <a:lnTo>
                      <a:pt x="127" y="4"/>
                    </a:lnTo>
                    <a:lnTo>
                      <a:pt x="127" y="4"/>
                    </a:lnTo>
                    <a:lnTo>
                      <a:pt x="119" y="1"/>
                    </a:lnTo>
                    <a:lnTo>
                      <a:pt x="119" y="1"/>
                    </a:lnTo>
                    <a:lnTo>
                      <a:pt x="114" y="1"/>
                    </a:lnTo>
                    <a:lnTo>
                      <a:pt x="114" y="1"/>
                    </a:lnTo>
                    <a:lnTo>
                      <a:pt x="111" y="0"/>
                    </a:lnTo>
                    <a:lnTo>
                      <a:pt x="111" y="0"/>
                    </a:lnTo>
                    <a:lnTo>
                      <a:pt x="108" y="0"/>
                    </a:lnTo>
                    <a:lnTo>
                      <a:pt x="106" y="0"/>
                    </a:lnTo>
                    <a:lnTo>
                      <a:pt x="102" y="2"/>
                    </a:lnTo>
                    <a:lnTo>
                      <a:pt x="102" y="2"/>
                    </a:lnTo>
                    <a:lnTo>
                      <a:pt x="98" y="4"/>
                    </a:lnTo>
                    <a:lnTo>
                      <a:pt x="98" y="4"/>
                    </a:lnTo>
                    <a:lnTo>
                      <a:pt x="95" y="4"/>
                    </a:lnTo>
                    <a:lnTo>
                      <a:pt x="92" y="5"/>
                    </a:lnTo>
                    <a:lnTo>
                      <a:pt x="92" y="5"/>
                    </a:lnTo>
                    <a:lnTo>
                      <a:pt x="90" y="8"/>
                    </a:lnTo>
                    <a:lnTo>
                      <a:pt x="88" y="12"/>
                    </a:lnTo>
                    <a:lnTo>
                      <a:pt x="88" y="12"/>
                    </a:lnTo>
                    <a:lnTo>
                      <a:pt x="87" y="16"/>
                    </a:lnTo>
                    <a:lnTo>
                      <a:pt x="87" y="16"/>
                    </a:lnTo>
                    <a:lnTo>
                      <a:pt x="84" y="21"/>
                    </a:lnTo>
                    <a:lnTo>
                      <a:pt x="84" y="21"/>
                    </a:lnTo>
                    <a:lnTo>
                      <a:pt x="84" y="25"/>
                    </a:lnTo>
                    <a:lnTo>
                      <a:pt x="84" y="26"/>
                    </a:lnTo>
                    <a:lnTo>
                      <a:pt x="82" y="27"/>
                    </a:lnTo>
                    <a:lnTo>
                      <a:pt x="82" y="27"/>
                    </a:lnTo>
                    <a:lnTo>
                      <a:pt x="80" y="29"/>
                    </a:lnTo>
                    <a:lnTo>
                      <a:pt x="79" y="30"/>
                    </a:lnTo>
                    <a:lnTo>
                      <a:pt x="79" y="30"/>
                    </a:lnTo>
                    <a:lnTo>
                      <a:pt x="78" y="33"/>
                    </a:lnTo>
                    <a:lnTo>
                      <a:pt x="78" y="34"/>
                    </a:lnTo>
                    <a:lnTo>
                      <a:pt x="78" y="34"/>
                    </a:lnTo>
                    <a:lnTo>
                      <a:pt x="76" y="34"/>
                    </a:lnTo>
                    <a:lnTo>
                      <a:pt x="75" y="33"/>
                    </a:lnTo>
                    <a:lnTo>
                      <a:pt x="72" y="31"/>
                    </a:lnTo>
                    <a:lnTo>
                      <a:pt x="72" y="31"/>
                    </a:lnTo>
                    <a:lnTo>
                      <a:pt x="72" y="31"/>
                    </a:lnTo>
                    <a:lnTo>
                      <a:pt x="72" y="31"/>
                    </a:lnTo>
                    <a:lnTo>
                      <a:pt x="72" y="31"/>
                    </a:lnTo>
                    <a:lnTo>
                      <a:pt x="72" y="33"/>
                    </a:lnTo>
                    <a:lnTo>
                      <a:pt x="72" y="33"/>
                    </a:lnTo>
                    <a:lnTo>
                      <a:pt x="72" y="34"/>
                    </a:lnTo>
                    <a:lnTo>
                      <a:pt x="72" y="34"/>
                    </a:lnTo>
                    <a:lnTo>
                      <a:pt x="70" y="38"/>
                    </a:lnTo>
                    <a:lnTo>
                      <a:pt x="66" y="42"/>
                    </a:lnTo>
                    <a:lnTo>
                      <a:pt x="66" y="42"/>
                    </a:lnTo>
                    <a:lnTo>
                      <a:pt x="64" y="43"/>
                    </a:lnTo>
                    <a:lnTo>
                      <a:pt x="64" y="43"/>
                    </a:lnTo>
                    <a:lnTo>
                      <a:pt x="58" y="43"/>
                    </a:lnTo>
                    <a:lnTo>
                      <a:pt x="58" y="43"/>
                    </a:lnTo>
                    <a:lnTo>
                      <a:pt x="55" y="45"/>
                    </a:lnTo>
                    <a:lnTo>
                      <a:pt x="52" y="47"/>
                    </a:lnTo>
                    <a:lnTo>
                      <a:pt x="50" y="54"/>
                    </a:lnTo>
                    <a:lnTo>
                      <a:pt x="50" y="54"/>
                    </a:lnTo>
                    <a:lnTo>
                      <a:pt x="47" y="55"/>
                    </a:lnTo>
                    <a:lnTo>
                      <a:pt x="46" y="55"/>
                    </a:lnTo>
                    <a:lnTo>
                      <a:pt x="40" y="55"/>
                    </a:lnTo>
                    <a:lnTo>
                      <a:pt x="40" y="55"/>
                    </a:lnTo>
                    <a:lnTo>
                      <a:pt x="36" y="58"/>
                    </a:lnTo>
                    <a:lnTo>
                      <a:pt x="34" y="59"/>
                    </a:lnTo>
                    <a:lnTo>
                      <a:pt x="34" y="59"/>
                    </a:lnTo>
                    <a:lnTo>
                      <a:pt x="32" y="58"/>
                    </a:lnTo>
                    <a:lnTo>
                      <a:pt x="31" y="58"/>
                    </a:lnTo>
                    <a:lnTo>
                      <a:pt x="31" y="58"/>
                    </a:lnTo>
                    <a:lnTo>
                      <a:pt x="28" y="57"/>
                    </a:lnTo>
                    <a:lnTo>
                      <a:pt x="28" y="57"/>
                    </a:lnTo>
                    <a:lnTo>
                      <a:pt x="27" y="57"/>
                    </a:lnTo>
                    <a:lnTo>
                      <a:pt x="24" y="57"/>
                    </a:lnTo>
                    <a:lnTo>
                      <a:pt x="24" y="57"/>
                    </a:lnTo>
                    <a:lnTo>
                      <a:pt x="22" y="57"/>
                    </a:lnTo>
                    <a:lnTo>
                      <a:pt x="19" y="57"/>
                    </a:lnTo>
                    <a:lnTo>
                      <a:pt x="19" y="57"/>
                    </a:lnTo>
                    <a:lnTo>
                      <a:pt x="16" y="55"/>
                    </a:lnTo>
                    <a:lnTo>
                      <a:pt x="14" y="57"/>
                    </a:lnTo>
                    <a:lnTo>
                      <a:pt x="8" y="58"/>
                    </a:lnTo>
                    <a:lnTo>
                      <a:pt x="8" y="58"/>
                    </a:lnTo>
                    <a:lnTo>
                      <a:pt x="7" y="59"/>
                    </a:lnTo>
                    <a:lnTo>
                      <a:pt x="7" y="59"/>
                    </a:lnTo>
                    <a:lnTo>
                      <a:pt x="7" y="59"/>
                    </a:lnTo>
                    <a:lnTo>
                      <a:pt x="7" y="59"/>
                    </a:lnTo>
                    <a:lnTo>
                      <a:pt x="6" y="59"/>
                    </a:lnTo>
                    <a:lnTo>
                      <a:pt x="6" y="59"/>
                    </a:lnTo>
                    <a:lnTo>
                      <a:pt x="3" y="59"/>
                    </a:lnTo>
                    <a:lnTo>
                      <a:pt x="0" y="59"/>
                    </a:lnTo>
                    <a:lnTo>
                      <a:pt x="0" y="59"/>
                    </a:lnTo>
                    <a:lnTo>
                      <a:pt x="2" y="63"/>
                    </a:lnTo>
                    <a:lnTo>
                      <a:pt x="2" y="63"/>
                    </a:lnTo>
                    <a:lnTo>
                      <a:pt x="2" y="66"/>
                    </a:lnTo>
                    <a:lnTo>
                      <a:pt x="2" y="68"/>
                    </a:lnTo>
                    <a:lnTo>
                      <a:pt x="2" y="68"/>
                    </a:lnTo>
                    <a:lnTo>
                      <a:pt x="3" y="71"/>
                    </a:lnTo>
                    <a:lnTo>
                      <a:pt x="6" y="72"/>
                    </a:lnTo>
                    <a:lnTo>
                      <a:pt x="6" y="72"/>
                    </a:lnTo>
                    <a:lnTo>
                      <a:pt x="10" y="75"/>
                    </a:lnTo>
                    <a:lnTo>
                      <a:pt x="11" y="76"/>
                    </a:lnTo>
                    <a:lnTo>
                      <a:pt x="12" y="78"/>
                    </a:lnTo>
                    <a:lnTo>
                      <a:pt x="12" y="78"/>
                    </a:lnTo>
                    <a:lnTo>
                      <a:pt x="14" y="82"/>
                    </a:lnTo>
                    <a:lnTo>
                      <a:pt x="15" y="86"/>
                    </a:lnTo>
                    <a:lnTo>
                      <a:pt x="15" y="86"/>
                    </a:lnTo>
                    <a:lnTo>
                      <a:pt x="15" y="87"/>
                    </a:lnTo>
                    <a:lnTo>
                      <a:pt x="14" y="90"/>
                    </a:lnTo>
                    <a:lnTo>
                      <a:pt x="14" y="90"/>
                    </a:lnTo>
                    <a:lnTo>
                      <a:pt x="11" y="94"/>
                    </a:lnTo>
                    <a:lnTo>
                      <a:pt x="7" y="98"/>
                    </a:lnTo>
                    <a:lnTo>
                      <a:pt x="7" y="98"/>
                    </a:lnTo>
                    <a:lnTo>
                      <a:pt x="6" y="100"/>
                    </a:lnTo>
                    <a:lnTo>
                      <a:pt x="6" y="103"/>
                    </a:lnTo>
                    <a:lnTo>
                      <a:pt x="6" y="103"/>
                    </a:lnTo>
                    <a:lnTo>
                      <a:pt x="4" y="104"/>
                    </a:lnTo>
                    <a:lnTo>
                      <a:pt x="3" y="107"/>
                    </a:lnTo>
                    <a:lnTo>
                      <a:pt x="3" y="107"/>
                    </a:lnTo>
                    <a:lnTo>
                      <a:pt x="4" y="109"/>
                    </a:lnTo>
                    <a:lnTo>
                      <a:pt x="6" y="111"/>
                    </a:lnTo>
                    <a:lnTo>
                      <a:pt x="8" y="113"/>
                    </a:lnTo>
                    <a:lnTo>
                      <a:pt x="8" y="113"/>
                    </a:lnTo>
                    <a:lnTo>
                      <a:pt x="10" y="116"/>
                    </a:lnTo>
                    <a:lnTo>
                      <a:pt x="12" y="120"/>
                    </a:lnTo>
                    <a:lnTo>
                      <a:pt x="12" y="120"/>
                    </a:lnTo>
                    <a:lnTo>
                      <a:pt x="15" y="120"/>
                    </a:lnTo>
                    <a:lnTo>
                      <a:pt x="18" y="121"/>
                    </a:lnTo>
                    <a:lnTo>
                      <a:pt x="18" y="121"/>
                    </a:lnTo>
                    <a:lnTo>
                      <a:pt x="20" y="125"/>
                    </a:lnTo>
                    <a:lnTo>
                      <a:pt x="23" y="129"/>
                    </a:lnTo>
                    <a:lnTo>
                      <a:pt x="23" y="129"/>
                    </a:lnTo>
                    <a:lnTo>
                      <a:pt x="24" y="131"/>
                    </a:lnTo>
                    <a:lnTo>
                      <a:pt x="27" y="132"/>
                    </a:lnTo>
                    <a:lnTo>
                      <a:pt x="27" y="132"/>
                    </a:lnTo>
                    <a:lnTo>
                      <a:pt x="30" y="135"/>
                    </a:lnTo>
                    <a:lnTo>
                      <a:pt x="31" y="136"/>
                    </a:lnTo>
                    <a:lnTo>
                      <a:pt x="34" y="136"/>
                    </a:lnTo>
                    <a:lnTo>
                      <a:pt x="34" y="136"/>
                    </a:lnTo>
                    <a:lnTo>
                      <a:pt x="36" y="137"/>
                    </a:lnTo>
                    <a:lnTo>
                      <a:pt x="38" y="139"/>
                    </a:lnTo>
                    <a:lnTo>
                      <a:pt x="39" y="145"/>
                    </a:lnTo>
                    <a:lnTo>
                      <a:pt x="39" y="145"/>
                    </a:lnTo>
                    <a:lnTo>
                      <a:pt x="42" y="152"/>
                    </a:lnTo>
                    <a:lnTo>
                      <a:pt x="42" y="152"/>
                    </a:lnTo>
                    <a:lnTo>
                      <a:pt x="43" y="154"/>
                    </a:lnTo>
                    <a:lnTo>
                      <a:pt x="44" y="154"/>
                    </a:lnTo>
                    <a:lnTo>
                      <a:pt x="44" y="154"/>
                    </a:lnTo>
                    <a:lnTo>
                      <a:pt x="47" y="153"/>
                    </a:lnTo>
                    <a:lnTo>
                      <a:pt x="50" y="152"/>
                    </a:lnTo>
                    <a:lnTo>
                      <a:pt x="52" y="149"/>
                    </a:lnTo>
                    <a:lnTo>
                      <a:pt x="55" y="149"/>
                    </a:lnTo>
                    <a:lnTo>
                      <a:pt x="55" y="149"/>
                    </a:lnTo>
                    <a:lnTo>
                      <a:pt x="58" y="150"/>
                    </a:lnTo>
                    <a:lnTo>
                      <a:pt x="59" y="153"/>
                    </a:lnTo>
                    <a:lnTo>
                      <a:pt x="59" y="153"/>
                    </a:lnTo>
                    <a:lnTo>
                      <a:pt x="60" y="156"/>
                    </a:lnTo>
                    <a:lnTo>
                      <a:pt x="63" y="158"/>
                    </a:lnTo>
                    <a:lnTo>
                      <a:pt x="63" y="158"/>
                    </a:lnTo>
                    <a:lnTo>
                      <a:pt x="67" y="161"/>
                    </a:lnTo>
                    <a:lnTo>
                      <a:pt x="67" y="161"/>
                    </a:lnTo>
                    <a:lnTo>
                      <a:pt x="70" y="165"/>
                    </a:lnTo>
                    <a:lnTo>
                      <a:pt x="70" y="165"/>
                    </a:lnTo>
                    <a:lnTo>
                      <a:pt x="76" y="174"/>
                    </a:lnTo>
                    <a:lnTo>
                      <a:pt x="76" y="174"/>
                    </a:lnTo>
                    <a:lnTo>
                      <a:pt x="76" y="178"/>
                    </a:lnTo>
                    <a:lnTo>
                      <a:pt x="76" y="182"/>
                    </a:lnTo>
                    <a:lnTo>
                      <a:pt x="74" y="185"/>
                    </a:lnTo>
                    <a:lnTo>
                      <a:pt x="71" y="188"/>
                    </a:lnTo>
                    <a:lnTo>
                      <a:pt x="71" y="188"/>
                    </a:lnTo>
                    <a:lnTo>
                      <a:pt x="68" y="191"/>
                    </a:lnTo>
                    <a:lnTo>
                      <a:pt x="68" y="191"/>
                    </a:lnTo>
                    <a:lnTo>
                      <a:pt x="68" y="194"/>
                    </a:lnTo>
                    <a:lnTo>
                      <a:pt x="68" y="194"/>
                    </a:lnTo>
                    <a:lnTo>
                      <a:pt x="64" y="194"/>
                    </a:lnTo>
                    <a:lnTo>
                      <a:pt x="60" y="194"/>
                    </a:lnTo>
                    <a:lnTo>
                      <a:pt x="60" y="194"/>
                    </a:lnTo>
                    <a:lnTo>
                      <a:pt x="58" y="197"/>
                    </a:lnTo>
                    <a:lnTo>
                      <a:pt x="56" y="199"/>
                    </a:lnTo>
                    <a:lnTo>
                      <a:pt x="56" y="199"/>
                    </a:lnTo>
                    <a:lnTo>
                      <a:pt x="55" y="205"/>
                    </a:lnTo>
                    <a:lnTo>
                      <a:pt x="55" y="205"/>
                    </a:lnTo>
                    <a:lnTo>
                      <a:pt x="55" y="209"/>
                    </a:lnTo>
                    <a:lnTo>
                      <a:pt x="56" y="213"/>
                    </a:lnTo>
                    <a:lnTo>
                      <a:pt x="59" y="217"/>
                    </a:lnTo>
                    <a:lnTo>
                      <a:pt x="62" y="218"/>
                    </a:lnTo>
                    <a:lnTo>
                      <a:pt x="62" y="218"/>
                    </a:lnTo>
                    <a:lnTo>
                      <a:pt x="64" y="218"/>
                    </a:lnTo>
                    <a:lnTo>
                      <a:pt x="66" y="217"/>
                    </a:lnTo>
                    <a:lnTo>
                      <a:pt x="70" y="215"/>
                    </a:lnTo>
                    <a:lnTo>
                      <a:pt x="70" y="215"/>
                    </a:lnTo>
                    <a:lnTo>
                      <a:pt x="75" y="215"/>
                    </a:lnTo>
                    <a:lnTo>
                      <a:pt x="75" y="215"/>
                    </a:lnTo>
                    <a:lnTo>
                      <a:pt x="78" y="214"/>
                    </a:lnTo>
                    <a:lnTo>
                      <a:pt x="80" y="215"/>
                    </a:lnTo>
                    <a:lnTo>
                      <a:pt x="80" y="215"/>
                    </a:lnTo>
                    <a:lnTo>
                      <a:pt x="82" y="217"/>
                    </a:lnTo>
                    <a:lnTo>
                      <a:pt x="82" y="217"/>
                    </a:lnTo>
                    <a:lnTo>
                      <a:pt x="84" y="218"/>
                    </a:lnTo>
                    <a:lnTo>
                      <a:pt x="84" y="218"/>
                    </a:lnTo>
                    <a:lnTo>
                      <a:pt x="86" y="221"/>
                    </a:lnTo>
                    <a:lnTo>
                      <a:pt x="86" y="221"/>
                    </a:lnTo>
                    <a:lnTo>
                      <a:pt x="88" y="223"/>
                    </a:lnTo>
                    <a:lnTo>
                      <a:pt x="90" y="226"/>
                    </a:lnTo>
                    <a:lnTo>
                      <a:pt x="90" y="226"/>
                    </a:lnTo>
                    <a:lnTo>
                      <a:pt x="90" y="229"/>
                    </a:lnTo>
                    <a:lnTo>
                      <a:pt x="87" y="230"/>
                    </a:lnTo>
                    <a:lnTo>
                      <a:pt x="84" y="232"/>
                    </a:lnTo>
                    <a:lnTo>
                      <a:pt x="84" y="232"/>
                    </a:lnTo>
                    <a:lnTo>
                      <a:pt x="82" y="238"/>
                    </a:lnTo>
                    <a:lnTo>
                      <a:pt x="82" y="238"/>
                    </a:lnTo>
                    <a:lnTo>
                      <a:pt x="87" y="240"/>
                    </a:lnTo>
                    <a:lnTo>
                      <a:pt x="92" y="242"/>
                    </a:lnTo>
                    <a:lnTo>
                      <a:pt x="92" y="242"/>
                    </a:lnTo>
                    <a:lnTo>
                      <a:pt x="96" y="242"/>
                    </a:lnTo>
                    <a:lnTo>
                      <a:pt x="100" y="240"/>
                    </a:lnTo>
                    <a:lnTo>
                      <a:pt x="100" y="240"/>
                    </a:lnTo>
                    <a:lnTo>
                      <a:pt x="102" y="238"/>
                    </a:lnTo>
                    <a:lnTo>
                      <a:pt x="102" y="238"/>
                    </a:lnTo>
                    <a:lnTo>
                      <a:pt x="103" y="234"/>
                    </a:lnTo>
                    <a:lnTo>
                      <a:pt x="104" y="232"/>
                    </a:lnTo>
                    <a:lnTo>
                      <a:pt x="107" y="231"/>
                    </a:lnTo>
                    <a:lnTo>
                      <a:pt x="107" y="231"/>
                    </a:lnTo>
                    <a:lnTo>
                      <a:pt x="112" y="231"/>
                    </a:lnTo>
                    <a:lnTo>
                      <a:pt x="118" y="229"/>
                    </a:lnTo>
                    <a:lnTo>
                      <a:pt x="118" y="229"/>
                    </a:lnTo>
                    <a:lnTo>
                      <a:pt x="122" y="229"/>
                    </a:lnTo>
                    <a:lnTo>
                      <a:pt x="127" y="229"/>
                    </a:lnTo>
                    <a:lnTo>
                      <a:pt x="127" y="229"/>
                    </a:lnTo>
                    <a:lnTo>
                      <a:pt x="131" y="230"/>
                    </a:lnTo>
                    <a:lnTo>
                      <a:pt x="135" y="229"/>
                    </a:lnTo>
                    <a:lnTo>
                      <a:pt x="135" y="229"/>
                    </a:lnTo>
                    <a:lnTo>
                      <a:pt x="138" y="225"/>
                    </a:lnTo>
                    <a:lnTo>
                      <a:pt x="138" y="225"/>
                    </a:lnTo>
                    <a:lnTo>
                      <a:pt x="139" y="222"/>
                    </a:lnTo>
                    <a:lnTo>
                      <a:pt x="139" y="222"/>
                    </a:lnTo>
                    <a:lnTo>
                      <a:pt x="140" y="219"/>
                    </a:lnTo>
                    <a:lnTo>
                      <a:pt x="143" y="218"/>
                    </a:lnTo>
                    <a:lnTo>
                      <a:pt x="144" y="217"/>
                    </a:lnTo>
                    <a:lnTo>
                      <a:pt x="145" y="215"/>
                    </a:lnTo>
                    <a:lnTo>
                      <a:pt x="145" y="215"/>
                    </a:lnTo>
                    <a:lnTo>
                      <a:pt x="147" y="209"/>
                    </a:lnTo>
                    <a:lnTo>
                      <a:pt x="147" y="209"/>
                    </a:lnTo>
                    <a:lnTo>
                      <a:pt x="147" y="203"/>
                    </a:lnTo>
                    <a:lnTo>
                      <a:pt x="147" y="198"/>
                    </a:lnTo>
                    <a:lnTo>
                      <a:pt x="147" y="198"/>
                    </a:lnTo>
                    <a:lnTo>
                      <a:pt x="145" y="195"/>
                    </a:lnTo>
                    <a:lnTo>
                      <a:pt x="144" y="195"/>
                    </a:lnTo>
                    <a:lnTo>
                      <a:pt x="142" y="198"/>
                    </a:lnTo>
                    <a:lnTo>
                      <a:pt x="142" y="198"/>
                    </a:lnTo>
                    <a:lnTo>
                      <a:pt x="138" y="198"/>
                    </a:lnTo>
                    <a:lnTo>
                      <a:pt x="138" y="198"/>
                    </a:lnTo>
                    <a:lnTo>
                      <a:pt x="132" y="199"/>
                    </a:lnTo>
                    <a:lnTo>
                      <a:pt x="132" y="199"/>
                    </a:lnTo>
                    <a:lnTo>
                      <a:pt x="126" y="199"/>
                    </a:lnTo>
                    <a:lnTo>
                      <a:pt x="126" y="199"/>
                    </a:lnTo>
                    <a:lnTo>
                      <a:pt x="126" y="198"/>
                    </a:lnTo>
                    <a:lnTo>
                      <a:pt x="127" y="197"/>
                    </a:lnTo>
                    <a:lnTo>
                      <a:pt x="130" y="195"/>
                    </a:lnTo>
                    <a:lnTo>
                      <a:pt x="130" y="195"/>
                    </a:lnTo>
                    <a:lnTo>
                      <a:pt x="135" y="195"/>
                    </a:lnTo>
                    <a:lnTo>
                      <a:pt x="138" y="195"/>
                    </a:lnTo>
                    <a:lnTo>
                      <a:pt x="139" y="194"/>
                    </a:lnTo>
                    <a:lnTo>
                      <a:pt x="139" y="194"/>
                    </a:lnTo>
                    <a:lnTo>
                      <a:pt x="140" y="193"/>
                    </a:lnTo>
                    <a:lnTo>
                      <a:pt x="139" y="190"/>
                    </a:lnTo>
                    <a:lnTo>
                      <a:pt x="138" y="188"/>
                    </a:lnTo>
                    <a:lnTo>
                      <a:pt x="138" y="188"/>
                    </a:lnTo>
                    <a:lnTo>
                      <a:pt x="139" y="186"/>
                    </a:lnTo>
                    <a:lnTo>
                      <a:pt x="140" y="185"/>
                    </a:lnTo>
                    <a:lnTo>
                      <a:pt x="144" y="184"/>
                    </a:lnTo>
                    <a:lnTo>
                      <a:pt x="144" y="184"/>
                    </a:lnTo>
                    <a:lnTo>
                      <a:pt x="147" y="181"/>
                    </a:lnTo>
                    <a:lnTo>
                      <a:pt x="148" y="181"/>
                    </a:lnTo>
                    <a:lnTo>
                      <a:pt x="149" y="181"/>
                    </a:lnTo>
                    <a:lnTo>
                      <a:pt x="149" y="181"/>
                    </a:lnTo>
                    <a:lnTo>
                      <a:pt x="152" y="184"/>
                    </a:lnTo>
                    <a:lnTo>
                      <a:pt x="155" y="186"/>
                    </a:lnTo>
                    <a:lnTo>
                      <a:pt x="155" y="186"/>
                    </a:lnTo>
                    <a:lnTo>
                      <a:pt x="157" y="188"/>
                    </a:lnTo>
                    <a:lnTo>
                      <a:pt x="161" y="186"/>
                    </a:lnTo>
                    <a:lnTo>
                      <a:pt x="161" y="186"/>
                    </a:lnTo>
                    <a:lnTo>
                      <a:pt x="172" y="180"/>
                    </a:lnTo>
                    <a:lnTo>
                      <a:pt x="172" y="180"/>
                    </a:lnTo>
                    <a:lnTo>
                      <a:pt x="176" y="177"/>
                    </a:lnTo>
                    <a:lnTo>
                      <a:pt x="177" y="173"/>
                    </a:lnTo>
                    <a:lnTo>
                      <a:pt x="177" y="173"/>
                    </a:lnTo>
                    <a:lnTo>
                      <a:pt x="176" y="170"/>
                    </a:lnTo>
                    <a:lnTo>
                      <a:pt x="176" y="170"/>
                    </a:lnTo>
                    <a:lnTo>
                      <a:pt x="173" y="169"/>
                    </a:lnTo>
                    <a:lnTo>
                      <a:pt x="172" y="169"/>
                    </a:lnTo>
                    <a:lnTo>
                      <a:pt x="172" y="166"/>
                    </a:lnTo>
                    <a:lnTo>
                      <a:pt x="172" y="166"/>
                    </a:lnTo>
                    <a:lnTo>
                      <a:pt x="176" y="164"/>
                    </a:lnTo>
                    <a:lnTo>
                      <a:pt x="176" y="162"/>
                    </a:lnTo>
                    <a:lnTo>
                      <a:pt x="175" y="161"/>
                    </a:lnTo>
                    <a:lnTo>
                      <a:pt x="175" y="161"/>
                    </a:lnTo>
                    <a:lnTo>
                      <a:pt x="171" y="160"/>
                    </a:lnTo>
                    <a:lnTo>
                      <a:pt x="165" y="160"/>
                    </a:lnTo>
                    <a:lnTo>
                      <a:pt x="165" y="160"/>
                    </a:lnTo>
                    <a:lnTo>
                      <a:pt x="159" y="158"/>
                    </a:lnTo>
                    <a:lnTo>
                      <a:pt x="159" y="158"/>
                    </a:lnTo>
                    <a:lnTo>
                      <a:pt x="156" y="158"/>
                    </a:lnTo>
                    <a:lnTo>
                      <a:pt x="156" y="158"/>
                    </a:lnTo>
                    <a:lnTo>
                      <a:pt x="163" y="157"/>
                    </a:lnTo>
                    <a:lnTo>
                      <a:pt x="169" y="157"/>
                    </a:lnTo>
                    <a:lnTo>
                      <a:pt x="169" y="157"/>
                    </a:lnTo>
                    <a:lnTo>
                      <a:pt x="172" y="157"/>
                    </a:lnTo>
                    <a:lnTo>
                      <a:pt x="175" y="157"/>
                    </a:lnTo>
                    <a:lnTo>
                      <a:pt x="175" y="157"/>
                    </a:lnTo>
                    <a:lnTo>
                      <a:pt x="173" y="156"/>
                    </a:lnTo>
                    <a:lnTo>
                      <a:pt x="172" y="154"/>
                    </a:lnTo>
                    <a:lnTo>
                      <a:pt x="172" y="154"/>
                    </a:lnTo>
                    <a:lnTo>
                      <a:pt x="171" y="153"/>
                    </a:lnTo>
                    <a:lnTo>
                      <a:pt x="169" y="152"/>
                    </a:lnTo>
                    <a:lnTo>
                      <a:pt x="167" y="149"/>
                    </a:lnTo>
                    <a:lnTo>
                      <a:pt x="167" y="149"/>
                    </a:lnTo>
                    <a:lnTo>
                      <a:pt x="168" y="149"/>
                    </a:lnTo>
                    <a:lnTo>
                      <a:pt x="171" y="150"/>
                    </a:lnTo>
                    <a:lnTo>
                      <a:pt x="175" y="152"/>
                    </a:lnTo>
                    <a:lnTo>
                      <a:pt x="175" y="152"/>
                    </a:lnTo>
                    <a:lnTo>
                      <a:pt x="177" y="153"/>
                    </a:lnTo>
                    <a:lnTo>
                      <a:pt x="177" y="153"/>
                    </a:lnTo>
                    <a:lnTo>
                      <a:pt x="177" y="154"/>
                    </a:lnTo>
                    <a:lnTo>
                      <a:pt x="179" y="157"/>
                    </a:lnTo>
                    <a:lnTo>
                      <a:pt x="179" y="157"/>
                    </a:lnTo>
                    <a:lnTo>
                      <a:pt x="180" y="158"/>
                    </a:lnTo>
                    <a:lnTo>
                      <a:pt x="183" y="158"/>
                    </a:lnTo>
                    <a:lnTo>
                      <a:pt x="183" y="158"/>
                    </a:lnTo>
                    <a:lnTo>
                      <a:pt x="184" y="157"/>
                    </a:lnTo>
                    <a:lnTo>
                      <a:pt x="184" y="156"/>
                    </a:lnTo>
                    <a:lnTo>
                      <a:pt x="184" y="156"/>
                    </a:lnTo>
                    <a:lnTo>
                      <a:pt x="185" y="153"/>
                    </a:lnTo>
                    <a:lnTo>
                      <a:pt x="187" y="152"/>
                    </a:lnTo>
                    <a:lnTo>
                      <a:pt x="187" y="152"/>
                    </a:lnTo>
                    <a:lnTo>
                      <a:pt x="189" y="147"/>
                    </a:lnTo>
                    <a:lnTo>
                      <a:pt x="189" y="147"/>
                    </a:lnTo>
                    <a:lnTo>
                      <a:pt x="191" y="143"/>
                    </a:lnTo>
                    <a:lnTo>
                      <a:pt x="195" y="140"/>
                    </a:lnTo>
                    <a:lnTo>
                      <a:pt x="195" y="140"/>
                    </a:lnTo>
                    <a:lnTo>
                      <a:pt x="197" y="139"/>
                    </a:lnTo>
                    <a:lnTo>
                      <a:pt x="201" y="137"/>
                    </a:lnTo>
                    <a:lnTo>
                      <a:pt x="201" y="137"/>
                    </a:lnTo>
                    <a:lnTo>
                      <a:pt x="203" y="136"/>
                    </a:lnTo>
                    <a:lnTo>
                      <a:pt x="204" y="133"/>
                    </a:lnTo>
                    <a:lnTo>
                      <a:pt x="205" y="129"/>
                    </a:lnTo>
                    <a:lnTo>
                      <a:pt x="205" y="129"/>
                    </a:lnTo>
                    <a:lnTo>
                      <a:pt x="205" y="109"/>
                    </a:lnTo>
                    <a:lnTo>
                      <a:pt x="205" y="109"/>
                    </a:lnTo>
                    <a:lnTo>
                      <a:pt x="207" y="102"/>
                    </a:lnTo>
                    <a:lnTo>
                      <a:pt x="208" y="95"/>
                    </a:lnTo>
                    <a:lnTo>
                      <a:pt x="208" y="95"/>
                    </a:lnTo>
                    <a:lnTo>
                      <a:pt x="211" y="91"/>
                    </a:lnTo>
                    <a:lnTo>
                      <a:pt x="213" y="86"/>
                    </a:lnTo>
                    <a:lnTo>
                      <a:pt x="213" y="86"/>
                    </a:lnTo>
                    <a:lnTo>
                      <a:pt x="215" y="80"/>
                    </a:lnTo>
                    <a:lnTo>
                      <a:pt x="215" y="80"/>
                    </a:lnTo>
                    <a:lnTo>
                      <a:pt x="215" y="75"/>
                    </a:lnTo>
                    <a:lnTo>
                      <a:pt x="216" y="70"/>
                    </a:lnTo>
                    <a:lnTo>
                      <a:pt x="216" y="70"/>
                    </a:lnTo>
                    <a:lnTo>
                      <a:pt x="216" y="67"/>
                    </a:lnTo>
                    <a:lnTo>
                      <a:pt x="215" y="65"/>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4" name="Freeform 79">
                <a:extLst>
                  <a:ext uri="{FF2B5EF4-FFF2-40B4-BE49-F238E27FC236}">
                    <a16:creationId xmlns:a16="http://schemas.microsoft.com/office/drawing/2014/main" xmlns="" id="{4415C2BA-8732-4430-A122-41E1AF0DD415}"/>
                  </a:ext>
                </a:extLst>
              </p:cNvPr>
              <p:cNvSpPr>
                <a:spLocks noEditPoints="1"/>
              </p:cNvSpPr>
              <p:nvPr/>
            </p:nvSpPr>
            <p:spPr bwMode="auto">
              <a:xfrm>
                <a:off x="4796100" y="4973471"/>
                <a:ext cx="388032" cy="424530"/>
              </a:xfrm>
              <a:custGeom>
                <a:avLst/>
                <a:gdLst>
                  <a:gd name="T0" fmla="*/ 202 w 202"/>
                  <a:gd name="T1" fmla="*/ 133 h 221"/>
                  <a:gd name="T2" fmla="*/ 193 w 202"/>
                  <a:gd name="T3" fmla="*/ 123 h 221"/>
                  <a:gd name="T4" fmla="*/ 189 w 202"/>
                  <a:gd name="T5" fmla="*/ 116 h 221"/>
                  <a:gd name="T6" fmla="*/ 180 w 202"/>
                  <a:gd name="T7" fmla="*/ 107 h 221"/>
                  <a:gd name="T8" fmla="*/ 162 w 202"/>
                  <a:gd name="T9" fmla="*/ 95 h 221"/>
                  <a:gd name="T10" fmla="*/ 160 w 202"/>
                  <a:gd name="T11" fmla="*/ 85 h 221"/>
                  <a:gd name="T12" fmla="*/ 153 w 202"/>
                  <a:gd name="T13" fmla="*/ 83 h 221"/>
                  <a:gd name="T14" fmla="*/ 150 w 202"/>
                  <a:gd name="T15" fmla="*/ 71 h 221"/>
                  <a:gd name="T16" fmla="*/ 148 w 202"/>
                  <a:gd name="T17" fmla="*/ 57 h 221"/>
                  <a:gd name="T18" fmla="*/ 132 w 202"/>
                  <a:gd name="T19" fmla="*/ 50 h 221"/>
                  <a:gd name="T20" fmla="*/ 138 w 202"/>
                  <a:gd name="T21" fmla="*/ 28 h 221"/>
                  <a:gd name="T22" fmla="*/ 128 w 202"/>
                  <a:gd name="T23" fmla="*/ 7 h 221"/>
                  <a:gd name="T24" fmla="*/ 112 w 202"/>
                  <a:gd name="T25" fmla="*/ 7 h 221"/>
                  <a:gd name="T26" fmla="*/ 100 w 202"/>
                  <a:gd name="T27" fmla="*/ 9 h 221"/>
                  <a:gd name="T28" fmla="*/ 92 w 202"/>
                  <a:gd name="T29" fmla="*/ 22 h 221"/>
                  <a:gd name="T30" fmla="*/ 80 w 202"/>
                  <a:gd name="T31" fmla="*/ 28 h 221"/>
                  <a:gd name="T32" fmla="*/ 81 w 202"/>
                  <a:gd name="T33" fmla="*/ 41 h 221"/>
                  <a:gd name="T34" fmla="*/ 76 w 202"/>
                  <a:gd name="T35" fmla="*/ 44 h 221"/>
                  <a:gd name="T36" fmla="*/ 61 w 202"/>
                  <a:gd name="T37" fmla="*/ 42 h 221"/>
                  <a:gd name="T38" fmla="*/ 48 w 202"/>
                  <a:gd name="T39" fmla="*/ 41 h 221"/>
                  <a:gd name="T40" fmla="*/ 40 w 202"/>
                  <a:gd name="T41" fmla="*/ 50 h 221"/>
                  <a:gd name="T42" fmla="*/ 32 w 202"/>
                  <a:gd name="T43" fmla="*/ 45 h 221"/>
                  <a:gd name="T44" fmla="*/ 24 w 202"/>
                  <a:gd name="T45" fmla="*/ 44 h 221"/>
                  <a:gd name="T46" fmla="*/ 11 w 202"/>
                  <a:gd name="T47" fmla="*/ 57 h 221"/>
                  <a:gd name="T48" fmla="*/ 7 w 202"/>
                  <a:gd name="T49" fmla="*/ 70 h 221"/>
                  <a:gd name="T50" fmla="*/ 20 w 202"/>
                  <a:gd name="T51" fmla="*/ 74 h 221"/>
                  <a:gd name="T52" fmla="*/ 21 w 202"/>
                  <a:gd name="T53" fmla="*/ 85 h 221"/>
                  <a:gd name="T54" fmla="*/ 9 w 202"/>
                  <a:gd name="T55" fmla="*/ 100 h 221"/>
                  <a:gd name="T56" fmla="*/ 15 w 202"/>
                  <a:gd name="T57" fmla="*/ 110 h 221"/>
                  <a:gd name="T58" fmla="*/ 24 w 202"/>
                  <a:gd name="T59" fmla="*/ 112 h 221"/>
                  <a:gd name="T60" fmla="*/ 1 w 202"/>
                  <a:gd name="T61" fmla="*/ 124 h 221"/>
                  <a:gd name="T62" fmla="*/ 12 w 202"/>
                  <a:gd name="T63" fmla="*/ 137 h 221"/>
                  <a:gd name="T64" fmla="*/ 27 w 202"/>
                  <a:gd name="T65" fmla="*/ 141 h 221"/>
                  <a:gd name="T66" fmla="*/ 25 w 202"/>
                  <a:gd name="T67" fmla="*/ 149 h 221"/>
                  <a:gd name="T68" fmla="*/ 16 w 202"/>
                  <a:gd name="T69" fmla="*/ 161 h 221"/>
                  <a:gd name="T70" fmla="*/ 13 w 202"/>
                  <a:gd name="T71" fmla="*/ 184 h 221"/>
                  <a:gd name="T72" fmla="*/ 19 w 202"/>
                  <a:gd name="T73" fmla="*/ 193 h 221"/>
                  <a:gd name="T74" fmla="*/ 27 w 202"/>
                  <a:gd name="T75" fmla="*/ 206 h 221"/>
                  <a:gd name="T76" fmla="*/ 35 w 202"/>
                  <a:gd name="T77" fmla="*/ 205 h 221"/>
                  <a:gd name="T78" fmla="*/ 47 w 202"/>
                  <a:gd name="T79" fmla="*/ 214 h 221"/>
                  <a:gd name="T80" fmla="*/ 59 w 202"/>
                  <a:gd name="T81" fmla="*/ 221 h 221"/>
                  <a:gd name="T82" fmla="*/ 64 w 202"/>
                  <a:gd name="T83" fmla="*/ 215 h 221"/>
                  <a:gd name="T84" fmla="*/ 80 w 202"/>
                  <a:gd name="T85" fmla="*/ 206 h 221"/>
                  <a:gd name="T86" fmla="*/ 79 w 202"/>
                  <a:gd name="T87" fmla="*/ 193 h 221"/>
                  <a:gd name="T88" fmla="*/ 85 w 202"/>
                  <a:gd name="T89" fmla="*/ 192 h 221"/>
                  <a:gd name="T90" fmla="*/ 93 w 202"/>
                  <a:gd name="T91" fmla="*/ 196 h 221"/>
                  <a:gd name="T92" fmla="*/ 103 w 202"/>
                  <a:gd name="T93" fmla="*/ 193 h 221"/>
                  <a:gd name="T94" fmla="*/ 121 w 202"/>
                  <a:gd name="T95" fmla="*/ 189 h 221"/>
                  <a:gd name="T96" fmla="*/ 134 w 202"/>
                  <a:gd name="T97" fmla="*/ 188 h 221"/>
                  <a:gd name="T98" fmla="*/ 140 w 202"/>
                  <a:gd name="T99" fmla="*/ 178 h 221"/>
                  <a:gd name="T100" fmla="*/ 148 w 202"/>
                  <a:gd name="T101" fmla="*/ 178 h 221"/>
                  <a:gd name="T102" fmla="*/ 157 w 202"/>
                  <a:gd name="T103" fmla="*/ 185 h 221"/>
                  <a:gd name="T104" fmla="*/ 156 w 202"/>
                  <a:gd name="T105" fmla="*/ 190 h 221"/>
                  <a:gd name="T106" fmla="*/ 158 w 202"/>
                  <a:gd name="T107" fmla="*/ 198 h 221"/>
                  <a:gd name="T108" fmla="*/ 172 w 202"/>
                  <a:gd name="T109" fmla="*/ 182 h 221"/>
                  <a:gd name="T110" fmla="*/ 178 w 202"/>
                  <a:gd name="T111" fmla="*/ 171 h 221"/>
                  <a:gd name="T112" fmla="*/ 186 w 202"/>
                  <a:gd name="T113" fmla="*/ 163 h 221"/>
                  <a:gd name="T114" fmla="*/ 194 w 202"/>
                  <a:gd name="T115" fmla="*/ 155 h 221"/>
                  <a:gd name="T116" fmla="*/ 196 w 202"/>
                  <a:gd name="T117" fmla="*/ 151 h 221"/>
                  <a:gd name="T118" fmla="*/ 202 w 202"/>
                  <a:gd name="T119" fmla="*/ 139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2" h="221">
                    <a:moveTo>
                      <a:pt x="75" y="48"/>
                    </a:moveTo>
                    <a:lnTo>
                      <a:pt x="75" y="48"/>
                    </a:lnTo>
                    <a:lnTo>
                      <a:pt x="75" y="49"/>
                    </a:lnTo>
                    <a:lnTo>
                      <a:pt x="75" y="49"/>
                    </a:lnTo>
                    <a:lnTo>
                      <a:pt x="75" y="48"/>
                    </a:lnTo>
                    <a:close/>
                    <a:moveTo>
                      <a:pt x="202" y="133"/>
                    </a:moveTo>
                    <a:lnTo>
                      <a:pt x="202" y="133"/>
                    </a:lnTo>
                    <a:lnTo>
                      <a:pt x="201" y="128"/>
                    </a:lnTo>
                    <a:lnTo>
                      <a:pt x="198" y="126"/>
                    </a:lnTo>
                    <a:lnTo>
                      <a:pt x="198" y="126"/>
                    </a:lnTo>
                    <a:lnTo>
                      <a:pt x="196" y="123"/>
                    </a:lnTo>
                    <a:lnTo>
                      <a:pt x="193" y="123"/>
                    </a:lnTo>
                    <a:lnTo>
                      <a:pt x="193" y="123"/>
                    </a:lnTo>
                    <a:lnTo>
                      <a:pt x="190" y="122"/>
                    </a:lnTo>
                    <a:lnTo>
                      <a:pt x="190" y="120"/>
                    </a:lnTo>
                    <a:lnTo>
                      <a:pt x="190" y="118"/>
                    </a:lnTo>
                    <a:lnTo>
                      <a:pt x="189" y="116"/>
                    </a:lnTo>
                    <a:lnTo>
                      <a:pt x="189" y="116"/>
                    </a:lnTo>
                    <a:lnTo>
                      <a:pt x="186" y="115"/>
                    </a:lnTo>
                    <a:lnTo>
                      <a:pt x="184" y="114"/>
                    </a:lnTo>
                    <a:lnTo>
                      <a:pt x="184" y="114"/>
                    </a:lnTo>
                    <a:lnTo>
                      <a:pt x="182" y="108"/>
                    </a:lnTo>
                    <a:lnTo>
                      <a:pt x="182" y="108"/>
                    </a:lnTo>
                    <a:lnTo>
                      <a:pt x="180" y="107"/>
                    </a:lnTo>
                    <a:lnTo>
                      <a:pt x="177" y="106"/>
                    </a:lnTo>
                    <a:lnTo>
                      <a:pt x="177" y="106"/>
                    </a:lnTo>
                    <a:lnTo>
                      <a:pt x="170" y="102"/>
                    </a:lnTo>
                    <a:lnTo>
                      <a:pt x="170" y="102"/>
                    </a:lnTo>
                    <a:lnTo>
                      <a:pt x="165" y="98"/>
                    </a:lnTo>
                    <a:lnTo>
                      <a:pt x="162" y="95"/>
                    </a:lnTo>
                    <a:lnTo>
                      <a:pt x="162" y="92"/>
                    </a:lnTo>
                    <a:lnTo>
                      <a:pt x="162" y="92"/>
                    </a:lnTo>
                    <a:lnTo>
                      <a:pt x="162" y="89"/>
                    </a:lnTo>
                    <a:lnTo>
                      <a:pt x="161" y="85"/>
                    </a:lnTo>
                    <a:lnTo>
                      <a:pt x="161" y="85"/>
                    </a:lnTo>
                    <a:lnTo>
                      <a:pt x="160" y="85"/>
                    </a:lnTo>
                    <a:lnTo>
                      <a:pt x="157" y="85"/>
                    </a:lnTo>
                    <a:lnTo>
                      <a:pt x="157" y="85"/>
                    </a:lnTo>
                    <a:lnTo>
                      <a:pt x="157" y="85"/>
                    </a:lnTo>
                    <a:lnTo>
                      <a:pt x="157" y="85"/>
                    </a:lnTo>
                    <a:lnTo>
                      <a:pt x="153" y="83"/>
                    </a:lnTo>
                    <a:lnTo>
                      <a:pt x="153" y="83"/>
                    </a:lnTo>
                    <a:lnTo>
                      <a:pt x="150" y="81"/>
                    </a:lnTo>
                    <a:lnTo>
                      <a:pt x="149" y="79"/>
                    </a:lnTo>
                    <a:lnTo>
                      <a:pt x="148" y="78"/>
                    </a:lnTo>
                    <a:lnTo>
                      <a:pt x="148" y="78"/>
                    </a:lnTo>
                    <a:lnTo>
                      <a:pt x="149" y="74"/>
                    </a:lnTo>
                    <a:lnTo>
                      <a:pt x="150" y="71"/>
                    </a:lnTo>
                    <a:lnTo>
                      <a:pt x="153" y="67"/>
                    </a:lnTo>
                    <a:lnTo>
                      <a:pt x="154" y="65"/>
                    </a:lnTo>
                    <a:lnTo>
                      <a:pt x="154" y="65"/>
                    </a:lnTo>
                    <a:lnTo>
                      <a:pt x="154" y="61"/>
                    </a:lnTo>
                    <a:lnTo>
                      <a:pt x="153" y="59"/>
                    </a:lnTo>
                    <a:lnTo>
                      <a:pt x="148" y="57"/>
                    </a:lnTo>
                    <a:lnTo>
                      <a:pt x="148" y="57"/>
                    </a:lnTo>
                    <a:lnTo>
                      <a:pt x="140" y="55"/>
                    </a:lnTo>
                    <a:lnTo>
                      <a:pt x="136" y="54"/>
                    </a:lnTo>
                    <a:lnTo>
                      <a:pt x="133" y="53"/>
                    </a:lnTo>
                    <a:lnTo>
                      <a:pt x="133" y="53"/>
                    </a:lnTo>
                    <a:lnTo>
                      <a:pt x="132" y="50"/>
                    </a:lnTo>
                    <a:lnTo>
                      <a:pt x="132" y="48"/>
                    </a:lnTo>
                    <a:lnTo>
                      <a:pt x="133" y="42"/>
                    </a:lnTo>
                    <a:lnTo>
                      <a:pt x="137" y="37"/>
                    </a:lnTo>
                    <a:lnTo>
                      <a:pt x="138" y="33"/>
                    </a:lnTo>
                    <a:lnTo>
                      <a:pt x="138" y="33"/>
                    </a:lnTo>
                    <a:lnTo>
                      <a:pt x="138" y="28"/>
                    </a:lnTo>
                    <a:lnTo>
                      <a:pt x="138" y="24"/>
                    </a:lnTo>
                    <a:lnTo>
                      <a:pt x="136" y="16"/>
                    </a:lnTo>
                    <a:lnTo>
                      <a:pt x="136" y="16"/>
                    </a:lnTo>
                    <a:lnTo>
                      <a:pt x="134" y="13"/>
                    </a:lnTo>
                    <a:lnTo>
                      <a:pt x="133" y="10"/>
                    </a:lnTo>
                    <a:lnTo>
                      <a:pt x="128" y="7"/>
                    </a:lnTo>
                    <a:lnTo>
                      <a:pt x="128" y="7"/>
                    </a:lnTo>
                    <a:lnTo>
                      <a:pt x="122" y="3"/>
                    </a:lnTo>
                    <a:lnTo>
                      <a:pt x="117" y="0"/>
                    </a:lnTo>
                    <a:lnTo>
                      <a:pt x="117" y="0"/>
                    </a:lnTo>
                    <a:lnTo>
                      <a:pt x="114" y="4"/>
                    </a:lnTo>
                    <a:lnTo>
                      <a:pt x="112" y="7"/>
                    </a:lnTo>
                    <a:lnTo>
                      <a:pt x="112" y="7"/>
                    </a:lnTo>
                    <a:lnTo>
                      <a:pt x="108" y="8"/>
                    </a:lnTo>
                    <a:lnTo>
                      <a:pt x="105" y="8"/>
                    </a:lnTo>
                    <a:lnTo>
                      <a:pt x="103" y="8"/>
                    </a:lnTo>
                    <a:lnTo>
                      <a:pt x="100" y="9"/>
                    </a:lnTo>
                    <a:lnTo>
                      <a:pt x="100" y="9"/>
                    </a:lnTo>
                    <a:lnTo>
                      <a:pt x="99" y="13"/>
                    </a:lnTo>
                    <a:lnTo>
                      <a:pt x="99" y="13"/>
                    </a:lnTo>
                    <a:lnTo>
                      <a:pt x="95" y="17"/>
                    </a:lnTo>
                    <a:lnTo>
                      <a:pt x="95" y="17"/>
                    </a:lnTo>
                    <a:lnTo>
                      <a:pt x="92" y="21"/>
                    </a:lnTo>
                    <a:lnTo>
                      <a:pt x="92" y="22"/>
                    </a:lnTo>
                    <a:lnTo>
                      <a:pt x="89" y="24"/>
                    </a:lnTo>
                    <a:lnTo>
                      <a:pt x="89" y="24"/>
                    </a:lnTo>
                    <a:lnTo>
                      <a:pt x="84" y="25"/>
                    </a:lnTo>
                    <a:lnTo>
                      <a:pt x="81" y="25"/>
                    </a:lnTo>
                    <a:lnTo>
                      <a:pt x="80" y="28"/>
                    </a:lnTo>
                    <a:lnTo>
                      <a:pt x="80" y="28"/>
                    </a:lnTo>
                    <a:lnTo>
                      <a:pt x="80" y="29"/>
                    </a:lnTo>
                    <a:lnTo>
                      <a:pt x="80" y="32"/>
                    </a:lnTo>
                    <a:lnTo>
                      <a:pt x="81" y="37"/>
                    </a:lnTo>
                    <a:lnTo>
                      <a:pt x="81" y="37"/>
                    </a:lnTo>
                    <a:lnTo>
                      <a:pt x="81" y="40"/>
                    </a:lnTo>
                    <a:lnTo>
                      <a:pt x="81" y="41"/>
                    </a:lnTo>
                    <a:lnTo>
                      <a:pt x="77" y="45"/>
                    </a:lnTo>
                    <a:lnTo>
                      <a:pt x="77" y="45"/>
                    </a:lnTo>
                    <a:lnTo>
                      <a:pt x="76" y="46"/>
                    </a:lnTo>
                    <a:lnTo>
                      <a:pt x="76" y="46"/>
                    </a:lnTo>
                    <a:lnTo>
                      <a:pt x="76" y="45"/>
                    </a:lnTo>
                    <a:lnTo>
                      <a:pt x="76" y="44"/>
                    </a:lnTo>
                    <a:lnTo>
                      <a:pt x="76" y="44"/>
                    </a:lnTo>
                    <a:lnTo>
                      <a:pt x="73" y="42"/>
                    </a:lnTo>
                    <a:lnTo>
                      <a:pt x="69" y="42"/>
                    </a:lnTo>
                    <a:lnTo>
                      <a:pt x="65" y="42"/>
                    </a:lnTo>
                    <a:lnTo>
                      <a:pt x="61" y="42"/>
                    </a:lnTo>
                    <a:lnTo>
                      <a:pt x="61" y="42"/>
                    </a:lnTo>
                    <a:lnTo>
                      <a:pt x="59" y="40"/>
                    </a:lnTo>
                    <a:lnTo>
                      <a:pt x="57" y="40"/>
                    </a:lnTo>
                    <a:lnTo>
                      <a:pt x="55" y="40"/>
                    </a:lnTo>
                    <a:lnTo>
                      <a:pt x="55" y="40"/>
                    </a:lnTo>
                    <a:lnTo>
                      <a:pt x="48" y="41"/>
                    </a:lnTo>
                    <a:lnTo>
                      <a:pt x="48" y="41"/>
                    </a:lnTo>
                    <a:lnTo>
                      <a:pt x="49" y="44"/>
                    </a:lnTo>
                    <a:lnTo>
                      <a:pt x="49" y="44"/>
                    </a:lnTo>
                    <a:lnTo>
                      <a:pt x="48" y="48"/>
                    </a:lnTo>
                    <a:lnTo>
                      <a:pt x="45" y="50"/>
                    </a:lnTo>
                    <a:lnTo>
                      <a:pt x="41" y="51"/>
                    </a:lnTo>
                    <a:lnTo>
                      <a:pt x="40" y="50"/>
                    </a:lnTo>
                    <a:lnTo>
                      <a:pt x="39" y="49"/>
                    </a:lnTo>
                    <a:lnTo>
                      <a:pt x="39" y="49"/>
                    </a:lnTo>
                    <a:lnTo>
                      <a:pt x="36" y="46"/>
                    </a:lnTo>
                    <a:lnTo>
                      <a:pt x="33" y="45"/>
                    </a:lnTo>
                    <a:lnTo>
                      <a:pt x="32" y="45"/>
                    </a:lnTo>
                    <a:lnTo>
                      <a:pt x="32" y="45"/>
                    </a:lnTo>
                    <a:lnTo>
                      <a:pt x="29" y="46"/>
                    </a:lnTo>
                    <a:lnTo>
                      <a:pt x="28" y="46"/>
                    </a:lnTo>
                    <a:lnTo>
                      <a:pt x="28" y="46"/>
                    </a:lnTo>
                    <a:lnTo>
                      <a:pt x="27" y="45"/>
                    </a:lnTo>
                    <a:lnTo>
                      <a:pt x="24" y="44"/>
                    </a:lnTo>
                    <a:lnTo>
                      <a:pt x="24" y="44"/>
                    </a:lnTo>
                    <a:lnTo>
                      <a:pt x="21" y="44"/>
                    </a:lnTo>
                    <a:lnTo>
                      <a:pt x="20" y="46"/>
                    </a:lnTo>
                    <a:lnTo>
                      <a:pt x="16" y="50"/>
                    </a:lnTo>
                    <a:lnTo>
                      <a:pt x="16" y="50"/>
                    </a:lnTo>
                    <a:lnTo>
                      <a:pt x="12" y="53"/>
                    </a:lnTo>
                    <a:lnTo>
                      <a:pt x="11" y="57"/>
                    </a:lnTo>
                    <a:lnTo>
                      <a:pt x="11" y="57"/>
                    </a:lnTo>
                    <a:lnTo>
                      <a:pt x="8" y="59"/>
                    </a:lnTo>
                    <a:lnTo>
                      <a:pt x="7" y="63"/>
                    </a:lnTo>
                    <a:lnTo>
                      <a:pt x="7" y="63"/>
                    </a:lnTo>
                    <a:lnTo>
                      <a:pt x="7" y="70"/>
                    </a:lnTo>
                    <a:lnTo>
                      <a:pt x="7" y="70"/>
                    </a:lnTo>
                    <a:lnTo>
                      <a:pt x="7" y="70"/>
                    </a:lnTo>
                    <a:lnTo>
                      <a:pt x="7" y="70"/>
                    </a:lnTo>
                    <a:lnTo>
                      <a:pt x="12" y="71"/>
                    </a:lnTo>
                    <a:lnTo>
                      <a:pt x="16" y="73"/>
                    </a:lnTo>
                    <a:lnTo>
                      <a:pt x="16" y="73"/>
                    </a:lnTo>
                    <a:lnTo>
                      <a:pt x="20" y="74"/>
                    </a:lnTo>
                    <a:lnTo>
                      <a:pt x="24" y="77"/>
                    </a:lnTo>
                    <a:lnTo>
                      <a:pt x="25" y="81"/>
                    </a:lnTo>
                    <a:lnTo>
                      <a:pt x="25" y="82"/>
                    </a:lnTo>
                    <a:lnTo>
                      <a:pt x="24" y="83"/>
                    </a:lnTo>
                    <a:lnTo>
                      <a:pt x="24" y="83"/>
                    </a:lnTo>
                    <a:lnTo>
                      <a:pt x="21" y="85"/>
                    </a:lnTo>
                    <a:lnTo>
                      <a:pt x="19" y="86"/>
                    </a:lnTo>
                    <a:lnTo>
                      <a:pt x="19" y="86"/>
                    </a:lnTo>
                    <a:lnTo>
                      <a:pt x="17" y="90"/>
                    </a:lnTo>
                    <a:lnTo>
                      <a:pt x="16" y="92"/>
                    </a:lnTo>
                    <a:lnTo>
                      <a:pt x="16" y="92"/>
                    </a:lnTo>
                    <a:lnTo>
                      <a:pt x="9" y="100"/>
                    </a:lnTo>
                    <a:lnTo>
                      <a:pt x="8" y="103"/>
                    </a:lnTo>
                    <a:lnTo>
                      <a:pt x="7" y="106"/>
                    </a:lnTo>
                    <a:lnTo>
                      <a:pt x="8" y="108"/>
                    </a:lnTo>
                    <a:lnTo>
                      <a:pt x="11" y="110"/>
                    </a:lnTo>
                    <a:lnTo>
                      <a:pt x="11" y="110"/>
                    </a:lnTo>
                    <a:lnTo>
                      <a:pt x="15" y="110"/>
                    </a:lnTo>
                    <a:lnTo>
                      <a:pt x="19" y="108"/>
                    </a:lnTo>
                    <a:lnTo>
                      <a:pt x="23" y="107"/>
                    </a:lnTo>
                    <a:lnTo>
                      <a:pt x="24" y="108"/>
                    </a:lnTo>
                    <a:lnTo>
                      <a:pt x="24" y="110"/>
                    </a:lnTo>
                    <a:lnTo>
                      <a:pt x="24" y="110"/>
                    </a:lnTo>
                    <a:lnTo>
                      <a:pt x="24" y="112"/>
                    </a:lnTo>
                    <a:lnTo>
                      <a:pt x="21" y="115"/>
                    </a:lnTo>
                    <a:lnTo>
                      <a:pt x="15" y="116"/>
                    </a:lnTo>
                    <a:lnTo>
                      <a:pt x="15" y="116"/>
                    </a:lnTo>
                    <a:lnTo>
                      <a:pt x="7" y="119"/>
                    </a:lnTo>
                    <a:lnTo>
                      <a:pt x="4" y="122"/>
                    </a:lnTo>
                    <a:lnTo>
                      <a:pt x="1" y="124"/>
                    </a:lnTo>
                    <a:lnTo>
                      <a:pt x="1" y="124"/>
                    </a:lnTo>
                    <a:lnTo>
                      <a:pt x="0" y="128"/>
                    </a:lnTo>
                    <a:lnTo>
                      <a:pt x="1" y="131"/>
                    </a:lnTo>
                    <a:lnTo>
                      <a:pt x="7" y="133"/>
                    </a:lnTo>
                    <a:lnTo>
                      <a:pt x="7" y="133"/>
                    </a:lnTo>
                    <a:lnTo>
                      <a:pt x="12" y="137"/>
                    </a:lnTo>
                    <a:lnTo>
                      <a:pt x="15" y="139"/>
                    </a:lnTo>
                    <a:lnTo>
                      <a:pt x="19" y="140"/>
                    </a:lnTo>
                    <a:lnTo>
                      <a:pt x="19" y="140"/>
                    </a:lnTo>
                    <a:lnTo>
                      <a:pt x="23" y="140"/>
                    </a:lnTo>
                    <a:lnTo>
                      <a:pt x="24" y="141"/>
                    </a:lnTo>
                    <a:lnTo>
                      <a:pt x="27" y="141"/>
                    </a:lnTo>
                    <a:lnTo>
                      <a:pt x="27" y="141"/>
                    </a:lnTo>
                    <a:lnTo>
                      <a:pt x="27" y="143"/>
                    </a:lnTo>
                    <a:lnTo>
                      <a:pt x="27" y="143"/>
                    </a:lnTo>
                    <a:lnTo>
                      <a:pt x="25" y="145"/>
                    </a:lnTo>
                    <a:lnTo>
                      <a:pt x="25" y="149"/>
                    </a:lnTo>
                    <a:lnTo>
                      <a:pt x="25" y="149"/>
                    </a:lnTo>
                    <a:lnTo>
                      <a:pt x="24" y="152"/>
                    </a:lnTo>
                    <a:lnTo>
                      <a:pt x="23" y="156"/>
                    </a:lnTo>
                    <a:lnTo>
                      <a:pt x="23" y="156"/>
                    </a:lnTo>
                    <a:lnTo>
                      <a:pt x="19" y="159"/>
                    </a:lnTo>
                    <a:lnTo>
                      <a:pt x="16" y="161"/>
                    </a:lnTo>
                    <a:lnTo>
                      <a:pt x="16" y="161"/>
                    </a:lnTo>
                    <a:lnTo>
                      <a:pt x="12" y="167"/>
                    </a:lnTo>
                    <a:lnTo>
                      <a:pt x="11" y="174"/>
                    </a:lnTo>
                    <a:lnTo>
                      <a:pt x="11" y="174"/>
                    </a:lnTo>
                    <a:lnTo>
                      <a:pt x="11" y="180"/>
                    </a:lnTo>
                    <a:lnTo>
                      <a:pt x="12" y="182"/>
                    </a:lnTo>
                    <a:lnTo>
                      <a:pt x="13" y="184"/>
                    </a:lnTo>
                    <a:lnTo>
                      <a:pt x="13" y="184"/>
                    </a:lnTo>
                    <a:lnTo>
                      <a:pt x="16" y="188"/>
                    </a:lnTo>
                    <a:lnTo>
                      <a:pt x="16" y="188"/>
                    </a:lnTo>
                    <a:lnTo>
                      <a:pt x="16" y="190"/>
                    </a:lnTo>
                    <a:lnTo>
                      <a:pt x="16" y="190"/>
                    </a:lnTo>
                    <a:lnTo>
                      <a:pt x="19" y="193"/>
                    </a:lnTo>
                    <a:lnTo>
                      <a:pt x="21" y="196"/>
                    </a:lnTo>
                    <a:lnTo>
                      <a:pt x="21" y="196"/>
                    </a:lnTo>
                    <a:lnTo>
                      <a:pt x="24" y="198"/>
                    </a:lnTo>
                    <a:lnTo>
                      <a:pt x="25" y="201"/>
                    </a:lnTo>
                    <a:lnTo>
                      <a:pt x="25" y="201"/>
                    </a:lnTo>
                    <a:lnTo>
                      <a:pt x="27" y="206"/>
                    </a:lnTo>
                    <a:lnTo>
                      <a:pt x="27" y="206"/>
                    </a:lnTo>
                    <a:lnTo>
                      <a:pt x="29" y="208"/>
                    </a:lnTo>
                    <a:lnTo>
                      <a:pt x="31" y="208"/>
                    </a:lnTo>
                    <a:lnTo>
                      <a:pt x="33" y="205"/>
                    </a:lnTo>
                    <a:lnTo>
                      <a:pt x="35" y="205"/>
                    </a:lnTo>
                    <a:lnTo>
                      <a:pt x="35" y="205"/>
                    </a:lnTo>
                    <a:lnTo>
                      <a:pt x="37" y="205"/>
                    </a:lnTo>
                    <a:lnTo>
                      <a:pt x="40" y="205"/>
                    </a:lnTo>
                    <a:lnTo>
                      <a:pt x="44" y="209"/>
                    </a:lnTo>
                    <a:lnTo>
                      <a:pt x="44" y="209"/>
                    </a:lnTo>
                    <a:lnTo>
                      <a:pt x="47" y="214"/>
                    </a:lnTo>
                    <a:lnTo>
                      <a:pt x="47" y="214"/>
                    </a:lnTo>
                    <a:lnTo>
                      <a:pt x="48" y="218"/>
                    </a:lnTo>
                    <a:lnTo>
                      <a:pt x="48" y="218"/>
                    </a:lnTo>
                    <a:lnTo>
                      <a:pt x="52" y="219"/>
                    </a:lnTo>
                    <a:lnTo>
                      <a:pt x="52" y="219"/>
                    </a:lnTo>
                    <a:lnTo>
                      <a:pt x="56" y="221"/>
                    </a:lnTo>
                    <a:lnTo>
                      <a:pt x="59" y="221"/>
                    </a:lnTo>
                    <a:lnTo>
                      <a:pt x="59" y="221"/>
                    </a:lnTo>
                    <a:lnTo>
                      <a:pt x="59" y="218"/>
                    </a:lnTo>
                    <a:lnTo>
                      <a:pt x="60" y="217"/>
                    </a:lnTo>
                    <a:lnTo>
                      <a:pt x="60" y="217"/>
                    </a:lnTo>
                    <a:lnTo>
                      <a:pt x="61" y="215"/>
                    </a:lnTo>
                    <a:lnTo>
                      <a:pt x="64" y="215"/>
                    </a:lnTo>
                    <a:lnTo>
                      <a:pt x="68" y="214"/>
                    </a:lnTo>
                    <a:lnTo>
                      <a:pt x="68" y="214"/>
                    </a:lnTo>
                    <a:lnTo>
                      <a:pt x="72" y="214"/>
                    </a:lnTo>
                    <a:lnTo>
                      <a:pt x="76" y="212"/>
                    </a:lnTo>
                    <a:lnTo>
                      <a:pt x="79" y="210"/>
                    </a:lnTo>
                    <a:lnTo>
                      <a:pt x="80" y="206"/>
                    </a:lnTo>
                    <a:lnTo>
                      <a:pt x="80" y="206"/>
                    </a:lnTo>
                    <a:lnTo>
                      <a:pt x="79" y="204"/>
                    </a:lnTo>
                    <a:lnTo>
                      <a:pt x="77" y="200"/>
                    </a:lnTo>
                    <a:lnTo>
                      <a:pt x="77" y="197"/>
                    </a:lnTo>
                    <a:lnTo>
                      <a:pt x="77" y="194"/>
                    </a:lnTo>
                    <a:lnTo>
                      <a:pt x="79" y="193"/>
                    </a:lnTo>
                    <a:lnTo>
                      <a:pt x="79" y="193"/>
                    </a:lnTo>
                    <a:lnTo>
                      <a:pt x="80" y="193"/>
                    </a:lnTo>
                    <a:lnTo>
                      <a:pt x="81" y="193"/>
                    </a:lnTo>
                    <a:lnTo>
                      <a:pt x="83" y="193"/>
                    </a:lnTo>
                    <a:lnTo>
                      <a:pt x="83" y="193"/>
                    </a:lnTo>
                    <a:lnTo>
                      <a:pt x="85" y="192"/>
                    </a:lnTo>
                    <a:lnTo>
                      <a:pt x="89" y="192"/>
                    </a:lnTo>
                    <a:lnTo>
                      <a:pt x="89" y="192"/>
                    </a:lnTo>
                    <a:lnTo>
                      <a:pt x="89" y="192"/>
                    </a:lnTo>
                    <a:lnTo>
                      <a:pt x="89" y="192"/>
                    </a:lnTo>
                    <a:lnTo>
                      <a:pt x="92" y="194"/>
                    </a:lnTo>
                    <a:lnTo>
                      <a:pt x="93" y="196"/>
                    </a:lnTo>
                    <a:lnTo>
                      <a:pt x="96" y="197"/>
                    </a:lnTo>
                    <a:lnTo>
                      <a:pt x="99" y="197"/>
                    </a:lnTo>
                    <a:lnTo>
                      <a:pt x="99" y="197"/>
                    </a:lnTo>
                    <a:lnTo>
                      <a:pt x="101" y="194"/>
                    </a:lnTo>
                    <a:lnTo>
                      <a:pt x="103" y="193"/>
                    </a:lnTo>
                    <a:lnTo>
                      <a:pt x="103" y="193"/>
                    </a:lnTo>
                    <a:lnTo>
                      <a:pt x="108" y="193"/>
                    </a:lnTo>
                    <a:lnTo>
                      <a:pt x="112" y="194"/>
                    </a:lnTo>
                    <a:lnTo>
                      <a:pt x="112" y="194"/>
                    </a:lnTo>
                    <a:lnTo>
                      <a:pt x="116" y="193"/>
                    </a:lnTo>
                    <a:lnTo>
                      <a:pt x="118" y="190"/>
                    </a:lnTo>
                    <a:lnTo>
                      <a:pt x="121" y="189"/>
                    </a:lnTo>
                    <a:lnTo>
                      <a:pt x="125" y="188"/>
                    </a:lnTo>
                    <a:lnTo>
                      <a:pt x="125" y="188"/>
                    </a:lnTo>
                    <a:lnTo>
                      <a:pt x="130" y="188"/>
                    </a:lnTo>
                    <a:lnTo>
                      <a:pt x="130" y="188"/>
                    </a:lnTo>
                    <a:lnTo>
                      <a:pt x="134" y="188"/>
                    </a:lnTo>
                    <a:lnTo>
                      <a:pt x="134" y="188"/>
                    </a:lnTo>
                    <a:lnTo>
                      <a:pt x="137" y="188"/>
                    </a:lnTo>
                    <a:lnTo>
                      <a:pt x="137" y="186"/>
                    </a:lnTo>
                    <a:lnTo>
                      <a:pt x="137" y="184"/>
                    </a:lnTo>
                    <a:lnTo>
                      <a:pt x="137" y="181"/>
                    </a:lnTo>
                    <a:lnTo>
                      <a:pt x="137" y="181"/>
                    </a:lnTo>
                    <a:lnTo>
                      <a:pt x="140" y="178"/>
                    </a:lnTo>
                    <a:lnTo>
                      <a:pt x="144" y="177"/>
                    </a:lnTo>
                    <a:lnTo>
                      <a:pt x="144" y="177"/>
                    </a:lnTo>
                    <a:lnTo>
                      <a:pt x="145" y="177"/>
                    </a:lnTo>
                    <a:lnTo>
                      <a:pt x="145" y="177"/>
                    </a:lnTo>
                    <a:lnTo>
                      <a:pt x="148" y="178"/>
                    </a:lnTo>
                    <a:lnTo>
                      <a:pt x="148" y="178"/>
                    </a:lnTo>
                    <a:lnTo>
                      <a:pt x="150" y="182"/>
                    </a:lnTo>
                    <a:lnTo>
                      <a:pt x="152" y="184"/>
                    </a:lnTo>
                    <a:lnTo>
                      <a:pt x="153" y="185"/>
                    </a:lnTo>
                    <a:lnTo>
                      <a:pt x="153" y="185"/>
                    </a:lnTo>
                    <a:lnTo>
                      <a:pt x="156" y="185"/>
                    </a:lnTo>
                    <a:lnTo>
                      <a:pt x="157" y="185"/>
                    </a:lnTo>
                    <a:lnTo>
                      <a:pt x="157" y="186"/>
                    </a:lnTo>
                    <a:lnTo>
                      <a:pt x="157" y="186"/>
                    </a:lnTo>
                    <a:lnTo>
                      <a:pt x="158" y="188"/>
                    </a:lnTo>
                    <a:lnTo>
                      <a:pt x="157" y="188"/>
                    </a:lnTo>
                    <a:lnTo>
                      <a:pt x="156" y="190"/>
                    </a:lnTo>
                    <a:lnTo>
                      <a:pt x="156" y="190"/>
                    </a:lnTo>
                    <a:lnTo>
                      <a:pt x="156" y="193"/>
                    </a:lnTo>
                    <a:lnTo>
                      <a:pt x="156" y="194"/>
                    </a:lnTo>
                    <a:lnTo>
                      <a:pt x="157" y="196"/>
                    </a:lnTo>
                    <a:lnTo>
                      <a:pt x="160" y="198"/>
                    </a:lnTo>
                    <a:lnTo>
                      <a:pt x="160" y="198"/>
                    </a:lnTo>
                    <a:lnTo>
                      <a:pt x="158" y="198"/>
                    </a:lnTo>
                    <a:lnTo>
                      <a:pt x="158" y="198"/>
                    </a:lnTo>
                    <a:lnTo>
                      <a:pt x="166" y="194"/>
                    </a:lnTo>
                    <a:lnTo>
                      <a:pt x="170" y="192"/>
                    </a:lnTo>
                    <a:lnTo>
                      <a:pt x="172" y="189"/>
                    </a:lnTo>
                    <a:lnTo>
                      <a:pt x="172" y="189"/>
                    </a:lnTo>
                    <a:lnTo>
                      <a:pt x="172" y="182"/>
                    </a:lnTo>
                    <a:lnTo>
                      <a:pt x="173" y="180"/>
                    </a:lnTo>
                    <a:lnTo>
                      <a:pt x="174" y="176"/>
                    </a:lnTo>
                    <a:lnTo>
                      <a:pt x="174" y="176"/>
                    </a:lnTo>
                    <a:lnTo>
                      <a:pt x="178" y="173"/>
                    </a:lnTo>
                    <a:lnTo>
                      <a:pt x="178" y="173"/>
                    </a:lnTo>
                    <a:lnTo>
                      <a:pt x="178" y="171"/>
                    </a:lnTo>
                    <a:lnTo>
                      <a:pt x="178" y="171"/>
                    </a:lnTo>
                    <a:lnTo>
                      <a:pt x="182" y="169"/>
                    </a:lnTo>
                    <a:lnTo>
                      <a:pt x="182" y="169"/>
                    </a:lnTo>
                    <a:lnTo>
                      <a:pt x="186" y="167"/>
                    </a:lnTo>
                    <a:lnTo>
                      <a:pt x="186" y="167"/>
                    </a:lnTo>
                    <a:lnTo>
                      <a:pt x="186" y="163"/>
                    </a:lnTo>
                    <a:lnTo>
                      <a:pt x="186" y="163"/>
                    </a:lnTo>
                    <a:lnTo>
                      <a:pt x="188" y="160"/>
                    </a:lnTo>
                    <a:lnTo>
                      <a:pt x="190" y="159"/>
                    </a:lnTo>
                    <a:lnTo>
                      <a:pt x="193" y="157"/>
                    </a:lnTo>
                    <a:lnTo>
                      <a:pt x="194" y="155"/>
                    </a:lnTo>
                    <a:lnTo>
                      <a:pt x="194" y="155"/>
                    </a:lnTo>
                    <a:lnTo>
                      <a:pt x="193" y="153"/>
                    </a:lnTo>
                    <a:lnTo>
                      <a:pt x="193" y="152"/>
                    </a:lnTo>
                    <a:lnTo>
                      <a:pt x="193" y="152"/>
                    </a:lnTo>
                    <a:lnTo>
                      <a:pt x="194" y="152"/>
                    </a:lnTo>
                    <a:lnTo>
                      <a:pt x="196" y="151"/>
                    </a:lnTo>
                    <a:lnTo>
                      <a:pt x="196" y="151"/>
                    </a:lnTo>
                    <a:lnTo>
                      <a:pt x="196" y="148"/>
                    </a:lnTo>
                    <a:lnTo>
                      <a:pt x="197" y="145"/>
                    </a:lnTo>
                    <a:lnTo>
                      <a:pt x="197" y="145"/>
                    </a:lnTo>
                    <a:lnTo>
                      <a:pt x="200" y="143"/>
                    </a:lnTo>
                    <a:lnTo>
                      <a:pt x="200" y="143"/>
                    </a:lnTo>
                    <a:lnTo>
                      <a:pt x="202" y="139"/>
                    </a:lnTo>
                    <a:lnTo>
                      <a:pt x="202" y="136"/>
                    </a:lnTo>
                    <a:lnTo>
                      <a:pt x="202" y="133"/>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 name="Rectangle 80">
                <a:extLst>
                  <a:ext uri="{FF2B5EF4-FFF2-40B4-BE49-F238E27FC236}">
                    <a16:creationId xmlns:a16="http://schemas.microsoft.com/office/drawing/2014/main" xmlns="" id="{1A480F83-CCC3-4BC3-B368-3DDB53DBCC2C}"/>
                  </a:ext>
                </a:extLst>
              </p:cNvPr>
              <p:cNvSpPr>
                <a:spLocks noChangeArrowheads="1"/>
              </p:cNvSpPr>
              <p:nvPr/>
            </p:nvSpPr>
            <p:spPr bwMode="auto">
              <a:xfrm>
                <a:off x="4940171" y="5065676"/>
                <a:ext cx="1921" cy="1921"/>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6" name="Freeform 81">
                <a:extLst>
                  <a:ext uri="{FF2B5EF4-FFF2-40B4-BE49-F238E27FC236}">
                    <a16:creationId xmlns:a16="http://schemas.microsoft.com/office/drawing/2014/main" xmlns="" id="{6E3A1E0D-0BA4-401F-BA63-31B2A86BD9C0}"/>
                  </a:ext>
                </a:extLst>
              </p:cNvPr>
              <p:cNvSpPr>
                <a:spLocks/>
              </p:cNvSpPr>
              <p:nvPr/>
            </p:nvSpPr>
            <p:spPr bwMode="auto">
              <a:xfrm>
                <a:off x="4796100" y="4973471"/>
                <a:ext cx="388032" cy="424530"/>
              </a:xfrm>
              <a:custGeom>
                <a:avLst/>
                <a:gdLst>
                  <a:gd name="T0" fmla="*/ 196 w 202"/>
                  <a:gd name="T1" fmla="*/ 123 h 221"/>
                  <a:gd name="T2" fmla="*/ 189 w 202"/>
                  <a:gd name="T3" fmla="*/ 116 h 221"/>
                  <a:gd name="T4" fmla="*/ 182 w 202"/>
                  <a:gd name="T5" fmla="*/ 108 h 221"/>
                  <a:gd name="T6" fmla="*/ 165 w 202"/>
                  <a:gd name="T7" fmla="*/ 98 h 221"/>
                  <a:gd name="T8" fmla="*/ 161 w 202"/>
                  <a:gd name="T9" fmla="*/ 85 h 221"/>
                  <a:gd name="T10" fmla="*/ 153 w 202"/>
                  <a:gd name="T11" fmla="*/ 83 h 221"/>
                  <a:gd name="T12" fmla="*/ 149 w 202"/>
                  <a:gd name="T13" fmla="*/ 74 h 221"/>
                  <a:gd name="T14" fmla="*/ 153 w 202"/>
                  <a:gd name="T15" fmla="*/ 59 h 221"/>
                  <a:gd name="T16" fmla="*/ 133 w 202"/>
                  <a:gd name="T17" fmla="*/ 53 h 221"/>
                  <a:gd name="T18" fmla="*/ 138 w 202"/>
                  <a:gd name="T19" fmla="*/ 33 h 221"/>
                  <a:gd name="T20" fmla="*/ 133 w 202"/>
                  <a:gd name="T21" fmla="*/ 10 h 221"/>
                  <a:gd name="T22" fmla="*/ 114 w 202"/>
                  <a:gd name="T23" fmla="*/ 4 h 221"/>
                  <a:gd name="T24" fmla="*/ 100 w 202"/>
                  <a:gd name="T25" fmla="*/ 9 h 221"/>
                  <a:gd name="T26" fmla="*/ 92 w 202"/>
                  <a:gd name="T27" fmla="*/ 21 h 221"/>
                  <a:gd name="T28" fmla="*/ 80 w 202"/>
                  <a:gd name="T29" fmla="*/ 28 h 221"/>
                  <a:gd name="T30" fmla="*/ 81 w 202"/>
                  <a:gd name="T31" fmla="*/ 40 h 221"/>
                  <a:gd name="T32" fmla="*/ 76 w 202"/>
                  <a:gd name="T33" fmla="*/ 45 h 221"/>
                  <a:gd name="T34" fmla="*/ 61 w 202"/>
                  <a:gd name="T35" fmla="*/ 42 h 221"/>
                  <a:gd name="T36" fmla="*/ 48 w 202"/>
                  <a:gd name="T37" fmla="*/ 41 h 221"/>
                  <a:gd name="T38" fmla="*/ 41 w 202"/>
                  <a:gd name="T39" fmla="*/ 51 h 221"/>
                  <a:gd name="T40" fmla="*/ 32 w 202"/>
                  <a:gd name="T41" fmla="*/ 45 h 221"/>
                  <a:gd name="T42" fmla="*/ 24 w 202"/>
                  <a:gd name="T43" fmla="*/ 44 h 221"/>
                  <a:gd name="T44" fmla="*/ 12 w 202"/>
                  <a:gd name="T45" fmla="*/ 53 h 221"/>
                  <a:gd name="T46" fmla="*/ 7 w 202"/>
                  <a:gd name="T47" fmla="*/ 70 h 221"/>
                  <a:gd name="T48" fmla="*/ 16 w 202"/>
                  <a:gd name="T49" fmla="*/ 73 h 221"/>
                  <a:gd name="T50" fmla="*/ 24 w 202"/>
                  <a:gd name="T51" fmla="*/ 83 h 221"/>
                  <a:gd name="T52" fmla="*/ 16 w 202"/>
                  <a:gd name="T53" fmla="*/ 92 h 221"/>
                  <a:gd name="T54" fmla="*/ 11 w 202"/>
                  <a:gd name="T55" fmla="*/ 110 h 221"/>
                  <a:gd name="T56" fmla="*/ 24 w 202"/>
                  <a:gd name="T57" fmla="*/ 110 h 221"/>
                  <a:gd name="T58" fmla="*/ 4 w 202"/>
                  <a:gd name="T59" fmla="*/ 122 h 221"/>
                  <a:gd name="T60" fmla="*/ 7 w 202"/>
                  <a:gd name="T61" fmla="*/ 133 h 221"/>
                  <a:gd name="T62" fmla="*/ 24 w 202"/>
                  <a:gd name="T63" fmla="*/ 141 h 221"/>
                  <a:gd name="T64" fmla="*/ 25 w 202"/>
                  <a:gd name="T65" fmla="*/ 149 h 221"/>
                  <a:gd name="T66" fmla="*/ 16 w 202"/>
                  <a:gd name="T67" fmla="*/ 161 h 221"/>
                  <a:gd name="T68" fmla="*/ 12 w 202"/>
                  <a:gd name="T69" fmla="*/ 182 h 221"/>
                  <a:gd name="T70" fmla="*/ 16 w 202"/>
                  <a:gd name="T71" fmla="*/ 190 h 221"/>
                  <a:gd name="T72" fmla="*/ 25 w 202"/>
                  <a:gd name="T73" fmla="*/ 201 h 221"/>
                  <a:gd name="T74" fmla="*/ 35 w 202"/>
                  <a:gd name="T75" fmla="*/ 205 h 221"/>
                  <a:gd name="T76" fmla="*/ 47 w 202"/>
                  <a:gd name="T77" fmla="*/ 214 h 221"/>
                  <a:gd name="T78" fmla="*/ 56 w 202"/>
                  <a:gd name="T79" fmla="*/ 221 h 221"/>
                  <a:gd name="T80" fmla="*/ 61 w 202"/>
                  <a:gd name="T81" fmla="*/ 215 h 221"/>
                  <a:gd name="T82" fmla="*/ 79 w 202"/>
                  <a:gd name="T83" fmla="*/ 210 h 221"/>
                  <a:gd name="T84" fmla="*/ 77 w 202"/>
                  <a:gd name="T85" fmla="*/ 194 h 221"/>
                  <a:gd name="T86" fmla="*/ 83 w 202"/>
                  <a:gd name="T87" fmla="*/ 193 h 221"/>
                  <a:gd name="T88" fmla="*/ 92 w 202"/>
                  <a:gd name="T89" fmla="*/ 194 h 221"/>
                  <a:gd name="T90" fmla="*/ 103 w 202"/>
                  <a:gd name="T91" fmla="*/ 193 h 221"/>
                  <a:gd name="T92" fmla="*/ 118 w 202"/>
                  <a:gd name="T93" fmla="*/ 190 h 221"/>
                  <a:gd name="T94" fmla="*/ 134 w 202"/>
                  <a:gd name="T95" fmla="*/ 188 h 221"/>
                  <a:gd name="T96" fmla="*/ 137 w 202"/>
                  <a:gd name="T97" fmla="*/ 181 h 221"/>
                  <a:gd name="T98" fmla="*/ 148 w 202"/>
                  <a:gd name="T99" fmla="*/ 178 h 221"/>
                  <a:gd name="T100" fmla="*/ 156 w 202"/>
                  <a:gd name="T101" fmla="*/ 185 h 221"/>
                  <a:gd name="T102" fmla="*/ 156 w 202"/>
                  <a:gd name="T103" fmla="*/ 190 h 221"/>
                  <a:gd name="T104" fmla="*/ 160 w 202"/>
                  <a:gd name="T105" fmla="*/ 198 h 221"/>
                  <a:gd name="T106" fmla="*/ 172 w 202"/>
                  <a:gd name="T107" fmla="*/ 189 h 221"/>
                  <a:gd name="T108" fmla="*/ 178 w 202"/>
                  <a:gd name="T109" fmla="*/ 173 h 221"/>
                  <a:gd name="T110" fmla="*/ 186 w 202"/>
                  <a:gd name="T111" fmla="*/ 167 h 221"/>
                  <a:gd name="T112" fmla="*/ 194 w 202"/>
                  <a:gd name="T113" fmla="*/ 155 h 221"/>
                  <a:gd name="T114" fmla="*/ 196 w 202"/>
                  <a:gd name="T115" fmla="*/ 151 h 221"/>
                  <a:gd name="T116" fmla="*/ 200 w 202"/>
                  <a:gd name="T117" fmla="*/ 14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2" h="221">
                    <a:moveTo>
                      <a:pt x="202" y="133"/>
                    </a:moveTo>
                    <a:lnTo>
                      <a:pt x="202" y="133"/>
                    </a:lnTo>
                    <a:lnTo>
                      <a:pt x="201" y="128"/>
                    </a:lnTo>
                    <a:lnTo>
                      <a:pt x="198" y="126"/>
                    </a:lnTo>
                    <a:lnTo>
                      <a:pt x="198" y="126"/>
                    </a:lnTo>
                    <a:lnTo>
                      <a:pt x="196" y="123"/>
                    </a:lnTo>
                    <a:lnTo>
                      <a:pt x="193" y="123"/>
                    </a:lnTo>
                    <a:lnTo>
                      <a:pt x="193" y="123"/>
                    </a:lnTo>
                    <a:lnTo>
                      <a:pt x="190" y="122"/>
                    </a:lnTo>
                    <a:lnTo>
                      <a:pt x="190" y="120"/>
                    </a:lnTo>
                    <a:lnTo>
                      <a:pt x="190" y="118"/>
                    </a:lnTo>
                    <a:lnTo>
                      <a:pt x="189" y="116"/>
                    </a:lnTo>
                    <a:lnTo>
                      <a:pt x="189" y="116"/>
                    </a:lnTo>
                    <a:lnTo>
                      <a:pt x="186" y="115"/>
                    </a:lnTo>
                    <a:lnTo>
                      <a:pt x="184" y="114"/>
                    </a:lnTo>
                    <a:lnTo>
                      <a:pt x="184" y="114"/>
                    </a:lnTo>
                    <a:lnTo>
                      <a:pt x="182" y="108"/>
                    </a:lnTo>
                    <a:lnTo>
                      <a:pt x="182" y="108"/>
                    </a:lnTo>
                    <a:lnTo>
                      <a:pt x="180" y="107"/>
                    </a:lnTo>
                    <a:lnTo>
                      <a:pt x="177" y="106"/>
                    </a:lnTo>
                    <a:lnTo>
                      <a:pt x="177" y="106"/>
                    </a:lnTo>
                    <a:lnTo>
                      <a:pt x="170" y="102"/>
                    </a:lnTo>
                    <a:lnTo>
                      <a:pt x="170" y="102"/>
                    </a:lnTo>
                    <a:lnTo>
                      <a:pt x="165" y="98"/>
                    </a:lnTo>
                    <a:lnTo>
                      <a:pt x="162" y="95"/>
                    </a:lnTo>
                    <a:lnTo>
                      <a:pt x="162" y="92"/>
                    </a:lnTo>
                    <a:lnTo>
                      <a:pt x="162" y="92"/>
                    </a:lnTo>
                    <a:lnTo>
                      <a:pt x="162" y="89"/>
                    </a:lnTo>
                    <a:lnTo>
                      <a:pt x="161" y="85"/>
                    </a:lnTo>
                    <a:lnTo>
                      <a:pt x="161" y="85"/>
                    </a:lnTo>
                    <a:lnTo>
                      <a:pt x="160" y="85"/>
                    </a:lnTo>
                    <a:lnTo>
                      <a:pt x="157" y="85"/>
                    </a:lnTo>
                    <a:lnTo>
                      <a:pt x="157" y="85"/>
                    </a:lnTo>
                    <a:lnTo>
                      <a:pt x="157" y="85"/>
                    </a:lnTo>
                    <a:lnTo>
                      <a:pt x="157" y="85"/>
                    </a:lnTo>
                    <a:lnTo>
                      <a:pt x="153" y="83"/>
                    </a:lnTo>
                    <a:lnTo>
                      <a:pt x="153" y="83"/>
                    </a:lnTo>
                    <a:lnTo>
                      <a:pt x="150" y="81"/>
                    </a:lnTo>
                    <a:lnTo>
                      <a:pt x="149" y="79"/>
                    </a:lnTo>
                    <a:lnTo>
                      <a:pt x="148" y="78"/>
                    </a:lnTo>
                    <a:lnTo>
                      <a:pt x="148" y="78"/>
                    </a:lnTo>
                    <a:lnTo>
                      <a:pt x="149" y="74"/>
                    </a:lnTo>
                    <a:lnTo>
                      <a:pt x="150" y="71"/>
                    </a:lnTo>
                    <a:lnTo>
                      <a:pt x="153" y="67"/>
                    </a:lnTo>
                    <a:lnTo>
                      <a:pt x="154" y="65"/>
                    </a:lnTo>
                    <a:lnTo>
                      <a:pt x="154" y="65"/>
                    </a:lnTo>
                    <a:lnTo>
                      <a:pt x="154" y="61"/>
                    </a:lnTo>
                    <a:lnTo>
                      <a:pt x="153" y="59"/>
                    </a:lnTo>
                    <a:lnTo>
                      <a:pt x="148" y="57"/>
                    </a:lnTo>
                    <a:lnTo>
                      <a:pt x="148" y="57"/>
                    </a:lnTo>
                    <a:lnTo>
                      <a:pt x="140" y="55"/>
                    </a:lnTo>
                    <a:lnTo>
                      <a:pt x="136" y="54"/>
                    </a:lnTo>
                    <a:lnTo>
                      <a:pt x="133" y="53"/>
                    </a:lnTo>
                    <a:lnTo>
                      <a:pt x="133" y="53"/>
                    </a:lnTo>
                    <a:lnTo>
                      <a:pt x="132" y="50"/>
                    </a:lnTo>
                    <a:lnTo>
                      <a:pt x="132" y="48"/>
                    </a:lnTo>
                    <a:lnTo>
                      <a:pt x="133" y="42"/>
                    </a:lnTo>
                    <a:lnTo>
                      <a:pt x="137" y="37"/>
                    </a:lnTo>
                    <a:lnTo>
                      <a:pt x="138" y="33"/>
                    </a:lnTo>
                    <a:lnTo>
                      <a:pt x="138" y="33"/>
                    </a:lnTo>
                    <a:lnTo>
                      <a:pt x="138" y="28"/>
                    </a:lnTo>
                    <a:lnTo>
                      <a:pt x="138" y="24"/>
                    </a:lnTo>
                    <a:lnTo>
                      <a:pt x="136" y="16"/>
                    </a:lnTo>
                    <a:lnTo>
                      <a:pt x="136" y="16"/>
                    </a:lnTo>
                    <a:lnTo>
                      <a:pt x="134" y="13"/>
                    </a:lnTo>
                    <a:lnTo>
                      <a:pt x="133" y="10"/>
                    </a:lnTo>
                    <a:lnTo>
                      <a:pt x="128" y="7"/>
                    </a:lnTo>
                    <a:lnTo>
                      <a:pt x="128" y="7"/>
                    </a:lnTo>
                    <a:lnTo>
                      <a:pt x="122" y="3"/>
                    </a:lnTo>
                    <a:lnTo>
                      <a:pt x="117" y="0"/>
                    </a:lnTo>
                    <a:lnTo>
                      <a:pt x="117" y="0"/>
                    </a:lnTo>
                    <a:lnTo>
                      <a:pt x="114" y="4"/>
                    </a:lnTo>
                    <a:lnTo>
                      <a:pt x="112" y="7"/>
                    </a:lnTo>
                    <a:lnTo>
                      <a:pt x="112" y="7"/>
                    </a:lnTo>
                    <a:lnTo>
                      <a:pt x="108" y="8"/>
                    </a:lnTo>
                    <a:lnTo>
                      <a:pt x="105" y="8"/>
                    </a:lnTo>
                    <a:lnTo>
                      <a:pt x="103" y="8"/>
                    </a:lnTo>
                    <a:lnTo>
                      <a:pt x="100" y="9"/>
                    </a:lnTo>
                    <a:lnTo>
                      <a:pt x="100" y="9"/>
                    </a:lnTo>
                    <a:lnTo>
                      <a:pt x="99" y="13"/>
                    </a:lnTo>
                    <a:lnTo>
                      <a:pt x="99" y="13"/>
                    </a:lnTo>
                    <a:lnTo>
                      <a:pt x="95" y="17"/>
                    </a:lnTo>
                    <a:lnTo>
                      <a:pt x="95" y="17"/>
                    </a:lnTo>
                    <a:lnTo>
                      <a:pt x="92" y="21"/>
                    </a:lnTo>
                    <a:lnTo>
                      <a:pt x="92" y="22"/>
                    </a:lnTo>
                    <a:lnTo>
                      <a:pt x="89" y="24"/>
                    </a:lnTo>
                    <a:lnTo>
                      <a:pt x="89" y="24"/>
                    </a:lnTo>
                    <a:lnTo>
                      <a:pt x="84" y="25"/>
                    </a:lnTo>
                    <a:lnTo>
                      <a:pt x="81" y="25"/>
                    </a:lnTo>
                    <a:lnTo>
                      <a:pt x="80" y="28"/>
                    </a:lnTo>
                    <a:lnTo>
                      <a:pt x="80" y="28"/>
                    </a:lnTo>
                    <a:lnTo>
                      <a:pt x="80" y="29"/>
                    </a:lnTo>
                    <a:lnTo>
                      <a:pt x="80" y="32"/>
                    </a:lnTo>
                    <a:lnTo>
                      <a:pt x="81" y="37"/>
                    </a:lnTo>
                    <a:lnTo>
                      <a:pt x="81" y="37"/>
                    </a:lnTo>
                    <a:lnTo>
                      <a:pt x="81" y="40"/>
                    </a:lnTo>
                    <a:lnTo>
                      <a:pt x="81" y="41"/>
                    </a:lnTo>
                    <a:lnTo>
                      <a:pt x="77" y="45"/>
                    </a:lnTo>
                    <a:lnTo>
                      <a:pt x="77" y="45"/>
                    </a:lnTo>
                    <a:lnTo>
                      <a:pt x="76" y="46"/>
                    </a:lnTo>
                    <a:lnTo>
                      <a:pt x="76" y="46"/>
                    </a:lnTo>
                    <a:lnTo>
                      <a:pt x="76" y="45"/>
                    </a:lnTo>
                    <a:lnTo>
                      <a:pt x="76" y="44"/>
                    </a:lnTo>
                    <a:lnTo>
                      <a:pt x="76" y="44"/>
                    </a:lnTo>
                    <a:lnTo>
                      <a:pt x="73" y="42"/>
                    </a:lnTo>
                    <a:lnTo>
                      <a:pt x="69" y="42"/>
                    </a:lnTo>
                    <a:lnTo>
                      <a:pt x="65" y="42"/>
                    </a:lnTo>
                    <a:lnTo>
                      <a:pt x="61" y="42"/>
                    </a:lnTo>
                    <a:lnTo>
                      <a:pt x="61" y="42"/>
                    </a:lnTo>
                    <a:lnTo>
                      <a:pt x="59" y="40"/>
                    </a:lnTo>
                    <a:lnTo>
                      <a:pt x="57" y="40"/>
                    </a:lnTo>
                    <a:lnTo>
                      <a:pt x="55" y="40"/>
                    </a:lnTo>
                    <a:lnTo>
                      <a:pt x="55" y="40"/>
                    </a:lnTo>
                    <a:lnTo>
                      <a:pt x="48" y="41"/>
                    </a:lnTo>
                    <a:lnTo>
                      <a:pt x="48" y="41"/>
                    </a:lnTo>
                    <a:lnTo>
                      <a:pt x="49" y="44"/>
                    </a:lnTo>
                    <a:lnTo>
                      <a:pt x="49" y="44"/>
                    </a:lnTo>
                    <a:lnTo>
                      <a:pt x="48" y="48"/>
                    </a:lnTo>
                    <a:lnTo>
                      <a:pt x="45" y="50"/>
                    </a:lnTo>
                    <a:lnTo>
                      <a:pt x="41" y="51"/>
                    </a:lnTo>
                    <a:lnTo>
                      <a:pt x="40" y="50"/>
                    </a:lnTo>
                    <a:lnTo>
                      <a:pt x="39" y="49"/>
                    </a:lnTo>
                    <a:lnTo>
                      <a:pt x="39" y="49"/>
                    </a:lnTo>
                    <a:lnTo>
                      <a:pt x="36" y="46"/>
                    </a:lnTo>
                    <a:lnTo>
                      <a:pt x="33" y="45"/>
                    </a:lnTo>
                    <a:lnTo>
                      <a:pt x="32" y="45"/>
                    </a:lnTo>
                    <a:lnTo>
                      <a:pt x="32" y="45"/>
                    </a:lnTo>
                    <a:lnTo>
                      <a:pt x="29" y="46"/>
                    </a:lnTo>
                    <a:lnTo>
                      <a:pt x="28" y="46"/>
                    </a:lnTo>
                    <a:lnTo>
                      <a:pt x="28" y="46"/>
                    </a:lnTo>
                    <a:lnTo>
                      <a:pt x="27" y="45"/>
                    </a:lnTo>
                    <a:lnTo>
                      <a:pt x="24" y="44"/>
                    </a:lnTo>
                    <a:lnTo>
                      <a:pt x="24" y="44"/>
                    </a:lnTo>
                    <a:lnTo>
                      <a:pt x="21" y="44"/>
                    </a:lnTo>
                    <a:lnTo>
                      <a:pt x="20" y="46"/>
                    </a:lnTo>
                    <a:lnTo>
                      <a:pt x="16" y="50"/>
                    </a:lnTo>
                    <a:lnTo>
                      <a:pt x="16" y="50"/>
                    </a:lnTo>
                    <a:lnTo>
                      <a:pt x="12" y="53"/>
                    </a:lnTo>
                    <a:lnTo>
                      <a:pt x="11" y="57"/>
                    </a:lnTo>
                    <a:lnTo>
                      <a:pt x="11" y="57"/>
                    </a:lnTo>
                    <a:lnTo>
                      <a:pt x="8" y="59"/>
                    </a:lnTo>
                    <a:lnTo>
                      <a:pt x="7" y="63"/>
                    </a:lnTo>
                    <a:lnTo>
                      <a:pt x="7" y="63"/>
                    </a:lnTo>
                    <a:lnTo>
                      <a:pt x="7" y="70"/>
                    </a:lnTo>
                    <a:lnTo>
                      <a:pt x="7" y="70"/>
                    </a:lnTo>
                    <a:lnTo>
                      <a:pt x="7" y="70"/>
                    </a:lnTo>
                    <a:lnTo>
                      <a:pt x="7" y="70"/>
                    </a:lnTo>
                    <a:lnTo>
                      <a:pt x="12" y="71"/>
                    </a:lnTo>
                    <a:lnTo>
                      <a:pt x="16" y="73"/>
                    </a:lnTo>
                    <a:lnTo>
                      <a:pt x="16" y="73"/>
                    </a:lnTo>
                    <a:lnTo>
                      <a:pt x="20" y="74"/>
                    </a:lnTo>
                    <a:lnTo>
                      <a:pt x="24" y="77"/>
                    </a:lnTo>
                    <a:lnTo>
                      <a:pt x="25" y="81"/>
                    </a:lnTo>
                    <a:lnTo>
                      <a:pt x="25" y="82"/>
                    </a:lnTo>
                    <a:lnTo>
                      <a:pt x="24" y="83"/>
                    </a:lnTo>
                    <a:lnTo>
                      <a:pt x="24" y="83"/>
                    </a:lnTo>
                    <a:lnTo>
                      <a:pt x="21" y="85"/>
                    </a:lnTo>
                    <a:lnTo>
                      <a:pt x="19" y="86"/>
                    </a:lnTo>
                    <a:lnTo>
                      <a:pt x="19" y="86"/>
                    </a:lnTo>
                    <a:lnTo>
                      <a:pt x="17" y="90"/>
                    </a:lnTo>
                    <a:lnTo>
                      <a:pt x="16" y="92"/>
                    </a:lnTo>
                    <a:lnTo>
                      <a:pt x="16" y="92"/>
                    </a:lnTo>
                    <a:lnTo>
                      <a:pt x="9" y="100"/>
                    </a:lnTo>
                    <a:lnTo>
                      <a:pt x="8" y="103"/>
                    </a:lnTo>
                    <a:lnTo>
                      <a:pt x="7" y="106"/>
                    </a:lnTo>
                    <a:lnTo>
                      <a:pt x="8" y="108"/>
                    </a:lnTo>
                    <a:lnTo>
                      <a:pt x="11" y="110"/>
                    </a:lnTo>
                    <a:lnTo>
                      <a:pt x="11" y="110"/>
                    </a:lnTo>
                    <a:lnTo>
                      <a:pt x="15" y="110"/>
                    </a:lnTo>
                    <a:lnTo>
                      <a:pt x="19" y="108"/>
                    </a:lnTo>
                    <a:lnTo>
                      <a:pt x="23" y="107"/>
                    </a:lnTo>
                    <a:lnTo>
                      <a:pt x="24" y="108"/>
                    </a:lnTo>
                    <a:lnTo>
                      <a:pt x="24" y="110"/>
                    </a:lnTo>
                    <a:lnTo>
                      <a:pt x="24" y="110"/>
                    </a:lnTo>
                    <a:lnTo>
                      <a:pt x="24" y="112"/>
                    </a:lnTo>
                    <a:lnTo>
                      <a:pt x="21" y="115"/>
                    </a:lnTo>
                    <a:lnTo>
                      <a:pt x="15" y="116"/>
                    </a:lnTo>
                    <a:lnTo>
                      <a:pt x="15" y="116"/>
                    </a:lnTo>
                    <a:lnTo>
                      <a:pt x="7" y="119"/>
                    </a:lnTo>
                    <a:lnTo>
                      <a:pt x="4" y="122"/>
                    </a:lnTo>
                    <a:lnTo>
                      <a:pt x="1" y="124"/>
                    </a:lnTo>
                    <a:lnTo>
                      <a:pt x="1" y="124"/>
                    </a:lnTo>
                    <a:lnTo>
                      <a:pt x="0" y="128"/>
                    </a:lnTo>
                    <a:lnTo>
                      <a:pt x="1" y="131"/>
                    </a:lnTo>
                    <a:lnTo>
                      <a:pt x="7" y="133"/>
                    </a:lnTo>
                    <a:lnTo>
                      <a:pt x="7" y="133"/>
                    </a:lnTo>
                    <a:lnTo>
                      <a:pt x="12" y="137"/>
                    </a:lnTo>
                    <a:lnTo>
                      <a:pt x="15" y="139"/>
                    </a:lnTo>
                    <a:lnTo>
                      <a:pt x="19" y="140"/>
                    </a:lnTo>
                    <a:lnTo>
                      <a:pt x="19" y="140"/>
                    </a:lnTo>
                    <a:lnTo>
                      <a:pt x="23" y="140"/>
                    </a:lnTo>
                    <a:lnTo>
                      <a:pt x="24" y="141"/>
                    </a:lnTo>
                    <a:lnTo>
                      <a:pt x="27" y="141"/>
                    </a:lnTo>
                    <a:lnTo>
                      <a:pt x="27" y="141"/>
                    </a:lnTo>
                    <a:lnTo>
                      <a:pt x="27" y="143"/>
                    </a:lnTo>
                    <a:lnTo>
                      <a:pt x="27" y="143"/>
                    </a:lnTo>
                    <a:lnTo>
                      <a:pt x="25" y="145"/>
                    </a:lnTo>
                    <a:lnTo>
                      <a:pt x="25" y="149"/>
                    </a:lnTo>
                    <a:lnTo>
                      <a:pt x="25" y="149"/>
                    </a:lnTo>
                    <a:lnTo>
                      <a:pt x="24" y="152"/>
                    </a:lnTo>
                    <a:lnTo>
                      <a:pt x="23" y="156"/>
                    </a:lnTo>
                    <a:lnTo>
                      <a:pt x="23" y="156"/>
                    </a:lnTo>
                    <a:lnTo>
                      <a:pt x="19" y="159"/>
                    </a:lnTo>
                    <a:lnTo>
                      <a:pt x="16" y="161"/>
                    </a:lnTo>
                    <a:lnTo>
                      <a:pt x="16" y="161"/>
                    </a:lnTo>
                    <a:lnTo>
                      <a:pt x="12" y="167"/>
                    </a:lnTo>
                    <a:lnTo>
                      <a:pt x="11" y="174"/>
                    </a:lnTo>
                    <a:lnTo>
                      <a:pt x="11" y="174"/>
                    </a:lnTo>
                    <a:lnTo>
                      <a:pt x="11" y="180"/>
                    </a:lnTo>
                    <a:lnTo>
                      <a:pt x="12" y="182"/>
                    </a:lnTo>
                    <a:lnTo>
                      <a:pt x="13" y="184"/>
                    </a:lnTo>
                    <a:lnTo>
                      <a:pt x="13" y="184"/>
                    </a:lnTo>
                    <a:lnTo>
                      <a:pt x="16" y="188"/>
                    </a:lnTo>
                    <a:lnTo>
                      <a:pt x="16" y="188"/>
                    </a:lnTo>
                    <a:lnTo>
                      <a:pt x="16" y="190"/>
                    </a:lnTo>
                    <a:lnTo>
                      <a:pt x="16" y="190"/>
                    </a:lnTo>
                    <a:lnTo>
                      <a:pt x="19" y="193"/>
                    </a:lnTo>
                    <a:lnTo>
                      <a:pt x="21" y="196"/>
                    </a:lnTo>
                    <a:lnTo>
                      <a:pt x="21" y="196"/>
                    </a:lnTo>
                    <a:lnTo>
                      <a:pt x="24" y="198"/>
                    </a:lnTo>
                    <a:lnTo>
                      <a:pt x="25" y="201"/>
                    </a:lnTo>
                    <a:lnTo>
                      <a:pt x="25" y="201"/>
                    </a:lnTo>
                    <a:lnTo>
                      <a:pt x="27" y="206"/>
                    </a:lnTo>
                    <a:lnTo>
                      <a:pt x="27" y="206"/>
                    </a:lnTo>
                    <a:lnTo>
                      <a:pt x="29" y="208"/>
                    </a:lnTo>
                    <a:lnTo>
                      <a:pt x="31" y="208"/>
                    </a:lnTo>
                    <a:lnTo>
                      <a:pt x="33" y="205"/>
                    </a:lnTo>
                    <a:lnTo>
                      <a:pt x="35" y="205"/>
                    </a:lnTo>
                    <a:lnTo>
                      <a:pt x="35" y="205"/>
                    </a:lnTo>
                    <a:lnTo>
                      <a:pt x="37" y="205"/>
                    </a:lnTo>
                    <a:lnTo>
                      <a:pt x="40" y="205"/>
                    </a:lnTo>
                    <a:lnTo>
                      <a:pt x="44" y="209"/>
                    </a:lnTo>
                    <a:lnTo>
                      <a:pt x="44" y="209"/>
                    </a:lnTo>
                    <a:lnTo>
                      <a:pt x="47" y="214"/>
                    </a:lnTo>
                    <a:lnTo>
                      <a:pt x="47" y="214"/>
                    </a:lnTo>
                    <a:lnTo>
                      <a:pt x="48" y="218"/>
                    </a:lnTo>
                    <a:lnTo>
                      <a:pt x="48" y="218"/>
                    </a:lnTo>
                    <a:lnTo>
                      <a:pt x="52" y="219"/>
                    </a:lnTo>
                    <a:lnTo>
                      <a:pt x="52" y="219"/>
                    </a:lnTo>
                    <a:lnTo>
                      <a:pt x="56" y="221"/>
                    </a:lnTo>
                    <a:lnTo>
                      <a:pt x="59" y="221"/>
                    </a:lnTo>
                    <a:lnTo>
                      <a:pt x="59" y="221"/>
                    </a:lnTo>
                    <a:lnTo>
                      <a:pt x="59" y="218"/>
                    </a:lnTo>
                    <a:lnTo>
                      <a:pt x="60" y="217"/>
                    </a:lnTo>
                    <a:lnTo>
                      <a:pt x="60" y="217"/>
                    </a:lnTo>
                    <a:lnTo>
                      <a:pt x="61" y="215"/>
                    </a:lnTo>
                    <a:lnTo>
                      <a:pt x="64" y="215"/>
                    </a:lnTo>
                    <a:lnTo>
                      <a:pt x="68" y="214"/>
                    </a:lnTo>
                    <a:lnTo>
                      <a:pt x="68" y="214"/>
                    </a:lnTo>
                    <a:lnTo>
                      <a:pt x="72" y="214"/>
                    </a:lnTo>
                    <a:lnTo>
                      <a:pt x="76" y="212"/>
                    </a:lnTo>
                    <a:lnTo>
                      <a:pt x="79" y="210"/>
                    </a:lnTo>
                    <a:lnTo>
                      <a:pt x="80" y="206"/>
                    </a:lnTo>
                    <a:lnTo>
                      <a:pt x="80" y="206"/>
                    </a:lnTo>
                    <a:lnTo>
                      <a:pt x="79" y="204"/>
                    </a:lnTo>
                    <a:lnTo>
                      <a:pt x="77" y="200"/>
                    </a:lnTo>
                    <a:lnTo>
                      <a:pt x="77" y="197"/>
                    </a:lnTo>
                    <a:lnTo>
                      <a:pt x="77" y="194"/>
                    </a:lnTo>
                    <a:lnTo>
                      <a:pt x="79" y="193"/>
                    </a:lnTo>
                    <a:lnTo>
                      <a:pt x="79" y="193"/>
                    </a:lnTo>
                    <a:lnTo>
                      <a:pt x="80" y="193"/>
                    </a:lnTo>
                    <a:lnTo>
                      <a:pt x="81" y="193"/>
                    </a:lnTo>
                    <a:lnTo>
                      <a:pt x="83" y="193"/>
                    </a:lnTo>
                    <a:lnTo>
                      <a:pt x="83" y="193"/>
                    </a:lnTo>
                    <a:lnTo>
                      <a:pt x="85" y="192"/>
                    </a:lnTo>
                    <a:lnTo>
                      <a:pt x="89" y="192"/>
                    </a:lnTo>
                    <a:lnTo>
                      <a:pt x="89" y="192"/>
                    </a:lnTo>
                    <a:lnTo>
                      <a:pt x="89" y="192"/>
                    </a:lnTo>
                    <a:lnTo>
                      <a:pt x="89" y="192"/>
                    </a:lnTo>
                    <a:lnTo>
                      <a:pt x="92" y="194"/>
                    </a:lnTo>
                    <a:lnTo>
                      <a:pt x="93" y="196"/>
                    </a:lnTo>
                    <a:lnTo>
                      <a:pt x="96" y="197"/>
                    </a:lnTo>
                    <a:lnTo>
                      <a:pt x="99" y="197"/>
                    </a:lnTo>
                    <a:lnTo>
                      <a:pt x="99" y="197"/>
                    </a:lnTo>
                    <a:lnTo>
                      <a:pt x="101" y="194"/>
                    </a:lnTo>
                    <a:lnTo>
                      <a:pt x="103" y="193"/>
                    </a:lnTo>
                    <a:lnTo>
                      <a:pt x="103" y="193"/>
                    </a:lnTo>
                    <a:lnTo>
                      <a:pt x="108" y="193"/>
                    </a:lnTo>
                    <a:lnTo>
                      <a:pt x="112" y="194"/>
                    </a:lnTo>
                    <a:lnTo>
                      <a:pt x="112" y="194"/>
                    </a:lnTo>
                    <a:lnTo>
                      <a:pt x="116" y="193"/>
                    </a:lnTo>
                    <a:lnTo>
                      <a:pt x="118" y="190"/>
                    </a:lnTo>
                    <a:lnTo>
                      <a:pt x="121" y="189"/>
                    </a:lnTo>
                    <a:lnTo>
                      <a:pt x="125" y="188"/>
                    </a:lnTo>
                    <a:lnTo>
                      <a:pt x="125" y="188"/>
                    </a:lnTo>
                    <a:lnTo>
                      <a:pt x="130" y="188"/>
                    </a:lnTo>
                    <a:lnTo>
                      <a:pt x="130" y="188"/>
                    </a:lnTo>
                    <a:lnTo>
                      <a:pt x="134" y="188"/>
                    </a:lnTo>
                    <a:lnTo>
                      <a:pt x="134" y="188"/>
                    </a:lnTo>
                    <a:lnTo>
                      <a:pt x="137" y="188"/>
                    </a:lnTo>
                    <a:lnTo>
                      <a:pt x="137" y="186"/>
                    </a:lnTo>
                    <a:lnTo>
                      <a:pt x="137" y="184"/>
                    </a:lnTo>
                    <a:lnTo>
                      <a:pt x="137" y="181"/>
                    </a:lnTo>
                    <a:lnTo>
                      <a:pt x="137" y="181"/>
                    </a:lnTo>
                    <a:lnTo>
                      <a:pt x="140" y="178"/>
                    </a:lnTo>
                    <a:lnTo>
                      <a:pt x="144" y="177"/>
                    </a:lnTo>
                    <a:lnTo>
                      <a:pt x="144" y="177"/>
                    </a:lnTo>
                    <a:lnTo>
                      <a:pt x="145" y="177"/>
                    </a:lnTo>
                    <a:lnTo>
                      <a:pt x="145" y="177"/>
                    </a:lnTo>
                    <a:lnTo>
                      <a:pt x="148" y="178"/>
                    </a:lnTo>
                    <a:lnTo>
                      <a:pt x="148" y="178"/>
                    </a:lnTo>
                    <a:lnTo>
                      <a:pt x="150" y="182"/>
                    </a:lnTo>
                    <a:lnTo>
                      <a:pt x="152" y="184"/>
                    </a:lnTo>
                    <a:lnTo>
                      <a:pt x="153" y="185"/>
                    </a:lnTo>
                    <a:lnTo>
                      <a:pt x="153" y="185"/>
                    </a:lnTo>
                    <a:lnTo>
                      <a:pt x="156" y="185"/>
                    </a:lnTo>
                    <a:lnTo>
                      <a:pt x="157" y="185"/>
                    </a:lnTo>
                    <a:lnTo>
                      <a:pt x="157" y="186"/>
                    </a:lnTo>
                    <a:lnTo>
                      <a:pt x="157" y="186"/>
                    </a:lnTo>
                    <a:lnTo>
                      <a:pt x="158" y="188"/>
                    </a:lnTo>
                    <a:lnTo>
                      <a:pt x="157" y="188"/>
                    </a:lnTo>
                    <a:lnTo>
                      <a:pt x="156" y="190"/>
                    </a:lnTo>
                    <a:lnTo>
                      <a:pt x="156" y="190"/>
                    </a:lnTo>
                    <a:lnTo>
                      <a:pt x="156" y="193"/>
                    </a:lnTo>
                    <a:lnTo>
                      <a:pt x="156" y="194"/>
                    </a:lnTo>
                    <a:lnTo>
                      <a:pt x="157" y="196"/>
                    </a:lnTo>
                    <a:lnTo>
                      <a:pt x="160" y="198"/>
                    </a:lnTo>
                    <a:lnTo>
                      <a:pt x="160" y="198"/>
                    </a:lnTo>
                    <a:lnTo>
                      <a:pt x="158" y="198"/>
                    </a:lnTo>
                    <a:lnTo>
                      <a:pt x="158" y="198"/>
                    </a:lnTo>
                    <a:lnTo>
                      <a:pt x="166" y="194"/>
                    </a:lnTo>
                    <a:lnTo>
                      <a:pt x="170" y="192"/>
                    </a:lnTo>
                    <a:lnTo>
                      <a:pt x="172" y="189"/>
                    </a:lnTo>
                    <a:lnTo>
                      <a:pt x="172" y="189"/>
                    </a:lnTo>
                    <a:lnTo>
                      <a:pt x="172" y="182"/>
                    </a:lnTo>
                    <a:lnTo>
                      <a:pt x="173" y="180"/>
                    </a:lnTo>
                    <a:lnTo>
                      <a:pt x="174" y="176"/>
                    </a:lnTo>
                    <a:lnTo>
                      <a:pt x="174" y="176"/>
                    </a:lnTo>
                    <a:lnTo>
                      <a:pt x="178" y="173"/>
                    </a:lnTo>
                    <a:lnTo>
                      <a:pt x="178" y="173"/>
                    </a:lnTo>
                    <a:lnTo>
                      <a:pt x="178" y="171"/>
                    </a:lnTo>
                    <a:lnTo>
                      <a:pt x="178" y="171"/>
                    </a:lnTo>
                    <a:lnTo>
                      <a:pt x="182" y="169"/>
                    </a:lnTo>
                    <a:lnTo>
                      <a:pt x="182" y="169"/>
                    </a:lnTo>
                    <a:lnTo>
                      <a:pt x="186" y="167"/>
                    </a:lnTo>
                    <a:lnTo>
                      <a:pt x="186" y="167"/>
                    </a:lnTo>
                    <a:lnTo>
                      <a:pt x="186" y="163"/>
                    </a:lnTo>
                    <a:lnTo>
                      <a:pt x="186" y="163"/>
                    </a:lnTo>
                    <a:lnTo>
                      <a:pt x="188" y="160"/>
                    </a:lnTo>
                    <a:lnTo>
                      <a:pt x="190" y="159"/>
                    </a:lnTo>
                    <a:lnTo>
                      <a:pt x="193" y="157"/>
                    </a:lnTo>
                    <a:lnTo>
                      <a:pt x="194" y="155"/>
                    </a:lnTo>
                    <a:lnTo>
                      <a:pt x="194" y="155"/>
                    </a:lnTo>
                    <a:lnTo>
                      <a:pt x="193" y="153"/>
                    </a:lnTo>
                    <a:lnTo>
                      <a:pt x="193" y="152"/>
                    </a:lnTo>
                    <a:lnTo>
                      <a:pt x="193" y="152"/>
                    </a:lnTo>
                    <a:lnTo>
                      <a:pt x="194" y="152"/>
                    </a:lnTo>
                    <a:lnTo>
                      <a:pt x="196" y="151"/>
                    </a:lnTo>
                    <a:lnTo>
                      <a:pt x="196" y="151"/>
                    </a:lnTo>
                    <a:lnTo>
                      <a:pt x="196" y="148"/>
                    </a:lnTo>
                    <a:lnTo>
                      <a:pt x="197" y="145"/>
                    </a:lnTo>
                    <a:lnTo>
                      <a:pt x="197" y="145"/>
                    </a:lnTo>
                    <a:lnTo>
                      <a:pt x="200" y="143"/>
                    </a:lnTo>
                    <a:lnTo>
                      <a:pt x="200" y="143"/>
                    </a:lnTo>
                    <a:lnTo>
                      <a:pt x="202" y="139"/>
                    </a:lnTo>
                    <a:lnTo>
                      <a:pt x="202" y="136"/>
                    </a:lnTo>
                    <a:lnTo>
                      <a:pt x="202" y="133"/>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7" name="Freeform 82">
                <a:extLst>
                  <a:ext uri="{FF2B5EF4-FFF2-40B4-BE49-F238E27FC236}">
                    <a16:creationId xmlns:a16="http://schemas.microsoft.com/office/drawing/2014/main" xmlns="" id="{8F931290-99C7-4F49-B965-725450A69E01}"/>
                  </a:ext>
                </a:extLst>
              </p:cNvPr>
              <p:cNvSpPr>
                <a:spLocks/>
              </p:cNvSpPr>
              <p:nvPr/>
            </p:nvSpPr>
            <p:spPr bwMode="auto">
              <a:xfrm>
                <a:off x="5011246" y="4846688"/>
                <a:ext cx="428371" cy="497526"/>
              </a:xfrm>
              <a:custGeom>
                <a:avLst/>
                <a:gdLst>
                  <a:gd name="T0" fmla="*/ 211 w 223"/>
                  <a:gd name="T1" fmla="*/ 120 h 259"/>
                  <a:gd name="T2" fmla="*/ 197 w 223"/>
                  <a:gd name="T3" fmla="*/ 108 h 259"/>
                  <a:gd name="T4" fmla="*/ 198 w 223"/>
                  <a:gd name="T5" fmla="*/ 102 h 259"/>
                  <a:gd name="T6" fmla="*/ 211 w 223"/>
                  <a:gd name="T7" fmla="*/ 87 h 259"/>
                  <a:gd name="T8" fmla="*/ 222 w 223"/>
                  <a:gd name="T9" fmla="*/ 59 h 259"/>
                  <a:gd name="T10" fmla="*/ 213 w 223"/>
                  <a:gd name="T11" fmla="*/ 33 h 259"/>
                  <a:gd name="T12" fmla="*/ 199 w 223"/>
                  <a:gd name="T13" fmla="*/ 16 h 259"/>
                  <a:gd name="T14" fmla="*/ 187 w 223"/>
                  <a:gd name="T15" fmla="*/ 9 h 259"/>
                  <a:gd name="T16" fmla="*/ 178 w 223"/>
                  <a:gd name="T17" fmla="*/ 21 h 259"/>
                  <a:gd name="T18" fmla="*/ 170 w 223"/>
                  <a:gd name="T19" fmla="*/ 13 h 259"/>
                  <a:gd name="T20" fmla="*/ 163 w 223"/>
                  <a:gd name="T21" fmla="*/ 0 h 259"/>
                  <a:gd name="T22" fmla="*/ 149 w 223"/>
                  <a:gd name="T23" fmla="*/ 5 h 259"/>
                  <a:gd name="T24" fmla="*/ 145 w 223"/>
                  <a:gd name="T25" fmla="*/ 14 h 259"/>
                  <a:gd name="T26" fmla="*/ 136 w 223"/>
                  <a:gd name="T27" fmla="*/ 21 h 259"/>
                  <a:gd name="T28" fmla="*/ 121 w 223"/>
                  <a:gd name="T29" fmla="*/ 10 h 259"/>
                  <a:gd name="T30" fmla="*/ 114 w 223"/>
                  <a:gd name="T31" fmla="*/ 22 h 259"/>
                  <a:gd name="T32" fmla="*/ 104 w 223"/>
                  <a:gd name="T33" fmla="*/ 21 h 259"/>
                  <a:gd name="T34" fmla="*/ 92 w 223"/>
                  <a:gd name="T35" fmla="*/ 32 h 259"/>
                  <a:gd name="T36" fmla="*/ 81 w 223"/>
                  <a:gd name="T37" fmla="*/ 51 h 259"/>
                  <a:gd name="T38" fmla="*/ 70 w 223"/>
                  <a:gd name="T39" fmla="*/ 49 h 259"/>
                  <a:gd name="T40" fmla="*/ 58 w 223"/>
                  <a:gd name="T41" fmla="*/ 47 h 259"/>
                  <a:gd name="T42" fmla="*/ 46 w 223"/>
                  <a:gd name="T43" fmla="*/ 50 h 259"/>
                  <a:gd name="T44" fmla="*/ 36 w 223"/>
                  <a:gd name="T45" fmla="*/ 43 h 259"/>
                  <a:gd name="T46" fmla="*/ 29 w 223"/>
                  <a:gd name="T47" fmla="*/ 33 h 259"/>
                  <a:gd name="T48" fmla="*/ 16 w 223"/>
                  <a:gd name="T49" fmla="*/ 16 h 259"/>
                  <a:gd name="T50" fmla="*/ 5 w 223"/>
                  <a:gd name="T51" fmla="*/ 26 h 259"/>
                  <a:gd name="T52" fmla="*/ 1 w 223"/>
                  <a:gd name="T53" fmla="*/ 58 h 259"/>
                  <a:gd name="T54" fmla="*/ 13 w 223"/>
                  <a:gd name="T55" fmla="*/ 70 h 259"/>
                  <a:gd name="T56" fmla="*/ 26 w 223"/>
                  <a:gd name="T57" fmla="*/ 90 h 259"/>
                  <a:gd name="T58" fmla="*/ 20 w 223"/>
                  <a:gd name="T59" fmla="*/ 116 h 259"/>
                  <a:gd name="T60" fmla="*/ 41 w 223"/>
                  <a:gd name="T61" fmla="*/ 125 h 259"/>
                  <a:gd name="T62" fmla="*/ 36 w 223"/>
                  <a:gd name="T63" fmla="*/ 144 h 259"/>
                  <a:gd name="T64" fmla="*/ 45 w 223"/>
                  <a:gd name="T65" fmla="*/ 151 h 259"/>
                  <a:gd name="T66" fmla="*/ 50 w 223"/>
                  <a:gd name="T67" fmla="*/ 158 h 259"/>
                  <a:gd name="T68" fmla="*/ 65 w 223"/>
                  <a:gd name="T69" fmla="*/ 172 h 259"/>
                  <a:gd name="T70" fmla="*/ 77 w 223"/>
                  <a:gd name="T71" fmla="*/ 182 h 259"/>
                  <a:gd name="T72" fmla="*/ 81 w 223"/>
                  <a:gd name="T73" fmla="*/ 189 h 259"/>
                  <a:gd name="T74" fmla="*/ 90 w 223"/>
                  <a:gd name="T75" fmla="*/ 199 h 259"/>
                  <a:gd name="T76" fmla="*/ 84 w 223"/>
                  <a:gd name="T77" fmla="*/ 214 h 259"/>
                  <a:gd name="T78" fmla="*/ 82 w 223"/>
                  <a:gd name="T79" fmla="*/ 221 h 259"/>
                  <a:gd name="T80" fmla="*/ 74 w 223"/>
                  <a:gd name="T81" fmla="*/ 233 h 259"/>
                  <a:gd name="T82" fmla="*/ 80 w 223"/>
                  <a:gd name="T83" fmla="*/ 242 h 259"/>
                  <a:gd name="T84" fmla="*/ 86 w 223"/>
                  <a:gd name="T85" fmla="*/ 259 h 259"/>
                  <a:gd name="T86" fmla="*/ 104 w 223"/>
                  <a:gd name="T87" fmla="*/ 243 h 259"/>
                  <a:gd name="T88" fmla="*/ 116 w 223"/>
                  <a:gd name="T89" fmla="*/ 246 h 259"/>
                  <a:gd name="T90" fmla="*/ 117 w 223"/>
                  <a:gd name="T91" fmla="*/ 235 h 259"/>
                  <a:gd name="T92" fmla="*/ 141 w 223"/>
                  <a:gd name="T93" fmla="*/ 215 h 259"/>
                  <a:gd name="T94" fmla="*/ 150 w 223"/>
                  <a:gd name="T95" fmla="*/ 209 h 259"/>
                  <a:gd name="T96" fmla="*/ 157 w 223"/>
                  <a:gd name="T97" fmla="*/ 201 h 259"/>
                  <a:gd name="T98" fmla="*/ 157 w 223"/>
                  <a:gd name="T99" fmla="*/ 190 h 259"/>
                  <a:gd name="T100" fmla="*/ 166 w 223"/>
                  <a:gd name="T101" fmla="*/ 176 h 259"/>
                  <a:gd name="T102" fmla="*/ 157 w 223"/>
                  <a:gd name="T103" fmla="*/ 162 h 259"/>
                  <a:gd name="T104" fmla="*/ 153 w 223"/>
                  <a:gd name="T105" fmla="*/ 153 h 259"/>
                  <a:gd name="T106" fmla="*/ 165 w 223"/>
                  <a:gd name="T107" fmla="*/ 147 h 259"/>
                  <a:gd name="T108" fmla="*/ 178 w 223"/>
                  <a:gd name="T109" fmla="*/ 147 h 259"/>
                  <a:gd name="T110" fmla="*/ 185 w 223"/>
                  <a:gd name="T111" fmla="*/ 149 h 259"/>
                  <a:gd name="T112" fmla="*/ 201 w 223"/>
                  <a:gd name="T113" fmla="*/ 144 h 259"/>
                  <a:gd name="T114" fmla="*/ 217 w 223"/>
                  <a:gd name="T115" fmla="*/ 132 h 259"/>
                  <a:gd name="T116" fmla="*/ 223 w 223"/>
                  <a:gd name="T117" fmla="*/ 12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259">
                    <a:moveTo>
                      <a:pt x="222" y="120"/>
                    </a:moveTo>
                    <a:lnTo>
                      <a:pt x="222" y="120"/>
                    </a:lnTo>
                    <a:lnTo>
                      <a:pt x="219" y="121"/>
                    </a:lnTo>
                    <a:lnTo>
                      <a:pt x="215" y="121"/>
                    </a:lnTo>
                    <a:lnTo>
                      <a:pt x="215" y="121"/>
                    </a:lnTo>
                    <a:lnTo>
                      <a:pt x="214" y="121"/>
                    </a:lnTo>
                    <a:lnTo>
                      <a:pt x="211" y="120"/>
                    </a:lnTo>
                    <a:lnTo>
                      <a:pt x="210" y="116"/>
                    </a:lnTo>
                    <a:lnTo>
                      <a:pt x="210" y="116"/>
                    </a:lnTo>
                    <a:lnTo>
                      <a:pt x="206" y="111"/>
                    </a:lnTo>
                    <a:lnTo>
                      <a:pt x="206" y="111"/>
                    </a:lnTo>
                    <a:lnTo>
                      <a:pt x="202" y="108"/>
                    </a:lnTo>
                    <a:lnTo>
                      <a:pt x="197" y="108"/>
                    </a:lnTo>
                    <a:lnTo>
                      <a:pt x="197" y="108"/>
                    </a:lnTo>
                    <a:lnTo>
                      <a:pt x="195" y="110"/>
                    </a:lnTo>
                    <a:lnTo>
                      <a:pt x="194" y="110"/>
                    </a:lnTo>
                    <a:lnTo>
                      <a:pt x="194" y="110"/>
                    </a:lnTo>
                    <a:lnTo>
                      <a:pt x="194" y="108"/>
                    </a:lnTo>
                    <a:lnTo>
                      <a:pt x="195" y="107"/>
                    </a:lnTo>
                    <a:lnTo>
                      <a:pt x="195" y="107"/>
                    </a:lnTo>
                    <a:lnTo>
                      <a:pt x="198" y="102"/>
                    </a:lnTo>
                    <a:lnTo>
                      <a:pt x="201" y="96"/>
                    </a:lnTo>
                    <a:lnTo>
                      <a:pt x="201" y="96"/>
                    </a:lnTo>
                    <a:lnTo>
                      <a:pt x="203" y="94"/>
                    </a:lnTo>
                    <a:lnTo>
                      <a:pt x="206" y="91"/>
                    </a:lnTo>
                    <a:lnTo>
                      <a:pt x="209" y="90"/>
                    </a:lnTo>
                    <a:lnTo>
                      <a:pt x="211" y="87"/>
                    </a:lnTo>
                    <a:lnTo>
                      <a:pt x="211" y="87"/>
                    </a:lnTo>
                    <a:lnTo>
                      <a:pt x="215" y="82"/>
                    </a:lnTo>
                    <a:lnTo>
                      <a:pt x="219" y="78"/>
                    </a:lnTo>
                    <a:lnTo>
                      <a:pt x="219" y="78"/>
                    </a:lnTo>
                    <a:lnTo>
                      <a:pt x="221" y="75"/>
                    </a:lnTo>
                    <a:lnTo>
                      <a:pt x="222" y="74"/>
                    </a:lnTo>
                    <a:lnTo>
                      <a:pt x="222" y="70"/>
                    </a:lnTo>
                    <a:lnTo>
                      <a:pt x="222" y="59"/>
                    </a:lnTo>
                    <a:lnTo>
                      <a:pt x="222" y="59"/>
                    </a:lnTo>
                    <a:lnTo>
                      <a:pt x="222" y="54"/>
                    </a:lnTo>
                    <a:lnTo>
                      <a:pt x="219" y="50"/>
                    </a:lnTo>
                    <a:lnTo>
                      <a:pt x="219" y="50"/>
                    </a:lnTo>
                    <a:lnTo>
                      <a:pt x="215" y="42"/>
                    </a:lnTo>
                    <a:lnTo>
                      <a:pt x="213" y="33"/>
                    </a:lnTo>
                    <a:lnTo>
                      <a:pt x="213" y="33"/>
                    </a:lnTo>
                    <a:lnTo>
                      <a:pt x="210" y="29"/>
                    </a:lnTo>
                    <a:lnTo>
                      <a:pt x="210" y="29"/>
                    </a:lnTo>
                    <a:lnTo>
                      <a:pt x="209" y="25"/>
                    </a:lnTo>
                    <a:lnTo>
                      <a:pt x="209" y="25"/>
                    </a:lnTo>
                    <a:lnTo>
                      <a:pt x="202" y="18"/>
                    </a:lnTo>
                    <a:lnTo>
                      <a:pt x="202" y="18"/>
                    </a:lnTo>
                    <a:lnTo>
                      <a:pt x="199" y="16"/>
                    </a:lnTo>
                    <a:lnTo>
                      <a:pt x="195" y="14"/>
                    </a:lnTo>
                    <a:lnTo>
                      <a:pt x="195" y="14"/>
                    </a:lnTo>
                    <a:lnTo>
                      <a:pt x="191" y="13"/>
                    </a:lnTo>
                    <a:lnTo>
                      <a:pt x="189" y="10"/>
                    </a:lnTo>
                    <a:lnTo>
                      <a:pt x="189" y="10"/>
                    </a:lnTo>
                    <a:lnTo>
                      <a:pt x="187" y="9"/>
                    </a:lnTo>
                    <a:lnTo>
                      <a:pt x="187" y="9"/>
                    </a:lnTo>
                    <a:lnTo>
                      <a:pt x="185" y="10"/>
                    </a:lnTo>
                    <a:lnTo>
                      <a:pt x="182" y="13"/>
                    </a:lnTo>
                    <a:lnTo>
                      <a:pt x="182" y="13"/>
                    </a:lnTo>
                    <a:lnTo>
                      <a:pt x="181" y="18"/>
                    </a:lnTo>
                    <a:lnTo>
                      <a:pt x="179" y="20"/>
                    </a:lnTo>
                    <a:lnTo>
                      <a:pt x="178" y="21"/>
                    </a:lnTo>
                    <a:lnTo>
                      <a:pt x="178" y="21"/>
                    </a:lnTo>
                    <a:lnTo>
                      <a:pt x="177" y="20"/>
                    </a:lnTo>
                    <a:lnTo>
                      <a:pt x="177" y="18"/>
                    </a:lnTo>
                    <a:lnTo>
                      <a:pt x="177" y="18"/>
                    </a:lnTo>
                    <a:lnTo>
                      <a:pt x="174" y="17"/>
                    </a:lnTo>
                    <a:lnTo>
                      <a:pt x="170" y="14"/>
                    </a:lnTo>
                    <a:lnTo>
                      <a:pt x="170" y="14"/>
                    </a:lnTo>
                    <a:lnTo>
                      <a:pt x="170" y="13"/>
                    </a:lnTo>
                    <a:lnTo>
                      <a:pt x="170" y="10"/>
                    </a:lnTo>
                    <a:lnTo>
                      <a:pt x="170" y="6"/>
                    </a:lnTo>
                    <a:lnTo>
                      <a:pt x="170" y="6"/>
                    </a:lnTo>
                    <a:lnTo>
                      <a:pt x="167" y="1"/>
                    </a:lnTo>
                    <a:lnTo>
                      <a:pt x="166" y="0"/>
                    </a:lnTo>
                    <a:lnTo>
                      <a:pt x="163" y="0"/>
                    </a:lnTo>
                    <a:lnTo>
                      <a:pt x="163" y="0"/>
                    </a:lnTo>
                    <a:lnTo>
                      <a:pt x="161" y="0"/>
                    </a:lnTo>
                    <a:lnTo>
                      <a:pt x="159" y="0"/>
                    </a:lnTo>
                    <a:lnTo>
                      <a:pt x="155" y="2"/>
                    </a:lnTo>
                    <a:lnTo>
                      <a:pt x="155" y="2"/>
                    </a:lnTo>
                    <a:lnTo>
                      <a:pt x="151" y="4"/>
                    </a:lnTo>
                    <a:lnTo>
                      <a:pt x="149" y="5"/>
                    </a:lnTo>
                    <a:lnTo>
                      <a:pt x="149" y="5"/>
                    </a:lnTo>
                    <a:lnTo>
                      <a:pt x="149" y="6"/>
                    </a:lnTo>
                    <a:lnTo>
                      <a:pt x="150" y="8"/>
                    </a:lnTo>
                    <a:lnTo>
                      <a:pt x="150" y="8"/>
                    </a:lnTo>
                    <a:lnTo>
                      <a:pt x="151" y="12"/>
                    </a:lnTo>
                    <a:lnTo>
                      <a:pt x="150" y="13"/>
                    </a:lnTo>
                    <a:lnTo>
                      <a:pt x="147" y="13"/>
                    </a:lnTo>
                    <a:lnTo>
                      <a:pt x="145" y="14"/>
                    </a:lnTo>
                    <a:lnTo>
                      <a:pt x="145" y="14"/>
                    </a:lnTo>
                    <a:lnTo>
                      <a:pt x="144" y="17"/>
                    </a:lnTo>
                    <a:lnTo>
                      <a:pt x="144" y="17"/>
                    </a:lnTo>
                    <a:lnTo>
                      <a:pt x="141" y="18"/>
                    </a:lnTo>
                    <a:lnTo>
                      <a:pt x="141" y="18"/>
                    </a:lnTo>
                    <a:lnTo>
                      <a:pt x="138" y="20"/>
                    </a:lnTo>
                    <a:lnTo>
                      <a:pt x="136" y="21"/>
                    </a:lnTo>
                    <a:lnTo>
                      <a:pt x="133" y="20"/>
                    </a:lnTo>
                    <a:lnTo>
                      <a:pt x="132" y="17"/>
                    </a:lnTo>
                    <a:lnTo>
                      <a:pt x="132" y="17"/>
                    </a:lnTo>
                    <a:lnTo>
                      <a:pt x="129" y="13"/>
                    </a:lnTo>
                    <a:lnTo>
                      <a:pt x="129" y="13"/>
                    </a:lnTo>
                    <a:lnTo>
                      <a:pt x="125" y="10"/>
                    </a:lnTo>
                    <a:lnTo>
                      <a:pt x="121" y="10"/>
                    </a:lnTo>
                    <a:lnTo>
                      <a:pt x="121" y="10"/>
                    </a:lnTo>
                    <a:lnTo>
                      <a:pt x="120" y="12"/>
                    </a:lnTo>
                    <a:lnTo>
                      <a:pt x="120" y="14"/>
                    </a:lnTo>
                    <a:lnTo>
                      <a:pt x="118" y="18"/>
                    </a:lnTo>
                    <a:lnTo>
                      <a:pt x="118" y="18"/>
                    </a:lnTo>
                    <a:lnTo>
                      <a:pt x="116" y="20"/>
                    </a:lnTo>
                    <a:lnTo>
                      <a:pt x="114" y="22"/>
                    </a:lnTo>
                    <a:lnTo>
                      <a:pt x="114" y="22"/>
                    </a:lnTo>
                    <a:lnTo>
                      <a:pt x="114" y="24"/>
                    </a:lnTo>
                    <a:lnTo>
                      <a:pt x="114" y="24"/>
                    </a:lnTo>
                    <a:lnTo>
                      <a:pt x="114" y="24"/>
                    </a:lnTo>
                    <a:lnTo>
                      <a:pt x="114" y="24"/>
                    </a:lnTo>
                    <a:lnTo>
                      <a:pt x="109" y="22"/>
                    </a:lnTo>
                    <a:lnTo>
                      <a:pt x="104" y="21"/>
                    </a:lnTo>
                    <a:lnTo>
                      <a:pt x="104" y="21"/>
                    </a:lnTo>
                    <a:lnTo>
                      <a:pt x="101" y="20"/>
                    </a:lnTo>
                    <a:lnTo>
                      <a:pt x="100" y="20"/>
                    </a:lnTo>
                    <a:lnTo>
                      <a:pt x="97" y="21"/>
                    </a:lnTo>
                    <a:lnTo>
                      <a:pt x="96" y="24"/>
                    </a:lnTo>
                    <a:lnTo>
                      <a:pt x="96" y="24"/>
                    </a:lnTo>
                    <a:lnTo>
                      <a:pt x="92" y="32"/>
                    </a:lnTo>
                    <a:lnTo>
                      <a:pt x="88" y="38"/>
                    </a:lnTo>
                    <a:lnTo>
                      <a:pt x="88" y="38"/>
                    </a:lnTo>
                    <a:lnTo>
                      <a:pt x="84" y="43"/>
                    </a:lnTo>
                    <a:lnTo>
                      <a:pt x="81" y="46"/>
                    </a:lnTo>
                    <a:lnTo>
                      <a:pt x="80" y="50"/>
                    </a:lnTo>
                    <a:lnTo>
                      <a:pt x="80" y="50"/>
                    </a:lnTo>
                    <a:lnTo>
                      <a:pt x="81" y="51"/>
                    </a:lnTo>
                    <a:lnTo>
                      <a:pt x="81" y="51"/>
                    </a:lnTo>
                    <a:lnTo>
                      <a:pt x="81" y="51"/>
                    </a:lnTo>
                    <a:lnTo>
                      <a:pt x="77" y="51"/>
                    </a:lnTo>
                    <a:lnTo>
                      <a:pt x="73" y="51"/>
                    </a:lnTo>
                    <a:lnTo>
                      <a:pt x="73" y="51"/>
                    </a:lnTo>
                    <a:lnTo>
                      <a:pt x="70" y="49"/>
                    </a:lnTo>
                    <a:lnTo>
                      <a:pt x="70" y="49"/>
                    </a:lnTo>
                    <a:lnTo>
                      <a:pt x="68" y="47"/>
                    </a:lnTo>
                    <a:lnTo>
                      <a:pt x="68" y="47"/>
                    </a:lnTo>
                    <a:lnTo>
                      <a:pt x="64" y="50"/>
                    </a:lnTo>
                    <a:lnTo>
                      <a:pt x="64" y="50"/>
                    </a:lnTo>
                    <a:lnTo>
                      <a:pt x="61" y="50"/>
                    </a:lnTo>
                    <a:lnTo>
                      <a:pt x="60" y="49"/>
                    </a:lnTo>
                    <a:lnTo>
                      <a:pt x="58" y="47"/>
                    </a:lnTo>
                    <a:lnTo>
                      <a:pt x="56" y="46"/>
                    </a:lnTo>
                    <a:lnTo>
                      <a:pt x="56" y="46"/>
                    </a:lnTo>
                    <a:lnTo>
                      <a:pt x="53" y="46"/>
                    </a:lnTo>
                    <a:lnTo>
                      <a:pt x="52" y="47"/>
                    </a:lnTo>
                    <a:lnTo>
                      <a:pt x="49" y="49"/>
                    </a:lnTo>
                    <a:lnTo>
                      <a:pt x="46" y="50"/>
                    </a:lnTo>
                    <a:lnTo>
                      <a:pt x="46" y="50"/>
                    </a:lnTo>
                    <a:lnTo>
                      <a:pt x="42" y="50"/>
                    </a:lnTo>
                    <a:lnTo>
                      <a:pt x="37" y="50"/>
                    </a:lnTo>
                    <a:lnTo>
                      <a:pt x="37" y="50"/>
                    </a:lnTo>
                    <a:lnTo>
                      <a:pt x="38" y="47"/>
                    </a:lnTo>
                    <a:lnTo>
                      <a:pt x="38" y="45"/>
                    </a:lnTo>
                    <a:lnTo>
                      <a:pt x="38" y="45"/>
                    </a:lnTo>
                    <a:lnTo>
                      <a:pt x="36" y="43"/>
                    </a:lnTo>
                    <a:lnTo>
                      <a:pt x="34" y="43"/>
                    </a:lnTo>
                    <a:lnTo>
                      <a:pt x="33" y="42"/>
                    </a:lnTo>
                    <a:lnTo>
                      <a:pt x="33" y="42"/>
                    </a:lnTo>
                    <a:lnTo>
                      <a:pt x="33" y="38"/>
                    </a:lnTo>
                    <a:lnTo>
                      <a:pt x="33" y="38"/>
                    </a:lnTo>
                    <a:lnTo>
                      <a:pt x="32" y="35"/>
                    </a:lnTo>
                    <a:lnTo>
                      <a:pt x="29" y="33"/>
                    </a:lnTo>
                    <a:lnTo>
                      <a:pt x="29" y="33"/>
                    </a:lnTo>
                    <a:lnTo>
                      <a:pt x="25" y="26"/>
                    </a:lnTo>
                    <a:lnTo>
                      <a:pt x="20" y="21"/>
                    </a:lnTo>
                    <a:lnTo>
                      <a:pt x="20" y="21"/>
                    </a:lnTo>
                    <a:lnTo>
                      <a:pt x="17" y="18"/>
                    </a:lnTo>
                    <a:lnTo>
                      <a:pt x="16" y="16"/>
                    </a:lnTo>
                    <a:lnTo>
                      <a:pt x="16" y="16"/>
                    </a:lnTo>
                    <a:lnTo>
                      <a:pt x="12" y="16"/>
                    </a:lnTo>
                    <a:lnTo>
                      <a:pt x="8" y="17"/>
                    </a:lnTo>
                    <a:lnTo>
                      <a:pt x="8" y="17"/>
                    </a:lnTo>
                    <a:lnTo>
                      <a:pt x="6" y="18"/>
                    </a:lnTo>
                    <a:lnTo>
                      <a:pt x="5" y="21"/>
                    </a:lnTo>
                    <a:lnTo>
                      <a:pt x="5" y="26"/>
                    </a:lnTo>
                    <a:lnTo>
                      <a:pt x="5" y="26"/>
                    </a:lnTo>
                    <a:lnTo>
                      <a:pt x="2" y="30"/>
                    </a:lnTo>
                    <a:lnTo>
                      <a:pt x="0" y="34"/>
                    </a:lnTo>
                    <a:lnTo>
                      <a:pt x="0" y="34"/>
                    </a:lnTo>
                    <a:lnTo>
                      <a:pt x="0" y="39"/>
                    </a:lnTo>
                    <a:lnTo>
                      <a:pt x="0" y="45"/>
                    </a:lnTo>
                    <a:lnTo>
                      <a:pt x="0" y="45"/>
                    </a:lnTo>
                    <a:lnTo>
                      <a:pt x="1" y="58"/>
                    </a:lnTo>
                    <a:lnTo>
                      <a:pt x="1" y="58"/>
                    </a:lnTo>
                    <a:lnTo>
                      <a:pt x="2" y="62"/>
                    </a:lnTo>
                    <a:lnTo>
                      <a:pt x="4" y="65"/>
                    </a:lnTo>
                    <a:lnTo>
                      <a:pt x="5" y="66"/>
                    </a:lnTo>
                    <a:lnTo>
                      <a:pt x="5" y="66"/>
                    </a:lnTo>
                    <a:lnTo>
                      <a:pt x="10" y="69"/>
                    </a:lnTo>
                    <a:lnTo>
                      <a:pt x="13" y="70"/>
                    </a:lnTo>
                    <a:lnTo>
                      <a:pt x="16" y="73"/>
                    </a:lnTo>
                    <a:lnTo>
                      <a:pt x="16" y="73"/>
                    </a:lnTo>
                    <a:lnTo>
                      <a:pt x="21" y="76"/>
                    </a:lnTo>
                    <a:lnTo>
                      <a:pt x="22" y="79"/>
                    </a:lnTo>
                    <a:lnTo>
                      <a:pt x="24" y="82"/>
                    </a:lnTo>
                    <a:lnTo>
                      <a:pt x="24" y="82"/>
                    </a:lnTo>
                    <a:lnTo>
                      <a:pt x="26" y="90"/>
                    </a:lnTo>
                    <a:lnTo>
                      <a:pt x="26" y="94"/>
                    </a:lnTo>
                    <a:lnTo>
                      <a:pt x="26" y="99"/>
                    </a:lnTo>
                    <a:lnTo>
                      <a:pt x="26" y="99"/>
                    </a:lnTo>
                    <a:lnTo>
                      <a:pt x="25" y="103"/>
                    </a:lnTo>
                    <a:lnTo>
                      <a:pt x="21" y="108"/>
                    </a:lnTo>
                    <a:lnTo>
                      <a:pt x="20" y="114"/>
                    </a:lnTo>
                    <a:lnTo>
                      <a:pt x="20" y="116"/>
                    </a:lnTo>
                    <a:lnTo>
                      <a:pt x="21" y="119"/>
                    </a:lnTo>
                    <a:lnTo>
                      <a:pt x="21" y="119"/>
                    </a:lnTo>
                    <a:lnTo>
                      <a:pt x="24" y="120"/>
                    </a:lnTo>
                    <a:lnTo>
                      <a:pt x="28" y="121"/>
                    </a:lnTo>
                    <a:lnTo>
                      <a:pt x="36" y="123"/>
                    </a:lnTo>
                    <a:lnTo>
                      <a:pt x="36" y="123"/>
                    </a:lnTo>
                    <a:lnTo>
                      <a:pt x="41" y="125"/>
                    </a:lnTo>
                    <a:lnTo>
                      <a:pt x="42" y="127"/>
                    </a:lnTo>
                    <a:lnTo>
                      <a:pt x="42" y="131"/>
                    </a:lnTo>
                    <a:lnTo>
                      <a:pt x="42" y="131"/>
                    </a:lnTo>
                    <a:lnTo>
                      <a:pt x="41" y="133"/>
                    </a:lnTo>
                    <a:lnTo>
                      <a:pt x="38" y="137"/>
                    </a:lnTo>
                    <a:lnTo>
                      <a:pt x="37" y="140"/>
                    </a:lnTo>
                    <a:lnTo>
                      <a:pt x="36" y="144"/>
                    </a:lnTo>
                    <a:lnTo>
                      <a:pt x="36" y="144"/>
                    </a:lnTo>
                    <a:lnTo>
                      <a:pt x="37" y="145"/>
                    </a:lnTo>
                    <a:lnTo>
                      <a:pt x="38" y="147"/>
                    </a:lnTo>
                    <a:lnTo>
                      <a:pt x="41" y="149"/>
                    </a:lnTo>
                    <a:lnTo>
                      <a:pt x="41" y="149"/>
                    </a:lnTo>
                    <a:lnTo>
                      <a:pt x="45" y="151"/>
                    </a:lnTo>
                    <a:lnTo>
                      <a:pt x="45" y="151"/>
                    </a:lnTo>
                    <a:lnTo>
                      <a:pt x="45" y="151"/>
                    </a:lnTo>
                    <a:lnTo>
                      <a:pt x="45" y="151"/>
                    </a:lnTo>
                    <a:lnTo>
                      <a:pt x="48" y="151"/>
                    </a:lnTo>
                    <a:lnTo>
                      <a:pt x="49" y="151"/>
                    </a:lnTo>
                    <a:lnTo>
                      <a:pt x="49" y="151"/>
                    </a:lnTo>
                    <a:lnTo>
                      <a:pt x="50" y="155"/>
                    </a:lnTo>
                    <a:lnTo>
                      <a:pt x="50" y="158"/>
                    </a:lnTo>
                    <a:lnTo>
                      <a:pt x="50" y="158"/>
                    </a:lnTo>
                    <a:lnTo>
                      <a:pt x="50" y="161"/>
                    </a:lnTo>
                    <a:lnTo>
                      <a:pt x="53" y="164"/>
                    </a:lnTo>
                    <a:lnTo>
                      <a:pt x="58" y="168"/>
                    </a:lnTo>
                    <a:lnTo>
                      <a:pt x="58" y="168"/>
                    </a:lnTo>
                    <a:lnTo>
                      <a:pt x="65" y="172"/>
                    </a:lnTo>
                    <a:lnTo>
                      <a:pt x="65" y="172"/>
                    </a:lnTo>
                    <a:lnTo>
                      <a:pt x="68" y="173"/>
                    </a:lnTo>
                    <a:lnTo>
                      <a:pt x="70" y="174"/>
                    </a:lnTo>
                    <a:lnTo>
                      <a:pt x="70" y="174"/>
                    </a:lnTo>
                    <a:lnTo>
                      <a:pt x="72" y="180"/>
                    </a:lnTo>
                    <a:lnTo>
                      <a:pt x="72" y="180"/>
                    </a:lnTo>
                    <a:lnTo>
                      <a:pt x="74" y="181"/>
                    </a:lnTo>
                    <a:lnTo>
                      <a:pt x="77" y="182"/>
                    </a:lnTo>
                    <a:lnTo>
                      <a:pt x="77" y="182"/>
                    </a:lnTo>
                    <a:lnTo>
                      <a:pt x="78" y="185"/>
                    </a:lnTo>
                    <a:lnTo>
                      <a:pt x="78" y="185"/>
                    </a:lnTo>
                    <a:lnTo>
                      <a:pt x="78" y="185"/>
                    </a:lnTo>
                    <a:lnTo>
                      <a:pt x="78" y="185"/>
                    </a:lnTo>
                    <a:lnTo>
                      <a:pt x="78" y="188"/>
                    </a:lnTo>
                    <a:lnTo>
                      <a:pt x="81" y="189"/>
                    </a:lnTo>
                    <a:lnTo>
                      <a:pt x="81" y="189"/>
                    </a:lnTo>
                    <a:lnTo>
                      <a:pt x="84" y="189"/>
                    </a:lnTo>
                    <a:lnTo>
                      <a:pt x="86" y="192"/>
                    </a:lnTo>
                    <a:lnTo>
                      <a:pt x="86" y="192"/>
                    </a:lnTo>
                    <a:lnTo>
                      <a:pt x="89" y="194"/>
                    </a:lnTo>
                    <a:lnTo>
                      <a:pt x="90" y="199"/>
                    </a:lnTo>
                    <a:lnTo>
                      <a:pt x="90" y="199"/>
                    </a:lnTo>
                    <a:lnTo>
                      <a:pt x="90" y="202"/>
                    </a:lnTo>
                    <a:lnTo>
                      <a:pt x="90" y="205"/>
                    </a:lnTo>
                    <a:lnTo>
                      <a:pt x="88" y="209"/>
                    </a:lnTo>
                    <a:lnTo>
                      <a:pt x="88" y="209"/>
                    </a:lnTo>
                    <a:lnTo>
                      <a:pt x="85" y="211"/>
                    </a:lnTo>
                    <a:lnTo>
                      <a:pt x="85" y="211"/>
                    </a:lnTo>
                    <a:lnTo>
                      <a:pt x="84" y="214"/>
                    </a:lnTo>
                    <a:lnTo>
                      <a:pt x="84" y="217"/>
                    </a:lnTo>
                    <a:lnTo>
                      <a:pt x="84" y="217"/>
                    </a:lnTo>
                    <a:lnTo>
                      <a:pt x="82" y="218"/>
                    </a:lnTo>
                    <a:lnTo>
                      <a:pt x="81" y="218"/>
                    </a:lnTo>
                    <a:lnTo>
                      <a:pt x="81" y="218"/>
                    </a:lnTo>
                    <a:lnTo>
                      <a:pt x="81" y="219"/>
                    </a:lnTo>
                    <a:lnTo>
                      <a:pt x="82" y="221"/>
                    </a:lnTo>
                    <a:lnTo>
                      <a:pt x="82" y="221"/>
                    </a:lnTo>
                    <a:lnTo>
                      <a:pt x="81" y="223"/>
                    </a:lnTo>
                    <a:lnTo>
                      <a:pt x="78" y="225"/>
                    </a:lnTo>
                    <a:lnTo>
                      <a:pt x="76" y="226"/>
                    </a:lnTo>
                    <a:lnTo>
                      <a:pt x="74" y="229"/>
                    </a:lnTo>
                    <a:lnTo>
                      <a:pt x="74" y="229"/>
                    </a:lnTo>
                    <a:lnTo>
                      <a:pt x="74" y="233"/>
                    </a:lnTo>
                    <a:lnTo>
                      <a:pt x="74" y="233"/>
                    </a:lnTo>
                    <a:lnTo>
                      <a:pt x="77" y="233"/>
                    </a:lnTo>
                    <a:lnTo>
                      <a:pt x="80" y="234"/>
                    </a:lnTo>
                    <a:lnTo>
                      <a:pt x="80" y="234"/>
                    </a:lnTo>
                    <a:lnTo>
                      <a:pt x="81" y="237"/>
                    </a:lnTo>
                    <a:lnTo>
                      <a:pt x="81" y="239"/>
                    </a:lnTo>
                    <a:lnTo>
                      <a:pt x="80" y="242"/>
                    </a:lnTo>
                    <a:lnTo>
                      <a:pt x="78" y="244"/>
                    </a:lnTo>
                    <a:lnTo>
                      <a:pt x="78" y="244"/>
                    </a:lnTo>
                    <a:lnTo>
                      <a:pt x="80" y="252"/>
                    </a:lnTo>
                    <a:lnTo>
                      <a:pt x="81" y="256"/>
                    </a:lnTo>
                    <a:lnTo>
                      <a:pt x="84" y="258"/>
                    </a:lnTo>
                    <a:lnTo>
                      <a:pt x="84" y="258"/>
                    </a:lnTo>
                    <a:lnTo>
                      <a:pt x="86" y="259"/>
                    </a:lnTo>
                    <a:lnTo>
                      <a:pt x="89" y="258"/>
                    </a:lnTo>
                    <a:lnTo>
                      <a:pt x="94" y="255"/>
                    </a:lnTo>
                    <a:lnTo>
                      <a:pt x="94" y="255"/>
                    </a:lnTo>
                    <a:lnTo>
                      <a:pt x="96" y="251"/>
                    </a:lnTo>
                    <a:lnTo>
                      <a:pt x="98" y="247"/>
                    </a:lnTo>
                    <a:lnTo>
                      <a:pt x="98" y="247"/>
                    </a:lnTo>
                    <a:lnTo>
                      <a:pt x="104" y="243"/>
                    </a:lnTo>
                    <a:lnTo>
                      <a:pt x="106" y="242"/>
                    </a:lnTo>
                    <a:lnTo>
                      <a:pt x="109" y="242"/>
                    </a:lnTo>
                    <a:lnTo>
                      <a:pt x="109" y="242"/>
                    </a:lnTo>
                    <a:lnTo>
                      <a:pt x="112" y="242"/>
                    </a:lnTo>
                    <a:lnTo>
                      <a:pt x="113" y="243"/>
                    </a:lnTo>
                    <a:lnTo>
                      <a:pt x="114" y="244"/>
                    </a:lnTo>
                    <a:lnTo>
                      <a:pt x="116" y="246"/>
                    </a:lnTo>
                    <a:lnTo>
                      <a:pt x="116" y="246"/>
                    </a:lnTo>
                    <a:lnTo>
                      <a:pt x="118" y="246"/>
                    </a:lnTo>
                    <a:lnTo>
                      <a:pt x="118" y="243"/>
                    </a:lnTo>
                    <a:lnTo>
                      <a:pt x="116" y="239"/>
                    </a:lnTo>
                    <a:lnTo>
                      <a:pt x="116" y="239"/>
                    </a:lnTo>
                    <a:lnTo>
                      <a:pt x="116" y="237"/>
                    </a:lnTo>
                    <a:lnTo>
                      <a:pt x="117" y="235"/>
                    </a:lnTo>
                    <a:lnTo>
                      <a:pt x="122" y="233"/>
                    </a:lnTo>
                    <a:lnTo>
                      <a:pt x="122" y="233"/>
                    </a:lnTo>
                    <a:lnTo>
                      <a:pt x="132" y="226"/>
                    </a:lnTo>
                    <a:lnTo>
                      <a:pt x="132" y="226"/>
                    </a:lnTo>
                    <a:lnTo>
                      <a:pt x="140" y="223"/>
                    </a:lnTo>
                    <a:lnTo>
                      <a:pt x="140" y="223"/>
                    </a:lnTo>
                    <a:lnTo>
                      <a:pt x="141" y="215"/>
                    </a:lnTo>
                    <a:lnTo>
                      <a:pt x="141" y="215"/>
                    </a:lnTo>
                    <a:lnTo>
                      <a:pt x="141" y="211"/>
                    </a:lnTo>
                    <a:lnTo>
                      <a:pt x="142" y="210"/>
                    </a:lnTo>
                    <a:lnTo>
                      <a:pt x="145" y="209"/>
                    </a:lnTo>
                    <a:lnTo>
                      <a:pt x="145" y="209"/>
                    </a:lnTo>
                    <a:lnTo>
                      <a:pt x="149" y="210"/>
                    </a:lnTo>
                    <a:lnTo>
                      <a:pt x="150" y="209"/>
                    </a:lnTo>
                    <a:lnTo>
                      <a:pt x="151" y="207"/>
                    </a:lnTo>
                    <a:lnTo>
                      <a:pt x="151" y="207"/>
                    </a:lnTo>
                    <a:lnTo>
                      <a:pt x="154" y="203"/>
                    </a:lnTo>
                    <a:lnTo>
                      <a:pt x="157" y="201"/>
                    </a:lnTo>
                    <a:lnTo>
                      <a:pt x="157" y="201"/>
                    </a:lnTo>
                    <a:lnTo>
                      <a:pt x="157" y="201"/>
                    </a:lnTo>
                    <a:lnTo>
                      <a:pt x="157" y="201"/>
                    </a:lnTo>
                    <a:lnTo>
                      <a:pt x="155" y="199"/>
                    </a:lnTo>
                    <a:lnTo>
                      <a:pt x="154" y="197"/>
                    </a:lnTo>
                    <a:lnTo>
                      <a:pt x="154" y="197"/>
                    </a:lnTo>
                    <a:lnTo>
                      <a:pt x="155" y="194"/>
                    </a:lnTo>
                    <a:lnTo>
                      <a:pt x="157" y="193"/>
                    </a:lnTo>
                    <a:lnTo>
                      <a:pt x="157" y="193"/>
                    </a:lnTo>
                    <a:lnTo>
                      <a:pt x="157" y="190"/>
                    </a:lnTo>
                    <a:lnTo>
                      <a:pt x="158" y="188"/>
                    </a:lnTo>
                    <a:lnTo>
                      <a:pt x="158" y="188"/>
                    </a:lnTo>
                    <a:lnTo>
                      <a:pt x="162" y="184"/>
                    </a:lnTo>
                    <a:lnTo>
                      <a:pt x="165" y="180"/>
                    </a:lnTo>
                    <a:lnTo>
                      <a:pt x="165" y="180"/>
                    </a:lnTo>
                    <a:lnTo>
                      <a:pt x="166" y="177"/>
                    </a:lnTo>
                    <a:lnTo>
                      <a:pt x="166" y="176"/>
                    </a:lnTo>
                    <a:lnTo>
                      <a:pt x="166" y="176"/>
                    </a:lnTo>
                    <a:lnTo>
                      <a:pt x="165" y="172"/>
                    </a:lnTo>
                    <a:lnTo>
                      <a:pt x="163" y="168"/>
                    </a:lnTo>
                    <a:lnTo>
                      <a:pt x="163" y="168"/>
                    </a:lnTo>
                    <a:lnTo>
                      <a:pt x="162" y="166"/>
                    </a:lnTo>
                    <a:lnTo>
                      <a:pt x="161" y="165"/>
                    </a:lnTo>
                    <a:lnTo>
                      <a:pt x="157" y="162"/>
                    </a:lnTo>
                    <a:lnTo>
                      <a:pt x="157" y="162"/>
                    </a:lnTo>
                    <a:lnTo>
                      <a:pt x="154" y="161"/>
                    </a:lnTo>
                    <a:lnTo>
                      <a:pt x="153" y="158"/>
                    </a:lnTo>
                    <a:lnTo>
                      <a:pt x="153" y="158"/>
                    </a:lnTo>
                    <a:lnTo>
                      <a:pt x="153" y="156"/>
                    </a:lnTo>
                    <a:lnTo>
                      <a:pt x="153" y="153"/>
                    </a:lnTo>
                    <a:lnTo>
                      <a:pt x="153" y="153"/>
                    </a:lnTo>
                    <a:lnTo>
                      <a:pt x="151" y="149"/>
                    </a:lnTo>
                    <a:lnTo>
                      <a:pt x="151" y="149"/>
                    </a:lnTo>
                    <a:lnTo>
                      <a:pt x="153" y="149"/>
                    </a:lnTo>
                    <a:lnTo>
                      <a:pt x="155" y="149"/>
                    </a:lnTo>
                    <a:lnTo>
                      <a:pt x="159" y="148"/>
                    </a:lnTo>
                    <a:lnTo>
                      <a:pt x="159" y="148"/>
                    </a:lnTo>
                    <a:lnTo>
                      <a:pt x="165" y="147"/>
                    </a:lnTo>
                    <a:lnTo>
                      <a:pt x="167" y="145"/>
                    </a:lnTo>
                    <a:lnTo>
                      <a:pt x="170" y="147"/>
                    </a:lnTo>
                    <a:lnTo>
                      <a:pt x="170" y="147"/>
                    </a:lnTo>
                    <a:lnTo>
                      <a:pt x="173" y="147"/>
                    </a:lnTo>
                    <a:lnTo>
                      <a:pt x="175" y="147"/>
                    </a:lnTo>
                    <a:lnTo>
                      <a:pt x="175" y="147"/>
                    </a:lnTo>
                    <a:lnTo>
                      <a:pt x="178" y="147"/>
                    </a:lnTo>
                    <a:lnTo>
                      <a:pt x="179" y="147"/>
                    </a:lnTo>
                    <a:lnTo>
                      <a:pt x="179" y="147"/>
                    </a:lnTo>
                    <a:lnTo>
                      <a:pt x="182" y="148"/>
                    </a:lnTo>
                    <a:lnTo>
                      <a:pt x="182" y="148"/>
                    </a:lnTo>
                    <a:lnTo>
                      <a:pt x="183" y="148"/>
                    </a:lnTo>
                    <a:lnTo>
                      <a:pt x="185" y="149"/>
                    </a:lnTo>
                    <a:lnTo>
                      <a:pt x="185" y="149"/>
                    </a:lnTo>
                    <a:lnTo>
                      <a:pt x="187" y="148"/>
                    </a:lnTo>
                    <a:lnTo>
                      <a:pt x="191" y="145"/>
                    </a:lnTo>
                    <a:lnTo>
                      <a:pt x="191" y="145"/>
                    </a:lnTo>
                    <a:lnTo>
                      <a:pt x="197" y="145"/>
                    </a:lnTo>
                    <a:lnTo>
                      <a:pt x="198" y="145"/>
                    </a:lnTo>
                    <a:lnTo>
                      <a:pt x="201" y="144"/>
                    </a:lnTo>
                    <a:lnTo>
                      <a:pt x="201" y="144"/>
                    </a:lnTo>
                    <a:lnTo>
                      <a:pt x="203" y="137"/>
                    </a:lnTo>
                    <a:lnTo>
                      <a:pt x="206" y="135"/>
                    </a:lnTo>
                    <a:lnTo>
                      <a:pt x="209" y="133"/>
                    </a:lnTo>
                    <a:lnTo>
                      <a:pt x="209" y="133"/>
                    </a:lnTo>
                    <a:lnTo>
                      <a:pt x="215" y="133"/>
                    </a:lnTo>
                    <a:lnTo>
                      <a:pt x="215" y="133"/>
                    </a:lnTo>
                    <a:lnTo>
                      <a:pt x="217" y="132"/>
                    </a:lnTo>
                    <a:lnTo>
                      <a:pt x="217" y="132"/>
                    </a:lnTo>
                    <a:lnTo>
                      <a:pt x="221" y="128"/>
                    </a:lnTo>
                    <a:lnTo>
                      <a:pt x="223" y="124"/>
                    </a:lnTo>
                    <a:lnTo>
                      <a:pt x="223" y="124"/>
                    </a:lnTo>
                    <a:lnTo>
                      <a:pt x="223" y="121"/>
                    </a:lnTo>
                    <a:lnTo>
                      <a:pt x="223" y="121"/>
                    </a:lnTo>
                    <a:lnTo>
                      <a:pt x="223" y="121"/>
                    </a:lnTo>
                    <a:lnTo>
                      <a:pt x="222" y="120"/>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 name="Freeform 83">
                <a:extLst>
                  <a:ext uri="{FF2B5EF4-FFF2-40B4-BE49-F238E27FC236}">
                    <a16:creationId xmlns:a16="http://schemas.microsoft.com/office/drawing/2014/main" xmlns="" id="{95CA8851-D202-4363-88E2-394174555830}"/>
                  </a:ext>
                </a:extLst>
              </p:cNvPr>
              <p:cNvSpPr>
                <a:spLocks/>
              </p:cNvSpPr>
              <p:nvPr/>
            </p:nvSpPr>
            <p:spPr bwMode="auto">
              <a:xfrm>
                <a:off x="5011246" y="4846688"/>
                <a:ext cx="428371" cy="497526"/>
              </a:xfrm>
              <a:custGeom>
                <a:avLst/>
                <a:gdLst>
                  <a:gd name="T0" fmla="*/ 211 w 223"/>
                  <a:gd name="T1" fmla="*/ 120 h 259"/>
                  <a:gd name="T2" fmla="*/ 197 w 223"/>
                  <a:gd name="T3" fmla="*/ 108 h 259"/>
                  <a:gd name="T4" fmla="*/ 198 w 223"/>
                  <a:gd name="T5" fmla="*/ 102 h 259"/>
                  <a:gd name="T6" fmla="*/ 211 w 223"/>
                  <a:gd name="T7" fmla="*/ 87 h 259"/>
                  <a:gd name="T8" fmla="*/ 222 w 223"/>
                  <a:gd name="T9" fmla="*/ 59 h 259"/>
                  <a:gd name="T10" fmla="*/ 213 w 223"/>
                  <a:gd name="T11" fmla="*/ 33 h 259"/>
                  <a:gd name="T12" fmla="*/ 199 w 223"/>
                  <a:gd name="T13" fmla="*/ 16 h 259"/>
                  <a:gd name="T14" fmla="*/ 187 w 223"/>
                  <a:gd name="T15" fmla="*/ 9 h 259"/>
                  <a:gd name="T16" fmla="*/ 178 w 223"/>
                  <a:gd name="T17" fmla="*/ 21 h 259"/>
                  <a:gd name="T18" fmla="*/ 170 w 223"/>
                  <a:gd name="T19" fmla="*/ 13 h 259"/>
                  <a:gd name="T20" fmla="*/ 163 w 223"/>
                  <a:gd name="T21" fmla="*/ 0 h 259"/>
                  <a:gd name="T22" fmla="*/ 149 w 223"/>
                  <a:gd name="T23" fmla="*/ 5 h 259"/>
                  <a:gd name="T24" fmla="*/ 145 w 223"/>
                  <a:gd name="T25" fmla="*/ 14 h 259"/>
                  <a:gd name="T26" fmla="*/ 136 w 223"/>
                  <a:gd name="T27" fmla="*/ 21 h 259"/>
                  <a:gd name="T28" fmla="*/ 121 w 223"/>
                  <a:gd name="T29" fmla="*/ 10 h 259"/>
                  <a:gd name="T30" fmla="*/ 114 w 223"/>
                  <a:gd name="T31" fmla="*/ 22 h 259"/>
                  <a:gd name="T32" fmla="*/ 104 w 223"/>
                  <a:gd name="T33" fmla="*/ 21 h 259"/>
                  <a:gd name="T34" fmla="*/ 92 w 223"/>
                  <a:gd name="T35" fmla="*/ 32 h 259"/>
                  <a:gd name="T36" fmla="*/ 81 w 223"/>
                  <a:gd name="T37" fmla="*/ 51 h 259"/>
                  <a:gd name="T38" fmla="*/ 70 w 223"/>
                  <a:gd name="T39" fmla="*/ 49 h 259"/>
                  <a:gd name="T40" fmla="*/ 58 w 223"/>
                  <a:gd name="T41" fmla="*/ 47 h 259"/>
                  <a:gd name="T42" fmla="*/ 46 w 223"/>
                  <a:gd name="T43" fmla="*/ 50 h 259"/>
                  <a:gd name="T44" fmla="*/ 36 w 223"/>
                  <a:gd name="T45" fmla="*/ 43 h 259"/>
                  <a:gd name="T46" fmla="*/ 29 w 223"/>
                  <a:gd name="T47" fmla="*/ 33 h 259"/>
                  <a:gd name="T48" fmla="*/ 16 w 223"/>
                  <a:gd name="T49" fmla="*/ 16 h 259"/>
                  <a:gd name="T50" fmla="*/ 5 w 223"/>
                  <a:gd name="T51" fmla="*/ 26 h 259"/>
                  <a:gd name="T52" fmla="*/ 1 w 223"/>
                  <a:gd name="T53" fmla="*/ 58 h 259"/>
                  <a:gd name="T54" fmla="*/ 13 w 223"/>
                  <a:gd name="T55" fmla="*/ 70 h 259"/>
                  <a:gd name="T56" fmla="*/ 26 w 223"/>
                  <a:gd name="T57" fmla="*/ 90 h 259"/>
                  <a:gd name="T58" fmla="*/ 20 w 223"/>
                  <a:gd name="T59" fmla="*/ 116 h 259"/>
                  <a:gd name="T60" fmla="*/ 41 w 223"/>
                  <a:gd name="T61" fmla="*/ 125 h 259"/>
                  <a:gd name="T62" fmla="*/ 36 w 223"/>
                  <a:gd name="T63" fmla="*/ 144 h 259"/>
                  <a:gd name="T64" fmla="*/ 45 w 223"/>
                  <a:gd name="T65" fmla="*/ 151 h 259"/>
                  <a:gd name="T66" fmla="*/ 50 w 223"/>
                  <a:gd name="T67" fmla="*/ 158 h 259"/>
                  <a:gd name="T68" fmla="*/ 65 w 223"/>
                  <a:gd name="T69" fmla="*/ 172 h 259"/>
                  <a:gd name="T70" fmla="*/ 77 w 223"/>
                  <a:gd name="T71" fmla="*/ 182 h 259"/>
                  <a:gd name="T72" fmla="*/ 81 w 223"/>
                  <a:gd name="T73" fmla="*/ 189 h 259"/>
                  <a:gd name="T74" fmla="*/ 90 w 223"/>
                  <a:gd name="T75" fmla="*/ 199 h 259"/>
                  <a:gd name="T76" fmla="*/ 84 w 223"/>
                  <a:gd name="T77" fmla="*/ 214 h 259"/>
                  <a:gd name="T78" fmla="*/ 82 w 223"/>
                  <a:gd name="T79" fmla="*/ 221 h 259"/>
                  <a:gd name="T80" fmla="*/ 74 w 223"/>
                  <a:gd name="T81" fmla="*/ 233 h 259"/>
                  <a:gd name="T82" fmla="*/ 80 w 223"/>
                  <a:gd name="T83" fmla="*/ 242 h 259"/>
                  <a:gd name="T84" fmla="*/ 86 w 223"/>
                  <a:gd name="T85" fmla="*/ 259 h 259"/>
                  <a:gd name="T86" fmla="*/ 104 w 223"/>
                  <a:gd name="T87" fmla="*/ 243 h 259"/>
                  <a:gd name="T88" fmla="*/ 116 w 223"/>
                  <a:gd name="T89" fmla="*/ 246 h 259"/>
                  <a:gd name="T90" fmla="*/ 117 w 223"/>
                  <a:gd name="T91" fmla="*/ 235 h 259"/>
                  <a:gd name="T92" fmla="*/ 141 w 223"/>
                  <a:gd name="T93" fmla="*/ 215 h 259"/>
                  <a:gd name="T94" fmla="*/ 150 w 223"/>
                  <a:gd name="T95" fmla="*/ 209 h 259"/>
                  <a:gd name="T96" fmla="*/ 157 w 223"/>
                  <a:gd name="T97" fmla="*/ 201 h 259"/>
                  <a:gd name="T98" fmla="*/ 157 w 223"/>
                  <a:gd name="T99" fmla="*/ 190 h 259"/>
                  <a:gd name="T100" fmla="*/ 166 w 223"/>
                  <a:gd name="T101" fmla="*/ 176 h 259"/>
                  <a:gd name="T102" fmla="*/ 157 w 223"/>
                  <a:gd name="T103" fmla="*/ 162 h 259"/>
                  <a:gd name="T104" fmla="*/ 153 w 223"/>
                  <a:gd name="T105" fmla="*/ 153 h 259"/>
                  <a:gd name="T106" fmla="*/ 165 w 223"/>
                  <a:gd name="T107" fmla="*/ 147 h 259"/>
                  <a:gd name="T108" fmla="*/ 178 w 223"/>
                  <a:gd name="T109" fmla="*/ 147 h 259"/>
                  <a:gd name="T110" fmla="*/ 185 w 223"/>
                  <a:gd name="T111" fmla="*/ 149 h 259"/>
                  <a:gd name="T112" fmla="*/ 201 w 223"/>
                  <a:gd name="T113" fmla="*/ 144 h 259"/>
                  <a:gd name="T114" fmla="*/ 217 w 223"/>
                  <a:gd name="T115" fmla="*/ 132 h 259"/>
                  <a:gd name="T116" fmla="*/ 223 w 223"/>
                  <a:gd name="T117" fmla="*/ 12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259">
                    <a:moveTo>
                      <a:pt x="222" y="120"/>
                    </a:moveTo>
                    <a:lnTo>
                      <a:pt x="222" y="120"/>
                    </a:lnTo>
                    <a:lnTo>
                      <a:pt x="219" y="121"/>
                    </a:lnTo>
                    <a:lnTo>
                      <a:pt x="215" y="121"/>
                    </a:lnTo>
                    <a:lnTo>
                      <a:pt x="215" y="121"/>
                    </a:lnTo>
                    <a:lnTo>
                      <a:pt x="214" y="121"/>
                    </a:lnTo>
                    <a:lnTo>
                      <a:pt x="211" y="120"/>
                    </a:lnTo>
                    <a:lnTo>
                      <a:pt x="210" y="116"/>
                    </a:lnTo>
                    <a:lnTo>
                      <a:pt x="210" y="116"/>
                    </a:lnTo>
                    <a:lnTo>
                      <a:pt x="206" y="111"/>
                    </a:lnTo>
                    <a:lnTo>
                      <a:pt x="206" y="111"/>
                    </a:lnTo>
                    <a:lnTo>
                      <a:pt x="202" y="108"/>
                    </a:lnTo>
                    <a:lnTo>
                      <a:pt x="197" y="108"/>
                    </a:lnTo>
                    <a:lnTo>
                      <a:pt x="197" y="108"/>
                    </a:lnTo>
                    <a:lnTo>
                      <a:pt x="195" y="110"/>
                    </a:lnTo>
                    <a:lnTo>
                      <a:pt x="194" y="110"/>
                    </a:lnTo>
                    <a:lnTo>
                      <a:pt x="194" y="110"/>
                    </a:lnTo>
                    <a:lnTo>
                      <a:pt x="194" y="108"/>
                    </a:lnTo>
                    <a:lnTo>
                      <a:pt x="195" y="107"/>
                    </a:lnTo>
                    <a:lnTo>
                      <a:pt x="195" y="107"/>
                    </a:lnTo>
                    <a:lnTo>
                      <a:pt x="198" y="102"/>
                    </a:lnTo>
                    <a:lnTo>
                      <a:pt x="201" y="96"/>
                    </a:lnTo>
                    <a:lnTo>
                      <a:pt x="201" y="96"/>
                    </a:lnTo>
                    <a:lnTo>
                      <a:pt x="203" y="94"/>
                    </a:lnTo>
                    <a:lnTo>
                      <a:pt x="206" y="91"/>
                    </a:lnTo>
                    <a:lnTo>
                      <a:pt x="209" y="90"/>
                    </a:lnTo>
                    <a:lnTo>
                      <a:pt x="211" y="87"/>
                    </a:lnTo>
                    <a:lnTo>
                      <a:pt x="211" y="87"/>
                    </a:lnTo>
                    <a:lnTo>
                      <a:pt x="215" y="82"/>
                    </a:lnTo>
                    <a:lnTo>
                      <a:pt x="219" y="78"/>
                    </a:lnTo>
                    <a:lnTo>
                      <a:pt x="219" y="78"/>
                    </a:lnTo>
                    <a:lnTo>
                      <a:pt x="221" y="75"/>
                    </a:lnTo>
                    <a:lnTo>
                      <a:pt x="222" y="74"/>
                    </a:lnTo>
                    <a:lnTo>
                      <a:pt x="222" y="70"/>
                    </a:lnTo>
                    <a:lnTo>
                      <a:pt x="222" y="59"/>
                    </a:lnTo>
                    <a:lnTo>
                      <a:pt x="222" y="59"/>
                    </a:lnTo>
                    <a:lnTo>
                      <a:pt x="222" y="54"/>
                    </a:lnTo>
                    <a:lnTo>
                      <a:pt x="219" y="50"/>
                    </a:lnTo>
                    <a:lnTo>
                      <a:pt x="219" y="50"/>
                    </a:lnTo>
                    <a:lnTo>
                      <a:pt x="215" y="42"/>
                    </a:lnTo>
                    <a:lnTo>
                      <a:pt x="213" y="33"/>
                    </a:lnTo>
                    <a:lnTo>
                      <a:pt x="213" y="33"/>
                    </a:lnTo>
                    <a:lnTo>
                      <a:pt x="210" y="29"/>
                    </a:lnTo>
                    <a:lnTo>
                      <a:pt x="210" y="29"/>
                    </a:lnTo>
                    <a:lnTo>
                      <a:pt x="209" y="25"/>
                    </a:lnTo>
                    <a:lnTo>
                      <a:pt x="209" y="25"/>
                    </a:lnTo>
                    <a:lnTo>
                      <a:pt x="202" y="18"/>
                    </a:lnTo>
                    <a:lnTo>
                      <a:pt x="202" y="18"/>
                    </a:lnTo>
                    <a:lnTo>
                      <a:pt x="199" y="16"/>
                    </a:lnTo>
                    <a:lnTo>
                      <a:pt x="195" y="14"/>
                    </a:lnTo>
                    <a:lnTo>
                      <a:pt x="195" y="14"/>
                    </a:lnTo>
                    <a:lnTo>
                      <a:pt x="191" y="13"/>
                    </a:lnTo>
                    <a:lnTo>
                      <a:pt x="189" y="10"/>
                    </a:lnTo>
                    <a:lnTo>
                      <a:pt x="189" y="10"/>
                    </a:lnTo>
                    <a:lnTo>
                      <a:pt x="187" y="9"/>
                    </a:lnTo>
                    <a:lnTo>
                      <a:pt x="187" y="9"/>
                    </a:lnTo>
                    <a:lnTo>
                      <a:pt x="185" y="10"/>
                    </a:lnTo>
                    <a:lnTo>
                      <a:pt x="182" y="13"/>
                    </a:lnTo>
                    <a:lnTo>
                      <a:pt x="182" y="13"/>
                    </a:lnTo>
                    <a:lnTo>
                      <a:pt x="181" y="18"/>
                    </a:lnTo>
                    <a:lnTo>
                      <a:pt x="179" y="20"/>
                    </a:lnTo>
                    <a:lnTo>
                      <a:pt x="178" y="21"/>
                    </a:lnTo>
                    <a:lnTo>
                      <a:pt x="178" y="21"/>
                    </a:lnTo>
                    <a:lnTo>
                      <a:pt x="177" y="20"/>
                    </a:lnTo>
                    <a:lnTo>
                      <a:pt x="177" y="18"/>
                    </a:lnTo>
                    <a:lnTo>
                      <a:pt x="177" y="18"/>
                    </a:lnTo>
                    <a:lnTo>
                      <a:pt x="174" y="17"/>
                    </a:lnTo>
                    <a:lnTo>
                      <a:pt x="170" y="14"/>
                    </a:lnTo>
                    <a:lnTo>
                      <a:pt x="170" y="14"/>
                    </a:lnTo>
                    <a:lnTo>
                      <a:pt x="170" y="13"/>
                    </a:lnTo>
                    <a:lnTo>
                      <a:pt x="170" y="10"/>
                    </a:lnTo>
                    <a:lnTo>
                      <a:pt x="170" y="6"/>
                    </a:lnTo>
                    <a:lnTo>
                      <a:pt x="170" y="6"/>
                    </a:lnTo>
                    <a:lnTo>
                      <a:pt x="167" y="1"/>
                    </a:lnTo>
                    <a:lnTo>
                      <a:pt x="166" y="0"/>
                    </a:lnTo>
                    <a:lnTo>
                      <a:pt x="163" y="0"/>
                    </a:lnTo>
                    <a:lnTo>
                      <a:pt x="163" y="0"/>
                    </a:lnTo>
                    <a:lnTo>
                      <a:pt x="161" y="0"/>
                    </a:lnTo>
                    <a:lnTo>
                      <a:pt x="159" y="0"/>
                    </a:lnTo>
                    <a:lnTo>
                      <a:pt x="155" y="2"/>
                    </a:lnTo>
                    <a:lnTo>
                      <a:pt x="155" y="2"/>
                    </a:lnTo>
                    <a:lnTo>
                      <a:pt x="151" y="4"/>
                    </a:lnTo>
                    <a:lnTo>
                      <a:pt x="149" y="5"/>
                    </a:lnTo>
                    <a:lnTo>
                      <a:pt x="149" y="5"/>
                    </a:lnTo>
                    <a:lnTo>
                      <a:pt x="149" y="6"/>
                    </a:lnTo>
                    <a:lnTo>
                      <a:pt x="150" y="8"/>
                    </a:lnTo>
                    <a:lnTo>
                      <a:pt x="150" y="8"/>
                    </a:lnTo>
                    <a:lnTo>
                      <a:pt x="151" y="12"/>
                    </a:lnTo>
                    <a:lnTo>
                      <a:pt x="150" y="13"/>
                    </a:lnTo>
                    <a:lnTo>
                      <a:pt x="147" y="13"/>
                    </a:lnTo>
                    <a:lnTo>
                      <a:pt x="145" y="14"/>
                    </a:lnTo>
                    <a:lnTo>
                      <a:pt x="145" y="14"/>
                    </a:lnTo>
                    <a:lnTo>
                      <a:pt x="144" y="17"/>
                    </a:lnTo>
                    <a:lnTo>
                      <a:pt x="144" y="17"/>
                    </a:lnTo>
                    <a:lnTo>
                      <a:pt x="141" y="18"/>
                    </a:lnTo>
                    <a:lnTo>
                      <a:pt x="141" y="18"/>
                    </a:lnTo>
                    <a:lnTo>
                      <a:pt x="138" y="20"/>
                    </a:lnTo>
                    <a:lnTo>
                      <a:pt x="136" y="21"/>
                    </a:lnTo>
                    <a:lnTo>
                      <a:pt x="133" y="20"/>
                    </a:lnTo>
                    <a:lnTo>
                      <a:pt x="132" y="17"/>
                    </a:lnTo>
                    <a:lnTo>
                      <a:pt x="132" y="17"/>
                    </a:lnTo>
                    <a:lnTo>
                      <a:pt x="129" y="13"/>
                    </a:lnTo>
                    <a:lnTo>
                      <a:pt x="129" y="13"/>
                    </a:lnTo>
                    <a:lnTo>
                      <a:pt x="125" y="10"/>
                    </a:lnTo>
                    <a:lnTo>
                      <a:pt x="121" y="10"/>
                    </a:lnTo>
                    <a:lnTo>
                      <a:pt x="121" y="10"/>
                    </a:lnTo>
                    <a:lnTo>
                      <a:pt x="120" y="12"/>
                    </a:lnTo>
                    <a:lnTo>
                      <a:pt x="120" y="14"/>
                    </a:lnTo>
                    <a:lnTo>
                      <a:pt x="118" y="18"/>
                    </a:lnTo>
                    <a:lnTo>
                      <a:pt x="118" y="18"/>
                    </a:lnTo>
                    <a:lnTo>
                      <a:pt x="116" y="20"/>
                    </a:lnTo>
                    <a:lnTo>
                      <a:pt x="114" y="22"/>
                    </a:lnTo>
                    <a:lnTo>
                      <a:pt x="114" y="22"/>
                    </a:lnTo>
                    <a:lnTo>
                      <a:pt x="114" y="24"/>
                    </a:lnTo>
                    <a:lnTo>
                      <a:pt x="114" y="24"/>
                    </a:lnTo>
                    <a:lnTo>
                      <a:pt x="114" y="24"/>
                    </a:lnTo>
                    <a:lnTo>
                      <a:pt x="114" y="24"/>
                    </a:lnTo>
                    <a:lnTo>
                      <a:pt x="109" y="22"/>
                    </a:lnTo>
                    <a:lnTo>
                      <a:pt x="104" y="21"/>
                    </a:lnTo>
                    <a:lnTo>
                      <a:pt x="104" y="21"/>
                    </a:lnTo>
                    <a:lnTo>
                      <a:pt x="101" y="20"/>
                    </a:lnTo>
                    <a:lnTo>
                      <a:pt x="100" y="20"/>
                    </a:lnTo>
                    <a:lnTo>
                      <a:pt x="97" y="21"/>
                    </a:lnTo>
                    <a:lnTo>
                      <a:pt x="96" y="24"/>
                    </a:lnTo>
                    <a:lnTo>
                      <a:pt x="96" y="24"/>
                    </a:lnTo>
                    <a:lnTo>
                      <a:pt x="92" y="32"/>
                    </a:lnTo>
                    <a:lnTo>
                      <a:pt x="88" y="38"/>
                    </a:lnTo>
                    <a:lnTo>
                      <a:pt x="88" y="38"/>
                    </a:lnTo>
                    <a:lnTo>
                      <a:pt x="84" y="43"/>
                    </a:lnTo>
                    <a:lnTo>
                      <a:pt x="81" y="46"/>
                    </a:lnTo>
                    <a:lnTo>
                      <a:pt x="80" y="50"/>
                    </a:lnTo>
                    <a:lnTo>
                      <a:pt x="80" y="50"/>
                    </a:lnTo>
                    <a:lnTo>
                      <a:pt x="81" y="51"/>
                    </a:lnTo>
                    <a:lnTo>
                      <a:pt x="81" y="51"/>
                    </a:lnTo>
                    <a:lnTo>
                      <a:pt x="81" y="51"/>
                    </a:lnTo>
                    <a:lnTo>
                      <a:pt x="77" y="51"/>
                    </a:lnTo>
                    <a:lnTo>
                      <a:pt x="73" y="51"/>
                    </a:lnTo>
                    <a:lnTo>
                      <a:pt x="73" y="51"/>
                    </a:lnTo>
                    <a:lnTo>
                      <a:pt x="70" y="49"/>
                    </a:lnTo>
                    <a:lnTo>
                      <a:pt x="70" y="49"/>
                    </a:lnTo>
                    <a:lnTo>
                      <a:pt x="68" y="47"/>
                    </a:lnTo>
                    <a:lnTo>
                      <a:pt x="68" y="47"/>
                    </a:lnTo>
                    <a:lnTo>
                      <a:pt x="64" y="50"/>
                    </a:lnTo>
                    <a:lnTo>
                      <a:pt x="64" y="50"/>
                    </a:lnTo>
                    <a:lnTo>
                      <a:pt x="61" y="50"/>
                    </a:lnTo>
                    <a:lnTo>
                      <a:pt x="60" y="49"/>
                    </a:lnTo>
                    <a:lnTo>
                      <a:pt x="58" y="47"/>
                    </a:lnTo>
                    <a:lnTo>
                      <a:pt x="56" y="46"/>
                    </a:lnTo>
                    <a:lnTo>
                      <a:pt x="56" y="46"/>
                    </a:lnTo>
                    <a:lnTo>
                      <a:pt x="53" y="46"/>
                    </a:lnTo>
                    <a:lnTo>
                      <a:pt x="52" y="47"/>
                    </a:lnTo>
                    <a:lnTo>
                      <a:pt x="49" y="49"/>
                    </a:lnTo>
                    <a:lnTo>
                      <a:pt x="46" y="50"/>
                    </a:lnTo>
                    <a:lnTo>
                      <a:pt x="46" y="50"/>
                    </a:lnTo>
                    <a:lnTo>
                      <a:pt x="42" y="50"/>
                    </a:lnTo>
                    <a:lnTo>
                      <a:pt x="37" y="50"/>
                    </a:lnTo>
                    <a:lnTo>
                      <a:pt x="37" y="50"/>
                    </a:lnTo>
                    <a:lnTo>
                      <a:pt x="38" y="47"/>
                    </a:lnTo>
                    <a:lnTo>
                      <a:pt x="38" y="45"/>
                    </a:lnTo>
                    <a:lnTo>
                      <a:pt x="38" y="45"/>
                    </a:lnTo>
                    <a:lnTo>
                      <a:pt x="36" y="43"/>
                    </a:lnTo>
                    <a:lnTo>
                      <a:pt x="34" y="43"/>
                    </a:lnTo>
                    <a:lnTo>
                      <a:pt x="33" y="42"/>
                    </a:lnTo>
                    <a:lnTo>
                      <a:pt x="33" y="42"/>
                    </a:lnTo>
                    <a:lnTo>
                      <a:pt x="33" y="38"/>
                    </a:lnTo>
                    <a:lnTo>
                      <a:pt x="33" y="38"/>
                    </a:lnTo>
                    <a:lnTo>
                      <a:pt x="32" y="35"/>
                    </a:lnTo>
                    <a:lnTo>
                      <a:pt x="29" y="33"/>
                    </a:lnTo>
                    <a:lnTo>
                      <a:pt x="29" y="33"/>
                    </a:lnTo>
                    <a:lnTo>
                      <a:pt x="25" y="26"/>
                    </a:lnTo>
                    <a:lnTo>
                      <a:pt x="20" y="21"/>
                    </a:lnTo>
                    <a:lnTo>
                      <a:pt x="20" y="21"/>
                    </a:lnTo>
                    <a:lnTo>
                      <a:pt x="17" y="18"/>
                    </a:lnTo>
                    <a:lnTo>
                      <a:pt x="16" y="16"/>
                    </a:lnTo>
                    <a:lnTo>
                      <a:pt x="16" y="16"/>
                    </a:lnTo>
                    <a:lnTo>
                      <a:pt x="12" y="16"/>
                    </a:lnTo>
                    <a:lnTo>
                      <a:pt x="8" y="17"/>
                    </a:lnTo>
                    <a:lnTo>
                      <a:pt x="8" y="17"/>
                    </a:lnTo>
                    <a:lnTo>
                      <a:pt x="6" y="18"/>
                    </a:lnTo>
                    <a:lnTo>
                      <a:pt x="5" y="21"/>
                    </a:lnTo>
                    <a:lnTo>
                      <a:pt x="5" y="26"/>
                    </a:lnTo>
                    <a:lnTo>
                      <a:pt x="5" y="26"/>
                    </a:lnTo>
                    <a:lnTo>
                      <a:pt x="2" y="30"/>
                    </a:lnTo>
                    <a:lnTo>
                      <a:pt x="0" y="34"/>
                    </a:lnTo>
                    <a:lnTo>
                      <a:pt x="0" y="34"/>
                    </a:lnTo>
                    <a:lnTo>
                      <a:pt x="0" y="39"/>
                    </a:lnTo>
                    <a:lnTo>
                      <a:pt x="0" y="45"/>
                    </a:lnTo>
                    <a:lnTo>
                      <a:pt x="0" y="45"/>
                    </a:lnTo>
                    <a:lnTo>
                      <a:pt x="1" y="58"/>
                    </a:lnTo>
                    <a:lnTo>
                      <a:pt x="1" y="58"/>
                    </a:lnTo>
                    <a:lnTo>
                      <a:pt x="2" y="62"/>
                    </a:lnTo>
                    <a:lnTo>
                      <a:pt x="4" y="65"/>
                    </a:lnTo>
                    <a:lnTo>
                      <a:pt x="5" y="66"/>
                    </a:lnTo>
                    <a:lnTo>
                      <a:pt x="5" y="66"/>
                    </a:lnTo>
                    <a:lnTo>
                      <a:pt x="10" y="69"/>
                    </a:lnTo>
                    <a:lnTo>
                      <a:pt x="13" y="70"/>
                    </a:lnTo>
                    <a:lnTo>
                      <a:pt x="16" y="73"/>
                    </a:lnTo>
                    <a:lnTo>
                      <a:pt x="16" y="73"/>
                    </a:lnTo>
                    <a:lnTo>
                      <a:pt x="21" y="76"/>
                    </a:lnTo>
                    <a:lnTo>
                      <a:pt x="22" y="79"/>
                    </a:lnTo>
                    <a:lnTo>
                      <a:pt x="24" y="82"/>
                    </a:lnTo>
                    <a:lnTo>
                      <a:pt x="24" y="82"/>
                    </a:lnTo>
                    <a:lnTo>
                      <a:pt x="26" y="90"/>
                    </a:lnTo>
                    <a:lnTo>
                      <a:pt x="26" y="94"/>
                    </a:lnTo>
                    <a:lnTo>
                      <a:pt x="26" y="99"/>
                    </a:lnTo>
                    <a:lnTo>
                      <a:pt x="26" y="99"/>
                    </a:lnTo>
                    <a:lnTo>
                      <a:pt x="25" y="103"/>
                    </a:lnTo>
                    <a:lnTo>
                      <a:pt x="21" y="108"/>
                    </a:lnTo>
                    <a:lnTo>
                      <a:pt x="20" y="114"/>
                    </a:lnTo>
                    <a:lnTo>
                      <a:pt x="20" y="116"/>
                    </a:lnTo>
                    <a:lnTo>
                      <a:pt x="21" y="119"/>
                    </a:lnTo>
                    <a:lnTo>
                      <a:pt x="21" y="119"/>
                    </a:lnTo>
                    <a:lnTo>
                      <a:pt x="24" y="120"/>
                    </a:lnTo>
                    <a:lnTo>
                      <a:pt x="28" y="121"/>
                    </a:lnTo>
                    <a:lnTo>
                      <a:pt x="36" y="123"/>
                    </a:lnTo>
                    <a:lnTo>
                      <a:pt x="36" y="123"/>
                    </a:lnTo>
                    <a:lnTo>
                      <a:pt x="41" y="125"/>
                    </a:lnTo>
                    <a:lnTo>
                      <a:pt x="42" y="127"/>
                    </a:lnTo>
                    <a:lnTo>
                      <a:pt x="42" y="131"/>
                    </a:lnTo>
                    <a:lnTo>
                      <a:pt x="42" y="131"/>
                    </a:lnTo>
                    <a:lnTo>
                      <a:pt x="41" y="133"/>
                    </a:lnTo>
                    <a:lnTo>
                      <a:pt x="38" y="137"/>
                    </a:lnTo>
                    <a:lnTo>
                      <a:pt x="37" y="140"/>
                    </a:lnTo>
                    <a:lnTo>
                      <a:pt x="36" y="144"/>
                    </a:lnTo>
                    <a:lnTo>
                      <a:pt x="36" y="144"/>
                    </a:lnTo>
                    <a:lnTo>
                      <a:pt x="37" y="145"/>
                    </a:lnTo>
                    <a:lnTo>
                      <a:pt x="38" y="147"/>
                    </a:lnTo>
                    <a:lnTo>
                      <a:pt x="41" y="149"/>
                    </a:lnTo>
                    <a:lnTo>
                      <a:pt x="41" y="149"/>
                    </a:lnTo>
                    <a:lnTo>
                      <a:pt x="45" y="151"/>
                    </a:lnTo>
                    <a:lnTo>
                      <a:pt x="45" y="151"/>
                    </a:lnTo>
                    <a:lnTo>
                      <a:pt x="45" y="151"/>
                    </a:lnTo>
                    <a:lnTo>
                      <a:pt x="45" y="151"/>
                    </a:lnTo>
                    <a:lnTo>
                      <a:pt x="48" y="151"/>
                    </a:lnTo>
                    <a:lnTo>
                      <a:pt x="49" y="151"/>
                    </a:lnTo>
                    <a:lnTo>
                      <a:pt x="49" y="151"/>
                    </a:lnTo>
                    <a:lnTo>
                      <a:pt x="50" y="155"/>
                    </a:lnTo>
                    <a:lnTo>
                      <a:pt x="50" y="158"/>
                    </a:lnTo>
                    <a:lnTo>
                      <a:pt x="50" y="158"/>
                    </a:lnTo>
                    <a:lnTo>
                      <a:pt x="50" y="161"/>
                    </a:lnTo>
                    <a:lnTo>
                      <a:pt x="53" y="164"/>
                    </a:lnTo>
                    <a:lnTo>
                      <a:pt x="58" y="168"/>
                    </a:lnTo>
                    <a:lnTo>
                      <a:pt x="58" y="168"/>
                    </a:lnTo>
                    <a:lnTo>
                      <a:pt x="65" y="172"/>
                    </a:lnTo>
                    <a:lnTo>
                      <a:pt x="65" y="172"/>
                    </a:lnTo>
                    <a:lnTo>
                      <a:pt x="68" y="173"/>
                    </a:lnTo>
                    <a:lnTo>
                      <a:pt x="70" y="174"/>
                    </a:lnTo>
                    <a:lnTo>
                      <a:pt x="70" y="174"/>
                    </a:lnTo>
                    <a:lnTo>
                      <a:pt x="72" y="180"/>
                    </a:lnTo>
                    <a:lnTo>
                      <a:pt x="72" y="180"/>
                    </a:lnTo>
                    <a:lnTo>
                      <a:pt x="74" y="181"/>
                    </a:lnTo>
                    <a:lnTo>
                      <a:pt x="77" y="182"/>
                    </a:lnTo>
                    <a:lnTo>
                      <a:pt x="77" y="182"/>
                    </a:lnTo>
                    <a:lnTo>
                      <a:pt x="78" y="185"/>
                    </a:lnTo>
                    <a:lnTo>
                      <a:pt x="78" y="185"/>
                    </a:lnTo>
                    <a:lnTo>
                      <a:pt x="78" y="185"/>
                    </a:lnTo>
                    <a:lnTo>
                      <a:pt x="78" y="185"/>
                    </a:lnTo>
                    <a:lnTo>
                      <a:pt x="78" y="188"/>
                    </a:lnTo>
                    <a:lnTo>
                      <a:pt x="81" y="189"/>
                    </a:lnTo>
                    <a:lnTo>
                      <a:pt x="81" y="189"/>
                    </a:lnTo>
                    <a:lnTo>
                      <a:pt x="84" y="189"/>
                    </a:lnTo>
                    <a:lnTo>
                      <a:pt x="86" y="192"/>
                    </a:lnTo>
                    <a:lnTo>
                      <a:pt x="86" y="192"/>
                    </a:lnTo>
                    <a:lnTo>
                      <a:pt x="89" y="194"/>
                    </a:lnTo>
                    <a:lnTo>
                      <a:pt x="90" y="199"/>
                    </a:lnTo>
                    <a:lnTo>
                      <a:pt x="90" y="199"/>
                    </a:lnTo>
                    <a:lnTo>
                      <a:pt x="90" y="202"/>
                    </a:lnTo>
                    <a:lnTo>
                      <a:pt x="90" y="205"/>
                    </a:lnTo>
                    <a:lnTo>
                      <a:pt x="88" y="209"/>
                    </a:lnTo>
                    <a:lnTo>
                      <a:pt x="88" y="209"/>
                    </a:lnTo>
                    <a:lnTo>
                      <a:pt x="85" y="211"/>
                    </a:lnTo>
                    <a:lnTo>
                      <a:pt x="85" y="211"/>
                    </a:lnTo>
                    <a:lnTo>
                      <a:pt x="84" y="214"/>
                    </a:lnTo>
                    <a:lnTo>
                      <a:pt x="84" y="217"/>
                    </a:lnTo>
                    <a:lnTo>
                      <a:pt x="84" y="217"/>
                    </a:lnTo>
                    <a:lnTo>
                      <a:pt x="82" y="218"/>
                    </a:lnTo>
                    <a:lnTo>
                      <a:pt x="81" y="218"/>
                    </a:lnTo>
                    <a:lnTo>
                      <a:pt x="81" y="218"/>
                    </a:lnTo>
                    <a:lnTo>
                      <a:pt x="81" y="219"/>
                    </a:lnTo>
                    <a:lnTo>
                      <a:pt x="82" y="221"/>
                    </a:lnTo>
                    <a:lnTo>
                      <a:pt x="82" y="221"/>
                    </a:lnTo>
                    <a:lnTo>
                      <a:pt x="81" y="223"/>
                    </a:lnTo>
                    <a:lnTo>
                      <a:pt x="78" y="225"/>
                    </a:lnTo>
                    <a:lnTo>
                      <a:pt x="76" y="226"/>
                    </a:lnTo>
                    <a:lnTo>
                      <a:pt x="74" y="229"/>
                    </a:lnTo>
                    <a:lnTo>
                      <a:pt x="74" y="229"/>
                    </a:lnTo>
                    <a:lnTo>
                      <a:pt x="74" y="233"/>
                    </a:lnTo>
                    <a:lnTo>
                      <a:pt x="74" y="233"/>
                    </a:lnTo>
                    <a:lnTo>
                      <a:pt x="77" y="233"/>
                    </a:lnTo>
                    <a:lnTo>
                      <a:pt x="80" y="234"/>
                    </a:lnTo>
                    <a:lnTo>
                      <a:pt x="80" y="234"/>
                    </a:lnTo>
                    <a:lnTo>
                      <a:pt x="81" y="237"/>
                    </a:lnTo>
                    <a:lnTo>
                      <a:pt x="81" y="239"/>
                    </a:lnTo>
                    <a:lnTo>
                      <a:pt x="80" y="242"/>
                    </a:lnTo>
                    <a:lnTo>
                      <a:pt x="78" y="244"/>
                    </a:lnTo>
                    <a:lnTo>
                      <a:pt x="78" y="244"/>
                    </a:lnTo>
                    <a:lnTo>
                      <a:pt x="80" y="252"/>
                    </a:lnTo>
                    <a:lnTo>
                      <a:pt x="81" y="256"/>
                    </a:lnTo>
                    <a:lnTo>
                      <a:pt x="84" y="258"/>
                    </a:lnTo>
                    <a:lnTo>
                      <a:pt x="84" y="258"/>
                    </a:lnTo>
                    <a:lnTo>
                      <a:pt x="86" y="259"/>
                    </a:lnTo>
                    <a:lnTo>
                      <a:pt x="89" y="258"/>
                    </a:lnTo>
                    <a:lnTo>
                      <a:pt x="94" y="255"/>
                    </a:lnTo>
                    <a:lnTo>
                      <a:pt x="94" y="255"/>
                    </a:lnTo>
                    <a:lnTo>
                      <a:pt x="96" y="251"/>
                    </a:lnTo>
                    <a:lnTo>
                      <a:pt x="98" y="247"/>
                    </a:lnTo>
                    <a:lnTo>
                      <a:pt x="98" y="247"/>
                    </a:lnTo>
                    <a:lnTo>
                      <a:pt x="104" y="243"/>
                    </a:lnTo>
                    <a:lnTo>
                      <a:pt x="106" y="242"/>
                    </a:lnTo>
                    <a:lnTo>
                      <a:pt x="109" y="242"/>
                    </a:lnTo>
                    <a:lnTo>
                      <a:pt x="109" y="242"/>
                    </a:lnTo>
                    <a:lnTo>
                      <a:pt x="112" y="242"/>
                    </a:lnTo>
                    <a:lnTo>
                      <a:pt x="113" y="243"/>
                    </a:lnTo>
                    <a:lnTo>
                      <a:pt x="114" y="244"/>
                    </a:lnTo>
                    <a:lnTo>
                      <a:pt x="116" y="246"/>
                    </a:lnTo>
                    <a:lnTo>
                      <a:pt x="116" y="246"/>
                    </a:lnTo>
                    <a:lnTo>
                      <a:pt x="118" y="246"/>
                    </a:lnTo>
                    <a:lnTo>
                      <a:pt x="118" y="243"/>
                    </a:lnTo>
                    <a:lnTo>
                      <a:pt x="116" y="239"/>
                    </a:lnTo>
                    <a:lnTo>
                      <a:pt x="116" y="239"/>
                    </a:lnTo>
                    <a:lnTo>
                      <a:pt x="116" y="237"/>
                    </a:lnTo>
                    <a:lnTo>
                      <a:pt x="117" y="235"/>
                    </a:lnTo>
                    <a:lnTo>
                      <a:pt x="122" y="233"/>
                    </a:lnTo>
                    <a:lnTo>
                      <a:pt x="122" y="233"/>
                    </a:lnTo>
                    <a:lnTo>
                      <a:pt x="132" y="226"/>
                    </a:lnTo>
                    <a:lnTo>
                      <a:pt x="132" y="226"/>
                    </a:lnTo>
                    <a:lnTo>
                      <a:pt x="140" y="223"/>
                    </a:lnTo>
                    <a:lnTo>
                      <a:pt x="140" y="223"/>
                    </a:lnTo>
                    <a:lnTo>
                      <a:pt x="141" y="215"/>
                    </a:lnTo>
                    <a:lnTo>
                      <a:pt x="141" y="215"/>
                    </a:lnTo>
                    <a:lnTo>
                      <a:pt x="141" y="211"/>
                    </a:lnTo>
                    <a:lnTo>
                      <a:pt x="142" y="210"/>
                    </a:lnTo>
                    <a:lnTo>
                      <a:pt x="145" y="209"/>
                    </a:lnTo>
                    <a:lnTo>
                      <a:pt x="145" y="209"/>
                    </a:lnTo>
                    <a:lnTo>
                      <a:pt x="149" y="210"/>
                    </a:lnTo>
                    <a:lnTo>
                      <a:pt x="150" y="209"/>
                    </a:lnTo>
                    <a:lnTo>
                      <a:pt x="151" y="207"/>
                    </a:lnTo>
                    <a:lnTo>
                      <a:pt x="151" y="207"/>
                    </a:lnTo>
                    <a:lnTo>
                      <a:pt x="154" y="203"/>
                    </a:lnTo>
                    <a:lnTo>
                      <a:pt x="157" y="201"/>
                    </a:lnTo>
                    <a:lnTo>
                      <a:pt x="157" y="201"/>
                    </a:lnTo>
                    <a:lnTo>
                      <a:pt x="157" y="201"/>
                    </a:lnTo>
                    <a:lnTo>
                      <a:pt x="157" y="201"/>
                    </a:lnTo>
                    <a:lnTo>
                      <a:pt x="155" y="199"/>
                    </a:lnTo>
                    <a:lnTo>
                      <a:pt x="154" y="197"/>
                    </a:lnTo>
                    <a:lnTo>
                      <a:pt x="154" y="197"/>
                    </a:lnTo>
                    <a:lnTo>
                      <a:pt x="155" y="194"/>
                    </a:lnTo>
                    <a:lnTo>
                      <a:pt x="157" y="193"/>
                    </a:lnTo>
                    <a:lnTo>
                      <a:pt x="157" y="193"/>
                    </a:lnTo>
                    <a:lnTo>
                      <a:pt x="157" y="190"/>
                    </a:lnTo>
                    <a:lnTo>
                      <a:pt x="158" y="188"/>
                    </a:lnTo>
                    <a:lnTo>
                      <a:pt x="158" y="188"/>
                    </a:lnTo>
                    <a:lnTo>
                      <a:pt x="162" y="184"/>
                    </a:lnTo>
                    <a:lnTo>
                      <a:pt x="165" y="180"/>
                    </a:lnTo>
                    <a:lnTo>
                      <a:pt x="165" y="180"/>
                    </a:lnTo>
                    <a:lnTo>
                      <a:pt x="166" y="177"/>
                    </a:lnTo>
                    <a:lnTo>
                      <a:pt x="166" y="176"/>
                    </a:lnTo>
                    <a:lnTo>
                      <a:pt x="166" y="176"/>
                    </a:lnTo>
                    <a:lnTo>
                      <a:pt x="165" y="172"/>
                    </a:lnTo>
                    <a:lnTo>
                      <a:pt x="163" y="168"/>
                    </a:lnTo>
                    <a:lnTo>
                      <a:pt x="163" y="168"/>
                    </a:lnTo>
                    <a:lnTo>
                      <a:pt x="162" y="166"/>
                    </a:lnTo>
                    <a:lnTo>
                      <a:pt x="161" y="165"/>
                    </a:lnTo>
                    <a:lnTo>
                      <a:pt x="157" y="162"/>
                    </a:lnTo>
                    <a:lnTo>
                      <a:pt x="157" y="162"/>
                    </a:lnTo>
                    <a:lnTo>
                      <a:pt x="154" y="161"/>
                    </a:lnTo>
                    <a:lnTo>
                      <a:pt x="153" y="158"/>
                    </a:lnTo>
                    <a:lnTo>
                      <a:pt x="153" y="158"/>
                    </a:lnTo>
                    <a:lnTo>
                      <a:pt x="153" y="156"/>
                    </a:lnTo>
                    <a:lnTo>
                      <a:pt x="153" y="153"/>
                    </a:lnTo>
                    <a:lnTo>
                      <a:pt x="153" y="153"/>
                    </a:lnTo>
                    <a:lnTo>
                      <a:pt x="151" y="149"/>
                    </a:lnTo>
                    <a:lnTo>
                      <a:pt x="151" y="149"/>
                    </a:lnTo>
                    <a:lnTo>
                      <a:pt x="153" y="149"/>
                    </a:lnTo>
                    <a:lnTo>
                      <a:pt x="155" y="149"/>
                    </a:lnTo>
                    <a:lnTo>
                      <a:pt x="159" y="148"/>
                    </a:lnTo>
                    <a:lnTo>
                      <a:pt x="159" y="148"/>
                    </a:lnTo>
                    <a:lnTo>
                      <a:pt x="165" y="147"/>
                    </a:lnTo>
                    <a:lnTo>
                      <a:pt x="167" y="145"/>
                    </a:lnTo>
                    <a:lnTo>
                      <a:pt x="170" y="147"/>
                    </a:lnTo>
                    <a:lnTo>
                      <a:pt x="170" y="147"/>
                    </a:lnTo>
                    <a:lnTo>
                      <a:pt x="173" y="147"/>
                    </a:lnTo>
                    <a:lnTo>
                      <a:pt x="175" y="147"/>
                    </a:lnTo>
                    <a:lnTo>
                      <a:pt x="175" y="147"/>
                    </a:lnTo>
                    <a:lnTo>
                      <a:pt x="178" y="147"/>
                    </a:lnTo>
                    <a:lnTo>
                      <a:pt x="179" y="147"/>
                    </a:lnTo>
                    <a:lnTo>
                      <a:pt x="179" y="147"/>
                    </a:lnTo>
                    <a:lnTo>
                      <a:pt x="182" y="148"/>
                    </a:lnTo>
                    <a:lnTo>
                      <a:pt x="182" y="148"/>
                    </a:lnTo>
                    <a:lnTo>
                      <a:pt x="183" y="148"/>
                    </a:lnTo>
                    <a:lnTo>
                      <a:pt x="185" y="149"/>
                    </a:lnTo>
                    <a:lnTo>
                      <a:pt x="185" y="149"/>
                    </a:lnTo>
                    <a:lnTo>
                      <a:pt x="187" y="148"/>
                    </a:lnTo>
                    <a:lnTo>
                      <a:pt x="191" y="145"/>
                    </a:lnTo>
                    <a:lnTo>
                      <a:pt x="191" y="145"/>
                    </a:lnTo>
                    <a:lnTo>
                      <a:pt x="197" y="145"/>
                    </a:lnTo>
                    <a:lnTo>
                      <a:pt x="198" y="145"/>
                    </a:lnTo>
                    <a:lnTo>
                      <a:pt x="201" y="144"/>
                    </a:lnTo>
                    <a:lnTo>
                      <a:pt x="201" y="144"/>
                    </a:lnTo>
                    <a:lnTo>
                      <a:pt x="203" y="137"/>
                    </a:lnTo>
                    <a:lnTo>
                      <a:pt x="206" y="135"/>
                    </a:lnTo>
                    <a:lnTo>
                      <a:pt x="209" y="133"/>
                    </a:lnTo>
                    <a:lnTo>
                      <a:pt x="209" y="133"/>
                    </a:lnTo>
                    <a:lnTo>
                      <a:pt x="215" y="133"/>
                    </a:lnTo>
                    <a:lnTo>
                      <a:pt x="215" y="133"/>
                    </a:lnTo>
                    <a:lnTo>
                      <a:pt x="217" y="132"/>
                    </a:lnTo>
                    <a:lnTo>
                      <a:pt x="217" y="132"/>
                    </a:lnTo>
                    <a:lnTo>
                      <a:pt x="221" y="128"/>
                    </a:lnTo>
                    <a:lnTo>
                      <a:pt x="223" y="124"/>
                    </a:lnTo>
                    <a:lnTo>
                      <a:pt x="223" y="124"/>
                    </a:lnTo>
                    <a:lnTo>
                      <a:pt x="223" y="121"/>
                    </a:lnTo>
                    <a:lnTo>
                      <a:pt x="223" y="121"/>
                    </a:lnTo>
                    <a:lnTo>
                      <a:pt x="223" y="121"/>
                    </a:lnTo>
                    <a:lnTo>
                      <a:pt x="222" y="12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9" name="Freeform 84">
                <a:extLst>
                  <a:ext uri="{FF2B5EF4-FFF2-40B4-BE49-F238E27FC236}">
                    <a16:creationId xmlns:a16="http://schemas.microsoft.com/office/drawing/2014/main" xmlns="" id="{B218F001-DA12-4880-8D30-62F31928423B}"/>
                  </a:ext>
                </a:extLst>
              </p:cNvPr>
              <p:cNvSpPr>
                <a:spLocks/>
              </p:cNvSpPr>
              <p:nvPr/>
            </p:nvSpPr>
            <p:spPr bwMode="auto">
              <a:xfrm>
                <a:off x="4909436" y="4562388"/>
                <a:ext cx="484079" cy="382269"/>
              </a:xfrm>
              <a:custGeom>
                <a:avLst/>
                <a:gdLst>
                  <a:gd name="T0" fmla="*/ 231 w 252"/>
                  <a:gd name="T1" fmla="*/ 112 h 199"/>
                  <a:gd name="T2" fmla="*/ 219 w 252"/>
                  <a:gd name="T3" fmla="*/ 94 h 199"/>
                  <a:gd name="T4" fmla="*/ 216 w 252"/>
                  <a:gd name="T5" fmla="*/ 71 h 199"/>
                  <a:gd name="T6" fmla="*/ 222 w 252"/>
                  <a:gd name="T7" fmla="*/ 62 h 199"/>
                  <a:gd name="T8" fmla="*/ 207 w 252"/>
                  <a:gd name="T9" fmla="*/ 55 h 199"/>
                  <a:gd name="T10" fmla="*/ 195 w 252"/>
                  <a:gd name="T11" fmla="*/ 43 h 199"/>
                  <a:gd name="T12" fmla="*/ 190 w 252"/>
                  <a:gd name="T13" fmla="*/ 27 h 199"/>
                  <a:gd name="T14" fmla="*/ 179 w 252"/>
                  <a:gd name="T15" fmla="*/ 12 h 199"/>
                  <a:gd name="T16" fmla="*/ 161 w 252"/>
                  <a:gd name="T17" fmla="*/ 1 h 199"/>
                  <a:gd name="T18" fmla="*/ 153 w 252"/>
                  <a:gd name="T19" fmla="*/ 8 h 199"/>
                  <a:gd name="T20" fmla="*/ 131 w 252"/>
                  <a:gd name="T21" fmla="*/ 9 h 199"/>
                  <a:gd name="T22" fmla="*/ 111 w 252"/>
                  <a:gd name="T23" fmla="*/ 14 h 199"/>
                  <a:gd name="T24" fmla="*/ 98 w 252"/>
                  <a:gd name="T25" fmla="*/ 14 h 199"/>
                  <a:gd name="T26" fmla="*/ 90 w 252"/>
                  <a:gd name="T27" fmla="*/ 14 h 199"/>
                  <a:gd name="T28" fmla="*/ 71 w 252"/>
                  <a:gd name="T29" fmla="*/ 6 h 199"/>
                  <a:gd name="T30" fmla="*/ 62 w 252"/>
                  <a:gd name="T31" fmla="*/ 13 h 199"/>
                  <a:gd name="T32" fmla="*/ 42 w 252"/>
                  <a:gd name="T33" fmla="*/ 17 h 199"/>
                  <a:gd name="T34" fmla="*/ 20 w 252"/>
                  <a:gd name="T35" fmla="*/ 25 h 199"/>
                  <a:gd name="T36" fmla="*/ 18 w 252"/>
                  <a:gd name="T37" fmla="*/ 50 h 199"/>
                  <a:gd name="T38" fmla="*/ 0 w 252"/>
                  <a:gd name="T39" fmla="*/ 71 h 199"/>
                  <a:gd name="T40" fmla="*/ 9 w 252"/>
                  <a:gd name="T41" fmla="*/ 80 h 199"/>
                  <a:gd name="T42" fmla="*/ 18 w 252"/>
                  <a:gd name="T43" fmla="*/ 84 h 199"/>
                  <a:gd name="T44" fmla="*/ 34 w 252"/>
                  <a:gd name="T45" fmla="*/ 95 h 199"/>
                  <a:gd name="T46" fmla="*/ 51 w 252"/>
                  <a:gd name="T47" fmla="*/ 115 h 199"/>
                  <a:gd name="T48" fmla="*/ 40 w 252"/>
                  <a:gd name="T49" fmla="*/ 128 h 199"/>
                  <a:gd name="T50" fmla="*/ 41 w 252"/>
                  <a:gd name="T51" fmla="*/ 140 h 199"/>
                  <a:gd name="T52" fmla="*/ 50 w 252"/>
                  <a:gd name="T53" fmla="*/ 142 h 199"/>
                  <a:gd name="T54" fmla="*/ 59 w 252"/>
                  <a:gd name="T55" fmla="*/ 160 h 199"/>
                  <a:gd name="T56" fmla="*/ 73 w 252"/>
                  <a:gd name="T57" fmla="*/ 169 h 199"/>
                  <a:gd name="T58" fmla="*/ 86 w 252"/>
                  <a:gd name="T59" fmla="*/ 186 h 199"/>
                  <a:gd name="T60" fmla="*/ 91 w 252"/>
                  <a:gd name="T61" fmla="*/ 195 h 199"/>
                  <a:gd name="T62" fmla="*/ 105 w 252"/>
                  <a:gd name="T63" fmla="*/ 195 h 199"/>
                  <a:gd name="T64" fmla="*/ 117 w 252"/>
                  <a:gd name="T65" fmla="*/ 198 h 199"/>
                  <a:gd name="T66" fmla="*/ 126 w 252"/>
                  <a:gd name="T67" fmla="*/ 199 h 199"/>
                  <a:gd name="T68" fmla="*/ 137 w 252"/>
                  <a:gd name="T69" fmla="*/ 191 h 199"/>
                  <a:gd name="T70" fmla="*/ 151 w 252"/>
                  <a:gd name="T71" fmla="*/ 168 h 199"/>
                  <a:gd name="T72" fmla="*/ 167 w 252"/>
                  <a:gd name="T73" fmla="*/ 172 h 199"/>
                  <a:gd name="T74" fmla="*/ 173 w 252"/>
                  <a:gd name="T75" fmla="*/ 160 h 199"/>
                  <a:gd name="T76" fmla="*/ 185 w 252"/>
                  <a:gd name="T77" fmla="*/ 165 h 199"/>
                  <a:gd name="T78" fmla="*/ 197 w 252"/>
                  <a:gd name="T79" fmla="*/ 165 h 199"/>
                  <a:gd name="T80" fmla="*/ 203 w 252"/>
                  <a:gd name="T81" fmla="*/ 156 h 199"/>
                  <a:gd name="T82" fmla="*/ 212 w 252"/>
                  <a:gd name="T83" fmla="*/ 148 h 199"/>
                  <a:gd name="T84" fmla="*/ 223 w 252"/>
                  <a:gd name="T85" fmla="*/ 154 h 199"/>
                  <a:gd name="T86" fmla="*/ 230 w 252"/>
                  <a:gd name="T87" fmla="*/ 166 h 199"/>
                  <a:gd name="T88" fmla="*/ 235 w 252"/>
                  <a:gd name="T89" fmla="*/ 161 h 199"/>
                  <a:gd name="T90" fmla="*/ 234 w 252"/>
                  <a:gd name="T91" fmla="*/ 152 h 199"/>
                  <a:gd name="T92" fmla="*/ 219 w 252"/>
                  <a:gd name="T93" fmla="*/ 139 h 199"/>
                  <a:gd name="T94" fmla="*/ 207 w 252"/>
                  <a:gd name="T95" fmla="*/ 132 h 199"/>
                  <a:gd name="T96" fmla="*/ 191 w 252"/>
                  <a:gd name="T97" fmla="*/ 137 h 199"/>
                  <a:gd name="T98" fmla="*/ 170 w 252"/>
                  <a:gd name="T99" fmla="*/ 135 h 199"/>
                  <a:gd name="T100" fmla="*/ 182 w 252"/>
                  <a:gd name="T101" fmla="*/ 128 h 199"/>
                  <a:gd name="T102" fmla="*/ 197 w 252"/>
                  <a:gd name="T103" fmla="*/ 128 h 199"/>
                  <a:gd name="T104" fmla="*/ 215 w 252"/>
                  <a:gd name="T105" fmla="*/ 127 h 199"/>
                  <a:gd name="T106" fmla="*/ 231 w 252"/>
                  <a:gd name="T107" fmla="*/ 141 h 199"/>
                  <a:gd name="T108" fmla="*/ 248 w 252"/>
                  <a:gd name="T109" fmla="*/ 14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2" h="199">
                    <a:moveTo>
                      <a:pt x="247" y="133"/>
                    </a:moveTo>
                    <a:lnTo>
                      <a:pt x="247" y="133"/>
                    </a:lnTo>
                    <a:lnTo>
                      <a:pt x="243" y="127"/>
                    </a:lnTo>
                    <a:lnTo>
                      <a:pt x="238" y="120"/>
                    </a:lnTo>
                    <a:lnTo>
                      <a:pt x="238" y="120"/>
                    </a:lnTo>
                    <a:lnTo>
                      <a:pt x="231" y="112"/>
                    </a:lnTo>
                    <a:lnTo>
                      <a:pt x="231" y="112"/>
                    </a:lnTo>
                    <a:lnTo>
                      <a:pt x="226" y="107"/>
                    </a:lnTo>
                    <a:lnTo>
                      <a:pt x="226" y="107"/>
                    </a:lnTo>
                    <a:lnTo>
                      <a:pt x="223" y="104"/>
                    </a:lnTo>
                    <a:lnTo>
                      <a:pt x="220" y="100"/>
                    </a:lnTo>
                    <a:lnTo>
                      <a:pt x="220" y="100"/>
                    </a:lnTo>
                    <a:lnTo>
                      <a:pt x="219" y="94"/>
                    </a:lnTo>
                    <a:lnTo>
                      <a:pt x="219" y="94"/>
                    </a:lnTo>
                    <a:lnTo>
                      <a:pt x="215" y="87"/>
                    </a:lnTo>
                    <a:lnTo>
                      <a:pt x="215" y="87"/>
                    </a:lnTo>
                    <a:lnTo>
                      <a:pt x="215" y="83"/>
                    </a:lnTo>
                    <a:lnTo>
                      <a:pt x="215" y="79"/>
                    </a:lnTo>
                    <a:lnTo>
                      <a:pt x="215" y="79"/>
                    </a:lnTo>
                    <a:lnTo>
                      <a:pt x="215" y="74"/>
                    </a:lnTo>
                    <a:lnTo>
                      <a:pt x="216" y="71"/>
                    </a:lnTo>
                    <a:lnTo>
                      <a:pt x="218" y="70"/>
                    </a:lnTo>
                    <a:lnTo>
                      <a:pt x="218" y="70"/>
                    </a:lnTo>
                    <a:lnTo>
                      <a:pt x="222" y="67"/>
                    </a:lnTo>
                    <a:lnTo>
                      <a:pt x="223" y="66"/>
                    </a:lnTo>
                    <a:lnTo>
                      <a:pt x="223" y="63"/>
                    </a:lnTo>
                    <a:lnTo>
                      <a:pt x="223" y="63"/>
                    </a:lnTo>
                    <a:lnTo>
                      <a:pt x="222" y="62"/>
                    </a:lnTo>
                    <a:lnTo>
                      <a:pt x="220" y="60"/>
                    </a:lnTo>
                    <a:lnTo>
                      <a:pt x="220" y="60"/>
                    </a:lnTo>
                    <a:lnTo>
                      <a:pt x="214" y="59"/>
                    </a:lnTo>
                    <a:lnTo>
                      <a:pt x="214" y="59"/>
                    </a:lnTo>
                    <a:lnTo>
                      <a:pt x="211" y="58"/>
                    </a:lnTo>
                    <a:lnTo>
                      <a:pt x="211" y="58"/>
                    </a:lnTo>
                    <a:lnTo>
                      <a:pt x="207" y="55"/>
                    </a:lnTo>
                    <a:lnTo>
                      <a:pt x="206" y="51"/>
                    </a:lnTo>
                    <a:lnTo>
                      <a:pt x="206" y="51"/>
                    </a:lnTo>
                    <a:lnTo>
                      <a:pt x="203" y="49"/>
                    </a:lnTo>
                    <a:lnTo>
                      <a:pt x="200" y="47"/>
                    </a:lnTo>
                    <a:lnTo>
                      <a:pt x="200" y="47"/>
                    </a:lnTo>
                    <a:lnTo>
                      <a:pt x="198" y="46"/>
                    </a:lnTo>
                    <a:lnTo>
                      <a:pt x="195" y="43"/>
                    </a:lnTo>
                    <a:lnTo>
                      <a:pt x="195" y="43"/>
                    </a:lnTo>
                    <a:lnTo>
                      <a:pt x="194" y="39"/>
                    </a:lnTo>
                    <a:lnTo>
                      <a:pt x="191" y="35"/>
                    </a:lnTo>
                    <a:lnTo>
                      <a:pt x="191" y="35"/>
                    </a:lnTo>
                    <a:lnTo>
                      <a:pt x="191" y="31"/>
                    </a:lnTo>
                    <a:lnTo>
                      <a:pt x="190" y="27"/>
                    </a:lnTo>
                    <a:lnTo>
                      <a:pt x="190" y="27"/>
                    </a:lnTo>
                    <a:lnTo>
                      <a:pt x="186" y="23"/>
                    </a:lnTo>
                    <a:lnTo>
                      <a:pt x="185" y="22"/>
                    </a:lnTo>
                    <a:lnTo>
                      <a:pt x="183" y="19"/>
                    </a:lnTo>
                    <a:lnTo>
                      <a:pt x="183" y="19"/>
                    </a:lnTo>
                    <a:lnTo>
                      <a:pt x="183" y="17"/>
                    </a:lnTo>
                    <a:lnTo>
                      <a:pt x="183" y="17"/>
                    </a:lnTo>
                    <a:lnTo>
                      <a:pt x="179" y="12"/>
                    </a:lnTo>
                    <a:lnTo>
                      <a:pt x="179" y="12"/>
                    </a:lnTo>
                    <a:lnTo>
                      <a:pt x="177" y="9"/>
                    </a:lnTo>
                    <a:lnTo>
                      <a:pt x="173" y="9"/>
                    </a:lnTo>
                    <a:lnTo>
                      <a:pt x="173" y="9"/>
                    </a:lnTo>
                    <a:lnTo>
                      <a:pt x="167" y="6"/>
                    </a:lnTo>
                    <a:lnTo>
                      <a:pt x="167" y="6"/>
                    </a:lnTo>
                    <a:lnTo>
                      <a:pt x="161" y="1"/>
                    </a:lnTo>
                    <a:lnTo>
                      <a:pt x="161" y="1"/>
                    </a:lnTo>
                    <a:lnTo>
                      <a:pt x="155" y="0"/>
                    </a:lnTo>
                    <a:lnTo>
                      <a:pt x="155" y="0"/>
                    </a:lnTo>
                    <a:lnTo>
                      <a:pt x="157" y="4"/>
                    </a:lnTo>
                    <a:lnTo>
                      <a:pt x="155" y="6"/>
                    </a:lnTo>
                    <a:lnTo>
                      <a:pt x="155" y="6"/>
                    </a:lnTo>
                    <a:lnTo>
                      <a:pt x="153" y="8"/>
                    </a:lnTo>
                    <a:lnTo>
                      <a:pt x="150" y="9"/>
                    </a:lnTo>
                    <a:lnTo>
                      <a:pt x="145" y="6"/>
                    </a:lnTo>
                    <a:lnTo>
                      <a:pt x="145" y="6"/>
                    </a:lnTo>
                    <a:lnTo>
                      <a:pt x="141" y="6"/>
                    </a:lnTo>
                    <a:lnTo>
                      <a:pt x="138" y="8"/>
                    </a:lnTo>
                    <a:lnTo>
                      <a:pt x="131" y="9"/>
                    </a:lnTo>
                    <a:lnTo>
                      <a:pt x="131" y="9"/>
                    </a:lnTo>
                    <a:lnTo>
                      <a:pt x="126" y="9"/>
                    </a:lnTo>
                    <a:lnTo>
                      <a:pt x="119" y="9"/>
                    </a:lnTo>
                    <a:lnTo>
                      <a:pt x="119" y="9"/>
                    </a:lnTo>
                    <a:lnTo>
                      <a:pt x="115" y="13"/>
                    </a:lnTo>
                    <a:lnTo>
                      <a:pt x="114" y="14"/>
                    </a:lnTo>
                    <a:lnTo>
                      <a:pt x="111" y="14"/>
                    </a:lnTo>
                    <a:lnTo>
                      <a:pt x="111" y="14"/>
                    </a:lnTo>
                    <a:lnTo>
                      <a:pt x="109" y="14"/>
                    </a:lnTo>
                    <a:lnTo>
                      <a:pt x="107" y="12"/>
                    </a:lnTo>
                    <a:lnTo>
                      <a:pt x="105" y="10"/>
                    </a:lnTo>
                    <a:lnTo>
                      <a:pt x="102" y="10"/>
                    </a:lnTo>
                    <a:lnTo>
                      <a:pt x="102" y="10"/>
                    </a:lnTo>
                    <a:lnTo>
                      <a:pt x="99" y="13"/>
                    </a:lnTo>
                    <a:lnTo>
                      <a:pt x="98" y="14"/>
                    </a:lnTo>
                    <a:lnTo>
                      <a:pt x="98" y="14"/>
                    </a:lnTo>
                    <a:lnTo>
                      <a:pt x="97" y="14"/>
                    </a:lnTo>
                    <a:lnTo>
                      <a:pt x="95" y="14"/>
                    </a:lnTo>
                    <a:lnTo>
                      <a:pt x="94" y="13"/>
                    </a:lnTo>
                    <a:lnTo>
                      <a:pt x="94" y="13"/>
                    </a:lnTo>
                    <a:lnTo>
                      <a:pt x="91" y="14"/>
                    </a:lnTo>
                    <a:lnTo>
                      <a:pt x="90" y="14"/>
                    </a:lnTo>
                    <a:lnTo>
                      <a:pt x="87" y="13"/>
                    </a:lnTo>
                    <a:lnTo>
                      <a:pt x="87" y="13"/>
                    </a:lnTo>
                    <a:lnTo>
                      <a:pt x="82" y="9"/>
                    </a:lnTo>
                    <a:lnTo>
                      <a:pt x="82" y="9"/>
                    </a:lnTo>
                    <a:lnTo>
                      <a:pt x="77" y="6"/>
                    </a:lnTo>
                    <a:lnTo>
                      <a:pt x="71" y="6"/>
                    </a:lnTo>
                    <a:lnTo>
                      <a:pt x="71" y="6"/>
                    </a:lnTo>
                    <a:lnTo>
                      <a:pt x="69" y="8"/>
                    </a:lnTo>
                    <a:lnTo>
                      <a:pt x="67" y="9"/>
                    </a:lnTo>
                    <a:lnTo>
                      <a:pt x="67" y="13"/>
                    </a:lnTo>
                    <a:lnTo>
                      <a:pt x="67" y="13"/>
                    </a:lnTo>
                    <a:lnTo>
                      <a:pt x="63" y="13"/>
                    </a:lnTo>
                    <a:lnTo>
                      <a:pt x="63" y="13"/>
                    </a:lnTo>
                    <a:lnTo>
                      <a:pt x="62" y="13"/>
                    </a:lnTo>
                    <a:lnTo>
                      <a:pt x="61" y="14"/>
                    </a:lnTo>
                    <a:lnTo>
                      <a:pt x="61" y="14"/>
                    </a:lnTo>
                    <a:lnTo>
                      <a:pt x="57" y="17"/>
                    </a:lnTo>
                    <a:lnTo>
                      <a:pt x="53" y="17"/>
                    </a:lnTo>
                    <a:lnTo>
                      <a:pt x="53" y="17"/>
                    </a:lnTo>
                    <a:lnTo>
                      <a:pt x="48" y="16"/>
                    </a:lnTo>
                    <a:lnTo>
                      <a:pt x="42" y="17"/>
                    </a:lnTo>
                    <a:lnTo>
                      <a:pt x="38" y="17"/>
                    </a:lnTo>
                    <a:lnTo>
                      <a:pt x="33" y="19"/>
                    </a:lnTo>
                    <a:lnTo>
                      <a:pt x="33" y="19"/>
                    </a:lnTo>
                    <a:lnTo>
                      <a:pt x="28" y="21"/>
                    </a:lnTo>
                    <a:lnTo>
                      <a:pt x="22" y="22"/>
                    </a:lnTo>
                    <a:lnTo>
                      <a:pt x="22" y="22"/>
                    </a:lnTo>
                    <a:lnTo>
                      <a:pt x="20" y="25"/>
                    </a:lnTo>
                    <a:lnTo>
                      <a:pt x="20" y="27"/>
                    </a:lnTo>
                    <a:lnTo>
                      <a:pt x="20" y="34"/>
                    </a:lnTo>
                    <a:lnTo>
                      <a:pt x="20" y="34"/>
                    </a:lnTo>
                    <a:lnTo>
                      <a:pt x="20" y="42"/>
                    </a:lnTo>
                    <a:lnTo>
                      <a:pt x="20" y="46"/>
                    </a:lnTo>
                    <a:lnTo>
                      <a:pt x="18" y="50"/>
                    </a:lnTo>
                    <a:lnTo>
                      <a:pt x="18" y="50"/>
                    </a:lnTo>
                    <a:lnTo>
                      <a:pt x="16" y="53"/>
                    </a:lnTo>
                    <a:lnTo>
                      <a:pt x="13" y="55"/>
                    </a:lnTo>
                    <a:lnTo>
                      <a:pt x="6" y="59"/>
                    </a:lnTo>
                    <a:lnTo>
                      <a:pt x="4" y="62"/>
                    </a:lnTo>
                    <a:lnTo>
                      <a:pt x="1" y="64"/>
                    </a:lnTo>
                    <a:lnTo>
                      <a:pt x="0" y="67"/>
                    </a:lnTo>
                    <a:lnTo>
                      <a:pt x="0" y="71"/>
                    </a:lnTo>
                    <a:lnTo>
                      <a:pt x="0" y="71"/>
                    </a:lnTo>
                    <a:lnTo>
                      <a:pt x="1" y="74"/>
                    </a:lnTo>
                    <a:lnTo>
                      <a:pt x="2" y="75"/>
                    </a:lnTo>
                    <a:lnTo>
                      <a:pt x="5" y="76"/>
                    </a:lnTo>
                    <a:lnTo>
                      <a:pt x="5" y="76"/>
                    </a:lnTo>
                    <a:lnTo>
                      <a:pt x="8" y="78"/>
                    </a:lnTo>
                    <a:lnTo>
                      <a:pt x="9" y="80"/>
                    </a:lnTo>
                    <a:lnTo>
                      <a:pt x="9" y="80"/>
                    </a:lnTo>
                    <a:lnTo>
                      <a:pt x="10" y="83"/>
                    </a:lnTo>
                    <a:lnTo>
                      <a:pt x="13" y="84"/>
                    </a:lnTo>
                    <a:lnTo>
                      <a:pt x="13" y="84"/>
                    </a:lnTo>
                    <a:lnTo>
                      <a:pt x="16" y="84"/>
                    </a:lnTo>
                    <a:lnTo>
                      <a:pt x="18" y="84"/>
                    </a:lnTo>
                    <a:lnTo>
                      <a:pt x="18" y="84"/>
                    </a:lnTo>
                    <a:lnTo>
                      <a:pt x="20" y="86"/>
                    </a:lnTo>
                    <a:lnTo>
                      <a:pt x="21" y="88"/>
                    </a:lnTo>
                    <a:lnTo>
                      <a:pt x="24" y="91"/>
                    </a:lnTo>
                    <a:lnTo>
                      <a:pt x="25" y="92"/>
                    </a:lnTo>
                    <a:lnTo>
                      <a:pt x="25" y="92"/>
                    </a:lnTo>
                    <a:lnTo>
                      <a:pt x="30" y="94"/>
                    </a:lnTo>
                    <a:lnTo>
                      <a:pt x="34" y="95"/>
                    </a:lnTo>
                    <a:lnTo>
                      <a:pt x="34" y="95"/>
                    </a:lnTo>
                    <a:lnTo>
                      <a:pt x="40" y="100"/>
                    </a:lnTo>
                    <a:lnTo>
                      <a:pt x="40" y="100"/>
                    </a:lnTo>
                    <a:lnTo>
                      <a:pt x="45" y="108"/>
                    </a:lnTo>
                    <a:lnTo>
                      <a:pt x="51" y="115"/>
                    </a:lnTo>
                    <a:lnTo>
                      <a:pt x="51" y="115"/>
                    </a:lnTo>
                    <a:lnTo>
                      <a:pt x="51" y="115"/>
                    </a:lnTo>
                    <a:lnTo>
                      <a:pt x="51" y="115"/>
                    </a:lnTo>
                    <a:lnTo>
                      <a:pt x="50" y="116"/>
                    </a:lnTo>
                    <a:lnTo>
                      <a:pt x="50" y="116"/>
                    </a:lnTo>
                    <a:lnTo>
                      <a:pt x="45" y="120"/>
                    </a:lnTo>
                    <a:lnTo>
                      <a:pt x="45" y="120"/>
                    </a:lnTo>
                    <a:lnTo>
                      <a:pt x="41" y="124"/>
                    </a:lnTo>
                    <a:lnTo>
                      <a:pt x="40" y="128"/>
                    </a:lnTo>
                    <a:lnTo>
                      <a:pt x="40" y="128"/>
                    </a:lnTo>
                    <a:lnTo>
                      <a:pt x="40" y="131"/>
                    </a:lnTo>
                    <a:lnTo>
                      <a:pt x="38" y="133"/>
                    </a:lnTo>
                    <a:lnTo>
                      <a:pt x="38" y="133"/>
                    </a:lnTo>
                    <a:lnTo>
                      <a:pt x="38" y="137"/>
                    </a:lnTo>
                    <a:lnTo>
                      <a:pt x="41" y="140"/>
                    </a:lnTo>
                    <a:lnTo>
                      <a:pt x="41" y="140"/>
                    </a:lnTo>
                    <a:lnTo>
                      <a:pt x="42" y="141"/>
                    </a:lnTo>
                    <a:lnTo>
                      <a:pt x="44" y="140"/>
                    </a:lnTo>
                    <a:lnTo>
                      <a:pt x="45" y="140"/>
                    </a:lnTo>
                    <a:lnTo>
                      <a:pt x="48" y="140"/>
                    </a:lnTo>
                    <a:lnTo>
                      <a:pt x="48" y="140"/>
                    </a:lnTo>
                    <a:lnTo>
                      <a:pt x="49" y="140"/>
                    </a:lnTo>
                    <a:lnTo>
                      <a:pt x="50" y="142"/>
                    </a:lnTo>
                    <a:lnTo>
                      <a:pt x="51" y="146"/>
                    </a:lnTo>
                    <a:lnTo>
                      <a:pt x="51" y="146"/>
                    </a:lnTo>
                    <a:lnTo>
                      <a:pt x="53" y="150"/>
                    </a:lnTo>
                    <a:lnTo>
                      <a:pt x="55" y="153"/>
                    </a:lnTo>
                    <a:lnTo>
                      <a:pt x="55" y="153"/>
                    </a:lnTo>
                    <a:lnTo>
                      <a:pt x="57" y="157"/>
                    </a:lnTo>
                    <a:lnTo>
                      <a:pt x="59" y="160"/>
                    </a:lnTo>
                    <a:lnTo>
                      <a:pt x="59" y="160"/>
                    </a:lnTo>
                    <a:lnTo>
                      <a:pt x="63" y="164"/>
                    </a:lnTo>
                    <a:lnTo>
                      <a:pt x="63" y="164"/>
                    </a:lnTo>
                    <a:lnTo>
                      <a:pt x="69" y="164"/>
                    </a:lnTo>
                    <a:lnTo>
                      <a:pt x="69" y="164"/>
                    </a:lnTo>
                    <a:lnTo>
                      <a:pt x="70" y="166"/>
                    </a:lnTo>
                    <a:lnTo>
                      <a:pt x="73" y="169"/>
                    </a:lnTo>
                    <a:lnTo>
                      <a:pt x="73" y="169"/>
                    </a:lnTo>
                    <a:lnTo>
                      <a:pt x="78" y="174"/>
                    </a:lnTo>
                    <a:lnTo>
                      <a:pt x="82" y="181"/>
                    </a:lnTo>
                    <a:lnTo>
                      <a:pt x="82" y="181"/>
                    </a:lnTo>
                    <a:lnTo>
                      <a:pt x="85" y="183"/>
                    </a:lnTo>
                    <a:lnTo>
                      <a:pt x="86" y="186"/>
                    </a:lnTo>
                    <a:lnTo>
                      <a:pt x="86" y="186"/>
                    </a:lnTo>
                    <a:lnTo>
                      <a:pt x="86" y="190"/>
                    </a:lnTo>
                    <a:lnTo>
                      <a:pt x="86" y="190"/>
                    </a:lnTo>
                    <a:lnTo>
                      <a:pt x="87" y="191"/>
                    </a:lnTo>
                    <a:lnTo>
                      <a:pt x="89" y="191"/>
                    </a:lnTo>
                    <a:lnTo>
                      <a:pt x="91" y="193"/>
                    </a:lnTo>
                    <a:lnTo>
                      <a:pt x="91" y="193"/>
                    </a:lnTo>
                    <a:lnTo>
                      <a:pt x="91" y="195"/>
                    </a:lnTo>
                    <a:lnTo>
                      <a:pt x="90" y="198"/>
                    </a:lnTo>
                    <a:lnTo>
                      <a:pt x="90" y="198"/>
                    </a:lnTo>
                    <a:lnTo>
                      <a:pt x="95" y="198"/>
                    </a:lnTo>
                    <a:lnTo>
                      <a:pt x="99" y="198"/>
                    </a:lnTo>
                    <a:lnTo>
                      <a:pt x="99" y="198"/>
                    </a:lnTo>
                    <a:lnTo>
                      <a:pt x="102" y="197"/>
                    </a:lnTo>
                    <a:lnTo>
                      <a:pt x="105" y="195"/>
                    </a:lnTo>
                    <a:lnTo>
                      <a:pt x="106" y="194"/>
                    </a:lnTo>
                    <a:lnTo>
                      <a:pt x="109" y="194"/>
                    </a:lnTo>
                    <a:lnTo>
                      <a:pt x="109" y="194"/>
                    </a:lnTo>
                    <a:lnTo>
                      <a:pt x="111" y="195"/>
                    </a:lnTo>
                    <a:lnTo>
                      <a:pt x="113" y="197"/>
                    </a:lnTo>
                    <a:lnTo>
                      <a:pt x="114" y="198"/>
                    </a:lnTo>
                    <a:lnTo>
                      <a:pt x="117" y="198"/>
                    </a:lnTo>
                    <a:lnTo>
                      <a:pt x="117" y="198"/>
                    </a:lnTo>
                    <a:lnTo>
                      <a:pt x="121" y="195"/>
                    </a:lnTo>
                    <a:lnTo>
                      <a:pt x="121" y="195"/>
                    </a:lnTo>
                    <a:lnTo>
                      <a:pt x="123" y="197"/>
                    </a:lnTo>
                    <a:lnTo>
                      <a:pt x="123" y="197"/>
                    </a:lnTo>
                    <a:lnTo>
                      <a:pt x="126" y="199"/>
                    </a:lnTo>
                    <a:lnTo>
                      <a:pt x="126" y="199"/>
                    </a:lnTo>
                    <a:lnTo>
                      <a:pt x="130" y="199"/>
                    </a:lnTo>
                    <a:lnTo>
                      <a:pt x="134" y="199"/>
                    </a:lnTo>
                    <a:lnTo>
                      <a:pt x="134" y="199"/>
                    </a:lnTo>
                    <a:lnTo>
                      <a:pt x="133" y="198"/>
                    </a:lnTo>
                    <a:lnTo>
                      <a:pt x="133" y="198"/>
                    </a:lnTo>
                    <a:lnTo>
                      <a:pt x="134" y="194"/>
                    </a:lnTo>
                    <a:lnTo>
                      <a:pt x="137" y="191"/>
                    </a:lnTo>
                    <a:lnTo>
                      <a:pt x="141" y="186"/>
                    </a:lnTo>
                    <a:lnTo>
                      <a:pt x="141" y="186"/>
                    </a:lnTo>
                    <a:lnTo>
                      <a:pt x="145" y="180"/>
                    </a:lnTo>
                    <a:lnTo>
                      <a:pt x="149" y="172"/>
                    </a:lnTo>
                    <a:lnTo>
                      <a:pt x="149" y="172"/>
                    </a:lnTo>
                    <a:lnTo>
                      <a:pt x="150" y="169"/>
                    </a:lnTo>
                    <a:lnTo>
                      <a:pt x="151" y="168"/>
                    </a:lnTo>
                    <a:lnTo>
                      <a:pt x="151" y="168"/>
                    </a:lnTo>
                    <a:lnTo>
                      <a:pt x="154" y="168"/>
                    </a:lnTo>
                    <a:lnTo>
                      <a:pt x="157" y="169"/>
                    </a:lnTo>
                    <a:lnTo>
                      <a:pt x="157" y="169"/>
                    </a:lnTo>
                    <a:lnTo>
                      <a:pt x="162" y="170"/>
                    </a:lnTo>
                    <a:lnTo>
                      <a:pt x="167" y="172"/>
                    </a:lnTo>
                    <a:lnTo>
                      <a:pt x="167" y="172"/>
                    </a:lnTo>
                    <a:lnTo>
                      <a:pt x="167" y="170"/>
                    </a:lnTo>
                    <a:lnTo>
                      <a:pt x="167" y="170"/>
                    </a:lnTo>
                    <a:lnTo>
                      <a:pt x="169" y="168"/>
                    </a:lnTo>
                    <a:lnTo>
                      <a:pt x="171" y="166"/>
                    </a:lnTo>
                    <a:lnTo>
                      <a:pt x="171" y="166"/>
                    </a:lnTo>
                    <a:lnTo>
                      <a:pt x="173" y="162"/>
                    </a:lnTo>
                    <a:lnTo>
                      <a:pt x="173" y="160"/>
                    </a:lnTo>
                    <a:lnTo>
                      <a:pt x="174" y="158"/>
                    </a:lnTo>
                    <a:lnTo>
                      <a:pt x="174" y="158"/>
                    </a:lnTo>
                    <a:lnTo>
                      <a:pt x="178" y="158"/>
                    </a:lnTo>
                    <a:lnTo>
                      <a:pt x="182" y="161"/>
                    </a:lnTo>
                    <a:lnTo>
                      <a:pt x="182" y="161"/>
                    </a:lnTo>
                    <a:lnTo>
                      <a:pt x="185" y="165"/>
                    </a:lnTo>
                    <a:lnTo>
                      <a:pt x="185" y="165"/>
                    </a:lnTo>
                    <a:lnTo>
                      <a:pt x="186" y="168"/>
                    </a:lnTo>
                    <a:lnTo>
                      <a:pt x="189" y="169"/>
                    </a:lnTo>
                    <a:lnTo>
                      <a:pt x="191" y="168"/>
                    </a:lnTo>
                    <a:lnTo>
                      <a:pt x="194" y="166"/>
                    </a:lnTo>
                    <a:lnTo>
                      <a:pt x="194" y="166"/>
                    </a:lnTo>
                    <a:lnTo>
                      <a:pt x="197" y="165"/>
                    </a:lnTo>
                    <a:lnTo>
                      <a:pt x="197" y="165"/>
                    </a:lnTo>
                    <a:lnTo>
                      <a:pt x="198" y="162"/>
                    </a:lnTo>
                    <a:lnTo>
                      <a:pt x="198" y="162"/>
                    </a:lnTo>
                    <a:lnTo>
                      <a:pt x="200" y="161"/>
                    </a:lnTo>
                    <a:lnTo>
                      <a:pt x="203" y="161"/>
                    </a:lnTo>
                    <a:lnTo>
                      <a:pt x="204" y="160"/>
                    </a:lnTo>
                    <a:lnTo>
                      <a:pt x="203" y="156"/>
                    </a:lnTo>
                    <a:lnTo>
                      <a:pt x="203" y="156"/>
                    </a:lnTo>
                    <a:lnTo>
                      <a:pt x="202" y="154"/>
                    </a:lnTo>
                    <a:lnTo>
                      <a:pt x="202" y="153"/>
                    </a:lnTo>
                    <a:lnTo>
                      <a:pt x="202" y="153"/>
                    </a:lnTo>
                    <a:lnTo>
                      <a:pt x="204" y="152"/>
                    </a:lnTo>
                    <a:lnTo>
                      <a:pt x="208" y="150"/>
                    </a:lnTo>
                    <a:lnTo>
                      <a:pt x="208" y="150"/>
                    </a:lnTo>
                    <a:lnTo>
                      <a:pt x="212" y="148"/>
                    </a:lnTo>
                    <a:lnTo>
                      <a:pt x="214" y="148"/>
                    </a:lnTo>
                    <a:lnTo>
                      <a:pt x="216" y="148"/>
                    </a:lnTo>
                    <a:lnTo>
                      <a:pt x="216" y="148"/>
                    </a:lnTo>
                    <a:lnTo>
                      <a:pt x="219" y="148"/>
                    </a:lnTo>
                    <a:lnTo>
                      <a:pt x="220" y="149"/>
                    </a:lnTo>
                    <a:lnTo>
                      <a:pt x="223" y="154"/>
                    </a:lnTo>
                    <a:lnTo>
                      <a:pt x="223" y="154"/>
                    </a:lnTo>
                    <a:lnTo>
                      <a:pt x="223" y="158"/>
                    </a:lnTo>
                    <a:lnTo>
                      <a:pt x="223" y="161"/>
                    </a:lnTo>
                    <a:lnTo>
                      <a:pt x="223" y="162"/>
                    </a:lnTo>
                    <a:lnTo>
                      <a:pt x="223" y="162"/>
                    </a:lnTo>
                    <a:lnTo>
                      <a:pt x="227" y="165"/>
                    </a:lnTo>
                    <a:lnTo>
                      <a:pt x="230" y="166"/>
                    </a:lnTo>
                    <a:lnTo>
                      <a:pt x="230" y="166"/>
                    </a:lnTo>
                    <a:lnTo>
                      <a:pt x="230" y="168"/>
                    </a:lnTo>
                    <a:lnTo>
                      <a:pt x="231" y="169"/>
                    </a:lnTo>
                    <a:lnTo>
                      <a:pt x="231" y="169"/>
                    </a:lnTo>
                    <a:lnTo>
                      <a:pt x="232" y="168"/>
                    </a:lnTo>
                    <a:lnTo>
                      <a:pt x="234" y="166"/>
                    </a:lnTo>
                    <a:lnTo>
                      <a:pt x="235" y="161"/>
                    </a:lnTo>
                    <a:lnTo>
                      <a:pt x="235" y="161"/>
                    </a:lnTo>
                    <a:lnTo>
                      <a:pt x="238" y="158"/>
                    </a:lnTo>
                    <a:lnTo>
                      <a:pt x="240" y="157"/>
                    </a:lnTo>
                    <a:lnTo>
                      <a:pt x="240" y="157"/>
                    </a:lnTo>
                    <a:lnTo>
                      <a:pt x="238" y="154"/>
                    </a:lnTo>
                    <a:lnTo>
                      <a:pt x="236" y="152"/>
                    </a:lnTo>
                    <a:lnTo>
                      <a:pt x="236" y="152"/>
                    </a:lnTo>
                    <a:lnTo>
                      <a:pt x="234" y="152"/>
                    </a:lnTo>
                    <a:lnTo>
                      <a:pt x="234" y="152"/>
                    </a:lnTo>
                    <a:lnTo>
                      <a:pt x="230" y="150"/>
                    </a:lnTo>
                    <a:lnTo>
                      <a:pt x="227" y="149"/>
                    </a:lnTo>
                    <a:lnTo>
                      <a:pt x="227" y="149"/>
                    </a:lnTo>
                    <a:lnTo>
                      <a:pt x="222" y="144"/>
                    </a:lnTo>
                    <a:lnTo>
                      <a:pt x="222" y="144"/>
                    </a:lnTo>
                    <a:lnTo>
                      <a:pt x="219" y="139"/>
                    </a:lnTo>
                    <a:lnTo>
                      <a:pt x="219" y="139"/>
                    </a:lnTo>
                    <a:lnTo>
                      <a:pt x="214" y="136"/>
                    </a:lnTo>
                    <a:lnTo>
                      <a:pt x="214" y="136"/>
                    </a:lnTo>
                    <a:lnTo>
                      <a:pt x="212" y="133"/>
                    </a:lnTo>
                    <a:lnTo>
                      <a:pt x="211" y="132"/>
                    </a:lnTo>
                    <a:lnTo>
                      <a:pt x="211" y="132"/>
                    </a:lnTo>
                    <a:lnTo>
                      <a:pt x="207" y="132"/>
                    </a:lnTo>
                    <a:lnTo>
                      <a:pt x="207" y="132"/>
                    </a:lnTo>
                    <a:lnTo>
                      <a:pt x="202" y="132"/>
                    </a:lnTo>
                    <a:lnTo>
                      <a:pt x="197" y="132"/>
                    </a:lnTo>
                    <a:lnTo>
                      <a:pt x="197" y="132"/>
                    </a:lnTo>
                    <a:lnTo>
                      <a:pt x="194" y="133"/>
                    </a:lnTo>
                    <a:lnTo>
                      <a:pt x="193" y="136"/>
                    </a:lnTo>
                    <a:lnTo>
                      <a:pt x="191" y="137"/>
                    </a:lnTo>
                    <a:lnTo>
                      <a:pt x="189" y="137"/>
                    </a:lnTo>
                    <a:lnTo>
                      <a:pt x="189" y="137"/>
                    </a:lnTo>
                    <a:lnTo>
                      <a:pt x="185" y="136"/>
                    </a:lnTo>
                    <a:lnTo>
                      <a:pt x="181" y="135"/>
                    </a:lnTo>
                    <a:lnTo>
                      <a:pt x="181" y="135"/>
                    </a:lnTo>
                    <a:lnTo>
                      <a:pt x="170" y="135"/>
                    </a:lnTo>
                    <a:lnTo>
                      <a:pt x="170" y="135"/>
                    </a:lnTo>
                    <a:lnTo>
                      <a:pt x="170" y="132"/>
                    </a:lnTo>
                    <a:lnTo>
                      <a:pt x="171" y="132"/>
                    </a:lnTo>
                    <a:lnTo>
                      <a:pt x="174" y="129"/>
                    </a:lnTo>
                    <a:lnTo>
                      <a:pt x="174" y="129"/>
                    </a:lnTo>
                    <a:lnTo>
                      <a:pt x="178" y="128"/>
                    </a:lnTo>
                    <a:lnTo>
                      <a:pt x="179" y="128"/>
                    </a:lnTo>
                    <a:lnTo>
                      <a:pt x="182" y="128"/>
                    </a:lnTo>
                    <a:lnTo>
                      <a:pt x="182" y="128"/>
                    </a:lnTo>
                    <a:lnTo>
                      <a:pt x="185" y="131"/>
                    </a:lnTo>
                    <a:lnTo>
                      <a:pt x="186" y="131"/>
                    </a:lnTo>
                    <a:lnTo>
                      <a:pt x="189" y="131"/>
                    </a:lnTo>
                    <a:lnTo>
                      <a:pt x="189" y="131"/>
                    </a:lnTo>
                    <a:lnTo>
                      <a:pt x="193" y="129"/>
                    </a:lnTo>
                    <a:lnTo>
                      <a:pt x="197" y="128"/>
                    </a:lnTo>
                    <a:lnTo>
                      <a:pt x="197" y="128"/>
                    </a:lnTo>
                    <a:lnTo>
                      <a:pt x="202" y="127"/>
                    </a:lnTo>
                    <a:lnTo>
                      <a:pt x="206" y="125"/>
                    </a:lnTo>
                    <a:lnTo>
                      <a:pt x="206" y="125"/>
                    </a:lnTo>
                    <a:lnTo>
                      <a:pt x="210" y="125"/>
                    </a:lnTo>
                    <a:lnTo>
                      <a:pt x="215" y="127"/>
                    </a:lnTo>
                    <a:lnTo>
                      <a:pt x="215" y="127"/>
                    </a:lnTo>
                    <a:lnTo>
                      <a:pt x="218" y="131"/>
                    </a:lnTo>
                    <a:lnTo>
                      <a:pt x="218" y="131"/>
                    </a:lnTo>
                    <a:lnTo>
                      <a:pt x="219" y="133"/>
                    </a:lnTo>
                    <a:lnTo>
                      <a:pt x="222" y="135"/>
                    </a:lnTo>
                    <a:lnTo>
                      <a:pt x="222" y="135"/>
                    </a:lnTo>
                    <a:lnTo>
                      <a:pt x="226" y="139"/>
                    </a:lnTo>
                    <a:lnTo>
                      <a:pt x="231" y="141"/>
                    </a:lnTo>
                    <a:lnTo>
                      <a:pt x="231" y="141"/>
                    </a:lnTo>
                    <a:lnTo>
                      <a:pt x="234" y="141"/>
                    </a:lnTo>
                    <a:lnTo>
                      <a:pt x="238" y="141"/>
                    </a:lnTo>
                    <a:lnTo>
                      <a:pt x="243" y="141"/>
                    </a:lnTo>
                    <a:lnTo>
                      <a:pt x="243" y="141"/>
                    </a:lnTo>
                    <a:lnTo>
                      <a:pt x="248" y="142"/>
                    </a:lnTo>
                    <a:lnTo>
                      <a:pt x="248" y="142"/>
                    </a:lnTo>
                    <a:lnTo>
                      <a:pt x="250" y="145"/>
                    </a:lnTo>
                    <a:lnTo>
                      <a:pt x="252" y="145"/>
                    </a:lnTo>
                    <a:lnTo>
                      <a:pt x="252" y="145"/>
                    </a:lnTo>
                    <a:lnTo>
                      <a:pt x="251" y="142"/>
                    </a:lnTo>
                    <a:lnTo>
                      <a:pt x="251" y="139"/>
                    </a:lnTo>
                    <a:lnTo>
                      <a:pt x="247" y="133"/>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 name="Freeform 85">
                <a:extLst>
                  <a:ext uri="{FF2B5EF4-FFF2-40B4-BE49-F238E27FC236}">
                    <a16:creationId xmlns:a16="http://schemas.microsoft.com/office/drawing/2014/main" xmlns="" id="{5E33CD8A-F9FA-409E-AB73-175CB283D2F1}"/>
                  </a:ext>
                </a:extLst>
              </p:cNvPr>
              <p:cNvSpPr>
                <a:spLocks/>
              </p:cNvSpPr>
              <p:nvPr/>
            </p:nvSpPr>
            <p:spPr bwMode="auto">
              <a:xfrm>
                <a:off x="4909436" y="4562388"/>
                <a:ext cx="484079" cy="382269"/>
              </a:xfrm>
              <a:custGeom>
                <a:avLst/>
                <a:gdLst>
                  <a:gd name="T0" fmla="*/ 231 w 252"/>
                  <a:gd name="T1" fmla="*/ 112 h 199"/>
                  <a:gd name="T2" fmla="*/ 219 w 252"/>
                  <a:gd name="T3" fmla="*/ 94 h 199"/>
                  <a:gd name="T4" fmla="*/ 216 w 252"/>
                  <a:gd name="T5" fmla="*/ 71 h 199"/>
                  <a:gd name="T6" fmla="*/ 222 w 252"/>
                  <a:gd name="T7" fmla="*/ 62 h 199"/>
                  <a:gd name="T8" fmla="*/ 207 w 252"/>
                  <a:gd name="T9" fmla="*/ 55 h 199"/>
                  <a:gd name="T10" fmla="*/ 195 w 252"/>
                  <a:gd name="T11" fmla="*/ 43 h 199"/>
                  <a:gd name="T12" fmla="*/ 190 w 252"/>
                  <a:gd name="T13" fmla="*/ 27 h 199"/>
                  <a:gd name="T14" fmla="*/ 179 w 252"/>
                  <a:gd name="T15" fmla="*/ 12 h 199"/>
                  <a:gd name="T16" fmla="*/ 161 w 252"/>
                  <a:gd name="T17" fmla="*/ 1 h 199"/>
                  <a:gd name="T18" fmla="*/ 153 w 252"/>
                  <a:gd name="T19" fmla="*/ 8 h 199"/>
                  <a:gd name="T20" fmla="*/ 131 w 252"/>
                  <a:gd name="T21" fmla="*/ 9 h 199"/>
                  <a:gd name="T22" fmla="*/ 111 w 252"/>
                  <a:gd name="T23" fmla="*/ 14 h 199"/>
                  <a:gd name="T24" fmla="*/ 98 w 252"/>
                  <a:gd name="T25" fmla="*/ 14 h 199"/>
                  <a:gd name="T26" fmla="*/ 90 w 252"/>
                  <a:gd name="T27" fmla="*/ 14 h 199"/>
                  <a:gd name="T28" fmla="*/ 71 w 252"/>
                  <a:gd name="T29" fmla="*/ 6 h 199"/>
                  <a:gd name="T30" fmla="*/ 62 w 252"/>
                  <a:gd name="T31" fmla="*/ 13 h 199"/>
                  <a:gd name="T32" fmla="*/ 42 w 252"/>
                  <a:gd name="T33" fmla="*/ 17 h 199"/>
                  <a:gd name="T34" fmla="*/ 20 w 252"/>
                  <a:gd name="T35" fmla="*/ 25 h 199"/>
                  <a:gd name="T36" fmla="*/ 18 w 252"/>
                  <a:gd name="T37" fmla="*/ 50 h 199"/>
                  <a:gd name="T38" fmla="*/ 0 w 252"/>
                  <a:gd name="T39" fmla="*/ 71 h 199"/>
                  <a:gd name="T40" fmla="*/ 9 w 252"/>
                  <a:gd name="T41" fmla="*/ 80 h 199"/>
                  <a:gd name="T42" fmla="*/ 18 w 252"/>
                  <a:gd name="T43" fmla="*/ 84 h 199"/>
                  <a:gd name="T44" fmla="*/ 34 w 252"/>
                  <a:gd name="T45" fmla="*/ 95 h 199"/>
                  <a:gd name="T46" fmla="*/ 51 w 252"/>
                  <a:gd name="T47" fmla="*/ 115 h 199"/>
                  <a:gd name="T48" fmla="*/ 40 w 252"/>
                  <a:gd name="T49" fmla="*/ 128 h 199"/>
                  <a:gd name="T50" fmla="*/ 41 w 252"/>
                  <a:gd name="T51" fmla="*/ 140 h 199"/>
                  <a:gd name="T52" fmla="*/ 50 w 252"/>
                  <a:gd name="T53" fmla="*/ 142 h 199"/>
                  <a:gd name="T54" fmla="*/ 59 w 252"/>
                  <a:gd name="T55" fmla="*/ 160 h 199"/>
                  <a:gd name="T56" fmla="*/ 73 w 252"/>
                  <a:gd name="T57" fmla="*/ 169 h 199"/>
                  <a:gd name="T58" fmla="*/ 86 w 252"/>
                  <a:gd name="T59" fmla="*/ 186 h 199"/>
                  <a:gd name="T60" fmla="*/ 91 w 252"/>
                  <a:gd name="T61" fmla="*/ 195 h 199"/>
                  <a:gd name="T62" fmla="*/ 105 w 252"/>
                  <a:gd name="T63" fmla="*/ 195 h 199"/>
                  <a:gd name="T64" fmla="*/ 117 w 252"/>
                  <a:gd name="T65" fmla="*/ 198 h 199"/>
                  <a:gd name="T66" fmla="*/ 126 w 252"/>
                  <a:gd name="T67" fmla="*/ 199 h 199"/>
                  <a:gd name="T68" fmla="*/ 137 w 252"/>
                  <a:gd name="T69" fmla="*/ 191 h 199"/>
                  <a:gd name="T70" fmla="*/ 151 w 252"/>
                  <a:gd name="T71" fmla="*/ 168 h 199"/>
                  <a:gd name="T72" fmla="*/ 167 w 252"/>
                  <a:gd name="T73" fmla="*/ 172 h 199"/>
                  <a:gd name="T74" fmla="*/ 173 w 252"/>
                  <a:gd name="T75" fmla="*/ 160 h 199"/>
                  <a:gd name="T76" fmla="*/ 185 w 252"/>
                  <a:gd name="T77" fmla="*/ 165 h 199"/>
                  <a:gd name="T78" fmla="*/ 197 w 252"/>
                  <a:gd name="T79" fmla="*/ 165 h 199"/>
                  <a:gd name="T80" fmla="*/ 203 w 252"/>
                  <a:gd name="T81" fmla="*/ 156 h 199"/>
                  <a:gd name="T82" fmla="*/ 212 w 252"/>
                  <a:gd name="T83" fmla="*/ 148 h 199"/>
                  <a:gd name="T84" fmla="*/ 223 w 252"/>
                  <a:gd name="T85" fmla="*/ 154 h 199"/>
                  <a:gd name="T86" fmla="*/ 230 w 252"/>
                  <a:gd name="T87" fmla="*/ 166 h 199"/>
                  <a:gd name="T88" fmla="*/ 235 w 252"/>
                  <a:gd name="T89" fmla="*/ 161 h 199"/>
                  <a:gd name="T90" fmla="*/ 234 w 252"/>
                  <a:gd name="T91" fmla="*/ 152 h 199"/>
                  <a:gd name="T92" fmla="*/ 219 w 252"/>
                  <a:gd name="T93" fmla="*/ 139 h 199"/>
                  <a:gd name="T94" fmla="*/ 207 w 252"/>
                  <a:gd name="T95" fmla="*/ 132 h 199"/>
                  <a:gd name="T96" fmla="*/ 191 w 252"/>
                  <a:gd name="T97" fmla="*/ 137 h 199"/>
                  <a:gd name="T98" fmla="*/ 170 w 252"/>
                  <a:gd name="T99" fmla="*/ 135 h 199"/>
                  <a:gd name="T100" fmla="*/ 182 w 252"/>
                  <a:gd name="T101" fmla="*/ 128 h 199"/>
                  <a:gd name="T102" fmla="*/ 197 w 252"/>
                  <a:gd name="T103" fmla="*/ 128 h 199"/>
                  <a:gd name="T104" fmla="*/ 215 w 252"/>
                  <a:gd name="T105" fmla="*/ 127 h 199"/>
                  <a:gd name="T106" fmla="*/ 231 w 252"/>
                  <a:gd name="T107" fmla="*/ 141 h 199"/>
                  <a:gd name="T108" fmla="*/ 248 w 252"/>
                  <a:gd name="T109" fmla="*/ 14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2" h="199">
                    <a:moveTo>
                      <a:pt x="247" y="133"/>
                    </a:moveTo>
                    <a:lnTo>
                      <a:pt x="247" y="133"/>
                    </a:lnTo>
                    <a:lnTo>
                      <a:pt x="243" y="127"/>
                    </a:lnTo>
                    <a:lnTo>
                      <a:pt x="238" y="120"/>
                    </a:lnTo>
                    <a:lnTo>
                      <a:pt x="238" y="120"/>
                    </a:lnTo>
                    <a:lnTo>
                      <a:pt x="231" y="112"/>
                    </a:lnTo>
                    <a:lnTo>
                      <a:pt x="231" y="112"/>
                    </a:lnTo>
                    <a:lnTo>
                      <a:pt x="226" y="107"/>
                    </a:lnTo>
                    <a:lnTo>
                      <a:pt x="226" y="107"/>
                    </a:lnTo>
                    <a:lnTo>
                      <a:pt x="223" y="104"/>
                    </a:lnTo>
                    <a:lnTo>
                      <a:pt x="220" y="100"/>
                    </a:lnTo>
                    <a:lnTo>
                      <a:pt x="220" y="100"/>
                    </a:lnTo>
                    <a:lnTo>
                      <a:pt x="219" y="94"/>
                    </a:lnTo>
                    <a:lnTo>
                      <a:pt x="219" y="94"/>
                    </a:lnTo>
                    <a:lnTo>
                      <a:pt x="215" y="87"/>
                    </a:lnTo>
                    <a:lnTo>
                      <a:pt x="215" y="87"/>
                    </a:lnTo>
                    <a:lnTo>
                      <a:pt x="215" y="83"/>
                    </a:lnTo>
                    <a:lnTo>
                      <a:pt x="215" y="79"/>
                    </a:lnTo>
                    <a:lnTo>
                      <a:pt x="215" y="79"/>
                    </a:lnTo>
                    <a:lnTo>
                      <a:pt x="215" y="74"/>
                    </a:lnTo>
                    <a:lnTo>
                      <a:pt x="216" y="71"/>
                    </a:lnTo>
                    <a:lnTo>
                      <a:pt x="218" y="70"/>
                    </a:lnTo>
                    <a:lnTo>
                      <a:pt x="218" y="70"/>
                    </a:lnTo>
                    <a:lnTo>
                      <a:pt x="222" y="67"/>
                    </a:lnTo>
                    <a:lnTo>
                      <a:pt x="223" y="66"/>
                    </a:lnTo>
                    <a:lnTo>
                      <a:pt x="223" y="63"/>
                    </a:lnTo>
                    <a:lnTo>
                      <a:pt x="223" y="63"/>
                    </a:lnTo>
                    <a:lnTo>
                      <a:pt x="222" y="62"/>
                    </a:lnTo>
                    <a:lnTo>
                      <a:pt x="220" y="60"/>
                    </a:lnTo>
                    <a:lnTo>
                      <a:pt x="220" y="60"/>
                    </a:lnTo>
                    <a:lnTo>
                      <a:pt x="214" y="59"/>
                    </a:lnTo>
                    <a:lnTo>
                      <a:pt x="214" y="59"/>
                    </a:lnTo>
                    <a:lnTo>
                      <a:pt x="211" y="58"/>
                    </a:lnTo>
                    <a:lnTo>
                      <a:pt x="211" y="58"/>
                    </a:lnTo>
                    <a:lnTo>
                      <a:pt x="207" y="55"/>
                    </a:lnTo>
                    <a:lnTo>
                      <a:pt x="206" y="51"/>
                    </a:lnTo>
                    <a:lnTo>
                      <a:pt x="206" y="51"/>
                    </a:lnTo>
                    <a:lnTo>
                      <a:pt x="203" y="49"/>
                    </a:lnTo>
                    <a:lnTo>
                      <a:pt x="200" y="47"/>
                    </a:lnTo>
                    <a:lnTo>
                      <a:pt x="200" y="47"/>
                    </a:lnTo>
                    <a:lnTo>
                      <a:pt x="198" y="46"/>
                    </a:lnTo>
                    <a:lnTo>
                      <a:pt x="195" y="43"/>
                    </a:lnTo>
                    <a:lnTo>
                      <a:pt x="195" y="43"/>
                    </a:lnTo>
                    <a:lnTo>
                      <a:pt x="194" y="39"/>
                    </a:lnTo>
                    <a:lnTo>
                      <a:pt x="191" y="35"/>
                    </a:lnTo>
                    <a:lnTo>
                      <a:pt x="191" y="35"/>
                    </a:lnTo>
                    <a:lnTo>
                      <a:pt x="191" y="31"/>
                    </a:lnTo>
                    <a:lnTo>
                      <a:pt x="190" y="27"/>
                    </a:lnTo>
                    <a:lnTo>
                      <a:pt x="190" y="27"/>
                    </a:lnTo>
                    <a:lnTo>
                      <a:pt x="186" y="23"/>
                    </a:lnTo>
                    <a:lnTo>
                      <a:pt x="185" y="22"/>
                    </a:lnTo>
                    <a:lnTo>
                      <a:pt x="183" y="19"/>
                    </a:lnTo>
                    <a:lnTo>
                      <a:pt x="183" y="19"/>
                    </a:lnTo>
                    <a:lnTo>
                      <a:pt x="183" y="17"/>
                    </a:lnTo>
                    <a:lnTo>
                      <a:pt x="183" y="17"/>
                    </a:lnTo>
                    <a:lnTo>
                      <a:pt x="179" y="12"/>
                    </a:lnTo>
                    <a:lnTo>
                      <a:pt x="179" y="12"/>
                    </a:lnTo>
                    <a:lnTo>
                      <a:pt x="177" y="9"/>
                    </a:lnTo>
                    <a:lnTo>
                      <a:pt x="173" y="9"/>
                    </a:lnTo>
                    <a:lnTo>
                      <a:pt x="173" y="9"/>
                    </a:lnTo>
                    <a:lnTo>
                      <a:pt x="167" y="6"/>
                    </a:lnTo>
                    <a:lnTo>
                      <a:pt x="167" y="6"/>
                    </a:lnTo>
                    <a:lnTo>
                      <a:pt x="161" y="1"/>
                    </a:lnTo>
                    <a:lnTo>
                      <a:pt x="161" y="1"/>
                    </a:lnTo>
                    <a:lnTo>
                      <a:pt x="155" y="0"/>
                    </a:lnTo>
                    <a:lnTo>
                      <a:pt x="155" y="0"/>
                    </a:lnTo>
                    <a:lnTo>
                      <a:pt x="157" y="4"/>
                    </a:lnTo>
                    <a:lnTo>
                      <a:pt x="155" y="6"/>
                    </a:lnTo>
                    <a:lnTo>
                      <a:pt x="155" y="6"/>
                    </a:lnTo>
                    <a:lnTo>
                      <a:pt x="153" y="8"/>
                    </a:lnTo>
                    <a:lnTo>
                      <a:pt x="150" y="9"/>
                    </a:lnTo>
                    <a:lnTo>
                      <a:pt x="145" y="6"/>
                    </a:lnTo>
                    <a:lnTo>
                      <a:pt x="145" y="6"/>
                    </a:lnTo>
                    <a:lnTo>
                      <a:pt x="141" y="6"/>
                    </a:lnTo>
                    <a:lnTo>
                      <a:pt x="138" y="8"/>
                    </a:lnTo>
                    <a:lnTo>
                      <a:pt x="131" y="9"/>
                    </a:lnTo>
                    <a:lnTo>
                      <a:pt x="131" y="9"/>
                    </a:lnTo>
                    <a:lnTo>
                      <a:pt x="126" y="9"/>
                    </a:lnTo>
                    <a:lnTo>
                      <a:pt x="119" y="9"/>
                    </a:lnTo>
                    <a:lnTo>
                      <a:pt x="119" y="9"/>
                    </a:lnTo>
                    <a:lnTo>
                      <a:pt x="115" y="13"/>
                    </a:lnTo>
                    <a:lnTo>
                      <a:pt x="114" y="14"/>
                    </a:lnTo>
                    <a:lnTo>
                      <a:pt x="111" y="14"/>
                    </a:lnTo>
                    <a:lnTo>
                      <a:pt x="111" y="14"/>
                    </a:lnTo>
                    <a:lnTo>
                      <a:pt x="109" y="14"/>
                    </a:lnTo>
                    <a:lnTo>
                      <a:pt x="107" y="12"/>
                    </a:lnTo>
                    <a:lnTo>
                      <a:pt x="105" y="10"/>
                    </a:lnTo>
                    <a:lnTo>
                      <a:pt x="102" y="10"/>
                    </a:lnTo>
                    <a:lnTo>
                      <a:pt x="102" y="10"/>
                    </a:lnTo>
                    <a:lnTo>
                      <a:pt x="99" y="13"/>
                    </a:lnTo>
                    <a:lnTo>
                      <a:pt x="98" y="14"/>
                    </a:lnTo>
                    <a:lnTo>
                      <a:pt x="98" y="14"/>
                    </a:lnTo>
                    <a:lnTo>
                      <a:pt x="97" y="14"/>
                    </a:lnTo>
                    <a:lnTo>
                      <a:pt x="95" y="14"/>
                    </a:lnTo>
                    <a:lnTo>
                      <a:pt x="94" y="13"/>
                    </a:lnTo>
                    <a:lnTo>
                      <a:pt x="94" y="13"/>
                    </a:lnTo>
                    <a:lnTo>
                      <a:pt x="91" y="14"/>
                    </a:lnTo>
                    <a:lnTo>
                      <a:pt x="90" y="14"/>
                    </a:lnTo>
                    <a:lnTo>
                      <a:pt x="87" y="13"/>
                    </a:lnTo>
                    <a:lnTo>
                      <a:pt x="87" y="13"/>
                    </a:lnTo>
                    <a:lnTo>
                      <a:pt x="82" y="9"/>
                    </a:lnTo>
                    <a:lnTo>
                      <a:pt x="82" y="9"/>
                    </a:lnTo>
                    <a:lnTo>
                      <a:pt x="77" y="6"/>
                    </a:lnTo>
                    <a:lnTo>
                      <a:pt x="71" y="6"/>
                    </a:lnTo>
                    <a:lnTo>
                      <a:pt x="71" y="6"/>
                    </a:lnTo>
                    <a:lnTo>
                      <a:pt x="69" y="8"/>
                    </a:lnTo>
                    <a:lnTo>
                      <a:pt x="67" y="9"/>
                    </a:lnTo>
                    <a:lnTo>
                      <a:pt x="67" y="13"/>
                    </a:lnTo>
                    <a:lnTo>
                      <a:pt x="67" y="13"/>
                    </a:lnTo>
                    <a:lnTo>
                      <a:pt x="63" y="13"/>
                    </a:lnTo>
                    <a:lnTo>
                      <a:pt x="63" y="13"/>
                    </a:lnTo>
                    <a:lnTo>
                      <a:pt x="62" y="13"/>
                    </a:lnTo>
                    <a:lnTo>
                      <a:pt x="61" y="14"/>
                    </a:lnTo>
                    <a:lnTo>
                      <a:pt x="61" y="14"/>
                    </a:lnTo>
                    <a:lnTo>
                      <a:pt x="57" y="17"/>
                    </a:lnTo>
                    <a:lnTo>
                      <a:pt x="53" y="17"/>
                    </a:lnTo>
                    <a:lnTo>
                      <a:pt x="53" y="17"/>
                    </a:lnTo>
                    <a:lnTo>
                      <a:pt x="48" y="16"/>
                    </a:lnTo>
                    <a:lnTo>
                      <a:pt x="42" y="17"/>
                    </a:lnTo>
                    <a:lnTo>
                      <a:pt x="38" y="17"/>
                    </a:lnTo>
                    <a:lnTo>
                      <a:pt x="33" y="19"/>
                    </a:lnTo>
                    <a:lnTo>
                      <a:pt x="33" y="19"/>
                    </a:lnTo>
                    <a:lnTo>
                      <a:pt x="28" y="21"/>
                    </a:lnTo>
                    <a:lnTo>
                      <a:pt x="22" y="22"/>
                    </a:lnTo>
                    <a:lnTo>
                      <a:pt x="22" y="22"/>
                    </a:lnTo>
                    <a:lnTo>
                      <a:pt x="20" y="25"/>
                    </a:lnTo>
                    <a:lnTo>
                      <a:pt x="20" y="27"/>
                    </a:lnTo>
                    <a:lnTo>
                      <a:pt x="20" y="34"/>
                    </a:lnTo>
                    <a:lnTo>
                      <a:pt x="20" y="34"/>
                    </a:lnTo>
                    <a:lnTo>
                      <a:pt x="20" y="42"/>
                    </a:lnTo>
                    <a:lnTo>
                      <a:pt x="20" y="46"/>
                    </a:lnTo>
                    <a:lnTo>
                      <a:pt x="18" y="50"/>
                    </a:lnTo>
                    <a:lnTo>
                      <a:pt x="18" y="50"/>
                    </a:lnTo>
                    <a:lnTo>
                      <a:pt x="16" y="53"/>
                    </a:lnTo>
                    <a:lnTo>
                      <a:pt x="13" y="55"/>
                    </a:lnTo>
                    <a:lnTo>
                      <a:pt x="6" y="59"/>
                    </a:lnTo>
                    <a:lnTo>
                      <a:pt x="4" y="62"/>
                    </a:lnTo>
                    <a:lnTo>
                      <a:pt x="1" y="64"/>
                    </a:lnTo>
                    <a:lnTo>
                      <a:pt x="0" y="67"/>
                    </a:lnTo>
                    <a:lnTo>
                      <a:pt x="0" y="71"/>
                    </a:lnTo>
                    <a:lnTo>
                      <a:pt x="0" y="71"/>
                    </a:lnTo>
                    <a:lnTo>
                      <a:pt x="1" y="74"/>
                    </a:lnTo>
                    <a:lnTo>
                      <a:pt x="2" y="75"/>
                    </a:lnTo>
                    <a:lnTo>
                      <a:pt x="5" y="76"/>
                    </a:lnTo>
                    <a:lnTo>
                      <a:pt x="5" y="76"/>
                    </a:lnTo>
                    <a:lnTo>
                      <a:pt x="8" y="78"/>
                    </a:lnTo>
                    <a:lnTo>
                      <a:pt x="9" y="80"/>
                    </a:lnTo>
                    <a:lnTo>
                      <a:pt x="9" y="80"/>
                    </a:lnTo>
                    <a:lnTo>
                      <a:pt x="10" y="83"/>
                    </a:lnTo>
                    <a:lnTo>
                      <a:pt x="13" y="84"/>
                    </a:lnTo>
                    <a:lnTo>
                      <a:pt x="13" y="84"/>
                    </a:lnTo>
                    <a:lnTo>
                      <a:pt x="16" y="84"/>
                    </a:lnTo>
                    <a:lnTo>
                      <a:pt x="18" y="84"/>
                    </a:lnTo>
                    <a:lnTo>
                      <a:pt x="18" y="84"/>
                    </a:lnTo>
                    <a:lnTo>
                      <a:pt x="20" y="86"/>
                    </a:lnTo>
                    <a:lnTo>
                      <a:pt x="21" y="88"/>
                    </a:lnTo>
                    <a:lnTo>
                      <a:pt x="24" y="91"/>
                    </a:lnTo>
                    <a:lnTo>
                      <a:pt x="25" y="92"/>
                    </a:lnTo>
                    <a:lnTo>
                      <a:pt x="25" y="92"/>
                    </a:lnTo>
                    <a:lnTo>
                      <a:pt x="30" y="94"/>
                    </a:lnTo>
                    <a:lnTo>
                      <a:pt x="34" y="95"/>
                    </a:lnTo>
                    <a:lnTo>
                      <a:pt x="34" y="95"/>
                    </a:lnTo>
                    <a:lnTo>
                      <a:pt x="40" y="100"/>
                    </a:lnTo>
                    <a:lnTo>
                      <a:pt x="40" y="100"/>
                    </a:lnTo>
                    <a:lnTo>
                      <a:pt x="45" y="108"/>
                    </a:lnTo>
                    <a:lnTo>
                      <a:pt x="51" y="115"/>
                    </a:lnTo>
                    <a:lnTo>
                      <a:pt x="51" y="115"/>
                    </a:lnTo>
                    <a:lnTo>
                      <a:pt x="51" y="115"/>
                    </a:lnTo>
                    <a:lnTo>
                      <a:pt x="51" y="115"/>
                    </a:lnTo>
                    <a:lnTo>
                      <a:pt x="50" y="116"/>
                    </a:lnTo>
                    <a:lnTo>
                      <a:pt x="50" y="116"/>
                    </a:lnTo>
                    <a:lnTo>
                      <a:pt x="45" y="120"/>
                    </a:lnTo>
                    <a:lnTo>
                      <a:pt x="45" y="120"/>
                    </a:lnTo>
                    <a:lnTo>
                      <a:pt x="41" y="124"/>
                    </a:lnTo>
                    <a:lnTo>
                      <a:pt x="40" y="128"/>
                    </a:lnTo>
                    <a:lnTo>
                      <a:pt x="40" y="128"/>
                    </a:lnTo>
                    <a:lnTo>
                      <a:pt x="40" y="131"/>
                    </a:lnTo>
                    <a:lnTo>
                      <a:pt x="38" y="133"/>
                    </a:lnTo>
                    <a:lnTo>
                      <a:pt x="38" y="133"/>
                    </a:lnTo>
                    <a:lnTo>
                      <a:pt x="38" y="137"/>
                    </a:lnTo>
                    <a:lnTo>
                      <a:pt x="41" y="140"/>
                    </a:lnTo>
                    <a:lnTo>
                      <a:pt x="41" y="140"/>
                    </a:lnTo>
                    <a:lnTo>
                      <a:pt x="42" y="141"/>
                    </a:lnTo>
                    <a:lnTo>
                      <a:pt x="44" y="140"/>
                    </a:lnTo>
                    <a:lnTo>
                      <a:pt x="45" y="140"/>
                    </a:lnTo>
                    <a:lnTo>
                      <a:pt x="48" y="140"/>
                    </a:lnTo>
                    <a:lnTo>
                      <a:pt x="48" y="140"/>
                    </a:lnTo>
                    <a:lnTo>
                      <a:pt x="49" y="140"/>
                    </a:lnTo>
                    <a:lnTo>
                      <a:pt x="50" y="142"/>
                    </a:lnTo>
                    <a:lnTo>
                      <a:pt x="51" y="146"/>
                    </a:lnTo>
                    <a:lnTo>
                      <a:pt x="51" y="146"/>
                    </a:lnTo>
                    <a:lnTo>
                      <a:pt x="53" y="150"/>
                    </a:lnTo>
                    <a:lnTo>
                      <a:pt x="55" y="153"/>
                    </a:lnTo>
                    <a:lnTo>
                      <a:pt x="55" y="153"/>
                    </a:lnTo>
                    <a:lnTo>
                      <a:pt x="57" y="157"/>
                    </a:lnTo>
                    <a:lnTo>
                      <a:pt x="59" y="160"/>
                    </a:lnTo>
                    <a:lnTo>
                      <a:pt x="59" y="160"/>
                    </a:lnTo>
                    <a:lnTo>
                      <a:pt x="63" y="164"/>
                    </a:lnTo>
                    <a:lnTo>
                      <a:pt x="63" y="164"/>
                    </a:lnTo>
                    <a:lnTo>
                      <a:pt x="69" y="164"/>
                    </a:lnTo>
                    <a:lnTo>
                      <a:pt x="69" y="164"/>
                    </a:lnTo>
                    <a:lnTo>
                      <a:pt x="70" y="166"/>
                    </a:lnTo>
                    <a:lnTo>
                      <a:pt x="73" y="169"/>
                    </a:lnTo>
                    <a:lnTo>
                      <a:pt x="73" y="169"/>
                    </a:lnTo>
                    <a:lnTo>
                      <a:pt x="78" y="174"/>
                    </a:lnTo>
                    <a:lnTo>
                      <a:pt x="82" y="181"/>
                    </a:lnTo>
                    <a:lnTo>
                      <a:pt x="82" y="181"/>
                    </a:lnTo>
                    <a:lnTo>
                      <a:pt x="85" y="183"/>
                    </a:lnTo>
                    <a:lnTo>
                      <a:pt x="86" y="186"/>
                    </a:lnTo>
                    <a:lnTo>
                      <a:pt x="86" y="186"/>
                    </a:lnTo>
                    <a:lnTo>
                      <a:pt x="86" y="190"/>
                    </a:lnTo>
                    <a:lnTo>
                      <a:pt x="86" y="190"/>
                    </a:lnTo>
                    <a:lnTo>
                      <a:pt x="87" y="191"/>
                    </a:lnTo>
                    <a:lnTo>
                      <a:pt x="89" y="191"/>
                    </a:lnTo>
                    <a:lnTo>
                      <a:pt x="91" y="193"/>
                    </a:lnTo>
                    <a:lnTo>
                      <a:pt x="91" y="193"/>
                    </a:lnTo>
                    <a:lnTo>
                      <a:pt x="91" y="195"/>
                    </a:lnTo>
                    <a:lnTo>
                      <a:pt x="90" y="198"/>
                    </a:lnTo>
                    <a:lnTo>
                      <a:pt x="90" y="198"/>
                    </a:lnTo>
                    <a:lnTo>
                      <a:pt x="95" y="198"/>
                    </a:lnTo>
                    <a:lnTo>
                      <a:pt x="99" y="198"/>
                    </a:lnTo>
                    <a:lnTo>
                      <a:pt x="99" y="198"/>
                    </a:lnTo>
                    <a:lnTo>
                      <a:pt x="102" y="197"/>
                    </a:lnTo>
                    <a:lnTo>
                      <a:pt x="105" y="195"/>
                    </a:lnTo>
                    <a:lnTo>
                      <a:pt x="106" y="194"/>
                    </a:lnTo>
                    <a:lnTo>
                      <a:pt x="109" y="194"/>
                    </a:lnTo>
                    <a:lnTo>
                      <a:pt x="109" y="194"/>
                    </a:lnTo>
                    <a:lnTo>
                      <a:pt x="111" y="195"/>
                    </a:lnTo>
                    <a:lnTo>
                      <a:pt x="113" y="197"/>
                    </a:lnTo>
                    <a:lnTo>
                      <a:pt x="114" y="198"/>
                    </a:lnTo>
                    <a:lnTo>
                      <a:pt x="117" y="198"/>
                    </a:lnTo>
                    <a:lnTo>
                      <a:pt x="117" y="198"/>
                    </a:lnTo>
                    <a:lnTo>
                      <a:pt x="121" y="195"/>
                    </a:lnTo>
                    <a:lnTo>
                      <a:pt x="121" y="195"/>
                    </a:lnTo>
                    <a:lnTo>
                      <a:pt x="123" y="197"/>
                    </a:lnTo>
                    <a:lnTo>
                      <a:pt x="123" y="197"/>
                    </a:lnTo>
                    <a:lnTo>
                      <a:pt x="126" y="199"/>
                    </a:lnTo>
                    <a:lnTo>
                      <a:pt x="126" y="199"/>
                    </a:lnTo>
                    <a:lnTo>
                      <a:pt x="130" y="199"/>
                    </a:lnTo>
                    <a:lnTo>
                      <a:pt x="134" y="199"/>
                    </a:lnTo>
                    <a:lnTo>
                      <a:pt x="134" y="199"/>
                    </a:lnTo>
                    <a:lnTo>
                      <a:pt x="133" y="198"/>
                    </a:lnTo>
                    <a:lnTo>
                      <a:pt x="133" y="198"/>
                    </a:lnTo>
                    <a:lnTo>
                      <a:pt x="134" y="194"/>
                    </a:lnTo>
                    <a:lnTo>
                      <a:pt x="137" y="191"/>
                    </a:lnTo>
                    <a:lnTo>
                      <a:pt x="141" y="186"/>
                    </a:lnTo>
                    <a:lnTo>
                      <a:pt x="141" y="186"/>
                    </a:lnTo>
                    <a:lnTo>
                      <a:pt x="145" y="180"/>
                    </a:lnTo>
                    <a:lnTo>
                      <a:pt x="149" y="172"/>
                    </a:lnTo>
                    <a:lnTo>
                      <a:pt x="149" y="172"/>
                    </a:lnTo>
                    <a:lnTo>
                      <a:pt x="150" y="169"/>
                    </a:lnTo>
                    <a:lnTo>
                      <a:pt x="151" y="168"/>
                    </a:lnTo>
                    <a:lnTo>
                      <a:pt x="151" y="168"/>
                    </a:lnTo>
                    <a:lnTo>
                      <a:pt x="154" y="168"/>
                    </a:lnTo>
                    <a:lnTo>
                      <a:pt x="157" y="169"/>
                    </a:lnTo>
                    <a:lnTo>
                      <a:pt x="157" y="169"/>
                    </a:lnTo>
                    <a:lnTo>
                      <a:pt x="162" y="170"/>
                    </a:lnTo>
                    <a:lnTo>
                      <a:pt x="167" y="172"/>
                    </a:lnTo>
                    <a:lnTo>
                      <a:pt x="167" y="172"/>
                    </a:lnTo>
                    <a:lnTo>
                      <a:pt x="167" y="170"/>
                    </a:lnTo>
                    <a:lnTo>
                      <a:pt x="167" y="170"/>
                    </a:lnTo>
                    <a:lnTo>
                      <a:pt x="169" y="168"/>
                    </a:lnTo>
                    <a:lnTo>
                      <a:pt x="171" y="166"/>
                    </a:lnTo>
                    <a:lnTo>
                      <a:pt x="171" y="166"/>
                    </a:lnTo>
                    <a:lnTo>
                      <a:pt x="173" y="162"/>
                    </a:lnTo>
                    <a:lnTo>
                      <a:pt x="173" y="160"/>
                    </a:lnTo>
                    <a:lnTo>
                      <a:pt x="174" y="158"/>
                    </a:lnTo>
                    <a:lnTo>
                      <a:pt x="174" y="158"/>
                    </a:lnTo>
                    <a:lnTo>
                      <a:pt x="178" y="158"/>
                    </a:lnTo>
                    <a:lnTo>
                      <a:pt x="182" y="161"/>
                    </a:lnTo>
                    <a:lnTo>
                      <a:pt x="182" y="161"/>
                    </a:lnTo>
                    <a:lnTo>
                      <a:pt x="185" y="165"/>
                    </a:lnTo>
                    <a:lnTo>
                      <a:pt x="185" y="165"/>
                    </a:lnTo>
                    <a:lnTo>
                      <a:pt x="186" y="168"/>
                    </a:lnTo>
                    <a:lnTo>
                      <a:pt x="189" y="169"/>
                    </a:lnTo>
                    <a:lnTo>
                      <a:pt x="191" y="168"/>
                    </a:lnTo>
                    <a:lnTo>
                      <a:pt x="194" y="166"/>
                    </a:lnTo>
                    <a:lnTo>
                      <a:pt x="194" y="166"/>
                    </a:lnTo>
                    <a:lnTo>
                      <a:pt x="197" y="165"/>
                    </a:lnTo>
                    <a:lnTo>
                      <a:pt x="197" y="165"/>
                    </a:lnTo>
                    <a:lnTo>
                      <a:pt x="198" y="162"/>
                    </a:lnTo>
                    <a:lnTo>
                      <a:pt x="198" y="162"/>
                    </a:lnTo>
                    <a:lnTo>
                      <a:pt x="200" y="161"/>
                    </a:lnTo>
                    <a:lnTo>
                      <a:pt x="203" y="161"/>
                    </a:lnTo>
                    <a:lnTo>
                      <a:pt x="204" y="160"/>
                    </a:lnTo>
                    <a:lnTo>
                      <a:pt x="203" y="156"/>
                    </a:lnTo>
                    <a:lnTo>
                      <a:pt x="203" y="156"/>
                    </a:lnTo>
                    <a:lnTo>
                      <a:pt x="202" y="154"/>
                    </a:lnTo>
                    <a:lnTo>
                      <a:pt x="202" y="153"/>
                    </a:lnTo>
                    <a:lnTo>
                      <a:pt x="202" y="153"/>
                    </a:lnTo>
                    <a:lnTo>
                      <a:pt x="204" y="152"/>
                    </a:lnTo>
                    <a:lnTo>
                      <a:pt x="208" y="150"/>
                    </a:lnTo>
                    <a:lnTo>
                      <a:pt x="208" y="150"/>
                    </a:lnTo>
                    <a:lnTo>
                      <a:pt x="212" y="148"/>
                    </a:lnTo>
                    <a:lnTo>
                      <a:pt x="214" y="148"/>
                    </a:lnTo>
                    <a:lnTo>
                      <a:pt x="216" y="148"/>
                    </a:lnTo>
                    <a:lnTo>
                      <a:pt x="216" y="148"/>
                    </a:lnTo>
                    <a:lnTo>
                      <a:pt x="219" y="148"/>
                    </a:lnTo>
                    <a:lnTo>
                      <a:pt x="220" y="149"/>
                    </a:lnTo>
                    <a:lnTo>
                      <a:pt x="223" y="154"/>
                    </a:lnTo>
                    <a:lnTo>
                      <a:pt x="223" y="154"/>
                    </a:lnTo>
                    <a:lnTo>
                      <a:pt x="223" y="158"/>
                    </a:lnTo>
                    <a:lnTo>
                      <a:pt x="223" y="161"/>
                    </a:lnTo>
                    <a:lnTo>
                      <a:pt x="223" y="162"/>
                    </a:lnTo>
                    <a:lnTo>
                      <a:pt x="223" y="162"/>
                    </a:lnTo>
                    <a:lnTo>
                      <a:pt x="227" y="165"/>
                    </a:lnTo>
                    <a:lnTo>
                      <a:pt x="230" y="166"/>
                    </a:lnTo>
                    <a:lnTo>
                      <a:pt x="230" y="166"/>
                    </a:lnTo>
                    <a:lnTo>
                      <a:pt x="230" y="168"/>
                    </a:lnTo>
                    <a:lnTo>
                      <a:pt x="231" y="169"/>
                    </a:lnTo>
                    <a:lnTo>
                      <a:pt x="231" y="169"/>
                    </a:lnTo>
                    <a:lnTo>
                      <a:pt x="232" y="168"/>
                    </a:lnTo>
                    <a:lnTo>
                      <a:pt x="234" y="166"/>
                    </a:lnTo>
                    <a:lnTo>
                      <a:pt x="235" y="161"/>
                    </a:lnTo>
                    <a:lnTo>
                      <a:pt x="235" y="161"/>
                    </a:lnTo>
                    <a:lnTo>
                      <a:pt x="238" y="158"/>
                    </a:lnTo>
                    <a:lnTo>
                      <a:pt x="240" y="157"/>
                    </a:lnTo>
                    <a:lnTo>
                      <a:pt x="240" y="157"/>
                    </a:lnTo>
                    <a:lnTo>
                      <a:pt x="238" y="154"/>
                    </a:lnTo>
                    <a:lnTo>
                      <a:pt x="236" y="152"/>
                    </a:lnTo>
                    <a:lnTo>
                      <a:pt x="236" y="152"/>
                    </a:lnTo>
                    <a:lnTo>
                      <a:pt x="234" y="152"/>
                    </a:lnTo>
                    <a:lnTo>
                      <a:pt x="234" y="152"/>
                    </a:lnTo>
                    <a:lnTo>
                      <a:pt x="230" y="150"/>
                    </a:lnTo>
                    <a:lnTo>
                      <a:pt x="227" y="149"/>
                    </a:lnTo>
                    <a:lnTo>
                      <a:pt x="227" y="149"/>
                    </a:lnTo>
                    <a:lnTo>
                      <a:pt x="222" y="144"/>
                    </a:lnTo>
                    <a:lnTo>
                      <a:pt x="222" y="144"/>
                    </a:lnTo>
                    <a:lnTo>
                      <a:pt x="219" y="139"/>
                    </a:lnTo>
                    <a:lnTo>
                      <a:pt x="219" y="139"/>
                    </a:lnTo>
                    <a:lnTo>
                      <a:pt x="214" y="136"/>
                    </a:lnTo>
                    <a:lnTo>
                      <a:pt x="214" y="136"/>
                    </a:lnTo>
                    <a:lnTo>
                      <a:pt x="212" y="133"/>
                    </a:lnTo>
                    <a:lnTo>
                      <a:pt x="211" y="132"/>
                    </a:lnTo>
                    <a:lnTo>
                      <a:pt x="211" y="132"/>
                    </a:lnTo>
                    <a:lnTo>
                      <a:pt x="207" y="132"/>
                    </a:lnTo>
                    <a:lnTo>
                      <a:pt x="207" y="132"/>
                    </a:lnTo>
                    <a:lnTo>
                      <a:pt x="202" y="132"/>
                    </a:lnTo>
                    <a:lnTo>
                      <a:pt x="197" y="132"/>
                    </a:lnTo>
                    <a:lnTo>
                      <a:pt x="197" y="132"/>
                    </a:lnTo>
                    <a:lnTo>
                      <a:pt x="194" y="133"/>
                    </a:lnTo>
                    <a:lnTo>
                      <a:pt x="193" y="136"/>
                    </a:lnTo>
                    <a:lnTo>
                      <a:pt x="191" y="137"/>
                    </a:lnTo>
                    <a:lnTo>
                      <a:pt x="189" y="137"/>
                    </a:lnTo>
                    <a:lnTo>
                      <a:pt x="189" y="137"/>
                    </a:lnTo>
                    <a:lnTo>
                      <a:pt x="185" y="136"/>
                    </a:lnTo>
                    <a:lnTo>
                      <a:pt x="181" y="135"/>
                    </a:lnTo>
                    <a:lnTo>
                      <a:pt x="181" y="135"/>
                    </a:lnTo>
                    <a:lnTo>
                      <a:pt x="170" y="135"/>
                    </a:lnTo>
                    <a:lnTo>
                      <a:pt x="170" y="135"/>
                    </a:lnTo>
                    <a:lnTo>
                      <a:pt x="170" y="132"/>
                    </a:lnTo>
                    <a:lnTo>
                      <a:pt x="171" y="132"/>
                    </a:lnTo>
                    <a:lnTo>
                      <a:pt x="174" y="129"/>
                    </a:lnTo>
                    <a:lnTo>
                      <a:pt x="174" y="129"/>
                    </a:lnTo>
                    <a:lnTo>
                      <a:pt x="178" y="128"/>
                    </a:lnTo>
                    <a:lnTo>
                      <a:pt x="179" y="128"/>
                    </a:lnTo>
                    <a:lnTo>
                      <a:pt x="182" y="128"/>
                    </a:lnTo>
                    <a:lnTo>
                      <a:pt x="182" y="128"/>
                    </a:lnTo>
                    <a:lnTo>
                      <a:pt x="185" y="131"/>
                    </a:lnTo>
                    <a:lnTo>
                      <a:pt x="186" y="131"/>
                    </a:lnTo>
                    <a:lnTo>
                      <a:pt x="189" y="131"/>
                    </a:lnTo>
                    <a:lnTo>
                      <a:pt x="189" y="131"/>
                    </a:lnTo>
                    <a:lnTo>
                      <a:pt x="193" y="129"/>
                    </a:lnTo>
                    <a:lnTo>
                      <a:pt x="197" y="128"/>
                    </a:lnTo>
                    <a:lnTo>
                      <a:pt x="197" y="128"/>
                    </a:lnTo>
                    <a:lnTo>
                      <a:pt x="202" y="127"/>
                    </a:lnTo>
                    <a:lnTo>
                      <a:pt x="206" y="125"/>
                    </a:lnTo>
                    <a:lnTo>
                      <a:pt x="206" y="125"/>
                    </a:lnTo>
                    <a:lnTo>
                      <a:pt x="210" y="125"/>
                    </a:lnTo>
                    <a:lnTo>
                      <a:pt x="215" y="127"/>
                    </a:lnTo>
                    <a:lnTo>
                      <a:pt x="215" y="127"/>
                    </a:lnTo>
                    <a:lnTo>
                      <a:pt x="218" y="131"/>
                    </a:lnTo>
                    <a:lnTo>
                      <a:pt x="218" y="131"/>
                    </a:lnTo>
                    <a:lnTo>
                      <a:pt x="219" y="133"/>
                    </a:lnTo>
                    <a:lnTo>
                      <a:pt x="222" y="135"/>
                    </a:lnTo>
                    <a:lnTo>
                      <a:pt x="222" y="135"/>
                    </a:lnTo>
                    <a:lnTo>
                      <a:pt x="226" y="139"/>
                    </a:lnTo>
                    <a:lnTo>
                      <a:pt x="231" y="141"/>
                    </a:lnTo>
                    <a:lnTo>
                      <a:pt x="231" y="141"/>
                    </a:lnTo>
                    <a:lnTo>
                      <a:pt x="234" y="141"/>
                    </a:lnTo>
                    <a:lnTo>
                      <a:pt x="238" y="141"/>
                    </a:lnTo>
                    <a:lnTo>
                      <a:pt x="243" y="141"/>
                    </a:lnTo>
                    <a:lnTo>
                      <a:pt x="243" y="141"/>
                    </a:lnTo>
                    <a:lnTo>
                      <a:pt x="248" y="142"/>
                    </a:lnTo>
                    <a:lnTo>
                      <a:pt x="248" y="142"/>
                    </a:lnTo>
                    <a:lnTo>
                      <a:pt x="250" y="145"/>
                    </a:lnTo>
                    <a:lnTo>
                      <a:pt x="252" y="145"/>
                    </a:lnTo>
                    <a:lnTo>
                      <a:pt x="252" y="145"/>
                    </a:lnTo>
                    <a:lnTo>
                      <a:pt x="251" y="142"/>
                    </a:lnTo>
                    <a:lnTo>
                      <a:pt x="251" y="139"/>
                    </a:lnTo>
                    <a:lnTo>
                      <a:pt x="247" y="133"/>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1" name="Freeform 86">
                <a:extLst>
                  <a:ext uri="{FF2B5EF4-FFF2-40B4-BE49-F238E27FC236}">
                    <a16:creationId xmlns:a16="http://schemas.microsoft.com/office/drawing/2014/main" xmlns="" id="{4476CB8C-7E68-4B39-B7DF-364493F06FB5}"/>
                  </a:ext>
                </a:extLst>
              </p:cNvPr>
              <p:cNvSpPr>
                <a:spLocks/>
              </p:cNvSpPr>
              <p:nvPr/>
            </p:nvSpPr>
            <p:spPr bwMode="auto">
              <a:xfrm>
                <a:off x="4709657" y="4383740"/>
                <a:ext cx="320798" cy="678095"/>
              </a:xfrm>
              <a:custGeom>
                <a:avLst/>
                <a:gdLst>
                  <a:gd name="T0" fmla="*/ 155 w 167"/>
                  <a:gd name="T1" fmla="*/ 239 h 353"/>
                  <a:gd name="T2" fmla="*/ 144 w 167"/>
                  <a:gd name="T3" fmla="*/ 232 h 353"/>
                  <a:gd name="T4" fmla="*/ 149 w 167"/>
                  <a:gd name="T5" fmla="*/ 213 h 353"/>
                  <a:gd name="T6" fmla="*/ 134 w 167"/>
                  <a:gd name="T7" fmla="*/ 187 h 353"/>
                  <a:gd name="T8" fmla="*/ 117 w 167"/>
                  <a:gd name="T9" fmla="*/ 177 h 353"/>
                  <a:gd name="T10" fmla="*/ 104 w 167"/>
                  <a:gd name="T11" fmla="*/ 164 h 353"/>
                  <a:gd name="T12" fmla="*/ 122 w 167"/>
                  <a:gd name="T13" fmla="*/ 143 h 353"/>
                  <a:gd name="T14" fmla="*/ 137 w 167"/>
                  <a:gd name="T15" fmla="*/ 112 h 353"/>
                  <a:gd name="T16" fmla="*/ 122 w 167"/>
                  <a:gd name="T17" fmla="*/ 93 h 353"/>
                  <a:gd name="T18" fmla="*/ 120 w 167"/>
                  <a:gd name="T19" fmla="*/ 65 h 353"/>
                  <a:gd name="T20" fmla="*/ 100 w 167"/>
                  <a:gd name="T21" fmla="*/ 56 h 353"/>
                  <a:gd name="T22" fmla="*/ 97 w 167"/>
                  <a:gd name="T23" fmla="*/ 30 h 353"/>
                  <a:gd name="T24" fmla="*/ 101 w 167"/>
                  <a:gd name="T25" fmla="*/ 13 h 353"/>
                  <a:gd name="T26" fmla="*/ 84 w 167"/>
                  <a:gd name="T27" fmla="*/ 1 h 353"/>
                  <a:gd name="T28" fmla="*/ 61 w 167"/>
                  <a:gd name="T29" fmla="*/ 21 h 353"/>
                  <a:gd name="T30" fmla="*/ 50 w 167"/>
                  <a:gd name="T31" fmla="*/ 33 h 353"/>
                  <a:gd name="T32" fmla="*/ 49 w 167"/>
                  <a:gd name="T33" fmla="*/ 38 h 353"/>
                  <a:gd name="T34" fmla="*/ 36 w 167"/>
                  <a:gd name="T35" fmla="*/ 40 h 353"/>
                  <a:gd name="T36" fmla="*/ 30 w 167"/>
                  <a:gd name="T37" fmla="*/ 49 h 353"/>
                  <a:gd name="T38" fmla="*/ 21 w 167"/>
                  <a:gd name="T39" fmla="*/ 49 h 353"/>
                  <a:gd name="T40" fmla="*/ 14 w 167"/>
                  <a:gd name="T41" fmla="*/ 73 h 353"/>
                  <a:gd name="T42" fmla="*/ 4 w 167"/>
                  <a:gd name="T43" fmla="*/ 87 h 353"/>
                  <a:gd name="T44" fmla="*/ 0 w 167"/>
                  <a:gd name="T45" fmla="*/ 107 h 353"/>
                  <a:gd name="T46" fmla="*/ 12 w 167"/>
                  <a:gd name="T47" fmla="*/ 126 h 353"/>
                  <a:gd name="T48" fmla="*/ 21 w 167"/>
                  <a:gd name="T49" fmla="*/ 146 h 353"/>
                  <a:gd name="T50" fmla="*/ 36 w 167"/>
                  <a:gd name="T51" fmla="*/ 157 h 353"/>
                  <a:gd name="T52" fmla="*/ 37 w 167"/>
                  <a:gd name="T53" fmla="*/ 157 h 353"/>
                  <a:gd name="T54" fmla="*/ 38 w 167"/>
                  <a:gd name="T55" fmla="*/ 177 h 353"/>
                  <a:gd name="T56" fmla="*/ 45 w 167"/>
                  <a:gd name="T57" fmla="*/ 176 h 353"/>
                  <a:gd name="T58" fmla="*/ 53 w 167"/>
                  <a:gd name="T59" fmla="*/ 164 h 353"/>
                  <a:gd name="T60" fmla="*/ 56 w 167"/>
                  <a:gd name="T61" fmla="*/ 160 h 353"/>
                  <a:gd name="T62" fmla="*/ 68 w 167"/>
                  <a:gd name="T63" fmla="*/ 157 h 353"/>
                  <a:gd name="T64" fmla="*/ 73 w 167"/>
                  <a:gd name="T65" fmla="*/ 156 h 353"/>
                  <a:gd name="T66" fmla="*/ 73 w 167"/>
                  <a:gd name="T67" fmla="*/ 163 h 353"/>
                  <a:gd name="T68" fmla="*/ 74 w 167"/>
                  <a:gd name="T69" fmla="*/ 173 h 353"/>
                  <a:gd name="T70" fmla="*/ 66 w 167"/>
                  <a:gd name="T71" fmla="*/ 185 h 353"/>
                  <a:gd name="T72" fmla="*/ 70 w 167"/>
                  <a:gd name="T73" fmla="*/ 192 h 353"/>
                  <a:gd name="T74" fmla="*/ 61 w 167"/>
                  <a:gd name="T75" fmla="*/ 198 h 353"/>
                  <a:gd name="T76" fmla="*/ 54 w 167"/>
                  <a:gd name="T77" fmla="*/ 206 h 353"/>
                  <a:gd name="T78" fmla="*/ 56 w 167"/>
                  <a:gd name="T79" fmla="*/ 226 h 353"/>
                  <a:gd name="T80" fmla="*/ 66 w 167"/>
                  <a:gd name="T81" fmla="*/ 234 h 353"/>
                  <a:gd name="T82" fmla="*/ 57 w 167"/>
                  <a:gd name="T83" fmla="*/ 247 h 353"/>
                  <a:gd name="T84" fmla="*/ 53 w 167"/>
                  <a:gd name="T85" fmla="*/ 265 h 353"/>
                  <a:gd name="T86" fmla="*/ 61 w 167"/>
                  <a:gd name="T87" fmla="*/ 279 h 353"/>
                  <a:gd name="T88" fmla="*/ 73 w 167"/>
                  <a:gd name="T89" fmla="*/ 295 h 353"/>
                  <a:gd name="T90" fmla="*/ 89 w 167"/>
                  <a:gd name="T91" fmla="*/ 288 h 353"/>
                  <a:gd name="T92" fmla="*/ 81 w 167"/>
                  <a:gd name="T93" fmla="*/ 299 h 353"/>
                  <a:gd name="T94" fmla="*/ 60 w 167"/>
                  <a:gd name="T95" fmla="*/ 295 h 353"/>
                  <a:gd name="T96" fmla="*/ 72 w 167"/>
                  <a:gd name="T97" fmla="*/ 320 h 353"/>
                  <a:gd name="T98" fmla="*/ 88 w 167"/>
                  <a:gd name="T99" fmla="*/ 347 h 353"/>
                  <a:gd name="T100" fmla="*/ 113 w 167"/>
                  <a:gd name="T101" fmla="*/ 349 h 353"/>
                  <a:gd name="T102" fmla="*/ 122 w 167"/>
                  <a:gd name="T103" fmla="*/ 352 h 353"/>
                  <a:gd name="T104" fmla="*/ 126 w 167"/>
                  <a:gd name="T105" fmla="*/ 340 h 353"/>
                  <a:gd name="T106" fmla="*/ 134 w 167"/>
                  <a:gd name="T107" fmla="*/ 331 h 353"/>
                  <a:gd name="T108" fmla="*/ 148 w 167"/>
                  <a:gd name="T109" fmla="*/ 315 h 353"/>
                  <a:gd name="T110" fmla="*/ 162 w 167"/>
                  <a:gd name="T111" fmla="*/ 307 h 353"/>
                  <a:gd name="T112" fmla="*/ 157 w 167"/>
                  <a:gd name="T113"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 h="353">
                    <a:moveTo>
                      <a:pt x="167" y="257"/>
                    </a:moveTo>
                    <a:lnTo>
                      <a:pt x="167" y="257"/>
                    </a:lnTo>
                    <a:lnTo>
                      <a:pt x="163" y="253"/>
                    </a:lnTo>
                    <a:lnTo>
                      <a:pt x="163" y="253"/>
                    </a:lnTo>
                    <a:lnTo>
                      <a:pt x="161" y="250"/>
                    </a:lnTo>
                    <a:lnTo>
                      <a:pt x="159" y="246"/>
                    </a:lnTo>
                    <a:lnTo>
                      <a:pt x="159" y="246"/>
                    </a:lnTo>
                    <a:lnTo>
                      <a:pt x="157" y="243"/>
                    </a:lnTo>
                    <a:lnTo>
                      <a:pt x="155" y="239"/>
                    </a:lnTo>
                    <a:lnTo>
                      <a:pt x="155" y="239"/>
                    </a:lnTo>
                    <a:lnTo>
                      <a:pt x="154" y="235"/>
                    </a:lnTo>
                    <a:lnTo>
                      <a:pt x="153" y="233"/>
                    </a:lnTo>
                    <a:lnTo>
                      <a:pt x="152" y="233"/>
                    </a:lnTo>
                    <a:lnTo>
                      <a:pt x="152" y="233"/>
                    </a:lnTo>
                    <a:lnTo>
                      <a:pt x="149" y="233"/>
                    </a:lnTo>
                    <a:lnTo>
                      <a:pt x="148" y="233"/>
                    </a:lnTo>
                    <a:lnTo>
                      <a:pt x="146" y="234"/>
                    </a:lnTo>
                    <a:lnTo>
                      <a:pt x="145" y="233"/>
                    </a:lnTo>
                    <a:lnTo>
                      <a:pt x="145" y="233"/>
                    </a:lnTo>
                    <a:lnTo>
                      <a:pt x="144" y="232"/>
                    </a:lnTo>
                    <a:lnTo>
                      <a:pt x="144" y="232"/>
                    </a:lnTo>
                    <a:lnTo>
                      <a:pt x="142" y="229"/>
                    </a:lnTo>
                    <a:lnTo>
                      <a:pt x="142" y="226"/>
                    </a:lnTo>
                    <a:lnTo>
                      <a:pt x="142" y="226"/>
                    </a:lnTo>
                    <a:lnTo>
                      <a:pt x="144" y="224"/>
                    </a:lnTo>
                    <a:lnTo>
                      <a:pt x="144" y="221"/>
                    </a:lnTo>
                    <a:lnTo>
                      <a:pt x="144" y="221"/>
                    </a:lnTo>
                    <a:lnTo>
                      <a:pt x="145" y="217"/>
                    </a:lnTo>
                    <a:lnTo>
                      <a:pt x="149" y="213"/>
                    </a:lnTo>
                    <a:lnTo>
                      <a:pt x="149" y="213"/>
                    </a:lnTo>
                    <a:lnTo>
                      <a:pt x="154" y="209"/>
                    </a:lnTo>
                    <a:lnTo>
                      <a:pt x="154" y="209"/>
                    </a:lnTo>
                    <a:lnTo>
                      <a:pt x="155" y="208"/>
                    </a:lnTo>
                    <a:lnTo>
                      <a:pt x="155" y="208"/>
                    </a:lnTo>
                    <a:lnTo>
                      <a:pt x="149" y="201"/>
                    </a:lnTo>
                    <a:lnTo>
                      <a:pt x="144" y="193"/>
                    </a:lnTo>
                    <a:lnTo>
                      <a:pt x="144" y="193"/>
                    </a:lnTo>
                    <a:lnTo>
                      <a:pt x="138" y="188"/>
                    </a:lnTo>
                    <a:lnTo>
                      <a:pt x="138" y="188"/>
                    </a:lnTo>
                    <a:lnTo>
                      <a:pt x="134" y="187"/>
                    </a:lnTo>
                    <a:lnTo>
                      <a:pt x="129" y="185"/>
                    </a:lnTo>
                    <a:lnTo>
                      <a:pt x="129" y="185"/>
                    </a:lnTo>
                    <a:lnTo>
                      <a:pt x="128" y="184"/>
                    </a:lnTo>
                    <a:lnTo>
                      <a:pt x="125" y="181"/>
                    </a:lnTo>
                    <a:lnTo>
                      <a:pt x="124" y="179"/>
                    </a:lnTo>
                    <a:lnTo>
                      <a:pt x="122" y="177"/>
                    </a:lnTo>
                    <a:lnTo>
                      <a:pt x="122" y="177"/>
                    </a:lnTo>
                    <a:lnTo>
                      <a:pt x="120" y="177"/>
                    </a:lnTo>
                    <a:lnTo>
                      <a:pt x="117" y="177"/>
                    </a:lnTo>
                    <a:lnTo>
                      <a:pt x="117" y="177"/>
                    </a:lnTo>
                    <a:lnTo>
                      <a:pt x="114" y="176"/>
                    </a:lnTo>
                    <a:lnTo>
                      <a:pt x="113" y="173"/>
                    </a:lnTo>
                    <a:lnTo>
                      <a:pt x="113" y="173"/>
                    </a:lnTo>
                    <a:lnTo>
                      <a:pt x="112" y="171"/>
                    </a:lnTo>
                    <a:lnTo>
                      <a:pt x="109" y="169"/>
                    </a:lnTo>
                    <a:lnTo>
                      <a:pt x="109" y="169"/>
                    </a:lnTo>
                    <a:lnTo>
                      <a:pt x="106" y="168"/>
                    </a:lnTo>
                    <a:lnTo>
                      <a:pt x="105" y="167"/>
                    </a:lnTo>
                    <a:lnTo>
                      <a:pt x="104" y="164"/>
                    </a:lnTo>
                    <a:lnTo>
                      <a:pt x="104" y="164"/>
                    </a:lnTo>
                    <a:lnTo>
                      <a:pt x="104" y="160"/>
                    </a:lnTo>
                    <a:lnTo>
                      <a:pt x="105" y="157"/>
                    </a:lnTo>
                    <a:lnTo>
                      <a:pt x="108" y="155"/>
                    </a:lnTo>
                    <a:lnTo>
                      <a:pt x="112" y="152"/>
                    </a:lnTo>
                    <a:lnTo>
                      <a:pt x="112" y="152"/>
                    </a:lnTo>
                    <a:lnTo>
                      <a:pt x="112" y="152"/>
                    </a:lnTo>
                    <a:lnTo>
                      <a:pt x="117" y="148"/>
                    </a:lnTo>
                    <a:lnTo>
                      <a:pt x="120" y="146"/>
                    </a:lnTo>
                    <a:lnTo>
                      <a:pt x="122" y="143"/>
                    </a:lnTo>
                    <a:lnTo>
                      <a:pt x="122" y="143"/>
                    </a:lnTo>
                    <a:lnTo>
                      <a:pt x="124" y="139"/>
                    </a:lnTo>
                    <a:lnTo>
                      <a:pt x="124" y="135"/>
                    </a:lnTo>
                    <a:lnTo>
                      <a:pt x="124" y="127"/>
                    </a:lnTo>
                    <a:lnTo>
                      <a:pt x="124" y="127"/>
                    </a:lnTo>
                    <a:lnTo>
                      <a:pt x="124" y="120"/>
                    </a:lnTo>
                    <a:lnTo>
                      <a:pt x="124" y="118"/>
                    </a:lnTo>
                    <a:lnTo>
                      <a:pt x="126" y="115"/>
                    </a:lnTo>
                    <a:lnTo>
                      <a:pt x="126" y="115"/>
                    </a:lnTo>
                    <a:lnTo>
                      <a:pt x="132" y="114"/>
                    </a:lnTo>
                    <a:lnTo>
                      <a:pt x="137" y="112"/>
                    </a:lnTo>
                    <a:lnTo>
                      <a:pt x="137" y="112"/>
                    </a:lnTo>
                    <a:lnTo>
                      <a:pt x="138" y="112"/>
                    </a:lnTo>
                    <a:lnTo>
                      <a:pt x="138" y="112"/>
                    </a:lnTo>
                    <a:lnTo>
                      <a:pt x="138" y="107"/>
                    </a:lnTo>
                    <a:lnTo>
                      <a:pt x="137" y="102"/>
                    </a:lnTo>
                    <a:lnTo>
                      <a:pt x="137" y="102"/>
                    </a:lnTo>
                    <a:lnTo>
                      <a:pt x="133" y="99"/>
                    </a:lnTo>
                    <a:lnTo>
                      <a:pt x="129" y="97"/>
                    </a:lnTo>
                    <a:lnTo>
                      <a:pt x="125" y="94"/>
                    </a:lnTo>
                    <a:lnTo>
                      <a:pt x="122" y="93"/>
                    </a:lnTo>
                    <a:lnTo>
                      <a:pt x="122" y="90"/>
                    </a:lnTo>
                    <a:lnTo>
                      <a:pt x="122" y="90"/>
                    </a:lnTo>
                    <a:lnTo>
                      <a:pt x="121" y="86"/>
                    </a:lnTo>
                    <a:lnTo>
                      <a:pt x="122" y="82"/>
                    </a:lnTo>
                    <a:lnTo>
                      <a:pt x="122" y="79"/>
                    </a:lnTo>
                    <a:lnTo>
                      <a:pt x="121" y="75"/>
                    </a:lnTo>
                    <a:lnTo>
                      <a:pt x="121" y="75"/>
                    </a:lnTo>
                    <a:lnTo>
                      <a:pt x="118" y="71"/>
                    </a:lnTo>
                    <a:lnTo>
                      <a:pt x="118" y="68"/>
                    </a:lnTo>
                    <a:lnTo>
                      <a:pt x="120" y="65"/>
                    </a:lnTo>
                    <a:lnTo>
                      <a:pt x="121" y="60"/>
                    </a:lnTo>
                    <a:lnTo>
                      <a:pt x="121" y="60"/>
                    </a:lnTo>
                    <a:lnTo>
                      <a:pt x="117" y="54"/>
                    </a:lnTo>
                    <a:lnTo>
                      <a:pt x="117" y="54"/>
                    </a:lnTo>
                    <a:lnTo>
                      <a:pt x="114" y="54"/>
                    </a:lnTo>
                    <a:lnTo>
                      <a:pt x="112" y="54"/>
                    </a:lnTo>
                    <a:lnTo>
                      <a:pt x="108" y="56"/>
                    </a:lnTo>
                    <a:lnTo>
                      <a:pt x="104" y="57"/>
                    </a:lnTo>
                    <a:lnTo>
                      <a:pt x="101" y="57"/>
                    </a:lnTo>
                    <a:lnTo>
                      <a:pt x="100" y="56"/>
                    </a:lnTo>
                    <a:lnTo>
                      <a:pt x="100" y="56"/>
                    </a:lnTo>
                    <a:lnTo>
                      <a:pt x="97" y="52"/>
                    </a:lnTo>
                    <a:lnTo>
                      <a:pt x="97" y="48"/>
                    </a:lnTo>
                    <a:lnTo>
                      <a:pt x="98" y="44"/>
                    </a:lnTo>
                    <a:lnTo>
                      <a:pt x="100" y="40"/>
                    </a:lnTo>
                    <a:lnTo>
                      <a:pt x="100" y="40"/>
                    </a:lnTo>
                    <a:lnTo>
                      <a:pt x="98" y="37"/>
                    </a:lnTo>
                    <a:lnTo>
                      <a:pt x="98" y="36"/>
                    </a:lnTo>
                    <a:lnTo>
                      <a:pt x="97" y="33"/>
                    </a:lnTo>
                    <a:lnTo>
                      <a:pt x="97" y="30"/>
                    </a:lnTo>
                    <a:lnTo>
                      <a:pt x="97" y="30"/>
                    </a:lnTo>
                    <a:lnTo>
                      <a:pt x="98" y="28"/>
                    </a:lnTo>
                    <a:lnTo>
                      <a:pt x="100" y="27"/>
                    </a:lnTo>
                    <a:lnTo>
                      <a:pt x="104" y="23"/>
                    </a:lnTo>
                    <a:lnTo>
                      <a:pt x="104" y="23"/>
                    </a:lnTo>
                    <a:lnTo>
                      <a:pt x="106" y="20"/>
                    </a:lnTo>
                    <a:lnTo>
                      <a:pt x="106" y="17"/>
                    </a:lnTo>
                    <a:lnTo>
                      <a:pt x="105" y="16"/>
                    </a:lnTo>
                    <a:lnTo>
                      <a:pt x="105" y="16"/>
                    </a:lnTo>
                    <a:lnTo>
                      <a:pt x="101" y="13"/>
                    </a:lnTo>
                    <a:lnTo>
                      <a:pt x="101" y="13"/>
                    </a:lnTo>
                    <a:lnTo>
                      <a:pt x="97" y="11"/>
                    </a:lnTo>
                    <a:lnTo>
                      <a:pt x="97" y="11"/>
                    </a:lnTo>
                    <a:lnTo>
                      <a:pt x="93" y="8"/>
                    </a:lnTo>
                    <a:lnTo>
                      <a:pt x="89" y="4"/>
                    </a:lnTo>
                    <a:lnTo>
                      <a:pt x="89" y="4"/>
                    </a:lnTo>
                    <a:lnTo>
                      <a:pt x="88" y="0"/>
                    </a:lnTo>
                    <a:lnTo>
                      <a:pt x="86" y="0"/>
                    </a:lnTo>
                    <a:lnTo>
                      <a:pt x="84" y="1"/>
                    </a:lnTo>
                    <a:lnTo>
                      <a:pt x="84" y="1"/>
                    </a:lnTo>
                    <a:lnTo>
                      <a:pt x="78" y="5"/>
                    </a:lnTo>
                    <a:lnTo>
                      <a:pt x="78" y="5"/>
                    </a:lnTo>
                    <a:lnTo>
                      <a:pt x="74" y="8"/>
                    </a:lnTo>
                    <a:lnTo>
                      <a:pt x="74" y="8"/>
                    </a:lnTo>
                    <a:lnTo>
                      <a:pt x="72" y="11"/>
                    </a:lnTo>
                    <a:lnTo>
                      <a:pt x="68" y="15"/>
                    </a:lnTo>
                    <a:lnTo>
                      <a:pt x="68" y="15"/>
                    </a:lnTo>
                    <a:lnTo>
                      <a:pt x="65" y="19"/>
                    </a:lnTo>
                    <a:lnTo>
                      <a:pt x="64" y="20"/>
                    </a:lnTo>
                    <a:lnTo>
                      <a:pt x="61" y="21"/>
                    </a:lnTo>
                    <a:lnTo>
                      <a:pt x="61" y="21"/>
                    </a:lnTo>
                    <a:lnTo>
                      <a:pt x="57" y="23"/>
                    </a:lnTo>
                    <a:lnTo>
                      <a:pt x="56" y="23"/>
                    </a:lnTo>
                    <a:lnTo>
                      <a:pt x="54" y="25"/>
                    </a:lnTo>
                    <a:lnTo>
                      <a:pt x="54" y="25"/>
                    </a:lnTo>
                    <a:lnTo>
                      <a:pt x="53" y="29"/>
                    </a:lnTo>
                    <a:lnTo>
                      <a:pt x="53" y="30"/>
                    </a:lnTo>
                    <a:lnTo>
                      <a:pt x="52" y="32"/>
                    </a:lnTo>
                    <a:lnTo>
                      <a:pt x="52" y="32"/>
                    </a:lnTo>
                    <a:lnTo>
                      <a:pt x="50" y="33"/>
                    </a:lnTo>
                    <a:lnTo>
                      <a:pt x="50" y="33"/>
                    </a:lnTo>
                    <a:lnTo>
                      <a:pt x="50" y="33"/>
                    </a:lnTo>
                    <a:lnTo>
                      <a:pt x="50" y="33"/>
                    </a:lnTo>
                    <a:lnTo>
                      <a:pt x="50" y="34"/>
                    </a:lnTo>
                    <a:lnTo>
                      <a:pt x="50" y="37"/>
                    </a:lnTo>
                    <a:lnTo>
                      <a:pt x="50" y="37"/>
                    </a:lnTo>
                    <a:lnTo>
                      <a:pt x="50" y="37"/>
                    </a:lnTo>
                    <a:lnTo>
                      <a:pt x="50" y="38"/>
                    </a:lnTo>
                    <a:lnTo>
                      <a:pt x="50" y="38"/>
                    </a:lnTo>
                    <a:lnTo>
                      <a:pt x="49" y="38"/>
                    </a:lnTo>
                    <a:lnTo>
                      <a:pt x="48" y="40"/>
                    </a:lnTo>
                    <a:lnTo>
                      <a:pt x="48" y="40"/>
                    </a:lnTo>
                    <a:lnTo>
                      <a:pt x="46" y="41"/>
                    </a:lnTo>
                    <a:lnTo>
                      <a:pt x="46" y="41"/>
                    </a:lnTo>
                    <a:lnTo>
                      <a:pt x="44" y="41"/>
                    </a:lnTo>
                    <a:lnTo>
                      <a:pt x="44" y="41"/>
                    </a:lnTo>
                    <a:lnTo>
                      <a:pt x="42" y="40"/>
                    </a:lnTo>
                    <a:lnTo>
                      <a:pt x="40" y="40"/>
                    </a:lnTo>
                    <a:lnTo>
                      <a:pt x="40" y="40"/>
                    </a:lnTo>
                    <a:lnTo>
                      <a:pt x="36" y="40"/>
                    </a:lnTo>
                    <a:lnTo>
                      <a:pt x="36" y="40"/>
                    </a:lnTo>
                    <a:lnTo>
                      <a:pt x="32" y="41"/>
                    </a:lnTo>
                    <a:lnTo>
                      <a:pt x="29" y="42"/>
                    </a:lnTo>
                    <a:lnTo>
                      <a:pt x="29" y="42"/>
                    </a:lnTo>
                    <a:lnTo>
                      <a:pt x="28" y="44"/>
                    </a:lnTo>
                    <a:lnTo>
                      <a:pt x="28" y="45"/>
                    </a:lnTo>
                    <a:lnTo>
                      <a:pt x="29" y="46"/>
                    </a:lnTo>
                    <a:lnTo>
                      <a:pt x="29" y="46"/>
                    </a:lnTo>
                    <a:lnTo>
                      <a:pt x="30" y="48"/>
                    </a:lnTo>
                    <a:lnTo>
                      <a:pt x="30" y="49"/>
                    </a:lnTo>
                    <a:lnTo>
                      <a:pt x="30" y="49"/>
                    </a:lnTo>
                    <a:lnTo>
                      <a:pt x="29" y="50"/>
                    </a:lnTo>
                    <a:lnTo>
                      <a:pt x="28" y="50"/>
                    </a:lnTo>
                    <a:lnTo>
                      <a:pt x="28" y="50"/>
                    </a:lnTo>
                    <a:lnTo>
                      <a:pt x="26" y="50"/>
                    </a:lnTo>
                    <a:lnTo>
                      <a:pt x="25" y="49"/>
                    </a:lnTo>
                    <a:lnTo>
                      <a:pt x="24" y="48"/>
                    </a:lnTo>
                    <a:lnTo>
                      <a:pt x="24" y="48"/>
                    </a:lnTo>
                    <a:lnTo>
                      <a:pt x="24" y="48"/>
                    </a:lnTo>
                    <a:lnTo>
                      <a:pt x="21" y="49"/>
                    </a:lnTo>
                    <a:lnTo>
                      <a:pt x="21" y="49"/>
                    </a:lnTo>
                    <a:lnTo>
                      <a:pt x="18" y="52"/>
                    </a:lnTo>
                    <a:lnTo>
                      <a:pt x="18" y="52"/>
                    </a:lnTo>
                    <a:lnTo>
                      <a:pt x="17" y="60"/>
                    </a:lnTo>
                    <a:lnTo>
                      <a:pt x="17" y="60"/>
                    </a:lnTo>
                    <a:lnTo>
                      <a:pt x="17" y="62"/>
                    </a:lnTo>
                    <a:lnTo>
                      <a:pt x="16" y="65"/>
                    </a:lnTo>
                    <a:lnTo>
                      <a:pt x="16" y="65"/>
                    </a:lnTo>
                    <a:lnTo>
                      <a:pt x="16" y="69"/>
                    </a:lnTo>
                    <a:lnTo>
                      <a:pt x="14" y="73"/>
                    </a:lnTo>
                    <a:lnTo>
                      <a:pt x="14" y="73"/>
                    </a:lnTo>
                    <a:lnTo>
                      <a:pt x="12" y="74"/>
                    </a:lnTo>
                    <a:lnTo>
                      <a:pt x="10" y="75"/>
                    </a:lnTo>
                    <a:lnTo>
                      <a:pt x="10" y="75"/>
                    </a:lnTo>
                    <a:lnTo>
                      <a:pt x="7" y="81"/>
                    </a:lnTo>
                    <a:lnTo>
                      <a:pt x="7" y="81"/>
                    </a:lnTo>
                    <a:lnTo>
                      <a:pt x="7" y="83"/>
                    </a:lnTo>
                    <a:lnTo>
                      <a:pt x="5" y="86"/>
                    </a:lnTo>
                    <a:lnTo>
                      <a:pt x="5" y="86"/>
                    </a:lnTo>
                    <a:lnTo>
                      <a:pt x="4" y="87"/>
                    </a:lnTo>
                    <a:lnTo>
                      <a:pt x="4" y="90"/>
                    </a:lnTo>
                    <a:lnTo>
                      <a:pt x="4" y="90"/>
                    </a:lnTo>
                    <a:lnTo>
                      <a:pt x="4" y="97"/>
                    </a:lnTo>
                    <a:lnTo>
                      <a:pt x="4" y="97"/>
                    </a:lnTo>
                    <a:lnTo>
                      <a:pt x="3" y="99"/>
                    </a:lnTo>
                    <a:lnTo>
                      <a:pt x="3" y="99"/>
                    </a:lnTo>
                    <a:lnTo>
                      <a:pt x="3" y="102"/>
                    </a:lnTo>
                    <a:lnTo>
                      <a:pt x="3" y="102"/>
                    </a:lnTo>
                    <a:lnTo>
                      <a:pt x="0" y="107"/>
                    </a:lnTo>
                    <a:lnTo>
                      <a:pt x="0" y="107"/>
                    </a:lnTo>
                    <a:lnTo>
                      <a:pt x="0" y="110"/>
                    </a:lnTo>
                    <a:lnTo>
                      <a:pt x="1" y="111"/>
                    </a:lnTo>
                    <a:lnTo>
                      <a:pt x="4" y="112"/>
                    </a:lnTo>
                    <a:lnTo>
                      <a:pt x="4" y="112"/>
                    </a:lnTo>
                    <a:lnTo>
                      <a:pt x="8" y="118"/>
                    </a:lnTo>
                    <a:lnTo>
                      <a:pt x="8" y="118"/>
                    </a:lnTo>
                    <a:lnTo>
                      <a:pt x="10" y="122"/>
                    </a:lnTo>
                    <a:lnTo>
                      <a:pt x="10" y="122"/>
                    </a:lnTo>
                    <a:lnTo>
                      <a:pt x="12" y="126"/>
                    </a:lnTo>
                    <a:lnTo>
                      <a:pt x="12" y="126"/>
                    </a:lnTo>
                    <a:lnTo>
                      <a:pt x="14" y="128"/>
                    </a:lnTo>
                    <a:lnTo>
                      <a:pt x="14" y="128"/>
                    </a:lnTo>
                    <a:lnTo>
                      <a:pt x="17" y="134"/>
                    </a:lnTo>
                    <a:lnTo>
                      <a:pt x="17" y="134"/>
                    </a:lnTo>
                    <a:lnTo>
                      <a:pt x="18" y="136"/>
                    </a:lnTo>
                    <a:lnTo>
                      <a:pt x="20" y="139"/>
                    </a:lnTo>
                    <a:lnTo>
                      <a:pt x="20" y="139"/>
                    </a:lnTo>
                    <a:lnTo>
                      <a:pt x="20" y="142"/>
                    </a:lnTo>
                    <a:lnTo>
                      <a:pt x="21" y="146"/>
                    </a:lnTo>
                    <a:lnTo>
                      <a:pt x="21" y="146"/>
                    </a:lnTo>
                    <a:lnTo>
                      <a:pt x="24" y="150"/>
                    </a:lnTo>
                    <a:lnTo>
                      <a:pt x="26" y="153"/>
                    </a:lnTo>
                    <a:lnTo>
                      <a:pt x="26" y="153"/>
                    </a:lnTo>
                    <a:lnTo>
                      <a:pt x="26" y="156"/>
                    </a:lnTo>
                    <a:lnTo>
                      <a:pt x="28" y="157"/>
                    </a:lnTo>
                    <a:lnTo>
                      <a:pt x="28" y="157"/>
                    </a:lnTo>
                    <a:lnTo>
                      <a:pt x="30" y="159"/>
                    </a:lnTo>
                    <a:lnTo>
                      <a:pt x="34" y="159"/>
                    </a:lnTo>
                    <a:lnTo>
                      <a:pt x="34" y="159"/>
                    </a:lnTo>
                    <a:lnTo>
                      <a:pt x="36" y="157"/>
                    </a:lnTo>
                    <a:lnTo>
                      <a:pt x="36" y="155"/>
                    </a:lnTo>
                    <a:lnTo>
                      <a:pt x="36" y="151"/>
                    </a:lnTo>
                    <a:lnTo>
                      <a:pt x="37" y="148"/>
                    </a:lnTo>
                    <a:lnTo>
                      <a:pt x="37" y="148"/>
                    </a:lnTo>
                    <a:lnTo>
                      <a:pt x="38" y="151"/>
                    </a:lnTo>
                    <a:lnTo>
                      <a:pt x="38" y="152"/>
                    </a:lnTo>
                    <a:lnTo>
                      <a:pt x="38" y="152"/>
                    </a:lnTo>
                    <a:lnTo>
                      <a:pt x="38" y="155"/>
                    </a:lnTo>
                    <a:lnTo>
                      <a:pt x="37" y="157"/>
                    </a:lnTo>
                    <a:lnTo>
                      <a:pt x="37" y="157"/>
                    </a:lnTo>
                    <a:lnTo>
                      <a:pt x="36" y="161"/>
                    </a:lnTo>
                    <a:lnTo>
                      <a:pt x="34" y="165"/>
                    </a:lnTo>
                    <a:lnTo>
                      <a:pt x="34" y="165"/>
                    </a:lnTo>
                    <a:lnTo>
                      <a:pt x="33" y="168"/>
                    </a:lnTo>
                    <a:lnTo>
                      <a:pt x="33" y="171"/>
                    </a:lnTo>
                    <a:lnTo>
                      <a:pt x="33" y="171"/>
                    </a:lnTo>
                    <a:lnTo>
                      <a:pt x="34" y="175"/>
                    </a:lnTo>
                    <a:lnTo>
                      <a:pt x="34" y="175"/>
                    </a:lnTo>
                    <a:lnTo>
                      <a:pt x="38" y="177"/>
                    </a:lnTo>
                    <a:lnTo>
                      <a:pt x="38" y="177"/>
                    </a:lnTo>
                    <a:lnTo>
                      <a:pt x="37" y="176"/>
                    </a:lnTo>
                    <a:lnTo>
                      <a:pt x="37" y="175"/>
                    </a:lnTo>
                    <a:lnTo>
                      <a:pt x="37" y="175"/>
                    </a:lnTo>
                    <a:lnTo>
                      <a:pt x="37" y="173"/>
                    </a:lnTo>
                    <a:lnTo>
                      <a:pt x="38" y="173"/>
                    </a:lnTo>
                    <a:lnTo>
                      <a:pt x="40" y="175"/>
                    </a:lnTo>
                    <a:lnTo>
                      <a:pt x="40" y="175"/>
                    </a:lnTo>
                    <a:lnTo>
                      <a:pt x="42" y="176"/>
                    </a:lnTo>
                    <a:lnTo>
                      <a:pt x="44" y="176"/>
                    </a:lnTo>
                    <a:lnTo>
                      <a:pt x="45" y="176"/>
                    </a:lnTo>
                    <a:lnTo>
                      <a:pt x="45" y="176"/>
                    </a:lnTo>
                    <a:lnTo>
                      <a:pt x="46" y="175"/>
                    </a:lnTo>
                    <a:lnTo>
                      <a:pt x="46" y="172"/>
                    </a:lnTo>
                    <a:lnTo>
                      <a:pt x="46" y="172"/>
                    </a:lnTo>
                    <a:lnTo>
                      <a:pt x="49" y="169"/>
                    </a:lnTo>
                    <a:lnTo>
                      <a:pt x="49" y="169"/>
                    </a:lnTo>
                    <a:lnTo>
                      <a:pt x="50" y="167"/>
                    </a:lnTo>
                    <a:lnTo>
                      <a:pt x="50" y="167"/>
                    </a:lnTo>
                    <a:lnTo>
                      <a:pt x="53" y="164"/>
                    </a:lnTo>
                    <a:lnTo>
                      <a:pt x="53" y="164"/>
                    </a:lnTo>
                    <a:lnTo>
                      <a:pt x="53" y="161"/>
                    </a:lnTo>
                    <a:lnTo>
                      <a:pt x="53" y="161"/>
                    </a:lnTo>
                    <a:lnTo>
                      <a:pt x="53" y="159"/>
                    </a:lnTo>
                    <a:lnTo>
                      <a:pt x="53" y="156"/>
                    </a:lnTo>
                    <a:lnTo>
                      <a:pt x="54" y="156"/>
                    </a:lnTo>
                    <a:lnTo>
                      <a:pt x="54" y="156"/>
                    </a:lnTo>
                    <a:lnTo>
                      <a:pt x="56" y="156"/>
                    </a:lnTo>
                    <a:lnTo>
                      <a:pt x="56" y="157"/>
                    </a:lnTo>
                    <a:lnTo>
                      <a:pt x="56" y="160"/>
                    </a:lnTo>
                    <a:lnTo>
                      <a:pt x="56" y="160"/>
                    </a:lnTo>
                    <a:lnTo>
                      <a:pt x="58" y="163"/>
                    </a:lnTo>
                    <a:lnTo>
                      <a:pt x="61" y="165"/>
                    </a:lnTo>
                    <a:lnTo>
                      <a:pt x="61" y="165"/>
                    </a:lnTo>
                    <a:lnTo>
                      <a:pt x="62" y="165"/>
                    </a:lnTo>
                    <a:lnTo>
                      <a:pt x="64" y="164"/>
                    </a:lnTo>
                    <a:lnTo>
                      <a:pt x="66" y="161"/>
                    </a:lnTo>
                    <a:lnTo>
                      <a:pt x="66" y="161"/>
                    </a:lnTo>
                    <a:lnTo>
                      <a:pt x="66" y="159"/>
                    </a:lnTo>
                    <a:lnTo>
                      <a:pt x="68" y="157"/>
                    </a:lnTo>
                    <a:lnTo>
                      <a:pt x="68" y="157"/>
                    </a:lnTo>
                    <a:lnTo>
                      <a:pt x="70" y="156"/>
                    </a:lnTo>
                    <a:lnTo>
                      <a:pt x="70" y="156"/>
                    </a:lnTo>
                    <a:lnTo>
                      <a:pt x="74" y="153"/>
                    </a:lnTo>
                    <a:lnTo>
                      <a:pt x="77" y="151"/>
                    </a:lnTo>
                    <a:lnTo>
                      <a:pt x="77" y="151"/>
                    </a:lnTo>
                    <a:lnTo>
                      <a:pt x="76" y="153"/>
                    </a:lnTo>
                    <a:lnTo>
                      <a:pt x="76" y="155"/>
                    </a:lnTo>
                    <a:lnTo>
                      <a:pt x="76" y="155"/>
                    </a:lnTo>
                    <a:lnTo>
                      <a:pt x="73" y="156"/>
                    </a:lnTo>
                    <a:lnTo>
                      <a:pt x="73" y="156"/>
                    </a:lnTo>
                    <a:lnTo>
                      <a:pt x="73" y="159"/>
                    </a:lnTo>
                    <a:lnTo>
                      <a:pt x="73" y="159"/>
                    </a:lnTo>
                    <a:lnTo>
                      <a:pt x="73" y="160"/>
                    </a:lnTo>
                    <a:lnTo>
                      <a:pt x="73" y="160"/>
                    </a:lnTo>
                    <a:lnTo>
                      <a:pt x="73" y="160"/>
                    </a:lnTo>
                    <a:lnTo>
                      <a:pt x="73" y="160"/>
                    </a:lnTo>
                    <a:lnTo>
                      <a:pt x="73" y="160"/>
                    </a:lnTo>
                    <a:lnTo>
                      <a:pt x="73" y="160"/>
                    </a:lnTo>
                    <a:lnTo>
                      <a:pt x="73" y="160"/>
                    </a:lnTo>
                    <a:lnTo>
                      <a:pt x="73" y="163"/>
                    </a:lnTo>
                    <a:lnTo>
                      <a:pt x="73" y="163"/>
                    </a:lnTo>
                    <a:lnTo>
                      <a:pt x="74" y="164"/>
                    </a:lnTo>
                    <a:lnTo>
                      <a:pt x="76" y="165"/>
                    </a:lnTo>
                    <a:lnTo>
                      <a:pt x="76" y="165"/>
                    </a:lnTo>
                    <a:lnTo>
                      <a:pt x="77" y="168"/>
                    </a:lnTo>
                    <a:lnTo>
                      <a:pt x="76" y="171"/>
                    </a:lnTo>
                    <a:lnTo>
                      <a:pt x="76" y="171"/>
                    </a:lnTo>
                    <a:lnTo>
                      <a:pt x="76" y="172"/>
                    </a:lnTo>
                    <a:lnTo>
                      <a:pt x="74" y="173"/>
                    </a:lnTo>
                    <a:lnTo>
                      <a:pt x="74" y="173"/>
                    </a:lnTo>
                    <a:lnTo>
                      <a:pt x="72" y="176"/>
                    </a:lnTo>
                    <a:lnTo>
                      <a:pt x="69" y="179"/>
                    </a:lnTo>
                    <a:lnTo>
                      <a:pt x="69" y="179"/>
                    </a:lnTo>
                    <a:lnTo>
                      <a:pt x="68" y="181"/>
                    </a:lnTo>
                    <a:lnTo>
                      <a:pt x="68" y="181"/>
                    </a:lnTo>
                    <a:lnTo>
                      <a:pt x="68" y="183"/>
                    </a:lnTo>
                    <a:lnTo>
                      <a:pt x="68" y="183"/>
                    </a:lnTo>
                    <a:lnTo>
                      <a:pt x="66" y="184"/>
                    </a:lnTo>
                    <a:lnTo>
                      <a:pt x="66" y="185"/>
                    </a:lnTo>
                    <a:lnTo>
                      <a:pt x="66" y="185"/>
                    </a:lnTo>
                    <a:lnTo>
                      <a:pt x="69" y="188"/>
                    </a:lnTo>
                    <a:lnTo>
                      <a:pt x="72" y="188"/>
                    </a:lnTo>
                    <a:lnTo>
                      <a:pt x="72" y="188"/>
                    </a:lnTo>
                    <a:lnTo>
                      <a:pt x="73" y="187"/>
                    </a:lnTo>
                    <a:lnTo>
                      <a:pt x="74" y="187"/>
                    </a:lnTo>
                    <a:lnTo>
                      <a:pt x="76" y="188"/>
                    </a:lnTo>
                    <a:lnTo>
                      <a:pt x="76" y="188"/>
                    </a:lnTo>
                    <a:lnTo>
                      <a:pt x="73" y="189"/>
                    </a:lnTo>
                    <a:lnTo>
                      <a:pt x="70" y="192"/>
                    </a:lnTo>
                    <a:lnTo>
                      <a:pt x="70" y="192"/>
                    </a:lnTo>
                    <a:lnTo>
                      <a:pt x="70" y="194"/>
                    </a:lnTo>
                    <a:lnTo>
                      <a:pt x="70" y="194"/>
                    </a:lnTo>
                    <a:lnTo>
                      <a:pt x="69" y="196"/>
                    </a:lnTo>
                    <a:lnTo>
                      <a:pt x="69" y="196"/>
                    </a:lnTo>
                    <a:lnTo>
                      <a:pt x="66" y="196"/>
                    </a:lnTo>
                    <a:lnTo>
                      <a:pt x="64" y="196"/>
                    </a:lnTo>
                    <a:lnTo>
                      <a:pt x="64" y="196"/>
                    </a:lnTo>
                    <a:lnTo>
                      <a:pt x="62" y="197"/>
                    </a:lnTo>
                    <a:lnTo>
                      <a:pt x="62" y="197"/>
                    </a:lnTo>
                    <a:lnTo>
                      <a:pt x="61" y="198"/>
                    </a:lnTo>
                    <a:lnTo>
                      <a:pt x="61" y="198"/>
                    </a:lnTo>
                    <a:lnTo>
                      <a:pt x="60" y="200"/>
                    </a:lnTo>
                    <a:lnTo>
                      <a:pt x="60" y="200"/>
                    </a:lnTo>
                    <a:lnTo>
                      <a:pt x="56" y="200"/>
                    </a:lnTo>
                    <a:lnTo>
                      <a:pt x="56" y="200"/>
                    </a:lnTo>
                    <a:lnTo>
                      <a:pt x="54" y="201"/>
                    </a:lnTo>
                    <a:lnTo>
                      <a:pt x="54" y="204"/>
                    </a:lnTo>
                    <a:lnTo>
                      <a:pt x="54" y="204"/>
                    </a:lnTo>
                    <a:lnTo>
                      <a:pt x="54" y="206"/>
                    </a:lnTo>
                    <a:lnTo>
                      <a:pt x="54" y="206"/>
                    </a:lnTo>
                    <a:lnTo>
                      <a:pt x="54" y="208"/>
                    </a:lnTo>
                    <a:lnTo>
                      <a:pt x="54" y="208"/>
                    </a:lnTo>
                    <a:lnTo>
                      <a:pt x="54" y="210"/>
                    </a:lnTo>
                    <a:lnTo>
                      <a:pt x="54" y="214"/>
                    </a:lnTo>
                    <a:lnTo>
                      <a:pt x="53" y="217"/>
                    </a:lnTo>
                    <a:lnTo>
                      <a:pt x="54" y="220"/>
                    </a:lnTo>
                    <a:lnTo>
                      <a:pt x="54" y="220"/>
                    </a:lnTo>
                    <a:lnTo>
                      <a:pt x="54" y="224"/>
                    </a:lnTo>
                    <a:lnTo>
                      <a:pt x="56" y="226"/>
                    </a:lnTo>
                    <a:lnTo>
                      <a:pt x="56" y="226"/>
                    </a:lnTo>
                    <a:lnTo>
                      <a:pt x="58" y="228"/>
                    </a:lnTo>
                    <a:lnTo>
                      <a:pt x="58" y="228"/>
                    </a:lnTo>
                    <a:lnTo>
                      <a:pt x="61" y="229"/>
                    </a:lnTo>
                    <a:lnTo>
                      <a:pt x="61" y="229"/>
                    </a:lnTo>
                    <a:lnTo>
                      <a:pt x="65" y="230"/>
                    </a:lnTo>
                    <a:lnTo>
                      <a:pt x="68" y="230"/>
                    </a:lnTo>
                    <a:lnTo>
                      <a:pt x="68" y="230"/>
                    </a:lnTo>
                    <a:lnTo>
                      <a:pt x="66" y="233"/>
                    </a:lnTo>
                    <a:lnTo>
                      <a:pt x="66" y="233"/>
                    </a:lnTo>
                    <a:lnTo>
                      <a:pt x="66" y="234"/>
                    </a:lnTo>
                    <a:lnTo>
                      <a:pt x="66" y="234"/>
                    </a:lnTo>
                    <a:lnTo>
                      <a:pt x="64" y="235"/>
                    </a:lnTo>
                    <a:lnTo>
                      <a:pt x="64" y="235"/>
                    </a:lnTo>
                    <a:lnTo>
                      <a:pt x="62" y="237"/>
                    </a:lnTo>
                    <a:lnTo>
                      <a:pt x="62" y="237"/>
                    </a:lnTo>
                    <a:lnTo>
                      <a:pt x="60" y="242"/>
                    </a:lnTo>
                    <a:lnTo>
                      <a:pt x="60" y="242"/>
                    </a:lnTo>
                    <a:lnTo>
                      <a:pt x="57" y="245"/>
                    </a:lnTo>
                    <a:lnTo>
                      <a:pt x="57" y="245"/>
                    </a:lnTo>
                    <a:lnTo>
                      <a:pt x="57" y="247"/>
                    </a:lnTo>
                    <a:lnTo>
                      <a:pt x="56" y="249"/>
                    </a:lnTo>
                    <a:lnTo>
                      <a:pt x="56" y="249"/>
                    </a:lnTo>
                    <a:lnTo>
                      <a:pt x="54" y="250"/>
                    </a:lnTo>
                    <a:lnTo>
                      <a:pt x="52" y="253"/>
                    </a:lnTo>
                    <a:lnTo>
                      <a:pt x="52" y="253"/>
                    </a:lnTo>
                    <a:lnTo>
                      <a:pt x="50" y="258"/>
                    </a:lnTo>
                    <a:lnTo>
                      <a:pt x="50" y="262"/>
                    </a:lnTo>
                    <a:lnTo>
                      <a:pt x="50" y="262"/>
                    </a:lnTo>
                    <a:lnTo>
                      <a:pt x="53" y="265"/>
                    </a:lnTo>
                    <a:lnTo>
                      <a:pt x="53" y="265"/>
                    </a:lnTo>
                    <a:lnTo>
                      <a:pt x="54" y="269"/>
                    </a:lnTo>
                    <a:lnTo>
                      <a:pt x="54" y="269"/>
                    </a:lnTo>
                    <a:lnTo>
                      <a:pt x="57" y="271"/>
                    </a:lnTo>
                    <a:lnTo>
                      <a:pt x="58" y="274"/>
                    </a:lnTo>
                    <a:lnTo>
                      <a:pt x="58" y="274"/>
                    </a:lnTo>
                    <a:lnTo>
                      <a:pt x="58" y="275"/>
                    </a:lnTo>
                    <a:lnTo>
                      <a:pt x="60" y="278"/>
                    </a:lnTo>
                    <a:lnTo>
                      <a:pt x="60" y="278"/>
                    </a:lnTo>
                    <a:lnTo>
                      <a:pt x="61" y="279"/>
                    </a:lnTo>
                    <a:lnTo>
                      <a:pt x="61" y="279"/>
                    </a:lnTo>
                    <a:lnTo>
                      <a:pt x="62" y="282"/>
                    </a:lnTo>
                    <a:lnTo>
                      <a:pt x="62" y="282"/>
                    </a:lnTo>
                    <a:lnTo>
                      <a:pt x="64" y="284"/>
                    </a:lnTo>
                    <a:lnTo>
                      <a:pt x="64" y="284"/>
                    </a:lnTo>
                    <a:lnTo>
                      <a:pt x="65" y="287"/>
                    </a:lnTo>
                    <a:lnTo>
                      <a:pt x="65" y="287"/>
                    </a:lnTo>
                    <a:lnTo>
                      <a:pt x="68" y="291"/>
                    </a:lnTo>
                    <a:lnTo>
                      <a:pt x="68" y="291"/>
                    </a:lnTo>
                    <a:lnTo>
                      <a:pt x="70" y="294"/>
                    </a:lnTo>
                    <a:lnTo>
                      <a:pt x="73" y="295"/>
                    </a:lnTo>
                    <a:lnTo>
                      <a:pt x="73" y="295"/>
                    </a:lnTo>
                    <a:lnTo>
                      <a:pt x="74" y="295"/>
                    </a:lnTo>
                    <a:lnTo>
                      <a:pt x="74" y="295"/>
                    </a:lnTo>
                    <a:lnTo>
                      <a:pt x="78" y="295"/>
                    </a:lnTo>
                    <a:lnTo>
                      <a:pt x="82" y="292"/>
                    </a:lnTo>
                    <a:lnTo>
                      <a:pt x="82" y="292"/>
                    </a:lnTo>
                    <a:lnTo>
                      <a:pt x="85" y="290"/>
                    </a:lnTo>
                    <a:lnTo>
                      <a:pt x="88" y="288"/>
                    </a:lnTo>
                    <a:lnTo>
                      <a:pt x="89" y="288"/>
                    </a:lnTo>
                    <a:lnTo>
                      <a:pt x="89" y="288"/>
                    </a:lnTo>
                    <a:lnTo>
                      <a:pt x="89" y="291"/>
                    </a:lnTo>
                    <a:lnTo>
                      <a:pt x="89" y="291"/>
                    </a:lnTo>
                    <a:lnTo>
                      <a:pt x="86" y="292"/>
                    </a:lnTo>
                    <a:lnTo>
                      <a:pt x="84" y="294"/>
                    </a:lnTo>
                    <a:lnTo>
                      <a:pt x="84" y="294"/>
                    </a:lnTo>
                    <a:lnTo>
                      <a:pt x="84" y="295"/>
                    </a:lnTo>
                    <a:lnTo>
                      <a:pt x="84" y="298"/>
                    </a:lnTo>
                    <a:lnTo>
                      <a:pt x="84" y="298"/>
                    </a:lnTo>
                    <a:lnTo>
                      <a:pt x="81" y="299"/>
                    </a:lnTo>
                    <a:lnTo>
                      <a:pt x="81" y="299"/>
                    </a:lnTo>
                    <a:lnTo>
                      <a:pt x="77" y="299"/>
                    </a:lnTo>
                    <a:lnTo>
                      <a:pt x="77" y="299"/>
                    </a:lnTo>
                    <a:lnTo>
                      <a:pt x="73" y="300"/>
                    </a:lnTo>
                    <a:lnTo>
                      <a:pt x="73" y="300"/>
                    </a:lnTo>
                    <a:lnTo>
                      <a:pt x="72" y="300"/>
                    </a:lnTo>
                    <a:lnTo>
                      <a:pt x="70" y="299"/>
                    </a:lnTo>
                    <a:lnTo>
                      <a:pt x="68" y="296"/>
                    </a:lnTo>
                    <a:lnTo>
                      <a:pt x="68" y="296"/>
                    </a:lnTo>
                    <a:lnTo>
                      <a:pt x="62" y="295"/>
                    </a:lnTo>
                    <a:lnTo>
                      <a:pt x="60" y="295"/>
                    </a:lnTo>
                    <a:lnTo>
                      <a:pt x="57" y="296"/>
                    </a:lnTo>
                    <a:lnTo>
                      <a:pt x="57" y="296"/>
                    </a:lnTo>
                    <a:lnTo>
                      <a:pt x="56" y="298"/>
                    </a:lnTo>
                    <a:lnTo>
                      <a:pt x="54" y="299"/>
                    </a:lnTo>
                    <a:lnTo>
                      <a:pt x="57" y="303"/>
                    </a:lnTo>
                    <a:lnTo>
                      <a:pt x="64" y="308"/>
                    </a:lnTo>
                    <a:lnTo>
                      <a:pt x="64" y="308"/>
                    </a:lnTo>
                    <a:lnTo>
                      <a:pt x="69" y="314"/>
                    </a:lnTo>
                    <a:lnTo>
                      <a:pt x="70" y="316"/>
                    </a:lnTo>
                    <a:lnTo>
                      <a:pt x="72" y="320"/>
                    </a:lnTo>
                    <a:lnTo>
                      <a:pt x="72" y="320"/>
                    </a:lnTo>
                    <a:lnTo>
                      <a:pt x="73" y="324"/>
                    </a:lnTo>
                    <a:lnTo>
                      <a:pt x="76" y="328"/>
                    </a:lnTo>
                    <a:lnTo>
                      <a:pt x="76" y="328"/>
                    </a:lnTo>
                    <a:lnTo>
                      <a:pt x="78" y="336"/>
                    </a:lnTo>
                    <a:lnTo>
                      <a:pt x="80" y="340"/>
                    </a:lnTo>
                    <a:lnTo>
                      <a:pt x="82" y="343"/>
                    </a:lnTo>
                    <a:lnTo>
                      <a:pt x="82" y="343"/>
                    </a:lnTo>
                    <a:lnTo>
                      <a:pt x="85" y="345"/>
                    </a:lnTo>
                    <a:lnTo>
                      <a:pt x="88" y="347"/>
                    </a:lnTo>
                    <a:lnTo>
                      <a:pt x="94" y="348"/>
                    </a:lnTo>
                    <a:lnTo>
                      <a:pt x="94" y="348"/>
                    </a:lnTo>
                    <a:lnTo>
                      <a:pt x="100" y="347"/>
                    </a:lnTo>
                    <a:lnTo>
                      <a:pt x="100" y="347"/>
                    </a:lnTo>
                    <a:lnTo>
                      <a:pt x="102" y="347"/>
                    </a:lnTo>
                    <a:lnTo>
                      <a:pt x="104" y="347"/>
                    </a:lnTo>
                    <a:lnTo>
                      <a:pt x="106" y="349"/>
                    </a:lnTo>
                    <a:lnTo>
                      <a:pt x="106" y="349"/>
                    </a:lnTo>
                    <a:lnTo>
                      <a:pt x="109" y="349"/>
                    </a:lnTo>
                    <a:lnTo>
                      <a:pt x="113" y="349"/>
                    </a:lnTo>
                    <a:lnTo>
                      <a:pt x="116" y="349"/>
                    </a:lnTo>
                    <a:lnTo>
                      <a:pt x="120" y="349"/>
                    </a:lnTo>
                    <a:lnTo>
                      <a:pt x="120" y="349"/>
                    </a:lnTo>
                    <a:lnTo>
                      <a:pt x="121" y="351"/>
                    </a:lnTo>
                    <a:lnTo>
                      <a:pt x="121" y="351"/>
                    </a:lnTo>
                    <a:lnTo>
                      <a:pt x="121" y="352"/>
                    </a:lnTo>
                    <a:lnTo>
                      <a:pt x="121" y="353"/>
                    </a:lnTo>
                    <a:lnTo>
                      <a:pt x="121" y="353"/>
                    </a:lnTo>
                    <a:lnTo>
                      <a:pt x="122" y="352"/>
                    </a:lnTo>
                    <a:lnTo>
                      <a:pt x="122" y="352"/>
                    </a:lnTo>
                    <a:lnTo>
                      <a:pt x="126" y="348"/>
                    </a:lnTo>
                    <a:lnTo>
                      <a:pt x="126" y="347"/>
                    </a:lnTo>
                    <a:lnTo>
                      <a:pt x="126" y="344"/>
                    </a:lnTo>
                    <a:lnTo>
                      <a:pt x="126" y="344"/>
                    </a:lnTo>
                    <a:lnTo>
                      <a:pt x="126" y="341"/>
                    </a:lnTo>
                    <a:lnTo>
                      <a:pt x="126" y="341"/>
                    </a:lnTo>
                    <a:lnTo>
                      <a:pt x="126" y="341"/>
                    </a:lnTo>
                    <a:lnTo>
                      <a:pt x="126" y="341"/>
                    </a:lnTo>
                    <a:lnTo>
                      <a:pt x="126" y="340"/>
                    </a:lnTo>
                    <a:lnTo>
                      <a:pt x="126" y="340"/>
                    </a:lnTo>
                    <a:lnTo>
                      <a:pt x="125" y="337"/>
                    </a:lnTo>
                    <a:lnTo>
                      <a:pt x="125" y="335"/>
                    </a:lnTo>
                    <a:lnTo>
                      <a:pt x="125" y="335"/>
                    </a:lnTo>
                    <a:lnTo>
                      <a:pt x="126" y="332"/>
                    </a:lnTo>
                    <a:lnTo>
                      <a:pt x="128" y="332"/>
                    </a:lnTo>
                    <a:lnTo>
                      <a:pt x="132" y="331"/>
                    </a:lnTo>
                    <a:lnTo>
                      <a:pt x="132" y="331"/>
                    </a:lnTo>
                    <a:lnTo>
                      <a:pt x="133" y="331"/>
                    </a:lnTo>
                    <a:lnTo>
                      <a:pt x="133" y="331"/>
                    </a:lnTo>
                    <a:lnTo>
                      <a:pt x="134" y="331"/>
                    </a:lnTo>
                    <a:lnTo>
                      <a:pt x="134" y="331"/>
                    </a:lnTo>
                    <a:lnTo>
                      <a:pt x="137" y="329"/>
                    </a:lnTo>
                    <a:lnTo>
                      <a:pt x="137" y="328"/>
                    </a:lnTo>
                    <a:lnTo>
                      <a:pt x="140" y="324"/>
                    </a:lnTo>
                    <a:lnTo>
                      <a:pt x="140" y="324"/>
                    </a:lnTo>
                    <a:lnTo>
                      <a:pt x="144" y="320"/>
                    </a:lnTo>
                    <a:lnTo>
                      <a:pt x="144" y="320"/>
                    </a:lnTo>
                    <a:lnTo>
                      <a:pt x="145" y="316"/>
                    </a:lnTo>
                    <a:lnTo>
                      <a:pt x="145" y="316"/>
                    </a:lnTo>
                    <a:lnTo>
                      <a:pt x="148" y="315"/>
                    </a:lnTo>
                    <a:lnTo>
                      <a:pt x="150" y="315"/>
                    </a:lnTo>
                    <a:lnTo>
                      <a:pt x="153" y="315"/>
                    </a:lnTo>
                    <a:lnTo>
                      <a:pt x="157" y="314"/>
                    </a:lnTo>
                    <a:lnTo>
                      <a:pt x="157" y="314"/>
                    </a:lnTo>
                    <a:lnTo>
                      <a:pt x="159" y="311"/>
                    </a:lnTo>
                    <a:lnTo>
                      <a:pt x="162" y="307"/>
                    </a:lnTo>
                    <a:lnTo>
                      <a:pt x="162" y="307"/>
                    </a:lnTo>
                    <a:lnTo>
                      <a:pt x="162" y="307"/>
                    </a:lnTo>
                    <a:lnTo>
                      <a:pt x="162" y="307"/>
                    </a:lnTo>
                    <a:lnTo>
                      <a:pt x="162" y="307"/>
                    </a:lnTo>
                    <a:lnTo>
                      <a:pt x="162" y="307"/>
                    </a:lnTo>
                    <a:lnTo>
                      <a:pt x="161" y="306"/>
                    </a:lnTo>
                    <a:lnTo>
                      <a:pt x="159" y="303"/>
                    </a:lnTo>
                    <a:lnTo>
                      <a:pt x="158" y="299"/>
                    </a:lnTo>
                    <a:lnTo>
                      <a:pt x="158" y="299"/>
                    </a:lnTo>
                    <a:lnTo>
                      <a:pt x="157" y="286"/>
                    </a:lnTo>
                    <a:lnTo>
                      <a:pt x="157" y="286"/>
                    </a:lnTo>
                    <a:lnTo>
                      <a:pt x="157" y="280"/>
                    </a:lnTo>
                    <a:lnTo>
                      <a:pt x="157" y="275"/>
                    </a:lnTo>
                    <a:lnTo>
                      <a:pt x="157" y="275"/>
                    </a:lnTo>
                    <a:lnTo>
                      <a:pt x="159" y="271"/>
                    </a:lnTo>
                    <a:lnTo>
                      <a:pt x="162" y="267"/>
                    </a:lnTo>
                    <a:lnTo>
                      <a:pt x="162" y="267"/>
                    </a:lnTo>
                    <a:lnTo>
                      <a:pt x="162" y="262"/>
                    </a:lnTo>
                    <a:lnTo>
                      <a:pt x="163" y="259"/>
                    </a:lnTo>
                    <a:lnTo>
                      <a:pt x="165" y="258"/>
                    </a:lnTo>
                    <a:lnTo>
                      <a:pt x="165" y="258"/>
                    </a:lnTo>
                    <a:lnTo>
                      <a:pt x="167" y="257"/>
                    </a:lnTo>
                    <a:lnTo>
                      <a:pt x="167" y="257"/>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 name="Freeform 87">
                <a:extLst>
                  <a:ext uri="{FF2B5EF4-FFF2-40B4-BE49-F238E27FC236}">
                    <a16:creationId xmlns:a16="http://schemas.microsoft.com/office/drawing/2014/main" xmlns="" id="{11D21073-6618-4826-9339-7679BD6F4081}"/>
                  </a:ext>
                </a:extLst>
              </p:cNvPr>
              <p:cNvSpPr>
                <a:spLocks/>
              </p:cNvSpPr>
              <p:nvPr/>
            </p:nvSpPr>
            <p:spPr bwMode="auto">
              <a:xfrm>
                <a:off x="4872938" y="4201250"/>
                <a:ext cx="338087" cy="397636"/>
              </a:xfrm>
              <a:custGeom>
                <a:avLst/>
                <a:gdLst>
                  <a:gd name="T0" fmla="*/ 170 w 176"/>
                  <a:gd name="T1" fmla="*/ 186 h 207"/>
                  <a:gd name="T2" fmla="*/ 154 w 176"/>
                  <a:gd name="T3" fmla="*/ 181 h 207"/>
                  <a:gd name="T4" fmla="*/ 141 w 176"/>
                  <a:gd name="T5" fmla="*/ 180 h 207"/>
                  <a:gd name="T6" fmla="*/ 140 w 176"/>
                  <a:gd name="T7" fmla="*/ 170 h 207"/>
                  <a:gd name="T8" fmla="*/ 129 w 176"/>
                  <a:gd name="T9" fmla="*/ 161 h 207"/>
                  <a:gd name="T10" fmla="*/ 124 w 176"/>
                  <a:gd name="T11" fmla="*/ 145 h 207"/>
                  <a:gd name="T12" fmla="*/ 118 w 176"/>
                  <a:gd name="T13" fmla="*/ 127 h 207"/>
                  <a:gd name="T14" fmla="*/ 116 w 176"/>
                  <a:gd name="T15" fmla="*/ 116 h 207"/>
                  <a:gd name="T16" fmla="*/ 112 w 176"/>
                  <a:gd name="T17" fmla="*/ 111 h 207"/>
                  <a:gd name="T18" fmla="*/ 110 w 176"/>
                  <a:gd name="T19" fmla="*/ 108 h 207"/>
                  <a:gd name="T20" fmla="*/ 109 w 176"/>
                  <a:gd name="T21" fmla="*/ 107 h 207"/>
                  <a:gd name="T22" fmla="*/ 105 w 176"/>
                  <a:gd name="T23" fmla="*/ 96 h 207"/>
                  <a:gd name="T24" fmla="*/ 97 w 176"/>
                  <a:gd name="T25" fmla="*/ 77 h 207"/>
                  <a:gd name="T26" fmla="*/ 96 w 176"/>
                  <a:gd name="T27" fmla="*/ 65 h 207"/>
                  <a:gd name="T28" fmla="*/ 97 w 176"/>
                  <a:gd name="T29" fmla="*/ 54 h 207"/>
                  <a:gd name="T30" fmla="*/ 93 w 176"/>
                  <a:gd name="T31" fmla="*/ 41 h 207"/>
                  <a:gd name="T32" fmla="*/ 90 w 176"/>
                  <a:gd name="T33" fmla="*/ 32 h 207"/>
                  <a:gd name="T34" fmla="*/ 81 w 176"/>
                  <a:gd name="T35" fmla="*/ 26 h 207"/>
                  <a:gd name="T36" fmla="*/ 72 w 176"/>
                  <a:gd name="T37" fmla="*/ 20 h 207"/>
                  <a:gd name="T38" fmla="*/ 65 w 176"/>
                  <a:gd name="T39" fmla="*/ 10 h 207"/>
                  <a:gd name="T40" fmla="*/ 57 w 176"/>
                  <a:gd name="T41" fmla="*/ 0 h 207"/>
                  <a:gd name="T42" fmla="*/ 45 w 176"/>
                  <a:gd name="T43" fmla="*/ 9 h 207"/>
                  <a:gd name="T44" fmla="*/ 41 w 176"/>
                  <a:gd name="T45" fmla="*/ 17 h 207"/>
                  <a:gd name="T46" fmla="*/ 36 w 176"/>
                  <a:gd name="T47" fmla="*/ 21 h 207"/>
                  <a:gd name="T48" fmla="*/ 32 w 176"/>
                  <a:gd name="T49" fmla="*/ 25 h 207"/>
                  <a:gd name="T50" fmla="*/ 44 w 176"/>
                  <a:gd name="T51" fmla="*/ 46 h 207"/>
                  <a:gd name="T52" fmla="*/ 40 w 176"/>
                  <a:gd name="T53" fmla="*/ 55 h 207"/>
                  <a:gd name="T54" fmla="*/ 31 w 176"/>
                  <a:gd name="T55" fmla="*/ 65 h 207"/>
                  <a:gd name="T56" fmla="*/ 25 w 176"/>
                  <a:gd name="T57" fmla="*/ 65 h 207"/>
                  <a:gd name="T58" fmla="*/ 16 w 176"/>
                  <a:gd name="T59" fmla="*/ 66 h 207"/>
                  <a:gd name="T60" fmla="*/ 5 w 176"/>
                  <a:gd name="T61" fmla="*/ 82 h 207"/>
                  <a:gd name="T62" fmla="*/ 1 w 176"/>
                  <a:gd name="T63" fmla="*/ 92 h 207"/>
                  <a:gd name="T64" fmla="*/ 1 w 176"/>
                  <a:gd name="T65" fmla="*/ 95 h 207"/>
                  <a:gd name="T66" fmla="*/ 1 w 176"/>
                  <a:gd name="T67" fmla="*/ 95 h 207"/>
                  <a:gd name="T68" fmla="*/ 3 w 176"/>
                  <a:gd name="T69" fmla="*/ 96 h 207"/>
                  <a:gd name="T70" fmla="*/ 4 w 176"/>
                  <a:gd name="T71" fmla="*/ 98 h 207"/>
                  <a:gd name="T72" fmla="*/ 4 w 176"/>
                  <a:gd name="T73" fmla="*/ 99 h 207"/>
                  <a:gd name="T74" fmla="*/ 16 w 176"/>
                  <a:gd name="T75" fmla="*/ 108 h 207"/>
                  <a:gd name="T76" fmla="*/ 21 w 176"/>
                  <a:gd name="T77" fmla="*/ 115 h 207"/>
                  <a:gd name="T78" fmla="*/ 12 w 176"/>
                  <a:gd name="T79" fmla="*/ 125 h 207"/>
                  <a:gd name="T80" fmla="*/ 15 w 176"/>
                  <a:gd name="T81" fmla="*/ 135 h 207"/>
                  <a:gd name="T82" fmla="*/ 15 w 176"/>
                  <a:gd name="T83" fmla="*/ 151 h 207"/>
                  <a:gd name="T84" fmla="*/ 27 w 176"/>
                  <a:gd name="T85" fmla="*/ 149 h 207"/>
                  <a:gd name="T86" fmla="*/ 36 w 176"/>
                  <a:gd name="T87" fmla="*/ 155 h 207"/>
                  <a:gd name="T88" fmla="*/ 36 w 176"/>
                  <a:gd name="T89" fmla="*/ 170 h 207"/>
                  <a:gd name="T90" fmla="*/ 37 w 176"/>
                  <a:gd name="T91" fmla="*/ 185 h 207"/>
                  <a:gd name="T92" fmla="*/ 52 w 176"/>
                  <a:gd name="T93" fmla="*/ 197 h 207"/>
                  <a:gd name="T94" fmla="*/ 53 w 176"/>
                  <a:gd name="T95" fmla="*/ 207 h 207"/>
                  <a:gd name="T96" fmla="*/ 72 w 176"/>
                  <a:gd name="T97" fmla="*/ 205 h 207"/>
                  <a:gd name="T98" fmla="*/ 81 w 176"/>
                  <a:gd name="T99" fmla="*/ 201 h 207"/>
                  <a:gd name="T100" fmla="*/ 86 w 176"/>
                  <a:gd name="T101" fmla="*/ 197 h 207"/>
                  <a:gd name="T102" fmla="*/ 101 w 176"/>
                  <a:gd name="T103" fmla="*/ 197 h 207"/>
                  <a:gd name="T104" fmla="*/ 110 w 176"/>
                  <a:gd name="T105" fmla="*/ 202 h 207"/>
                  <a:gd name="T106" fmla="*/ 117 w 176"/>
                  <a:gd name="T107" fmla="*/ 202 h 207"/>
                  <a:gd name="T108" fmla="*/ 121 w 176"/>
                  <a:gd name="T109" fmla="*/ 198 h 207"/>
                  <a:gd name="T110" fmla="*/ 130 w 176"/>
                  <a:gd name="T111" fmla="*/ 202 h 207"/>
                  <a:gd name="T112" fmla="*/ 138 w 176"/>
                  <a:gd name="T113" fmla="*/ 197 h 207"/>
                  <a:gd name="T114" fmla="*/ 160 w 176"/>
                  <a:gd name="T115" fmla="*/ 194 h 207"/>
                  <a:gd name="T116" fmla="*/ 174 w 176"/>
                  <a:gd name="T117" fmla="*/ 19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207">
                    <a:moveTo>
                      <a:pt x="174" y="188"/>
                    </a:moveTo>
                    <a:lnTo>
                      <a:pt x="174" y="188"/>
                    </a:lnTo>
                    <a:lnTo>
                      <a:pt x="174" y="188"/>
                    </a:lnTo>
                    <a:lnTo>
                      <a:pt x="174" y="188"/>
                    </a:lnTo>
                    <a:lnTo>
                      <a:pt x="170" y="186"/>
                    </a:lnTo>
                    <a:lnTo>
                      <a:pt x="170" y="186"/>
                    </a:lnTo>
                    <a:lnTo>
                      <a:pt x="166" y="185"/>
                    </a:lnTo>
                    <a:lnTo>
                      <a:pt x="162" y="184"/>
                    </a:lnTo>
                    <a:lnTo>
                      <a:pt x="162" y="184"/>
                    </a:lnTo>
                    <a:lnTo>
                      <a:pt x="154" y="181"/>
                    </a:lnTo>
                    <a:lnTo>
                      <a:pt x="154" y="181"/>
                    </a:lnTo>
                    <a:lnTo>
                      <a:pt x="152" y="180"/>
                    </a:lnTo>
                    <a:lnTo>
                      <a:pt x="148" y="181"/>
                    </a:lnTo>
                    <a:lnTo>
                      <a:pt x="144" y="181"/>
                    </a:lnTo>
                    <a:lnTo>
                      <a:pt x="141" y="180"/>
                    </a:lnTo>
                    <a:lnTo>
                      <a:pt x="141" y="180"/>
                    </a:lnTo>
                    <a:lnTo>
                      <a:pt x="141" y="176"/>
                    </a:lnTo>
                    <a:lnTo>
                      <a:pt x="141" y="176"/>
                    </a:lnTo>
                    <a:lnTo>
                      <a:pt x="140" y="170"/>
                    </a:lnTo>
                    <a:lnTo>
                      <a:pt x="140" y="170"/>
                    </a:lnTo>
                    <a:lnTo>
                      <a:pt x="137" y="168"/>
                    </a:lnTo>
                    <a:lnTo>
                      <a:pt x="136" y="166"/>
                    </a:lnTo>
                    <a:lnTo>
                      <a:pt x="130" y="163"/>
                    </a:lnTo>
                    <a:lnTo>
                      <a:pt x="130" y="163"/>
                    </a:lnTo>
                    <a:lnTo>
                      <a:pt x="129" y="161"/>
                    </a:lnTo>
                    <a:lnTo>
                      <a:pt x="129" y="161"/>
                    </a:lnTo>
                    <a:lnTo>
                      <a:pt x="126" y="155"/>
                    </a:lnTo>
                    <a:lnTo>
                      <a:pt x="124" y="148"/>
                    </a:lnTo>
                    <a:lnTo>
                      <a:pt x="124" y="148"/>
                    </a:lnTo>
                    <a:lnTo>
                      <a:pt x="124" y="145"/>
                    </a:lnTo>
                    <a:lnTo>
                      <a:pt x="124" y="145"/>
                    </a:lnTo>
                    <a:lnTo>
                      <a:pt x="121" y="140"/>
                    </a:lnTo>
                    <a:lnTo>
                      <a:pt x="120" y="133"/>
                    </a:lnTo>
                    <a:lnTo>
                      <a:pt x="120" y="133"/>
                    </a:lnTo>
                    <a:lnTo>
                      <a:pt x="118" y="127"/>
                    </a:lnTo>
                    <a:lnTo>
                      <a:pt x="117" y="120"/>
                    </a:lnTo>
                    <a:lnTo>
                      <a:pt x="117" y="120"/>
                    </a:lnTo>
                    <a:lnTo>
                      <a:pt x="117" y="118"/>
                    </a:lnTo>
                    <a:lnTo>
                      <a:pt x="116" y="116"/>
                    </a:lnTo>
                    <a:lnTo>
                      <a:pt x="116" y="116"/>
                    </a:lnTo>
                    <a:lnTo>
                      <a:pt x="114" y="116"/>
                    </a:lnTo>
                    <a:lnTo>
                      <a:pt x="112" y="115"/>
                    </a:lnTo>
                    <a:lnTo>
                      <a:pt x="112" y="115"/>
                    </a:lnTo>
                    <a:lnTo>
                      <a:pt x="112" y="111"/>
                    </a:lnTo>
                    <a:lnTo>
                      <a:pt x="112" y="111"/>
                    </a:lnTo>
                    <a:lnTo>
                      <a:pt x="110" y="110"/>
                    </a:lnTo>
                    <a:lnTo>
                      <a:pt x="110" y="110"/>
                    </a:lnTo>
                    <a:lnTo>
                      <a:pt x="112" y="110"/>
                    </a:lnTo>
                    <a:lnTo>
                      <a:pt x="112" y="110"/>
                    </a:lnTo>
                    <a:lnTo>
                      <a:pt x="110" y="108"/>
                    </a:lnTo>
                    <a:lnTo>
                      <a:pt x="110" y="108"/>
                    </a:lnTo>
                    <a:lnTo>
                      <a:pt x="110" y="108"/>
                    </a:lnTo>
                    <a:lnTo>
                      <a:pt x="110" y="108"/>
                    </a:lnTo>
                    <a:lnTo>
                      <a:pt x="109" y="107"/>
                    </a:lnTo>
                    <a:lnTo>
                      <a:pt x="109" y="107"/>
                    </a:lnTo>
                    <a:lnTo>
                      <a:pt x="108" y="106"/>
                    </a:lnTo>
                    <a:lnTo>
                      <a:pt x="106" y="102"/>
                    </a:lnTo>
                    <a:lnTo>
                      <a:pt x="106" y="102"/>
                    </a:lnTo>
                    <a:lnTo>
                      <a:pt x="105" y="96"/>
                    </a:lnTo>
                    <a:lnTo>
                      <a:pt x="105" y="96"/>
                    </a:lnTo>
                    <a:lnTo>
                      <a:pt x="102" y="90"/>
                    </a:lnTo>
                    <a:lnTo>
                      <a:pt x="98" y="83"/>
                    </a:lnTo>
                    <a:lnTo>
                      <a:pt x="98" y="83"/>
                    </a:lnTo>
                    <a:lnTo>
                      <a:pt x="98" y="81"/>
                    </a:lnTo>
                    <a:lnTo>
                      <a:pt x="97" y="77"/>
                    </a:lnTo>
                    <a:lnTo>
                      <a:pt x="97" y="70"/>
                    </a:lnTo>
                    <a:lnTo>
                      <a:pt x="97" y="70"/>
                    </a:lnTo>
                    <a:lnTo>
                      <a:pt x="96" y="67"/>
                    </a:lnTo>
                    <a:lnTo>
                      <a:pt x="96" y="65"/>
                    </a:lnTo>
                    <a:lnTo>
                      <a:pt x="96" y="65"/>
                    </a:lnTo>
                    <a:lnTo>
                      <a:pt x="96" y="62"/>
                    </a:lnTo>
                    <a:lnTo>
                      <a:pt x="97" y="61"/>
                    </a:lnTo>
                    <a:lnTo>
                      <a:pt x="97" y="61"/>
                    </a:lnTo>
                    <a:lnTo>
                      <a:pt x="97" y="54"/>
                    </a:lnTo>
                    <a:lnTo>
                      <a:pt x="97" y="54"/>
                    </a:lnTo>
                    <a:lnTo>
                      <a:pt x="97" y="50"/>
                    </a:lnTo>
                    <a:lnTo>
                      <a:pt x="97" y="50"/>
                    </a:lnTo>
                    <a:lnTo>
                      <a:pt x="96" y="45"/>
                    </a:lnTo>
                    <a:lnTo>
                      <a:pt x="93" y="41"/>
                    </a:lnTo>
                    <a:lnTo>
                      <a:pt x="93" y="41"/>
                    </a:lnTo>
                    <a:lnTo>
                      <a:pt x="92" y="36"/>
                    </a:lnTo>
                    <a:lnTo>
                      <a:pt x="92" y="36"/>
                    </a:lnTo>
                    <a:lnTo>
                      <a:pt x="92" y="34"/>
                    </a:lnTo>
                    <a:lnTo>
                      <a:pt x="90" y="32"/>
                    </a:lnTo>
                    <a:lnTo>
                      <a:pt x="90" y="32"/>
                    </a:lnTo>
                    <a:lnTo>
                      <a:pt x="86" y="28"/>
                    </a:lnTo>
                    <a:lnTo>
                      <a:pt x="86" y="28"/>
                    </a:lnTo>
                    <a:lnTo>
                      <a:pt x="84" y="26"/>
                    </a:lnTo>
                    <a:lnTo>
                      <a:pt x="81" y="26"/>
                    </a:lnTo>
                    <a:lnTo>
                      <a:pt x="81" y="26"/>
                    </a:lnTo>
                    <a:lnTo>
                      <a:pt x="80" y="24"/>
                    </a:lnTo>
                    <a:lnTo>
                      <a:pt x="77" y="22"/>
                    </a:lnTo>
                    <a:lnTo>
                      <a:pt x="77" y="22"/>
                    </a:lnTo>
                    <a:lnTo>
                      <a:pt x="74" y="22"/>
                    </a:lnTo>
                    <a:lnTo>
                      <a:pt x="72" y="20"/>
                    </a:lnTo>
                    <a:lnTo>
                      <a:pt x="72" y="20"/>
                    </a:lnTo>
                    <a:lnTo>
                      <a:pt x="69" y="18"/>
                    </a:lnTo>
                    <a:lnTo>
                      <a:pt x="69" y="18"/>
                    </a:lnTo>
                    <a:lnTo>
                      <a:pt x="67" y="14"/>
                    </a:lnTo>
                    <a:lnTo>
                      <a:pt x="65" y="10"/>
                    </a:lnTo>
                    <a:lnTo>
                      <a:pt x="65" y="10"/>
                    </a:lnTo>
                    <a:lnTo>
                      <a:pt x="60" y="4"/>
                    </a:lnTo>
                    <a:lnTo>
                      <a:pt x="60" y="4"/>
                    </a:lnTo>
                    <a:lnTo>
                      <a:pt x="57" y="0"/>
                    </a:lnTo>
                    <a:lnTo>
                      <a:pt x="57" y="0"/>
                    </a:lnTo>
                    <a:lnTo>
                      <a:pt x="56" y="0"/>
                    </a:lnTo>
                    <a:lnTo>
                      <a:pt x="56" y="0"/>
                    </a:lnTo>
                    <a:lnTo>
                      <a:pt x="51" y="4"/>
                    </a:lnTo>
                    <a:lnTo>
                      <a:pt x="45" y="9"/>
                    </a:lnTo>
                    <a:lnTo>
                      <a:pt x="45" y="9"/>
                    </a:lnTo>
                    <a:lnTo>
                      <a:pt x="45" y="8"/>
                    </a:lnTo>
                    <a:lnTo>
                      <a:pt x="45" y="8"/>
                    </a:lnTo>
                    <a:lnTo>
                      <a:pt x="41" y="14"/>
                    </a:lnTo>
                    <a:lnTo>
                      <a:pt x="41" y="14"/>
                    </a:lnTo>
                    <a:lnTo>
                      <a:pt x="41" y="17"/>
                    </a:lnTo>
                    <a:lnTo>
                      <a:pt x="39" y="20"/>
                    </a:lnTo>
                    <a:lnTo>
                      <a:pt x="39" y="20"/>
                    </a:lnTo>
                    <a:lnTo>
                      <a:pt x="37" y="21"/>
                    </a:lnTo>
                    <a:lnTo>
                      <a:pt x="36" y="21"/>
                    </a:lnTo>
                    <a:lnTo>
                      <a:pt x="36" y="21"/>
                    </a:lnTo>
                    <a:lnTo>
                      <a:pt x="35" y="21"/>
                    </a:lnTo>
                    <a:lnTo>
                      <a:pt x="32" y="21"/>
                    </a:lnTo>
                    <a:lnTo>
                      <a:pt x="32" y="21"/>
                    </a:lnTo>
                    <a:lnTo>
                      <a:pt x="32" y="22"/>
                    </a:lnTo>
                    <a:lnTo>
                      <a:pt x="32" y="25"/>
                    </a:lnTo>
                    <a:lnTo>
                      <a:pt x="33" y="29"/>
                    </a:lnTo>
                    <a:lnTo>
                      <a:pt x="39" y="37"/>
                    </a:lnTo>
                    <a:lnTo>
                      <a:pt x="39" y="37"/>
                    </a:lnTo>
                    <a:lnTo>
                      <a:pt x="41" y="42"/>
                    </a:lnTo>
                    <a:lnTo>
                      <a:pt x="44" y="46"/>
                    </a:lnTo>
                    <a:lnTo>
                      <a:pt x="45" y="49"/>
                    </a:lnTo>
                    <a:lnTo>
                      <a:pt x="45" y="51"/>
                    </a:lnTo>
                    <a:lnTo>
                      <a:pt x="43" y="54"/>
                    </a:lnTo>
                    <a:lnTo>
                      <a:pt x="40" y="55"/>
                    </a:lnTo>
                    <a:lnTo>
                      <a:pt x="40" y="55"/>
                    </a:lnTo>
                    <a:lnTo>
                      <a:pt x="35" y="58"/>
                    </a:lnTo>
                    <a:lnTo>
                      <a:pt x="32" y="59"/>
                    </a:lnTo>
                    <a:lnTo>
                      <a:pt x="31" y="62"/>
                    </a:lnTo>
                    <a:lnTo>
                      <a:pt x="31" y="62"/>
                    </a:lnTo>
                    <a:lnTo>
                      <a:pt x="31" y="65"/>
                    </a:lnTo>
                    <a:lnTo>
                      <a:pt x="28" y="67"/>
                    </a:lnTo>
                    <a:lnTo>
                      <a:pt x="28" y="67"/>
                    </a:lnTo>
                    <a:lnTo>
                      <a:pt x="27" y="67"/>
                    </a:lnTo>
                    <a:lnTo>
                      <a:pt x="27" y="66"/>
                    </a:lnTo>
                    <a:lnTo>
                      <a:pt x="25" y="65"/>
                    </a:lnTo>
                    <a:lnTo>
                      <a:pt x="25" y="65"/>
                    </a:lnTo>
                    <a:lnTo>
                      <a:pt x="23" y="63"/>
                    </a:lnTo>
                    <a:lnTo>
                      <a:pt x="20" y="63"/>
                    </a:lnTo>
                    <a:lnTo>
                      <a:pt x="16" y="66"/>
                    </a:lnTo>
                    <a:lnTo>
                      <a:pt x="16" y="66"/>
                    </a:lnTo>
                    <a:lnTo>
                      <a:pt x="12" y="74"/>
                    </a:lnTo>
                    <a:lnTo>
                      <a:pt x="12" y="74"/>
                    </a:lnTo>
                    <a:lnTo>
                      <a:pt x="7" y="79"/>
                    </a:lnTo>
                    <a:lnTo>
                      <a:pt x="7" y="79"/>
                    </a:lnTo>
                    <a:lnTo>
                      <a:pt x="5" y="82"/>
                    </a:lnTo>
                    <a:lnTo>
                      <a:pt x="5" y="84"/>
                    </a:lnTo>
                    <a:lnTo>
                      <a:pt x="4" y="87"/>
                    </a:lnTo>
                    <a:lnTo>
                      <a:pt x="4" y="90"/>
                    </a:lnTo>
                    <a:lnTo>
                      <a:pt x="4" y="90"/>
                    </a:lnTo>
                    <a:lnTo>
                      <a:pt x="1" y="92"/>
                    </a:lnTo>
                    <a:lnTo>
                      <a:pt x="0" y="95"/>
                    </a:lnTo>
                    <a:lnTo>
                      <a:pt x="0" y="95"/>
                    </a:lnTo>
                    <a:lnTo>
                      <a:pt x="1" y="95"/>
                    </a:lnTo>
                    <a:lnTo>
                      <a:pt x="1" y="95"/>
                    </a:lnTo>
                    <a:lnTo>
                      <a:pt x="1" y="95"/>
                    </a:lnTo>
                    <a:lnTo>
                      <a:pt x="1" y="95"/>
                    </a:lnTo>
                    <a:lnTo>
                      <a:pt x="1" y="95"/>
                    </a:lnTo>
                    <a:lnTo>
                      <a:pt x="1" y="95"/>
                    </a:lnTo>
                    <a:lnTo>
                      <a:pt x="1" y="95"/>
                    </a:lnTo>
                    <a:lnTo>
                      <a:pt x="1" y="95"/>
                    </a:lnTo>
                    <a:lnTo>
                      <a:pt x="3" y="95"/>
                    </a:lnTo>
                    <a:lnTo>
                      <a:pt x="3" y="95"/>
                    </a:lnTo>
                    <a:lnTo>
                      <a:pt x="3" y="95"/>
                    </a:lnTo>
                    <a:lnTo>
                      <a:pt x="3" y="95"/>
                    </a:lnTo>
                    <a:lnTo>
                      <a:pt x="3" y="96"/>
                    </a:lnTo>
                    <a:lnTo>
                      <a:pt x="3" y="96"/>
                    </a:lnTo>
                    <a:lnTo>
                      <a:pt x="3" y="96"/>
                    </a:lnTo>
                    <a:lnTo>
                      <a:pt x="3" y="96"/>
                    </a:lnTo>
                    <a:lnTo>
                      <a:pt x="4" y="98"/>
                    </a:lnTo>
                    <a:lnTo>
                      <a:pt x="4" y="98"/>
                    </a:lnTo>
                    <a:lnTo>
                      <a:pt x="4" y="99"/>
                    </a:lnTo>
                    <a:lnTo>
                      <a:pt x="4" y="99"/>
                    </a:lnTo>
                    <a:lnTo>
                      <a:pt x="4" y="99"/>
                    </a:lnTo>
                    <a:lnTo>
                      <a:pt x="4" y="99"/>
                    </a:lnTo>
                    <a:lnTo>
                      <a:pt x="4" y="99"/>
                    </a:lnTo>
                    <a:lnTo>
                      <a:pt x="4" y="99"/>
                    </a:lnTo>
                    <a:lnTo>
                      <a:pt x="8" y="103"/>
                    </a:lnTo>
                    <a:lnTo>
                      <a:pt x="12" y="106"/>
                    </a:lnTo>
                    <a:lnTo>
                      <a:pt x="12" y="106"/>
                    </a:lnTo>
                    <a:lnTo>
                      <a:pt x="16" y="108"/>
                    </a:lnTo>
                    <a:lnTo>
                      <a:pt x="16" y="108"/>
                    </a:lnTo>
                    <a:lnTo>
                      <a:pt x="20" y="111"/>
                    </a:lnTo>
                    <a:lnTo>
                      <a:pt x="20" y="111"/>
                    </a:lnTo>
                    <a:lnTo>
                      <a:pt x="21" y="112"/>
                    </a:lnTo>
                    <a:lnTo>
                      <a:pt x="21" y="115"/>
                    </a:lnTo>
                    <a:lnTo>
                      <a:pt x="19" y="118"/>
                    </a:lnTo>
                    <a:lnTo>
                      <a:pt x="19" y="118"/>
                    </a:lnTo>
                    <a:lnTo>
                      <a:pt x="15" y="122"/>
                    </a:lnTo>
                    <a:lnTo>
                      <a:pt x="13" y="123"/>
                    </a:lnTo>
                    <a:lnTo>
                      <a:pt x="12" y="125"/>
                    </a:lnTo>
                    <a:lnTo>
                      <a:pt x="12" y="125"/>
                    </a:lnTo>
                    <a:lnTo>
                      <a:pt x="12" y="128"/>
                    </a:lnTo>
                    <a:lnTo>
                      <a:pt x="13" y="131"/>
                    </a:lnTo>
                    <a:lnTo>
                      <a:pt x="13" y="132"/>
                    </a:lnTo>
                    <a:lnTo>
                      <a:pt x="15" y="135"/>
                    </a:lnTo>
                    <a:lnTo>
                      <a:pt x="15" y="135"/>
                    </a:lnTo>
                    <a:lnTo>
                      <a:pt x="13" y="139"/>
                    </a:lnTo>
                    <a:lnTo>
                      <a:pt x="12" y="143"/>
                    </a:lnTo>
                    <a:lnTo>
                      <a:pt x="12" y="147"/>
                    </a:lnTo>
                    <a:lnTo>
                      <a:pt x="15" y="151"/>
                    </a:lnTo>
                    <a:lnTo>
                      <a:pt x="15" y="151"/>
                    </a:lnTo>
                    <a:lnTo>
                      <a:pt x="16" y="152"/>
                    </a:lnTo>
                    <a:lnTo>
                      <a:pt x="19" y="152"/>
                    </a:lnTo>
                    <a:lnTo>
                      <a:pt x="23" y="151"/>
                    </a:lnTo>
                    <a:lnTo>
                      <a:pt x="27" y="149"/>
                    </a:lnTo>
                    <a:lnTo>
                      <a:pt x="29" y="149"/>
                    </a:lnTo>
                    <a:lnTo>
                      <a:pt x="32" y="149"/>
                    </a:lnTo>
                    <a:lnTo>
                      <a:pt x="32" y="149"/>
                    </a:lnTo>
                    <a:lnTo>
                      <a:pt x="36" y="155"/>
                    </a:lnTo>
                    <a:lnTo>
                      <a:pt x="36" y="155"/>
                    </a:lnTo>
                    <a:lnTo>
                      <a:pt x="35" y="160"/>
                    </a:lnTo>
                    <a:lnTo>
                      <a:pt x="33" y="163"/>
                    </a:lnTo>
                    <a:lnTo>
                      <a:pt x="33" y="166"/>
                    </a:lnTo>
                    <a:lnTo>
                      <a:pt x="36" y="170"/>
                    </a:lnTo>
                    <a:lnTo>
                      <a:pt x="36" y="170"/>
                    </a:lnTo>
                    <a:lnTo>
                      <a:pt x="37" y="174"/>
                    </a:lnTo>
                    <a:lnTo>
                      <a:pt x="37" y="177"/>
                    </a:lnTo>
                    <a:lnTo>
                      <a:pt x="36" y="181"/>
                    </a:lnTo>
                    <a:lnTo>
                      <a:pt x="37" y="185"/>
                    </a:lnTo>
                    <a:lnTo>
                      <a:pt x="37" y="185"/>
                    </a:lnTo>
                    <a:lnTo>
                      <a:pt x="37" y="188"/>
                    </a:lnTo>
                    <a:lnTo>
                      <a:pt x="40" y="189"/>
                    </a:lnTo>
                    <a:lnTo>
                      <a:pt x="44" y="192"/>
                    </a:lnTo>
                    <a:lnTo>
                      <a:pt x="48" y="194"/>
                    </a:lnTo>
                    <a:lnTo>
                      <a:pt x="52" y="197"/>
                    </a:lnTo>
                    <a:lnTo>
                      <a:pt x="52" y="197"/>
                    </a:lnTo>
                    <a:lnTo>
                      <a:pt x="53" y="201"/>
                    </a:lnTo>
                    <a:lnTo>
                      <a:pt x="53" y="206"/>
                    </a:lnTo>
                    <a:lnTo>
                      <a:pt x="53" y="206"/>
                    </a:lnTo>
                    <a:lnTo>
                      <a:pt x="53" y="207"/>
                    </a:lnTo>
                    <a:lnTo>
                      <a:pt x="53" y="207"/>
                    </a:lnTo>
                    <a:lnTo>
                      <a:pt x="53" y="207"/>
                    </a:lnTo>
                    <a:lnTo>
                      <a:pt x="57" y="205"/>
                    </a:lnTo>
                    <a:lnTo>
                      <a:pt x="63" y="205"/>
                    </a:lnTo>
                    <a:lnTo>
                      <a:pt x="72" y="205"/>
                    </a:lnTo>
                    <a:lnTo>
                      <a:pt x="72" y="205"/>
                    </a:lnTo>
                    <a:lnTo>
                      <a:pt x="76" y="205"/>
                    </a:lnTo>
                    <a:lnTo>
                      <a:pt x="80" y="202"/>
                    </a:lnTo>
                    <a:lnTo>
                      <a:pt x="80" y="202"/>
                    </a:lnTo>
                    <a:lnTo>
                      <a:pt x="81" y="201"/>
                    </a:lnTo>
                    <a:lnTo>
                      <a:pt x="82" y="201"/>
                    </a:lnTo>
                    <a:lnTo>
                      <a:pt x="82" y="201"/>
                    </a:lnTo>
                    <a:lnTo>
                      <a:pt x="86" y="201"/>
                    </a:lnTo>
                    <a:lnTo>
                      <a:pt x="86" y="201"/>
                    </a:lnTo>
                    <a:lnTo>
                      <a:pt x="86" y="197"/>
                    </a:lnTo>
                    <a:lnTo>
                      <a:pt x="88" y="196"/>
                    </a:lnTo>
                    <a:lnTo>
                      <a:pt x="90" y="194"/>
                    </a:lnTo>
                    <a:lnTo>
                      <a:pt x="90" y="194"/>
                    </a:lnTo>
                    <a:lnTo>
                      <a:pt x="96" y="194"/>
                    </a:lnTo>
                    <a:lnTo>
                      <a:pt x="101" y="197"/>
                    </a:lnTo>
                    <a:lnTo>
                      <a:pt x="101" y="197"/>
                    </a:lnTo>
                    <a:lnTo>
                      <a:pt x="106" y="201"/>
                    </a:lnTo>
                    <a:lnTo>
                      <a:pt x="106" y="201"/>
                    </a:lnTo>
                    <a:lnTo>
                      <a:pt x="109" y="202"/>
                    </a:lnTo>
                    <a:lnTo>
                      <a:pt x="110" y="202"/>
                    </a:lnTo>
                    <a:lnTo>
                      <a:pt x="113" y="201"/>
                    </a:lnTo>
                    <a:lnTo>
                      <a:pt x="113" y="201"/>
                    </a:lnTo>
                    <a:lnTo>
                      <a:pt x="114" y="202"/>
                    </a:lnTo>
                    <a:lnTo>
                      <a:pt x="116" y="202"/>
                    </a:lnTo>
                    <a:lnTo>
                      <a:pt x="117" y="202"/>
                    </a:lnTo>
                    <a:lnTo>
                      <a:pt x="117" y="202"/>
                    </a:lnTo>
                    <a:lnTo>
                      <a:pt x="118" y="201"/>
                    </a:lnTo>
                    <a:lnTo>
                      <a:pt x="121" y="198"/>
                    </a:lnTo>
                    <a:lnTo>
                      <a:pt x="121" y="198"/>
                    </a:lnTo>
                    <a:lnTo>
                      <a:pt x="121" y="198"/>
                    </a:lnTo>
                    <a:lnTo>
                      <a:pt x="121" y="198"/>
                    </a:lnTo>
                    <a:lnTo>
                      <a:pt x="124" y="198"/>
                    </a:lnTo>
                    <a:lnTo>
                      <a:pt x="126" y="200"/>
                    </a:lnTo>
                    <a:lnTo>
                      <a:pt x="128" y="202"/>
                    </a:lnTo>
                    <a:lnTo>
                      <a:pt x="130" y="202"/>
                    </a:lnTo>
                    <a:lnTo>
                      <a:pt x="130" y="202"/>
                    </a:lnTo>
                    <a:lnTo>
                      <a:pt x="133" y="202"/>
                    </a:lnTo>
                    <a:lnTo>
                      <a:pt x="134" y="201"/>
                    </a:lnTo>
                    <a:lnTo>
                      <a:pt x="138" y="197"/>
                    </a:lnTo>
                    <a:lnTo>
                      <a:pt x="138" y="197"/>
                    </a:lnTo>
                    <a:lnTo>
                      <a:pt x="145" y="197"/>
                    </a:lnTo>
                    <a:lnTo>
                      <a:pt x="150" y="197"/>
                    </a:lnTo>
                    <a:lnTo>
                      <a:pt x="150" y="197"/>
                    </a:lnTo>
                    <a:lnTo>
                      <a:pt x="157" y="196"/>
                    </a:lnTo>
                    <a:lnTo>
                      <a:pt x="160" y="194"/>
                    </a:lnTo>
                    <a:lnTo>
                      <a:pt x="164" y="194"/>
                    </a:lnTo>
                    <a:lnTo>
                      <a:pt x="164" y="194"/>
                    </a:lnTo>
                    <a:lnTo>
                      <a:pt x="169" y="197"/>
                    </a:lnTo>
                    <a:lnTo>
                      <a:pt x="172" y="196"/>
                    </a:lnTo>
                    <a:lnTo>
                      <a:pt x="174" y="194"/>
                    </a:lnTo>
                    <a:lnTo>
                      <a:pt x="174" y="194"/>
                    </a:lnTo>
                    <a:lnTo>
                      <a:pt x="176" y="192"/>
                    </a:lnTo>
                    <a:lnTo>
                      <a:pt x="174" y="188"/>
                    </a:lnTo>
                    <a:close/>
                  </a:path>
                </a:pathLst>
              </a:custGeom>
              <a:solidFill>
                <a:schemeClr val="accent6">
                  <a:lumMod val="50000"/>
                </a:schemeClr>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 name="Freeform 88">
                <a:extLst>
                  <a:ext uri="{FF2B5EF4-FFF2-40B4-BE49-F238E27FC236}">
                    <a16:creationId xmlns:a16="http://schemas.microsoft.com/office/drawing/2014/main" xmlns="" id="{1BE98A8C-CFD5-4CD9-8EFA-E6FF5FE70122}"/>
                  </a:ext>
                </a:extLst>
              </p:cNvPr>
              <p:cNvSpPr>
                <a:spLocks/>
              </p:cNvSpPr>
              <p:nvPr/>
            </p:nvSpPr>
            <p:spPr bwMode="auto">
              <a:xfrm>
                <a:off x="4872938" y="4201250"/>
                <a:ext cx="338087" cy="397636"/>
              </a:xfrm>
              <a:custGeom>
                <a:avLst/>
                <a:gdLst>
                  <a:gd name="T0" fmla="*/ 170 w 176"/>
                  <a:gd name="T1" fmla="*/ 186 h 207"/>
                  <a:gd name="T2" fmla="*/ 154 w 176"/>
                  <a:gd name="T3" fmla="*/ 181 h 207"/>
                  <a:gd name="T4" fmla="*/ 141 w 176"/>
                  <a:gd name="T5" fmla="*/ 180 h 207"/>
                  <a:gd name="T6" fmla="*/ 140 w 176"/>
                  <a:gd name="T7" fmla="*/ 170 h 207"/>
                  <a:gd name="T8" fmla="*/ 129 w 176"/>
                  <a:gd name="T9" fmla="*/ 161 h 207"/>
                  <a:gd name="T10" fmla="*/ 124 w 176"/>
                  <a:gd name="T11" fmla="*/ 145 h 207"/>
                  <a:gd name="T12" fmla="*/ 118 w 176"/>
                  <a:gd name="T13" fmla="*/ 127 h 207"/>
                  <a:gd name="T14" fmla="*/ 116 w 176"/>
                  <a:gd name="T15" fmla="*/ 116 h 207"/>
                  <a:gd name="T16" fmla="*/ 112 w 176"/>
                  <a:gd name="T17" fmla="*/ 111 h 207"/>
                  <a:gd name="T18" fmla="*/ 110 w 176"/>
                  <a:gd name="T19" fmla="*/ 108 h 207"/>
                  <a:gd name="T20" fmla="*/ 109 w 176"/>
                  <a:gd name="T21" fmla="*/ 107 h 207"/>
                  <a:gd name="T22" fmla="*/ 105 w 176"/>
                  <a:gd name="T23" fmla="*/ 96 h 207"/>
                  <a:gd name="T24" fmla="*/ 97 w 176"/>
                  <a:gd name="T25" fmla="*/ 77 h 207"/>
                  <a:gd name="T26" fmla="*/ 96 w 176"/>
                  <a:gd name="T27" fmla="*/ 65 h 207"/>
                  <a:gd name="T28" fmla="*/ 97 w 176"/>
                  <a:gd name="T29" fmla="*/ 54 h 207"/>
                  <a:gd name="T30" fmla="*/ 93 w 176"/>
                  <a:gd name="T31" fmla="*/ 41 h 207"/>
                  <a:gd name="T32" fmla="*/ 90 w 176"/>
                  <a:gd name="T33" fmla="*/ 32 h 207"/>
                  <a:gd name="T34" fmla="*/ 81 w 176"/>
                  <a:gd name="T35" fmla="*/ 26 h 207"/>
                  <a:gd name="T36" fmla="*/ 72 w 176"/>
                  <a:gd name="T37" fmla="*/ 20 h 207"/>
                  <a:gd name="T38" fmla="*/ 65 w 176"/>
                  <a:gd name="T39" fmla="*/ 10 h 207"/>
                  <a:gd name="T40" fmla="*/ 57 w 176"/>
                  <a:gd name="T41" fmla="*/ 0 h 207"/>
                  <a:gd name="T42" fmla="*/ 45 w 176"/>
                  <a:gd name="T43" fmla="*/ 9 h 207"/>
                  <a:gd name="T44" fmla="*/ 41 w 176"/>
                  <a:gd name="T45" fmla="*/ 17 h 207"/>
                  <a:gd name="T46" fmla="*/ 36 w 176"/>
                  <a:gd name="T47" fmla="*/ 21 h 207"/>
                  <a:gd name="T48" fmla="*/ 32 w 176"/>
                  <a:gd name="T49" fmla="*/ 25 h 207"/>
                  <a:gd name="T50" fmla="*/ 44 w 176"/>
                  <a:gd name="T51" fmla="*/ 46 h 207"/>
                  <a:gd name="T52" fmla="*/ 40 w 176"/>
                  <a:gd name="T53" fmla="*/ 55 h 207"/>
                  <a:gd name="T54" fmla="*/ 31 w 176"/>
                  <a:gd name="T55" fmla="*/ 65 h 207"/>
                  <a:gd name="T56" fmla="*/ 25 w 176"/>
                  <a:gd name="T57" fmla="*/ 65 h 207"/>
                  <a:gd name="T58" fmla="*/ 16 w 176"/>
                  <a:gd name="T59" fmla="*/ 66 h 207"/>
                  <a:gd name="T60" fmla="*/ 5 w 176"/>
                  <a:gd name="T61" fmla="*/ 82 h 207"/>
                  <a:gd name="T62" fmla="*/ 1 w 176"/>
                  <a:gd name="T63" fmla="*/ 92 h 207"/>
                  <a:gd name="T64" fmla="*/ 1 w 176"/>
                  <a:gd name="T65" fmla="*/ 95 h 207"/>
                  <a:gd name="T66" fmla="*/ 1 w 176"/>
                  <a:gd name="T67" fmla="*/ 95 h 207"/>
                  <a:gd name="T68" fmla="*/ 3 w 176"/>
                  <a:gd name="T69" fmla="*/ 96 h 207"/>
                  <a:gd name="T70" fmla="*/ 4 w 176"/>
                  <a:gd name="T71" fmla="*/ 98 h 207"/>
                  <a:gd name="T72" fmla="*/ 4 w 176"/>
                  <a:gd name="T73" fmla="*/ 99 h 207"/>
                  <a:gd name="T74" fmla="*/ 16 w 176"/>
                  <a:gd name="T75" fmla="*/ 108 h 207"/>
                  <a:gd name="T76" fmla="*/ 21 w 176"/>
                  <a:gd name="T77" fmla="*/ 115 h 207"/>
                  <a:gd name="T78" fmla="*/ 12 w 176"/>
                  <a:gd name="T79" fmla="*/ 125 h 207"/>
                  <a:gd name="T80" fmla="*/ 15 w 176"/>
                  <a:gd name="T81" fmla="*/ 135 h 207"/>
                  <a:gd name="T82" fmla="*/ 15 w 176"/>
                  <a:gd name="T83" fmla="*/ 151 h 207"/>
                  <a:gd name="T84" fmla="*/ 27 w 176"/>
                  <a:gd name="T85" fmla="*/ 149 h 207"/>
                  <a:gd name="T86" fmla="*/ 36 w 176"/>
                  <a:gd name="T87" fmla="*/ 155 h 207"/>
                  <a:gd name="T88" fmla="*/ 36 w 176"/>
                  <a:gd name="T89" fmla="*/ 170 h 207"/>
                  <a:gd name="T90" fmla="*/ 37 w 176"/>
                  <a:gd name="T91" fmla="*/ 185 h 207"/>
                  <a:gd name="T92" fmla="*/ 52 w 176"/>
                  <a:gd name="T93" fmla="*/ 197 h 207"/>
                  <a:gd name="T94" fmla="*/ 53 w 176"/>
                  <a:gd name="T95" fmla="*/ 207 h 207"/>
                  <a:gd name="T96" fmla="*/ 72 w 176"/>
                  <a:gd name="T97" fmla="*/ 205 h 207"/>
                  <a:gd name="T98" fmla="*/ 81 w 176"/>
                  <a:gd name="T99" fmla="*/ 201 h 207"/>
                  <a:gd name="T100" fmla="*/ 86 w 176"/>
                  <a:gd name="T101" fmla="*/ 197 h 207"/>
                  <a:gd name="T102" fmla="*/ 101 w 176"/>
                  <a:gd name="T103" fmla="*/ 197 h 207"/>
                  <a:gd name="T104" fmla="*/ 110 w 176"/>
                  <a:gd name="T105" fmla="*/ 202 h 207"/>
                  <a:gd name="T106" fmla="*/ 117 w 176"/>
                  <a:gd name="T107" fmla="*/ 202 h 207"/>
                  <a:gd name="T108" fmla="*/ 121 w 176"/>
                  <a:gd name="T109" fmla="*/ 198 h 207"/>
                  <a:gd name="T110" fmla="*/ 130 w 176"/>
                  <a:gd name="T111" fmla="*/ 202 h 207"/>
                  <a:gd name="T112" fmla="*/ 138 w 176"/>
                  <a:gd name="T113" fmla="*/ 197 h 207"/>
                  <a:gd name="T114" fmla="*/ 160 w 176"/>
                  <a:gd name="T115" fmla="*/ 194 h 207"/>
                  <a:gd name="T116" fmla="*/ 174 w 176"/>
                  <a:gd name="T117" fmla="*/ 19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207">
                    <a:moveTo>
                      <a:pt x="174" y="188"/>
                    </a:moveTo>
                    <a:lnTo>
                      <a:pt x="174" y="188"/>
                    </a:lnTo>
                    <a:lnTo>
                      <a:pt x="174" y="188"/>
                    </a:lnTo>
                    <a:lnTo>
                      <a:pt x="174" y="188"/>
                    </a:lnTo>
                    <a:lnTo>
                      <a:pt x="170" y="186"/>
                    </a:lnTo>
                    <a:lnTo>
                      <a:pt x="170" y="186"/>
                    </a:lnTo>
                    <a:lnTo>
                      <a:pt x="166" y="185"/>
                    </a:lnTo>
                    <a:lnTo>
                      <a:pt x="162" y="184"/>
                    </a:lnTo>
                    <a:lnTo>
                      <a:pt x="162" y="184"/>
                    </a:lnTo>
                    <a:lnTo>
                      <a:pt x="154" y="181"/>
                    </a:lnTo>
                    <a:lnTo>
                      <a:pt x="154" y="181"/>
                    </a:lnTo>
                    <a:lnTo>
                      <a:pt x="152" y="180"/>
                    </a:lnTo>
                    <a:lnTo>
                      <a:pt x="148" y="181"/>
                    </a:lnTo>
                    <a:lnTo>
                      <a:pt x="144" y="181"/>
                    </a:lnTo>
                    <a:lnTo>
                      <a:pt x="141" y="180"/>
                    </a:lnTo>
                    <a:lnTo>
                      <a:pt x="141" y="180"/>
                    </a:lnTo>
                    <a:lnTo>
                      <a:pt x="141" y="176"/>
                    </a:lnTo>
                    <a:lnTo>
                      <a:pt x="141" y="176"/>
                    </a:lnTo>
                    <a:lnTo>
                      <a:pt x="140" y="170"/>
                    </a:lnTo>
                    <a:lnTo>
                      <a:pt x="140" y="170"/>
                    </a:lnTo>
                    <a:lnTo>
                      <a:pt x="137" y="168"/>
                    </a:lnTo>
                    <a:lnTo>
                      <a:pt x="136" y="166"/>
                    </a:lnTo>
                    <a:lnTo>
                      <a:pt x="130" y="163"/>
                    </a:lnTo>
                    <a:lnTo>
                      <a:pt x="130" y="163"/>
                    </a:lnTo>
                    <a:lnTo>
                      <a:pt x="129" y="161"/>
                    </a:lnTo>
                    <a:lnTo>
                      <a:pt x="129" y="161"/>
                    </a:lnTo>
                    <a:lnTo>
                      <a:pt x="126" y="155"/>
                    </a:lnTo>
                    <a:lnTo>
                      <a:pt x="124" y="148"/>
                    </a:lnTo>
                    <a:lnTo>
                      <a:pt x="124" y="148"/>
                    </a:lnTo>
                    <a:lnTo>
                      <a:pt x="124" y="145"/>
                    </a:lnTo>
                    <a:lnTo>
                      <a:pt x="124" y="145"/>
                    </a:lnTo>
                    <a:lnTo>
                      <a:pt x="121" y="140"/>
                    </a:lnTo>
                    <a:lnTo>
                      <a:pt x="120" y="133"/>
                    </a:lnTo>
                    <a:lnTo>
                      <a:pt x="120" y="133"/>
                    </a:lnTo>
                    <a:lnTo>
                      <a:pt x="118" y="127"/>
                    </a:lnTo>
                    <a:lnTo>
                      <a:pt x="117" y="120"/>
                    </a:lnTo>
                    <a:lnTo>
                      <a:pt x="117" y="120"/>
                    </a:lnTo>
                    <a:lnTo>
                      <a:pt x="117" y="118"/>
                    </a:lnTo>
                    <a:lnTo>
                      <a:pt x="116" y="116"/>
                    </a:lnTo>
                    <a:lnTo>
                      <a:pt x="116" y="116"/>
                    </a:lnTo>
                    <a:lnTo>
                      <a:pt x="114" y="116"/>
                    </a:lnTo>
                    <a:lnTo>
                      <a:pt x="112" y="115"/>
                    </a:lnTo>
                    <a:lnTo>
                      <a:pt x="112" y="115"/>
                    </a:lnTo>
                    <a:lnTo>
                      <a:pt x="112" y="111"/>
                    </a:lnTo>
                    <a:lnTo>
                      <a:pt x="112" y="111"/>
                    </a:lnTo>
                    <a:lnTo>
                      <a:pt x="110" y="110"/>
                    </a:lnTo>
                    <a:lnTo>
                      <a:pt x="110" y="110"/>
                    </a:lnTo>
                    <a:lnTo>
                      <a:pt x="112" y="110"/>
                    </a:lnTo>
                    <a:lnTo>
                      <a:pt x="112" y="110"/>
                    </a:lnTo>
                    <a:lnTo>
                      <a:pt x="110" y="108"/>
                    </a:lnTo>
                    <a:lnTo>
                      <a:pt x="110" y="108"/>
                    </a:lnTo>
                    <a:lnTo>
                      <a:pt x="110" y="108"/>
                    </a:lnTo>
                    <a:lnTo>
                      <a:pt x="110" y="108"/>
                    </a:lnTo>
                    <a:lnTo>
                      <a:pt x="109" y="107"/>
                    </a:lnTo>
                    <a:lnTo>
                      <a:pt x="109" y="107"/>
                    </a:lnTo>
                    <a:lnTo>
                      <a:pt x="108" y="106"/>
                    </a:lnTo>
                    <a:lnTo>
                      <a:pt x="106" y="102"/>
                    </a:lnTo>
                    <a:lnTo>
                      <a:pt x="106" y="102"/>
                    </a:lnTo>
                    <a:lnTo>
                      <a:pt x="105" y="96"/>
                    </a:lnTo>
                    <a:lnTo>
                      <a:pt x="105" y="96"/>
                    </a:lnTo>
                    <a:lnTo>
                      <a:pt x="102" y="90"/>
                    </a:lnTo>
                    <a:lnTo>
                      <a:pt x="98" y="83"/>
                    </a:lnTo>
                    <a:lnTo>
                      <a:pt x="98" y="83"/>
                    </a:lnTo>
                    <a:lnTo>
                      <a:pt x="98" y="81"/>
                    </a:lnTo>
                    <a:lnTo>
                      <a:pt x="97" y="77"/>
                    </a:lnTo>
                    <a:lnTo>
                      <a:pt x="97" y="70"/>
                    </a:lnTo>
                    <a:lnTo>
                      <a:pt x="97" y="70"/>
                    </a:lnTo>
                    <a:lnTo>
                      <a:pt x="96" y="67"/>
                    </a:lnTo>
                    <a:lnTo>
                      <a:pt x="96" y="65"/>
                    </a:lnTo>
                    <a:lnTo>
                      <a:pt x="96" y="65"/>
                    </a:lnTo>
                    <a:lnTo>
                      <a:pt x="96" y="62"/>
                    </a:lnTo>
                    <a:lnTo>
                      <a:pt x="97" y="61"/>
                    </a:lnTo>
                    <a:lnTo>
                      <a:pt x="97" y="61"/>
                    </a:lnTo>
                    <a:lnTo>
                      <a:pt x="97" y="54"/>
                    </a:lnTo>
                    <a:lnTo>
                      <a:pt x="97" y="54"/>
                    </a:lnTo>
                    <a:lnTo>
                      <a:pt x="97" y="50"/>
                    </a:lnTo>
                    <a:lnTo>
                      <a:pt x="97" y="50"/>
                    </a:lnTo>
                    <a:lnTo>
                      <a:pt x="96" y="45"/>
                    </a:lnTo>
                    <a:lnTo>
                      <a:pt x="93" y="41"/>
                    </a:lnTo>
                    <a:lnTo>
                      <a:pt x="93" y="41"/>
                    </a:lnTo>
                    <a:lnTo>
                      <a:pt x="92" y="36"/>
                    </a:lnTo>
                    <a:lnTo>
                      <a:pt x="92" y="36"/>
                    </a:lnTo>
                    <a:lnTo>
                      <a:pt x="92" y="34"/>
                    </a:lnTo>
                    <a:lnTo>
                      <a:pt x="90" y="32"/>
                    </a:lnTo>
                    <a:lnTo>
                      <a:pt x="90" y="32"/>
                    </a:lnTo>
                    <a:lnTo>
                      <a:pt x="86" y="28"/>
                    </a:lnTo>
                    <a:lnTo>
                      <a:pt x="86" y="28"/>
                    </a:lnTo>
                    <a:lnTo>
                      <a:pt x="84" y="26"/>
                    </a:lnTo>
                    <a:lnTo>
                      <a:pt x="81" y="26"/>
                    </a:lnTo>
                    <a:lnTo>
                      <a:pt x="81" y="26"/>
                    </a:lnTo>
                    <a:lnTo>
                      <a:pt x="80" y="24"/>
                    </a:lnTo>
                    <a:lnTo>
                      <a:pt x="77" y="22"/>
                    </a:lnTo>
                    <a:lnTo>
                      <a:pt x="77" y="22"/>
                    </a:lnTo>
                    <a:lnTo>
                      <a:pt x="74" y="22"/>
                    </a:lnTo>
                    <a:lnTo>
                      <a:pt x="72" y="20"/>
                    </a:lnTo>
                    <a:lnTo>
                      <a:pt x="72" y="20"/>
                    </a:lnTo>
                    <a:lnTo>
                      <a:pt x="69" y="18"/>
                    </a:lnTo>
                    <a:lnTo>
                      <a:pt x="69" y="18"/>
                    </a:lnTo>
                    <a:lnTo>
                      <a:pt x="67" y="14"/>
                    </a:lnTo>
                    <a:lnTo>
                      <a:pt x="65" y="10"/>
                    </a:lnTo>
                    <a:lnTo>
                      <a:pt x="65" y="10"/>
                    </a:lnTo>
                    <a:lnTo>
                      <a:pt x="60" y="4"/>
                    </a:lnTo>
                    <a:lnTo>
                      <a:pt x="60" y="4"/>
                    </a:lnTo>
                    <a:lnTo>
                      <a:pt x="57" y="0"/>
                    </a:lnTo>
                    <a:lnTo>
                      <a:pt x="57" y="0"/>
                    </a:lnTo>
                    <a:lnTo>
                      <a:pt x="56" y="0"/>
                    </a:lnTo>
                    <a:lnTo>
                      <a:pt x="56" y="0"/>
                    </a:lnTo>
                    <a:lnTo>
                      <a:pt x="51" y="4"/>
                    </a:lnTo>
                    <a:lnTo>
                      <a:pt x="45" y="9"/>
                    </a:lnTo>
                    <a:lnTo>
                      <a:pt x="45" y="9"/>
                    </a:lnTo>
                    <a:lnTo>
                      <a:pt x="45" y="8"/>
                    </a:lnTo>
                    <a:lnTo>
                      <a:pt x="45" y="8"/>
                    </a:lnTo>
                    <a:lnTo>
                      <a:pt x="41" y="14"/>
                    </a:lnTo>
                    <a:lnTo>
                      <a:pt x="41" y="14"/>
                    </a:lnTo>
                    <a:lnTo>
                      <a:pt x="41" y="17"/>
                    </a:lnTo>
                    <a:lnTo>
                      <a:pt x="39" y="20"/>
                    </a:lnTo>
                    <a:lnTo>
                      <a:pt x="39" y="20"/>
                    </a:lnTo>
                    <a:lnTo>
                      <a:pt x="37" y="21"/>
                    </a:lnTo>
                    <a:lnTo>
                      <a:pt x="36" y="21"/>
                    </a:lnTo>
                    <a:lnTo>
                      <a:pt x="36" y="21"/>
                    </a:lnTo>
                    <a:lnTo>
                      <a:pt x="35" y="21"/>
                    </a:lnTo>
                    <a:lnTo>
                      <a:pt x="32" y="21"/>
                    </a:lnTo>
                    <a:lnTo>
                      <a:pt x="32" y="21"/>
                    </a:lnTo>
                    <a:lnTo>
                      <a:pt x="32" y="22"/>
                    </a:lnTo>
                    <a:lnTo>
                      <a:pt x="32" y="25"/>
                    </a:lnTo>
                    <a:lnTo>
                      <a:pt x="33" y="29"/>
                    </a:lnTo>
                    <a:lnTo>
                      <a:pt x="39" y="37"/>
                    </a:lnTo>
                    <a:lnTo>
                      <a:pt x="39" y="37"/>
                    </a:lnTo>
                    <a:lnTo>
                      <a:pt x="41" y="42"/>
                    </a:lnTo>
                    <a:lnTo>
                      <a:pt x="44" y="46"/>
                    </a:lnTo>
                    <a:lnTo>
                      <a:pt x="45" y="49"/>
                    </a:lnTo>
                    <a:lnTo>
                      <a:pt x="45" y="51"/>
                    </a:lnTo>
                    <a:lnTo>
                      <a:pt x="43" y="54"/>
                    </a:lnTo>
                    <a:lnTo>
                      <a:pt x="40" y="55"/>
                    </a:lnTo>
                    <a:lnTo>
                      <a:pt x="40" y="55"/>
                    </a:lnTo>
                    <a:lnTo>
                      <a:pt x="35" y="58"/>
                    </a:lnTo>
                    <a:lnTo>
                      <a:pt x="32" y="59"/>
                    </a:lnTo>
                    <a:lnTo>
                      <a:pt x="31" y="62"/>
                    </a:lnTo>
                    <a:lnTo>
                      <a:pt x="31" y="62"/>
                    </a:lnTo>
                    <a:lnTo>
                      <a:pt x="31" y="65"/>
                    </a:lnTo>
                    <a:lnTo>
                      <a:pt x="28" y="67"/>
                    </a:lnTo>
                    <a:lnTo>
                      <a:pt x="28" y="67"/>
                    </a:lnTo>
                    <a:lnTo>
                      <a:pt x="27" y="67"/>
                    </a:lnTo>
                    <a:lnTo>
                      <a:pt x="27" y="66"/>
                    </a:lnTo>
                    <a:lnTo>
                      <a:pt x="25" y="65"/>
                    </a:lnTo>
                    <a:lnTo>
                      <a:pt x="25" y="65"/>
                    </a:lnTo>
                    <a:lnTo>
                      <a:pt x="23" y="63"/>
                    </a:lnTo>
                    <a:lnTo>
                      <a:pt x="20" y="63"/>
                    </a:lnTo>
                    <a:lnTo>
                      <a:pt x="16" y="66"/>
                    </a:lnTo>
                    <a:lnTo>
                      <a:pt x="16" y="66"/>
                    </a:lnTo>
                    <a:lnTo>
                      <a:pt x="12" y="74"/>
                    </a:lnTo>
                    <a:lnTo>
                      <a:pt x="12" y="74"/>
                    </a:lnTo>
                    <a:lnTo>
                      <a:pt x="7" y="79"/>
                    </a:lnTo>
                    <a:lnTo>
                      <a:pt x="7" y="79"/>
                    </a:lnTo>
                    <a:lnTo>
                      <a:pt x="5" y="82"/>
                    </a:lnTo>
                    <a:lnTo>
                      <a:pt x="5" y="84"/>
                    </a:lnTo>
                    <a:lnTo>
                      <a:pt x="4" y="87"/>
                    </a:lnTo>
                    <a:lnTo>
                      <a:pt x="4" y="90"/>
                    </a:lnTo>
                    <a:lnTo>
                      <a:pt x="4" y="90"/>
                    </a:lnTo>
                    <a:lnTo>
                      <a:pt x="1" y="92"/>
                    </a:lnTo>
                    <a:lnTo>
                      <a:pt x="0" y="95"/>
                    </a:lnTo>
                    <a:lnTo>
                      <a:pt x="0" y="95"/>
                    </a:lnTo>
                    <a:lnTo>
                      <a:pt x="1" y="95"/>
                    </a:lnTo>
                    <a:lnTo>
                      <a:pt x="1" y="95"/>
                    </a:lnTo>
                    <a:lnTo>
                      <a:pt x="1" y="95"/>
                    </a:lnTo>
                    <a:lnTo>
                      <a:pt x="1" y="95"/>
                    </a:lnTo>
                    <a:lnTo>
                      <a:pt x="1" y="95"/>
                    </a:lnTo>
                    <a:lnTo>
                      <a:pt x="1" y="95"/>
                    </a:lnTo>
                    <a:lnTo>
                      <a:pt x="1" y="95"/>
                    </a:lnTo>
                    <a:lnTo>
                      <a:pt x="1" y="95"/>
                    </a:lnTo>
                    <a:lnTo>
                      <a:pt x="3" y="95"/>
                    </a:lnTo>
                    <a:lnTo>
                      <a:pt x="3" y="95"/>
                    </a:lnTo>
                    <a:lnTo>
                      <a:pt x="3" y="95"/>
                    </a:lnTo>
                    <a:lnTo>
                      <a:pt x="3" y="95"/>
                    </a:lnTo>
                    <a:lnTo>
                      <a:pt x="3" y="96"/>
                    </a:lnTo>
                    <a:lnTo>
                      <a:pt x="3" y="96"/>
                    </a:lnTo>
                    <a:lnTo>
                      <a:pt x="3" y="96"/>
                    </a:lnTo>
                    <a:lnTo>
                      <a:pt x="3" y="96"/>
                    </a:lnTo>
                    <a:lnTo>
                      <a:pt x="4" y="98"/>
                    </a:lnTo>
                    <a:lnTo>
                      <a:pt x="4" y="98"/>
                    </a:lnTo>
                    <a:lnTo>
                      <a:pt x="4" y="99"/>
                    </a:lnTo>
                    <a:lnTo>
                      <a:pt x="4" y="99"/>
                    </a:lnTo>
                    <a:lnTo>
                      <a:pt x="4" y="99"/>
                    </a:lnTo>
                    <a:lnTo>
                      <a:pt x="4" y="99"/>
                    </a:lnTo>
                    <a:lnTo>
                      <a:pt x="4" y="99"/>
                    </a:lnTo>
                    <a:lnTo>
                      <a:pt x="4" y="99"/>
                    </a:lnTo>
                    <a:lnTo>
                      <a:pt x="8" y="103"/>
                    </a:lnTo>
                    <a:lnTo>
                      <a:pt x="12" y="106"/>
                    </a:lnTo>
                    <a:lnTo>
                      <a:pt x="12" y="106"/>
                    </a:lnTo>
                    <a:lnTo>
                      <a:pt x="16" y="108"/>
                    </a:lnTo>
                    <a:lnTo>
                      <a:pt x="16" y="108"/>
                    </a:lnTo>
                    <a:lnTo>
                      <a:pt x="20" y="111"/>
                    </a:lnTo>
                    <a:lnTo>
                      <a:pt x="20" y="111"/>
                    </a:lnTo>
                    <a:lnTo>
                      <a:pt x="21" y="112"/>
                    </a:lnTo>
                    <a:lnTo>
                      <a:pt x="21" y="115"/>
                    </a:lnTo>
                    <a:lnTo>
                      <a:pt x="19" y="118"/>
                    </a:lnTo>
                    <a:lnTo>
                      <a:pt x="19" y="118"/>
                    </a:lnTo>
                    <a:lnTo>
                      <a:pt x="15" y="122"/>
                    </a:lnTo>
                    <a:lnTo>
                      <a:pt x="13" y="123"/>
                    </a:lnTo>
                    <a:lnTo>
                      <a:pt x="12" y="125"/>
                    </a:lnTo>
                    <a:lnTo>
                      <a:pt x="12" y="125"/>
                    </a:lnTo>
                    <a:lnTo>
                      <a:pt x="12" y="128"/>
                    </a:lnTo>
                    <a:lnTo>
                      <a:pt x="13" y="131"/>
                    </a:lnTo>
                    <a:lnTo>
                      <a:pt x="13" y="132"/>
                    </a:lnTo>
                    <a:lnTo>
                      <a:pt x="15" y="135"/>
                    </a:lnTo>
                    <a:lnTo>
                      <a:pt x="15" y="135"/>
                    </a:lnTo>
                    <a:lnTo>
                      <a:pt x="13" y="139"/>
                    </a:lnTo>
                    <a:lnTo>
                      <a:pt x="12" y="143"/>
                    </a:lnTo>
                    <a:lnTo>
                      <a:pt x="12" y="147"/>
                    </a:lnTo>
                    <a:lnTo>
                      <a:pt x="15" y="151"/>
                    </a:lnTo>
                    <a:lnTo>
                      <a:pt x="15" y="151"/>
                    </a:lnTo>
                    <a:lnTo>
                      <a:pt x="16" y="152"/>
                    </a:lnTo>
                    <a:lnTo>
                      <a:pt x="19" y="152"/>
                    </a:lnTo>
                    <a:lnTo>
                      <a:pt x="23" y="151"/>
                    </a:lnTo>
                    <a:lnTo>
                      <a:pt x="27" y="149"/>
                    </a:lnTo>
                    <a:lnTo>
                      <a:pt x="29" y="149"/>
                    </a:lnTo>
                    <a:lnTo>
                      <a:pt x="32" y="149"/>
                    </a:lnTo>
                    <a:lnTo>
                      <a:pt x="32" y="149"/>
                    </a:lnTo>
                    <a:lnTo>
                      <a:pt x="36" y="155"/>
                    </a:lnTo>
                    <a:lnTo>
                      <a:pt x="36" y="155"/>
                    </a:lnTo>
                    <a:lnTo>
                      <a:pt x="35" y="160"/>
                    </a:lnTo>
                    <a:lnTo>
                      <a:pt x="33" y="163"/>
                    </a:lnTo>
                    <a:lnTo>
                      <a:pt x="33" y="166"/>
                    </a:lnTo>
                    <a:lnTo>
                      <a:pt x="36" y="170"/>
                    </a:lnTo>
                    <a:lnTo>
                      <a:pt x="36" y="170"/>
                    </a:lnTo>
                    <a:lnTo>
                      <a:pt x="37" y="174"/>
                    </a:lnTo>
                    <a:lnTo>
                      <a:pt x="37" y="177"/>
                    </a:lnTo>
                    <a:lnTo>
                      <a:pt x="36" y="181"/>
                    </a:lnTo>
                    <a:lnTo>
                      <a:pt x="37" y="185"/>
                    </a:lnTo>
                    <a:lnTo>
                      <a:pt x="37" y="185"/>
                    </a:lnTo>
                    <a:lnTo>
                      <a:pt x="37" y="188"/>
                    </a:lnTo>
                    <a:lnTo>
                      <a:pt x="40" y="189"/>
                    </a:lnTo>
                    <a:lnTo>
                      <a:pt x="44" y="192"/>
                    </a:lnTo>
                    <a:lnTo>
                      <a:pt x="48" y="194"/>
                    </a:lnTo>
                    <a:lnTo>
                      <a:pt x="52" y="197"/>
                    </a:lnTo>
                    <a:lnTo>
                      <a:pt x="52" y="197"/>
                    </a:lnTo>
                    <a:lnTo>
                      <a:pt x="53" y="201"/>
                    </a:lnTo>
                    <a:lnTo>
                      <a:pt x="53" y="206"/>
                    </a:lnTo>
                    <a:lnTo>
                      <a:pt x="53" y="206"/>
                    </a:lnTo>
                    <a:lnTo>
                      <a:pt x="53" y="207"/>
                    </a:lnTo>
                    <a:lnTo>
                      <a:pt x="53" y="207"/>
                    </a:lnTo>
                    <a:lnTo>
                      <a:pt x="53" y="207"/>
                    </a:lnTo>
                    <a:lnTo>
                      <a:pt x="57" y="205"/>
                    </a:lnTo>
                    <a:lnTo>
                      <a:pt x="63" y="205"/>
                    </a:lnTo>
                    <a:lnTo>
                      <a:pt x="72" y="205"/>
                    </a:lnTo>
                    <a:lnTo>
                      <a:pt x="72" y="205"/>
                    </a:lnTo>
                    <a:lnTo>
                      <a:pt x="76" y="205"/>
                    </a:lnTo>
                    <a:lnTo>
                      <a:pt x="80" y="202"/>
                    </a:lnTo>
                    <a:lnTo>
                      <a:pt x="80" y="202"/>
                    </a:lnTo>
                    <a:lnTo>
                      <a:pt x="81" y="201"/>
                    </a:lnTo>
                    <a:lnTo>
                      <a:pt x="82" y="201"/>
                    </a:lnTo>
                    <a:lnTo>
                      <a:pt x="82" y="201"/>
                    </a:lnTo>
                    <a:lnTo>
                      <a:pt x="86" y="201"/>
                    </a:lnTo>
                    <a:lnTo>
                      <a:pt x="86" y="201"/>
                    </a:lnTo>
                    <a:lnTo>
                      <a:pt x="86" y="197"/>
                    </a:lnTo>
                    <a:lnTo>
                      <a:pt x="88" y="196"/>
                    </a:lnTo>
                    <a:lnTo>
                      <a:pt x="90" y="194"/>
                    </a:lnTo>
                    <a:lnTo>
                      <a:pt x="90" y="194"/>
                    </a:lnTo>
                    <a:lnTo>
                      <a:pt x="96" y="194"/>
                    </a:lnTo>
                    <a:lnTo>
                      <a:pt x="101" y="197"/>
                    </a:lnTo>
                    <a:lnTo>
                      <a:pt x="101" y="197"/>
                    </a:lnTo>
                    <a:lnTo>
                      <a:pt x="106" y="201"/>
                    </a:lnTo>
                    <a:lnTo>
                      <a:pt x="106" y="201"/>
                    </a:lnTo>
                    <a:lnTo>
                      <a:pt x="109" y="202"/>
                    </a:lnTo>
                    <a:lnTo>
                      <a:pt x="110" y="202"/>
                    </a:lnTo>
                    <a:lnTo>
                      <a:pt x="113" y="201"/>
                    </a:lnTo>
                    <a:lnTo>
                      <a:pt x="113" y="201"/>
                    </a:lnTo>
                    <a:lnTo>
                      <a:pt x="114" y="202"/>
                    </a:lnTo>
                    <a:lnTo>
                      <a:pt x="116" y="202"/>
                    </a:lnTo>
                    <a:lnTo>
                      <a:pt x="117" y="202"/>
                    </a:lnTo>
                    <a:lnTo>
                      <a:pt x="117" y="202"/>
                    </a:lnTo>
                    <a:lnTo>
                      <a:pt x="118" y="201"/>
                    </a:lnTo>
                    <a:lnTo>
                      <a:pt x="121" y="198"/>
                    </a:lnTo>
                    <a:lnTo>
                      <a:pt x="121" y="198"/>
                    </a:lnTo>
                    <a:lnTo>
                      <a:pt x="121" y="198"/>
                    </a:lnTo>
                    <a:lnTo>
                      <a:pt x="121" y="198"/>
                    </a:lnTo>
                    <a:lnTo>
                      <a:pt x="124" y="198"/>
                    </a:lnTo>
                    <a:lnTo>
                      <a:pt x="126" y="200"/>
                    </a:lnTo>
                    <a:lnTo>
                      <a:pt x="128" y="202"/>
                    </a:lnTo>
                    <a:lnTo>
                      <a:pt x="130" y="202"/>
                    </a:lnTo>
                    <a:lnTo>
                      <a:pt x="130" y="202"/>
                    </a:lnTo>
                    <a:lnTo>
                      <a:pt x="133" y="202"/>
                    </a:lnTo>
                    <a:lnTo>
                      <a:pt x="134" y="201"/>
                    </a:lnTo>
                    <a:lnTo>
                      <a:pt x="138" y="197"/>
                    </a:lnTo>
                    <a:lnTo>
                      <a:pt x="138" y="197"/>
                    </a:lnTo>
                    <a:lnTo>
                      <a:pt x="145" y="197"/>
                    </a:lnTo>
                    <a:lnTo>
                      <a:pt x="150" y="197"/>
                    </a:lnTo>
                    <a:lnTo>
                      <a:pt x="150" y="197"/>
                    </a:lnTo>
                    <a:lnTo>
                      <a:pt x="157" y="196"/>
                    </a:lnTo>
                    <a:lnTo>
                      <a:pt x="160" y="194"/>
                    </a:lnTo>
                    <a:lnTo>
                      <a:pt x="164" y="194"/>
                    </a:lnTo>
                    <a:lnTo>
                      <a:pt x="164" y="194"/>
                    </a:lnTo>
                    <a:lnTo>
                      <a:pt x="169" y="197"/>
                    </a:lnTo>
                    <a:lnTo>
                      <a:pt x="172" y="196"/>
                    </a:lnTo>
                    <a:lnTo>
                      <a:pt x="174" y="194"/>
                    </a:lnTo>
                    <a:lnTo>
                      <a:pt x="174" y="194"/>
                    </a:lnTo>
                    <a:lnTo>
                      <a:pt x="176" y="192"/>
                    </a:lnTo>
                    <a:lnTo>
                      <a:pt x="174" y="188"/>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6" name="Freeform 91">
                <a:extLst>
                  <a:ext uri="{FF2B5EF4-FFF2-40B4-BE49-F238E27FC236}">
                    <a16:creationId xmlns:a16="http://schemas.microsoft.com/office/drawing/2014/main" xmlns="" id="{C9DA34F8-7060-4AD5-A912-8DD2FF4BBB87}"/>
                  </a:ext>
                </a:extLst>
              </p:cNvPr>
              <p:cNvSpPr>
                <a:spLocks/>
              </p:cNvSpPr>
              <p:nvPr/>
            </p:nvSpPr>
            <p:spPr bwMode="auto">
              <a:xfrm>
                <a:off x="4183317" y="3632649"/>
                <a:ext cx="180569" cy="197858"/>
              </a:xfrm>
              <a:custGeom>
                <a:avLst/>
                <a:gdLst>
                  <a:gd name="T0" fmla="*/ 94 w 94"/>
                  <a:gd name="T1" fmla="*/ 75 h 103"/>
                  <a:gd name="T2" fmla="*/ 92 w 94"/>
                  <a:gd name="T3" fmla="*/ 67 h 103"/>
                  <a:gd name="T4" fmla="*/ 81 w 94"/>
                  <a:gd name="T5" fmla="*/ 67 h 103"/>
                  <a:gd name="T6" fmla="*/ 70 w 94"/>
                  <a:gd name="T7" fmla="*/ 67 h 103"/>
                  <a:gd name="T8" fmla="*/ 65 w 94"/>
                  <a:gd name="T9" fmla="*/ 64 h 103"/>
                  <a:gd name="T10" fmla="*/ 58 w 94"/>
                  <a:gd name="T11" fmla="*/ 63 h 103"/>
                  <a:gd name="T12" fmla="*/ 53 w 94"/>
                  <a:gd name="T13" fmla="*/ 58 h 103"/>
                  <a:gd name="T14" fmla="*/ 54 w 94"/>
                  <a:gd name="T15" fmla="*/ 55 h 103"/>
                  <a:gd name="T16" fmla="*/ 53 w 94"/>
                  <a:gd name="T17" fmla="*/ 46 h 103"/>
                  <a:gd name="T18" fmla="*/ 50 w 94"/>
                  <a:gd name="T19" fmla="*/ 41 h 103"/>
                  <a:gd name="T20" fmla="*/ 52 w 94"/>
                  <a:gd name="T21" fmla="*/ 29 h 103"/>
                  <a:gd name="T22" fmla="*/ 52 w 94"/>
                  <a:gd name="T23" fmla="*/ 14 h 103"/>
                  <a:gd name="T24" fmla="*/ 45 w 94"/>
                  <a:gd name="T25" fmla="*/ 5 h 103"/>
                  <a:gd name="T26" fmla="*/ 40 w 94"/>
                  <a:gd name="T27" fmla="*/ 0 h 103"/>
                  <a:gd name="T28" fmla="*/ 30 w 94"/>
                  <a:gd name="T29" fmla="*/ 7 h 103"/>
                  <a:gd name="T30" fmla="*/ 34 w 94"/>
                  <a:gd name="T31" fmla="*/ 15 h 103"/>
                  <a:gd name="T32" fmla="*/ 33 w 94"/>
                  <a:gd name="T33" fmla="*/ 21 h 103"/>
                  <a:gd name="T34" fmla="*/ 36 w 94"/>
                  <a:gd name="T35" fmla="*/ 26 h 103"/>
                  <a:gd name="T36" fmla="*/ 33 w 94"/>
                  <a:gd name="T37" fmla="*/ 27 h 103"/>
                  <a:gd name="T38" fmla="*/ 26 w 94"/>
                  <a:gd name="T39" fmla="*/ 29 h 103"/>
                  <a:gd name="T40" fmla="*/ 21 w 94"/>
                  <a:gd name="T41" fmla="*/ 22 h 103"/>
                  <a:gd name="T42" fmla="*/ 17 w 94"/>
                  <a:gd name="T43" fmla="*/ 14 h 103"/>
                  <a:gd name="T44" fmla="*/ 12 w 94"/>
                  <a:gd name="T45" fmla="*/ 13 h 103"/>
                  <a:gd name="T46" fmla="*/ 10 w 94"/>
                  <a:gd name="T47" fmla="*/ 21 h 103"/>
                  <a:gd name="T48" fmla="*/ 16 w 94"/>
                  <a:gd name="T49" fmla="*/ 26 h 103"/>
                  <a:gd name="T50" fmla="*/ 13 w 94"/>
                  <a:gd name="T51" fmla="*/ 31 h 103"/>
                  <a:gd name="T52" fmla="*/ 9 w 94"/>
                  <a:gd name="T53" fmla="*/ 31 h 103"/>
                  <a:gd name="T54" fmla="*/ 1 w 94"/>
                  <a:gd name="T55" fmla="*/ 27 h 103"/>
                  <a:gd name="T56" fmla="*/ 1 w 94"/>
                  <a:gd name="T57" fmla="*/ 34 h 103"/>
                  <a:gd name="T58" fmla="*/ 2 w 94"/>
                  <a:gd name="T59" fmla="*/ 41 h 103"/>
                  <a:gd name="T60" fmla="*/ 9 w 94"/>
                  <a:gd name="T61" fmla="*/ 51 h 103"/>
                  <a:gd name="T62" fmla="*/ 16 w 94"/>
                  <a:gd name="T63" fmla="*/ 51 h 103"/>
                  <a:gd name="T64" fmla="*/ 18 w 94"/>
                  <a:gd name="T65" fmla="*/ 42 h 103"/>
                  <a:gd name="T66" fmla="*/ 24 w 94"/>
                  <a:gd name="T67" fmla="*/ 47 h 103"/>
                  <a:gd name="T68" fmla="*/ 30 w 94"/>
                  <a:gd name="T69" fmla="*/ 52 h 103"/>
                  <a:gd name="T70" fmla="*/ 33 w 94"/>
                  <a:gd name="T71" fmla="*/ 59 h 103"/>
                  <a:gd name="T72" fmla="*/ 24 w 94"/>
                  <a:gd name="T73" fmla="*/ 58 h 103"/>
                  <a:gd name="T74" fmla="*/ 28 w 94"/>
                  <a:gd name="T75" fmla="*/ 67 h 103"/>
                  <a:gd name="T76" fmla="*/ 33 w 94"/>
                  <a:gd name="T77" fmla="*/ 70 h 103"/>
                  <a:gd name="T78" fmla="*/ 34 w 94"/>
                  <a:gd name="T79" fmla="*/ 76 h 103"/>
                  <a:gd name="T80" fmla="*/ 38 w 94"/>
                  <a:gd name="T81" fmla="*/ 80 h 103"/>
                  <a:gd name="T82" fmla="*/ 44 w 94"/>
                  <a:gd name="T83" fmla="*/ 82 h 103"/>
                  <a:gd name="T84" fmla="*/ 48 w 94"/>
                  <a:gd name="T85" fmla="*/ 83 h 103"/>
                  <a:gd name="T86" fmla="*/ 50 w 94"/>
                  <a:gd name="T87" fmla="*/ 78 h 103"/>
                  <a:gd name="T88" fmla="*/ 53 w 94"/>
                  <a:gd name="T89" fmla="*/ 82 h 103"/>
                  <a:gd name="T90" fmla="*/ 61 w 94"/>
                  <a:gd name="T91" fmla="*/ 80 h 103"/>
                  <a:gd name="T92" fmla="*/ 61 w 94"/>
                  <a:gd name="T93" fmla="*/ 74 h 103"/>
                  <a:gd name="T94" fmla="*/ 68 w 94"/>
                  <a:gd name="T95" fmla="*/ 80 h 103"/>
                  <a:gd name="T96" fmla="*/ 76 w 94"/>
                  <a:gd name="T97" fmla="*/ 82 h 103"/>
                  <a:gd name="T98" fmla="*/ 66 w 94"/>
                  <a:gd name="T99" fmla="*/ 88 h 103"/>
                  <a:gd name="T100" fmla="*/ 61 w 94"/>
                  <a:gd name="T101" fmla="*/ 97 h 103"/>
                  <a:gd name="T102" fmla="*/ 69 w 94"/>
                  <a:gd name="T103" fmla="*/ 101 h 103"/>
                  <a:gd name="T104" fmla="*/ 74 w 94"/>
                  <a:gd name="T105" fmla="*/ 96 h 103"/>
                  <a:gd name="T106" fmla="*/ 82 w 94"/>
                  <a:gd name="T107" fmla="*/ 8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03">
                    <a:moveTo>
                      <a:pt x="86" y="80"/>
                    </a:moveTo>
                    <a:lnTo>
                      <a:pt x="86" y="80"/>
                    </a:lnTo>
                    <a:lnTo>
                      <a:pt x="89" y="80"/>
                    </a:lnTo>
                    <a:lnTo>
                      <a:pt x="92" y="79"/>
                    </a:lnTo>
                    <a:lnTo>
                      <a:pt x="92" y="79"/>
                    </a:lnTo>
                    <a:lnTo>
                      <a:pt x="94" y="75"/>
                    </a:lnTo>
                    <a:lnTo>
                      <a:pt x="94" y="75"/>
                    </a:lnTo>
                    <a:lnTo>
                      <a:pt x="94" y="72"/>
                    </a:lnTo>
                    <a:lnTo>
                      <a:pt x="93" y="70"/>
                    </a:lnTo>
                    <a:lnTo>
                      <a:pt x="93" y="70"/>
                    </a:lnTo>
                    <a:lnTo>
                      <a:pt x="92" y="67"/>
                    </a:lnTo>
                    <a:lnTo>
                      <a:pt x="92" y="67"/>
                    </a:lnTo>
                    <a:lnTo>
                      <a:pt x="92" y="64"/>
                    </a:lnTo>
                    <a:lnTo>
                      <a:pt x="89" y="63"/>
                    </a:lnTo>
                    <a:lnTo>
                      <a:pt x="89" y="63"/>
                    </a:lnTo>
                    <a:lnTo>
                      <a:pt x="85" y="66"/>
                    </a:lnTo>
                    <a:lnTo>
                      <a:pt x="85" y="66"/>
                    </a:lnTo>
                    <a:lnTo>
                      <a:pt x="81" y="67"/>
                    </a:lnTo>
                    <a:lnTo>
                      <a:pt x="81" y="67"/>
                    </a:lnTo>
                    <a:lnTo>
                      <a:pt x="78" y="68"/>
                    </a:lnTo>
                    <a:lnTo>
                      <a:pt x="77" y="70"/>
                    </a:lnTo>
                    <a:lnTo>
                      <a:pt x="77" y="70"/>
                    </a:lnTo>
                    <a:lnTo>
                      <a:pt x="73" y="68"/>
                    </a:lnTo>
                    <a:lnTo>
                      <a:pt x="70" y="67"/>
                    </a:lnTo>
                    <a:lnTo>
                      <a:pt x="70" y="67"/>
                    </a:lnTo>
                    <a:lnTo>
                      <a:pt x="69" y="66"/>
                    </a:lnTo>
                    <a:lnTo>
                      <a:pt x="69" y="66"/>
                    </a:lnTo>
                    <a:lnTo>
                      <a:pt x="66" y="66"/>
                    </a:lnTo>
                    <a:lnTo>
                      <a:pt x="66" y="66"/>
                    </a:lnTo>
                    <a:lnTo>
                      <a:pt x="65" y="64"/>
                    </a:lnTo>
                    <a:lnTo>
                      <a:pt x="65" y="64"/>
                    </a:lnTo>
                    <a:lnTo>
                      <a:pt x="62" y="64"/>
                    </a:lnTo>
                    <a:lnTo>
                      <a:pt x="62" y="64"/>
                    </a:lnTo>
                    <a:lnTo>
                      <a:pt x="61" y="64"/>
                    </a:lnTo>
                    <a:lnTo>
                      <a:pt x="58" y="63"/>
                    </a:lnTo>
                    <a:lnTo>
                      <a:pt x="58" y="63"/>
                    </a:lnTo>
                    <a:lnTo>
                      <a:pt x="60" y="60"/>
                    </a:lnTo>
                    <a:lnTo>
                      <a:pt x="60" y="59"/>
                    </a:lnTo>
                    <a:lnTo>
                      <a:pt x="58" y="58"/>
                    </a:lnTo>
                    <a:lnTo>
                      <a:pt x="58" y="58"/>
                    </a:lnTo>
                    <a:lnTo>
                      <a:pt x="53" y="58"/>
                    </a:lnTo>
                    <a:lnTo>
                      <a:pt x="53" y="58"/>
                    </a:lnTo>
                    <a:lnTo>
                      <a:pt x="52" y="58"/>
                    </a:lnTo>
                    <a:lnTo>
                      <a:pt x="53" y="56"/>
                    </a:lnTo>
                    <a:lnTo>
                      <a:pt x="53" y="56"/>
                    </a:lnTo>
                    <a:lnTo>
                      <a:pt x="53" y="56"/>
                    </a:lnTo>
                    <a:lnTo>
                      <a:pt x="54" y="55"/>
                    </a:lnTo>
                    <a:lnTo>
                      <a:pt x="54" y="55"/>
                    </a:lnTo>
                    <a:lnTo>
                      <a:pt x="53" y="52"/>
                    </a:lnTo>
                    <a:lnTo>
                      <a:pt x="52" y="51"/>
                    </a:lnTo>
                    <a:lnTo>
                      <a:pt x="52" y="51"/>
                    </a:lnTo>
                    <a:lnTo>
                      <a:pt x="52" y="50"/>
                    </a:lnTo>
                    <a:lnTo>
                      <a:pt x="52" y="48"/>
                    </a:lnTo>
                    <a:lnTo>
                      <a:pt x="53" y="46"/>
                    </a:lnTo>
                    <a:lnTo>
                      <a:pt x="53" y="46"/>
                    </a:lnTo>
                    <a:lnTo>
                      <a:pt x="52" y="45"/>
                    </a:lnTo>
                    <a:lnTo>
                      <a:pt x="50" y="43"/>
                    </a:lnTo>
                    <a:lnTo>
                      <a:pt x="50" y="43"/>
                    </a:lnTo>
                    <a:lnTo>
                      <a:pt x="50" y="42"/>
                    </a:lnTo>
                    <a:lnTo>
                      <a:pt x="50" y="41"/>
                    </a:lnTo>
                    <a:lnTo>
                      <a:pt x="53" y="38"/>
                    </a:lnTo>
                    <a:lnTo>
                      <a:pt x="53" y="38"/>
                    </a:lnTo>
                    <a:lnTo>
                      <a:pt x="53" y="37"/>
                    </a:lnTo>
                    <a:lnTo>
                      <a:pt x="53" y="34"/>
                    </a:lnTo>
                    <a:lnTo>
                      <a:pt x="53" y="34"/>
                    </a:lnTo>
                    <a:lnTo>
                      <a:pt x="52" y="29"/>
                    </a:lnTo>
                    <a:lnTo>
                      <a:pt x="52" y="29"/>
                    </a:lnTo>
                    <a:lnTo>
                      <a:pt x="53" y="18"/>
                    </a:lnTo>
                    <a:lnTo>
                      <a:pt x="53" y="18"/>
                    </a:lnTo>
                    <a:lnTo>
                      <a:pt x="53" y="15"/>
                    </a:lnTo>
                    <a:lnTo>
                      <a:pt x="52" y="14"/>
                    </a:lnTo>
                    <a:lnTo>
                      <a:pt x="52" y="14"/>
                    </a:lnTo>
                    <a:lnTo>
                      <a:pt x="49" y="10"/>
                    </a:lnTo>
                    <a:lnTo>
                      <a:pt x="49" y="10"/>
                    </a:lnTo>
                    <a:lnTo>
                      <a:pt x="46" y="7"/>
                    </a:lnTo>
                    <a:lnTo>
                      <a:pt x="46" y="7"/>
                    </a:lnTo>
                    <a:lnTo>
                      <a:pt x="45" y="5"/>
                    </a:lnTo>
                    <a:lnTo>
                      <a:pt x="45" y="5"/>
                    </a:lnTo>
                    <a:lnTo>
                      <a:pt x="44" y="4"/>
                    </a:lnTo>
                    <a:lnTo>
                      <a:pt x="42" y="2"/>
                    </a:lnTo>
                    <a:lnTo>
                      <a:pt x="42" y="2"/>
                    </a:lnTo>
                    <a:lnTo>
                      <a:pt x="41" y="1"/>
                    </a:lnTo>
                    <a:lnTo>
                      <a:pt x="40" y="0"/>
                    </a:lnTo>
                    <a:lnTo>
                      <a:pt x="40" y="0"/>
                    </a:lnTo>
                    <a:lnTo>
                      <a:pt x="37" y="0"/>
                    </a:lnTo>
                    <a:lnTo>
                      <a:pt x="36" y="1"/>
                    </a:lnTo>
                    <a:lnTo>
                      <a:pt x="32" y="4"/>
                    </a:lnTo>
                    <a:lnTo>
                      <a:pt x="32" y="4"/>
                    </a:lnTo>
                    <a:lnTo>
                      <a:pt x="30" y="6"/>
                    </a:lnTo>
                    <a:lnTo>
                      <a:pt x="30" y="7"/>
                    </a:lnTo>
                    <a:lnTo>
                      <a:pt x="32" y="11"/>
                    </a:lnTo>
                    <a:lnTo>
                      <a:pt x="32" y="11"/>
                    </a:lnTo>
                    <a:lnTo>
                      <a:pt x="32" y="13"/>
                    </a:lnTo>
                    <a:lnTo>
                      <a:pt x="32" y="13"/>
                    </a:lnTo>
                    <a:lnTo>
                      <a:pt x="33" y="14"/>
                    </a:lnTo>
                    <a:lnTo>
                      <a:pt x="34" y="15"/>
                    </a:lnTo>
                    <a:lnTo>
                      <a:pt x="34" y="15"/>
                    </a:lnTo>
                    <a:lnTo>
                      <a:pt x="34" y="17"/>
                    </a:lnTo>
                    <a:lnTo>
                      <a:pt x="34" y="18"/>
                    </a:lnTo>
                    <a:lnTo>
                      <a:pt x="34" y="18"/>
                    </a:lnTo>
                    <a:lnTo>
                      <a:pt x="33" y="19"/>
                    </a:lnTo>
                    <a:lnTo>
                      <a:pt x="33" y="21"/>
                    </a:lnTo>
                    <a:lnTo>
                      <a:pt x="33" y="21"/>
                    </a:lnTo>
                    <a:lnTo>
                      <a:pt x="34" y="23"/>
                    </a:lnTo>
                    <a:lnTo>
                      <a:pt x="34" y="23"/>
                    </a:lnTo>
                    <a:lnTo>
                      <a:pt x="34" y="25"/>
                    </a:lnTo>
                    <a:lnTo>
                      <a:pt x="34" y="25"/>
                    </a:lnTo>
                    <a:lnTo>
                      <a:pt x="36" y="26"/>
                    </a:lnTo>
                    <a:lnTo>
                      <a:pt x="36" y="26"/>
                    </a:lnTo>
                    <a:lnTo>
                      <a:pt x="37" y="30"/>
                    </a:lnTo>
                    <a:lnTo>
                      <a:pt x="36" y="31"/>
                    </a:lnTo>
                    <a:lnTo>
                      <a:pt x="36" y="31"/>
                    </a:lnTo>
                    <a:lnTo>
                      <a:pt x="34" y="30"/>
                    </a:lnTo>
                    <a:lnTo>
                      <a:pt x="33" y="27"/>
                    </a:lnTo>
                    <a:lnTo>
                      <a:pt x="33" y="27"/>
                    </a:lnTo>
                    <a:lnTo>
                      <a:pt x="30" y="29"/>
                    </a:lnTo>
                    <a:lnTo>
                      <a:pt x="29" y="30"/>
                    </a:lnTo>
                    <a:lnTo>
                      <a:pt x="29" y="30"/>
                    </a:lnTo>
                    <a:lnTo>
                      <a:pt x="28" y="30"/>
                    </a:lnTo>
                    <a:lnTo>
                      <a:pt x="26" y="29"/>
                    </a:lnTo>
                    <a:lnTo>
                      <a:pt x="26" y="29"/>
                    </a:lnTo>
                    <a:lnTo>
                      <a:pt x="26" y="26"/>
                    </a:lnTo>
                    <a:lnTo>
                      <a:pt x="26" y="26"/>
                    </a:lnTo>
                    <a:lnTo>
                      <a:pt x="24" y="25"/>
                    </a:lnTo>
                    <a:lnTo>
                      <a:pt x="21" y="22"/>
                    </a:lnTo>
                    <a:lnTo>
                      <a:pt x="21" y="22"/>
                    </a:lnTo>
                    <a:lnTo>
                      <a:pt x="20" y="21"/>
                    </a:lnTo>
                    <a:lnTo>
                      <a:pt x="18" y="18"/>
                    </a:lnTo>
                    <a:lnTo>
                      <a:pt x="18" y="18"/>
                    </a:lnTo>
                    <a:lnTo>
                      <a:pt x="17" y="15"/>
                    </a:lnTo>
                    <a:lnTo>
                      <a:pt x="17" y="14"/>
                    </a:lnTo>
                    <a:lnTo>
                      <a:pt x="17" y="14"/>
                    </a:lnTo>
                    <a:lnTo>
                      <a:pt x="14" y="11"/>
                    </a:lnTo>
                    <a:lnTo>
                      <a:pt x="14" y="10"/>
                    </a:lnTo>
                    <a:lnTo>
                      <a:pt x="13" y="10"/>
                    </a:lnTo>
                    <a:lnTo>
                      <a:pt x="13" y="10"/>
                    </a:lnTo>
                    <a:lnTo>
                      <a:pt x="12" y="11"/>
                    </a:lnTo>
                    <a:lnTo>
                      <a:pt x="12" y="13"/>
                    </a:lnTo>
                    <a:lnTo>
                      <a:pt x="12" y="15"/>
                    </a:lnTo>
                    <a:lnTo>
                      <a:pt x="12" y="15"/>
                    </a:lnTo>
                    <a:lnTo>
                      <a:pt x="12" y="18"/>
                    </a:lnTo>
                    <a:lnTo>
                      <a:pt x="12" y="18"/>
                    </a:lnTo>
                    <a:lnTo>
                      <a:pt x="10" y="21"/>
                    </a:lnTo>
                    <a:lnTo>
                      <a:pt x="10" y="21"/>
                    </a:lnTo>
                    <a:lnTo>
                      <a:pt x="12" y="22"/>
                    </a:lnTo>
                    <a:lnTo>
                      <a:pt x="14" y="22"/>
                    </a:lnTo>
                    <a:lnTo>
                      <a:pt x="14" y="22"/>
                    </a:lnTo>
                    <a:lnTo>
                      <a:pt x="16" y="25"/>
                    </a:lnTo>
                    <a:lnTo>
                      <a:pt x="16" y="26"/>
                    </a:lnTo>
                    <a:lnTo>
                      <a:pt x="16" y="26"/>
                    </a:lnTo>
                    <a:lnTo>
                      <a:pt x="13" y="27"/>
                    </a:lnTo>
                    <a:lnTo>
                      <a:pt x="12" y="27"/>
                    </a:lnTo>
                    <a:lnTo>
                      <a:pt x="12" y="29"/>
                    </a:lnTo>
                    <a:lnTo>
                      <a:pt x="12" y="29"/>
                    </a:lnTo>
                    <a:lnTo>
                      <a:pt x="13" y="31"/>
                    </a:lnTo>
                    <a:lnTo>
                      <a:pt x="13" y="31"/>
                    </a:lnTo>
                    <a:lnTo>
                      <a:pt x="13" y="34"/>
                    </a:lnTo>
                    <a:lnTo>
                      <a:pt x="13" y="34"/>
                    </a:lnTo>
                    <a:lnTo>
                      <a:pt x="12" y="34"/>
                    </a:lnTo>
                    <a:lnTo>
                      <a:pt x="10" y="34"/>
                    </a:lnTo>
                    <a:lnTo>
                      <a:pt x="9" y="31"/>
                    </a:lnTo>
                    <a:lnTo>
                      <a:pt x="9" y="31"/>
                    </a:lnTo>
                    <a:lnTo>
                      <a:pt x="6" y="30"/>
                    </a:lnTo>
                    <a:lnTo>
                      <a:pt x="6" y="30"/>
                    </a:lnTo>
                    <a:lnTo>
                      <a:pt x="4" y="27"/>
                    </a:lnTo>
                    <a:lnTo>
                      <a:pt x="4" y="27"/>
                    </a:lnTo>
                    <a:lnTo>
                      <a:pt x="2" y="26"/>
                    </a:lnTo>
                    <a:lnTo>
                      <a:pt x="1" y="27"/>
                    </a:lnTo>
                    <a:lnTo>
                      <a:pt x="1" y="27"/>
                    </a:lnTo>
                    <a:lnTo>
                      <a:pt x="1" y="29"/>
                    </a:lnTo>
                    <a:lnTo>
                      <a:pt x="2" y="31"/>
                    </a:lnTo>
                    <a:lnTo>
                      <a:pt x="2" y="31"/>
                    </a:lnTo>
                    <a:lnTo>
                      <a:pt x="1" y="34"/>
                    </a:lnTo>
                    <a:lnTo>
                      <a:pt x="1" y="34"/>
                    </a:lnTo>
                    <a:lnTo>
                      <a:pt x="0" y="37"/>
                    </a:lnTo>
                    <a:lnTo>
                      <a:pt x="0" y="37"/>
                    </a:lnTo>
                    <a:lnTo>
                      <a:pt x="0" y="38"/>
                    </a:lnTo>
                    <a:lnTo>
                      <a:pt x="0" y="39"/>
                    </a:lnTo>
                    <a:lnTo>
                      <a:pt x="2" y="41"/>
                    </a:lnTo>
                    <a:lnTo>
                      <a:pt x="2" y="41"/>
                    </a:lnTo>
                    <a:lnTo>
                      <a:pt x="2" y="43"/>
                    </a:lnTo>
                    <a:lnTo>
                      <a:pt x="2" y="43"/>
                    </a:lnTo>
                    <a:lnTo>
                      <a:pt x="2" y="46"/>
                    </a:lnTo>
                    <a:lnTo>
                      <a:pt x="4" y="47"/>
                    </a:lnTo>
                    <a:lnTo>
                      <a:pt x="4" y="47"/>
                    </a:lnTo>
                    <a:lnTo>
                      <a:pt x="9" y="51"/>
                    </a:lnTo>
                    <a:lnTo>
                      <a:pt x="9" y="51"/>
                    </a:lnTo>
                    <a:lnTo>
                      <a:pt x="12" y="52"/>
                    </a:lnTo>
                    <a:lnTo>
                      <a:pt x="14" y="52"/>
                    </a:lnTo>
                    <a:lnTo>
                      <a:pt x="14" y="52"/>
                    </a:lnTo>
                    <a:lnTo>
                      <a:pt x="16" y="52"/>
                    </a:lnTo>
                    <a:lnTo>
                      <a:pt x="16" y="51"/>
                    </a:lnTo>
                    <a:lnTo>
                      <a:pt x="16" y="48"/>
                    </a:lnTo>
                    <a:lnTo>
                      <a:pt x="16" y="48"/>
                    </a:lnTo>
                    <a:lnTo>
                      <a:pt x="16" y="47"/>
                    </a:lnTo>
                    <a:lnTo>
                      <a:pt x="17" y="45"/>
                    </a:lnTo>
                    <a:lnTo>
                      <a:pt x="17" y="45"/>
                    </a:lnTo>
                    <a:lnTo>
                      <a:pt x="18" y="42"/>
                    </a:lnTo>
                    <a:lnTo>
                      <a:pt x="18" y="42"/>
                    </a:lnTo>
                    <a:lnTo>
                      <a:pt x="20" y="42"/>
                    </a:lnTo>
                    <a:lnTo>
                      <a:pt x="21" y="43"/>
                    </a:lnTo>
                    <a:lnTo>
                      <a:pt x="21" y="43"/>
                    </a:lnTo>
                    <a:lnTo>
                      <a:pt x="22" y="46"/>
                    </a:lnTo>
                    <a:lnTo>
                      <a:pt x="24" y="47"/>
                    </a:lnTo>
                    <a:lnTo>
                      <a:pt x="24" y="47"/>
                    </a:lnTo>
                    <a:lnTo>
                      <a:pt x="26" y="48"/>
                    </a:lnTo>
                    <a:lnTo>
                      <a:pt x="26" y="48"/>
                    </a:lnTo>
                    <a:lnTo>
                      <a:pt x="28" y="51"/>
                    </a:lnTo>
                    <a:lnTo>
                      <a:pt x="30" y="52"/>
                    </a:lnTo>
                    <a:lnTo>
                      <a:pt x="30" y="52"/>
                    </a:lnTo>
                    <a:lnTo>
                      <a:pt x="32" y="52"/>
                    </a:lnTo>
                    <a:lnTo>
                      <a:pt x="33" y="55"/>
                    </a:lnTo>
                    <a:lnTo>
                      <a:pt x="33" y="55"/>
                    </a:lnTo>
                    <a:lnTo>
                      <a:pt x="36" y="59"/>
                    </a:lnTo>
                    <a:lnTo>
                      <a:pt x="36" y="59"/>
                    </a:lnTo>
                    <a:lnTo>
                      <a:pt x="33" y="59"/>
                    </a:lnTo>
                    <a:lnTo>
                      <a:pt x="30" y="56"/>
                    </a:lnTo>
                    <a:lnTo>
                      <a:pt x="30" y="56"/>
                    </a:lnTo>
                    <a:lnTo>
                      <a:pt x="28" y="55"/>
                    </a:lnTo>
                    <a:lnTo>
                      <a:pt x="25" y="56"/>
                    </a:lnTo>
                    <a:lnTo>
                      <a:pt x="25" y="56"/>
                    </a:lnTo>
                    <a:lnTo>
                      <a:pt x="24" y="58"/>
                    </a:lnTo>
                    <a:lnTo>
                      <a:pt x="25" y="59"/>
                    </a:lnTo>
                    <a:lnTo>
                      <a:pt x="25" y="62"/>
                    </a:lnTo>
                    <a:lnTo>
                      <a:pt x="25" y="62"/>
                    </a:lnTo>
                    <a:lnTo>
                      <a:pt x="26" y="64"/>
                    </a:lnTo>
                    <a:lnTo>
                      <a:pt x="28" y="67"/>
                    </a:lnTo>
                    <a:lnTo>
                      <a:pt x="28" y="67"/>
                    </a:lnTo>
                    <a:lnTo>
                      <a:pt x="29" y="68"/>
                    </a:lnTo>
                    <a:lnTo>
                      <a:pt x="29" y="68"/>
                    </a:lnTo>
                    <a:lnTo>
                      <a:pt x="29" y="70"/>
                    </a:lnTo>
                    <a:lnTo>
                      <a:pt x="29" y="70"/>
                    </a:lnTo>
                    <a:lnTo>
                      <a:pt x="30" y="70"/>
                    </a:lnTo>
                    <a:lnTo>
                      <a:pt x="33" y="70"/>
                    </a:lnTo>
                    <a:lnTo>
                      <a:pt x="34" y="70"/>
                    </a:lnTo>
                    <a:lnTo>
                      <a:pt x="34" y="71"/>
                    </a:lnTo>
                    <a:lnTo>
                      <a:pt x="34" y="71"/>
                    </a:lnTo>
                    <a:lnTo>
                      <a:pt x="33" y="74"/>
                    </a:lnTo>
                    <a:lnTo>
                      <a:pt x="33" y="76"/>
                    </a:lnTo>
                    <a:lnTo>
                      <a:pt x="34" y="76"/>
                    </a:lnTo>
                    <a:lnTo>
                      <a:pt x="34" y="76"/>
                    </a:lnTo>
                    <a:lnTo>
                      <a:pt x="38" y="76"/>
                    </a:lnTo>
                    <a:lnTo>
                      <a:pt x="40" y="76"/>
                    </a:lnTo>
                    <a:lnTo>
                      <a:pt x="40" y="78"/>
                    </a:lnTo>
                    <a:lnTo>
                      <a:pt x="40" y="78"/>
                    </a:lnTo>
                    <a:lnTo>
                      <a:pt x="38" y="80"/>
                    </a:lnTo>
                    <a:lnTo>
                      <a:pt x="38" y="82"/>
                    </a:lnTo>
                    <a:lnTo>
                      <a:pt x="38" y="82"/>
                    </a:lnTo>
                    <a:lnTo>
                      <a:pt x="40" y="82"/>
                    </a:lnTo>
                    <a:lnTo>
                      <a:pt x="41" y="82"/>
                    </a:lnTo>
                    <a:lnTo>
                      <a:pt x="41" y="82"/>
                    </a:lnTo>
                    <a:lnTo>
                      <a:pt x="44" y="82"/>
                    </a:lnTo>
                    <a:lnTo>
                      <a:pt x="44" y="82"/>
                    </a:lnTo>
                    <a:lnTo>
                      <a:pt x="45" y="83"/>
                    </a:lnTo>
                    <a:lnTo>
                      <a:pt x="45" y="83"/>
                    </a:lnTo>
                    <a:lnTo>
                      <a:pt x="46" y="83"/>
                    </a:lnTo>
                    <a:lnTo>
                      <a:pt x="48" y="83"/>
                    </a:lnTo>
                    <a:lnTo>
                      <a:pt x="48" y="83"/>
                    </a:lnTo>
                    <a:lnTo>
                      <a:pt x="50" y="82"/>
                    </a:lnTo>
                    <a:lnTo>
                      <a:pt x="50" y="80"/>
                    </a:lnTo>
                    <a:lnTo>
                      <a:pt x="50" y="80"/>
                    </a:lnTo>
                    <a:lnTo>
                      <a:pt x="50" y="79"/>
                    </a:lnTo>
                    <a:lnTo>
                      <a:pt x="50" y="78"/>
                    </a:lnTo>
                    <a:lnTo>
                      <a:pt x="50" y="78"/>
                    </a:lnTo>
                    <a:lnTo>
                      <a:pt x="52" y="78"/>
                    </a:lnTo>
                    <a:lnTo>
                      <a:pt x="53" y="78"/>
                    </a:lnTo>
                    <a:lnTo>
                      <a:pt x="53" y="78"/>
                    </a:lnTo>
                    <a:lnTo>
                      <a:pt x="54" y="80"/>
                    </a:lnTo>
                    <a:lnTo>
                      <a:pt x="53" y="82"/>
                    </a:lnTo>
                    <a:lnTo>
                      <a:pt x="53" y="82"/>
                    </a:lnTo>
                    <a:lnTo>
                      <a:pt x="54" y="84"/>
                    </a:lnTo>
                    <a:lnTo>
                      <a:pt x="56" y="87"/>
                    </a:lnTo>
                    <a:lnTo>
                      <a:pt x="56" y="87"/>
                    </a:lnTo>
                    <a:lnTo>
                      <a:pt x="57" y="86"/>
                    </a:lnTo>
                    <a:lnTo>
                      <a:pt x="58" y="84"/>
                    </a:lnTo>
                    <a:lnTo>
                      <a:pt x="61" y="80"/>
                    </a:lnTo>
                    <a:lnTo>
                      <a:pt x="61" y="80"/>
                    </a:lnTo>
                    <a:lnTo>
                      <a:pt x="61" y="79"/>
                    </a:lnTo>
                    <a:lnTo>
                      <a:pt x="61" y="76"/>
                    </a:lnTo>
                    <a:lnTo>
                      <a:pt x="61" y="76"/>
                    </a:lnTo>
                    <a:lnTo>
                      <a:pt x="61" y="74"/>
                    </a:lnTo>
                    <a:lnTo>
                      <a:pt x="61" y="74"/>
                    </a:lnTo>
                    <a:lnTo>
                      <a:pt x="62" y="74"/>
                    </a:lnTo>
                    <a:lnTo>
                      <a:pt x="64" y="75"/>
                    </a:lnTo>
                    <a:lnTo>
                      <a:pt x="65" y="79"/>
                    </a:lnTo>
                    <a:lnTo>
                      <a:pt x="65" y="79"/>
                    </a:lnTo>
                    <a:lnTo>
                      <a:pt x="66" y="80"/>
                    </a:lnTo>
                    <a:lnTo>
                      <a:pt x="68" y="80"/>
                    </a:lnTo>
                    <a:lnTo>
                      <a:pt x="70" y="79"/>
                    </a:lnTo>
                    <a:lnTo>
                      <a:pt x="70" y="79"/>
                    </a:lnTo>
                    <a:lnTo>
                      <a:pt x="74" y="79"/>
                    </a:lnTo>
                    <a:lnTo>
                      <a:pt x="76" y="80"/>
                    </a:lnTo>
                    <a:lnTo>
                      <a:pt x="76" y="82"/>
                    </a:lnTo>
                    <a:lnTo>
                      <a:pt x="76" y="82"/>
                    </a:lnTo>
                    <a:lnTo>
                      <a:pt x="73" y="83"/>
                    </a:lnTo>
                    <a:lnTo>
                      <a:pt x="70" y="83"/>
                    </a:lnTo>
                    <a:lnTo>
                      <a:pt x="70" y="83"/>
                    </a:lnTo>
                    <a:lnTo>
                      <a:pt x="68" y="84"/>
                    </a:lnTo>
                    <a:lnTo>
                      <a:pt x="68" y="84"/>
                    </a:lnTo>
                    <a:lnTo>
                      <a:pt x="66" y="88"/>
                    </a:lnTo>
                    <a:lnTo>
                      <a:pt x="66" y="88"/>
                    </a:lnTo>
                    <a:lnTo>
                      <a:pt x="64" y="92"/>
                    </a:lnTo>
                    <a:lnTo>
                      <a:pt x="64" y="92"/>
                    </a:lnTo>
                    <a:lnTo>
                      <a:pt x="62" y="95"/>
                    </a:lnTo>
                    <a:lnTo>
                      <a:pt x="62" y="95"/>
                    </a:lnTo>
                    <a:lnTo>
                      <a:pt x="61" y="97"/>
                    </a:lnTo>
                    <a:lnTo>
                      <a:pt x="61" y="100"/>
                    </a:lnTo>
                    <a:lnTo>
                      <a:pt x="61" y="100"/>
                    </a:lnTo>
                    <a:lnTo>
                      <a:pt x="64" y="103"/>
                    </a:lnTo>
                    <a:lnTo>
                      <a:pt x="68" y="103"/>
                    </a:lnTo>
                    <a:lnTo>
                      <a:pt x="68" y="103"/>
                    </a:lnTo>
                    <a:lnTo>
                      <a:pt x="69" y="101"/>
                    </a:lnTo>
                    <a:lnTo>
                      <a:pt x="70" y="100"/>
                    </a:lnTo>
                    <a:lnTo>
                      <a:pt x="70" y="100"/>
                    </a:lnTo>
                    <a:lnTo>
                      <a:pt x="74" y="97"/>
                    </a:lnTo>
                    <a:lnTo>
                      <a:pt x="74" y="97"/>
                    </a:lnTo>
                    <a:lnTo>
                      <a:pt x="74" y="96"/>
                    </a:lnTo>
                    <a:lnTo>
                      <a:pt x="74" y="96"/>
                    </a:lnTo>
                    <a:lnTo>
                      <a:pt x="78" y="91"/>
                    </a:lnTo>
                    <a:lnTo>
                      <a:pt x="78" y="91"/>
                    </a:lnTo>
                    <a:lnTo>
                      <a:pt x="81" y="88"/>
                    </a:lnTo>
                    <a:lnTo>
                      <a:pt x="81" y="88"/>
                    </a:lnTo>
                    <a:lnTo>
                      <a:pt x="81" y="86"/>
                    </a:lnTo>
                    <a:lnTo>
                      <a:pt x="82" y="83"/>
                    </a:lnTo>
                    <a:lnTo>
                      <a:pt x="82" y="83"/>
                    </a:lnTo>
                    <a:lnTo>
                      <a:pt x="84" y="82"/>
                    </a:lnTo>
                    <a:lnTo>
                      <a:pt x="86" y="8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 name="Freeform 92">
                <a:extLst>
                  <a:ext uri="{FF2B5EF4-FFF2-40B4-BE49-F238E27FC236}">
                    <a16:creationId xmlns:a16="http://schemas.microsoft.com/office/drawing/2014/main" xmlns="" id="{BB7D6A12-2F11-4B22-9892-8C7834B4EF71}"/>
                  </a:ext>
                </a:extLst>
              </p:cNvPr>
              <p:cNvSpPr>
                <a:spLocks/>
              </p:cNvSpPr>
              <p:nvPr/>
            </p:nvSpPr>
            <p:spPr bwMode="auto">
              <a:xfrm>
                <a:off x="4183317" y="3632649"/>
                <a:ext cx="180569" cy="197858"/>
              </a:xfrm>
              <a:custGeom>
                <a:avLst/>
                <a:gdLst>
                  <a:gd name="T0" fmla="*/ 94 w 94"/>
                  <a:gd name="T1" fmla="*/ 75 h 103"/>
                  <a:gd name="T2" fmla="*/ 92 w 94"/>
                  <a:gd name="T3" fmla="*/ 67 h 103"/>
                  <a:gd name="T4" fmla="*/ 81 w 94"/>
                  <a:gd name="T5" fmla="*/ 67 h 103"/>
                  <a:gd name="T6" fmla="*/ 70 w 94"/>
                  <a:gd name="T7" fmla="*/ 67 h 103"/>
                  <a:gd name="T8" fmla="*/ 65 w 94"/>
                  <a:gd name="T9" fmla="*/ 64 h 103"/>
                  <a:gd name="T10" fmla="*/ 58 w 94"/>
                  <a:gd name="T11" fmla="*/ 63 h 103"/>
                  <a:gd name="T12" fmla="*/ 53 w 94"/>
                  <a:gd name="T13" fmla="*/ 58 h 103"/>
                  <a:gd name="T14" fmla="*/ 54 w 94"/>
                  <a:gd name="T15" fmla="*/ 55 h 103"/>
                  <a:gd name="T16" fmla="*/ 53 w 94"/>
                  <a:gd name="T17" fmla="*/ 46 h 103"/>
                  <a:gd name="T18" fmla="*/ 50 w 94"/>
                  <a:gd name="T19" fmla="*/ 41 h 103"/>
                  <a:gd name="T20" fmla="*/ 52 w 94"/>
                  <a:gd name="T21" fmla="*/ 29 h 103"/>
                  <a:gd name="T22" fmla="*/ 52 w 94"/>
                  <a:gd name="T23" fmla="*/ 14 h 103"/>
                  <a:gd name="T24" fmla="*/ 45 w 94"/>
                  <a:gd name="T25" fmla="*/ 5 h 103"/>
                  <a:gd name="T26" fmla="*/ 40 w 94"/>
                  <a:gd name="T27" fmla="*/ 0 h 103"/>
                  <a:gd name="T28" fmla="*/ 30 w 94"/>
                  <a:gd name="T29" fmla="*/ 7 h 103"/>
                  <a:gd name="T30" fmla="*/ 34 w 94"/>
                  <a:gd name="T31" fmla="*/ 15 h 103"/>
                  <a:gd name="T32" fmla="*/ 33 w 94"/>
                  <a:gd name="T33" fmla="*/ 21 h 103"/>
                  <a:gd name="T34" fmla="*/ 36 w 94"/>
                  <a:gd name="T35" fmla="*/ 26 h 103"/>
                  <a:gd name="T36" fmla="*/ 33 w 94"/>
                  <a:gd name="T37" fmla="*/ 27 h 103"/>
                  <a:gd name="T38" fmla="*/ 26 w 94"/>
                  <a:gd name="T39" fmla="*/ 29 h 103"/>
                  <a:gd name="T40" fmla="*/ 21 w 94"/>
                  <a:gd name="T41" fmla="*/ 22 h 103"/>
                  <a:gd name="T42" fmla="*/ 17 w 94"/>
                  <a:gd name="T43" fmla="*/ 14 h 103"/>
                  <a:gd name="T44" fmla="*/ 12 w 94"/>
                  <a:gd name="T45" fmla="*/ 13 h 103"/>
                  <a:gd name="T46" fmla="*/ 10 w 94"/>
                  <a:gd name="T47" fmla="*/ 21 h 103"/>
                  <a:gd name="T48" fmla="*/ 16 w 94"/>
                  <a:gd name="T49" fmla="*/ 26 h 103"/>
                  <a:gd name="T50" fmla="*/ 13 w 94"/>
                  <a:gd name="T51" fmla="*/ 31 h 103"/>
                  <a:gd name="T52" fmla="*/ 9 w 94"/>
                  <a:gd name="T53" fmla="*/ 31 h 103"/>
                  <a:gd name="T54" fmla="*/ 1 w 94"/>
                  <a:gd name="T55" fmla="*/ 27 h 103"/>
                  <a:gd name="T56" fmla="*/ 1 w 94"/>
                  <a:gd name="T57" fmla="*/ 34 h 103"/>
                  <a:gd name="T58" fmla="*/ 2 w 94"/>
                  <a:gd name="T59" fmla="*/ 41 h 103"/>
                  <a:gd name="T60" fmla="*/ 9 w 94"/>
                  <a:gd name="T61" fmla="*/ 51 h 103"/>
                  <a:gd name="T62" fmla="*/ 16 w 94"/>
                  <a:gd name="T63" fmla="*/ 51 h 103"/>
                  <a:gd name="T64" fmla="*/ 18 w 94"/>
                  <a:gd name="T65" fmla="*/ 42 h 103"/>
                  <a:gd name="T66" fmla="*/ 24 w 94"/>
                  <a:gd name="T67" fmla="*/ 47 h 103"/>
                  <a:gd name="T68" fmla="*/ 30 w 94"/>
                  <a:gd name="T69" fmla="*/ 52 h 103"/>
                  <a:gd name="T70" fmla="*/ 33 w 94"/>
                  <a:gd name="T71" fmla="*/ 59 h 103"/>
                  <a:gd name="T72" fmla="*/ 24 w 94"/>
                  <a:gd name="T73" fmla="*/ 58 h 103"/>
                  <a:gd name="T74" fmla="*/ 28 w 94"/>
                  <a:gd name="T75" fmla="*/ 67 h 103"/>
                  <a:gd name="T76" fmla="*/ 33 w 94"/>
                  <a:gd name="T77" fmla="*/ 70 h 103"/>
                  <a:gd name="T78" fmla="*/ 34 w 94"/>
                  <a:gd name="T79" fmla="*/ 76 h 103"/>
                  <a:gd name="T80" fmla="*/ 38 w 94"/>
                  <a:gd name="T81" fmla="*/ 80 h 103"/>
                  <a:gd name="T82" fmla="*/ 44 w 94"/>
                  <a:gd name="T83" fmla="*/ 82 h 103"/>
                  <a:gd name="T84" fmla="*/ 48 w 94"/>
                  <a:gd name="T85" fmla="*/ 83 h 103"/>
                  <a:gd name="T86" fmla="*/ 50 w 94"/>
                  <a:gd name="T87" fmla="*/ 78 h 103"/>
                  <a:gd name="T88" fmla="*/ 53 w 94"/>
                  <a:gd name="T89" fmla="*/ 82 h 103"/>
                  <a:gd name="T90" fmla="*/ 61 w 94"/>
                  <a:gd name="T91" fmla="*/ 80 h 103"/>
                  <a:gd name="T92" fmla="*/ 61 w 94"/>
                  <a:gd name="T93" fmla="*/ 74 h 103"/>
                  <a:gd name="T94" fmla="*/ 68 w 94"/>
                  <a:gd name="T95" fmla="*/ 80 h 103"/>
                  <a:gd name="T96" fmla="*/ 76 w 94"/>
                  <a:gd name="T97" fmla="*/ 82 h 103"/>
                  <a:gd name="T98" fmla="*/ 66 w 94"/>
                  <a:gd name="T99" fmla="*/ 88 h 103"/>
                  <a:gd name="T100" fmla="*/ 61 w 94"/>
                  <a:gd name="T101" fmla="*/ 97 h 103"/>
                  <a:gd name="T102" fmla="*/ 69 w 94"/>
                  <a:gd name="T103" fmla="*/ 101 h 103"/>
                  <a:gd name="T104" fmla="*/ 74 w 94"/>
                  <a:gd name="T105" fmla="*/ 96 h 103"/>
                  <a:gd name="T106" fmla="*/ 82 w 94"/>
                  <a:gd name="T107" fmla="*/ 8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03">
                    <a:moveTo>
                      <a:pt x="86" y="80"/>
                    </a:moveTo>
                    <a:lnTo>
                      <a:pt x="86" y="80"/>
                    </a:lnTo>
                    <a:lnTo>
                      <a:pt x="89" y="80"/>
                    </a:lnTo>
                    <a:lnTo>
                      <a:pt x="92" y="79"/>
                    </a:lnTo>
                    <a:lnTo>
                      <a:pt x="92" y="79"/>
                    </a:lnTo>
                    <a:lnTo>
                      <a:pt x="94" y="75"/>
                    </a:lnTo>
                    <a:lnTo>
                      <a:pt x="94" y="75"/>
                    </a:lnTo>
                    <a:lnTo>
                      <a:pt x="94" y="72"/>
                    </a:lnTo>
                    <a:lnTo>
                      <a:pt x="93" y="70"/>
                    </a:lnTo>
                    <a:lnTo>
                      <a:pt x="93" y="70"/>
                    </a:lnTo>
                    <a:lnTo>
                      <a:pt x="92" y="67"/>
                    </a:lnTo>
                    <a:lnTo>
                      <a:pt x="92" y="67"/>
                    </a:lnTo>
                    <a:lnTo>
                      <a:pt x="92" y="64"/>
                    </a:lnTo>
                    <a:lnTo>
                      <a:pt x="89" y="63"/>
                    </a:lnTo>
                    <a:lnTo>
                      <a:pt x="89" y="63"/>
                    </a:lnTo>
                    <a:lnTo>
                      <a:pt x="85" y="66"/>
                    </a:lnTo>
                    <a:lnTo>
                      <a:pt x="85" y="66"/>
                    </a:lnTo>
                    <a:lnTo>
                      <a:pt x="81" y="67"/>
                    </a:lnTo>
                    <a:lnTo>
                      <a:pt x="81" y="67"/>
                    </a:lnTo>
                    <a:lnTo>
                      <a:pt x="78" y="68"/>
                    </a:lnTo>
                    <a:lnTo>
                      <a:pt x="77" y="70"/>
                    </a:lnTo>
                    <a:lnTo>
                      <a:pt x="77" y="70"/>
                    </a:lnTo>
                    <a:lnTo>
                      <a:pt x="73" y="68"/>
                    </a:lnTo>
                    <a:lnTo>
                      <a:pt x="70" y="67"/>
                    </a:lnTo>
                    <a:lnTo>
                      <a:pt x="70" y="67"/>
                    </a:lnTo>
                    <a:lnTo>
                      <a:pt x="69" y="66"/>
                    </a:lnTo>
                    <a:lnTo>
                      <a:pt x="69" y="66"/>
                    </a:lnTo>
                    <a:lnTo>
                      <a:pt x="66" y="66"/>
                    </a:lnTo>
                    <a:lnTo>
                      <a:pt x="66" y="66"/>
                    </a:lnTo>
                    <a:lnTo>
                      <a:pt x="65" y="64"/>
                    </a:lnTo>
                    <a:lnTo>
                      <a:pt x="65" y="64"/>
                    </a:lnTo>
                    <a:lnTo>
                      <a:pt x="62" y="64"/>
                    </a:lnTo>
                    <a:lnTo>
                      <a:pt x="62" y="64"/>
                    </a:lnTo>
                    <a:lnTo>
                      <a:pt x="61" y="64"/>
                    </a:lnTo>
                    <a:lnTo>
                      <a:pt x="58" y="63"/>
                    </a:lnTo>
                    <a:lnTo>
                      <a:pt x="58" y="63"/>
                    </a:lnTo>
                    <a:lnTo>
                      <a:pt x="60" y="60"/>
                    </a:lnTo>
                    <a:lnTo>
                      <a:pt x="60" y="59"/>
                    </a:lnTo>
                    <a:lnTo>
                      <a:pt x="58" y="58"/>
                    </a:lnTo>
                    <a:lnTo>
                      <a:pt x="58" y="58"/>
                    </a:lnTo>
                    <a:lnTo>
                      <a:pt x="53" y="58"/>
                    </a:lnTo>
                    <a:lnTo>
                      <a:pt x="53" y="58"/>
                    </a:lnTo>
                    <a:lnTo>
                      <a:pt x="52" y="58"/>
                    </a:lnTo>
                    <a:lnTo>
                      <a:pt x="53" y="56"/>
                    </a:lnTo>
                    <a:lnTo>
                      <a:pt x="53" y="56"/>
                    </a:lnTo>
                    <a:lnTo>
                      <a:pt x="53" y="56"/>
                    </a:lnTo>
                    <a:lnTo>
                      <a:pt x="54" y="55"/>
                    </a:lnTo>
                    <a:lnTo>
                      <a:pt x="54" y="55"/>
                    </a:lnTo>
                    <a:lnTo>
                      <a:pt x="53" y="52"/>
                    </a:lnTo>
                    <a:lnTo>
                      <a:pt x="52" y="51"/>
                    </a:lnTo>
                    <a:lnTo>
                      <a:pt x="52" y="51"/>
                    </a:lnTo>
                    <a:lnTo>
                      <a:pt x="52" y="50"/>
                    </a:lnTo>
                    <a:lnTo>
                      <a:pt x="52" y="48"/>
                    </a:lnTo>
                    <a:lnTo>
                      <a:pt x="53" y="46"/>
                    </a:lnTo>
                    <a:lnTo>
                      <a:pt x="53" y="46"/>
                    </a:lnTo>
                    <a:lnTo>
                      <a:pt x="52" y="45"/>
                    </a:lnTo>
                    <a:lnTo>
                      <a:pt x="50" y="43"/>
                    </a:lnTo>
                    <a:lnTo>
                      <a:pt x="50" y="43"/>
                    </a:lnTo>
                    <a:lnTo>
                      <a:pt x="50" y="42"/>
                    </a:lnTo>
                    <a:lnTo>
                      <a:pt x="50" y="41"/>
                    </a:lnTo>
                    <a:lnTo>
                      <a:pt x="53" y="38"/>
                    </a:lnTo>
                    <a:lnTo>
                      <a:pt x="53" y="38"/>
                    </a:lnTo>
                    <a:lnTo>
                      <a:pt x="53" y="37"/>
                    </a:lnTo>
                    <a:lnTo>
                      <a:pt x="53" y="34"/>
                    </a:lnTo>
                    <a:lnTo>
                      <a:pt x="53" y="34"/>
                    </a:lnTo>
                    <a:lnTo>
                      <a:pt x="52" y="29"/>
                    </a:lnTo>
                    <a:lnTo>
                      <a:pt x="52" y="29"/>
                    </a:lnTo>
                    <a:lnTo>
                      <a:pt x="53" y="18"/>
                    </a:lnTo>
                    <a:lnTo>
                      <a:pt x="53" y="18"/>
                    </a:lnTo>
                    <a:lnTo>
                      <a:pt x="53" y="15"/>
                    </a:lnTo>
                    <a:lnTo>
                      <a:pt x="52" y="14"/>
                    </a:lnTo>
                    <a:lnTo>
                      <a:pt x="52" y="14"/>
                    </a:lnTo>
                    <a:lnTo>
                      <a:pt x="49" y="10"/>
                    </a:lnTo>
                    <a:lnTo>
                      <a:pt x="49" y="10"/>
                    </a:lnTo>
                    <a:lnTo>
                      <a:pt x="46" y="7"/>
                    </a:lnTo>
                    <a:lnTo>
                      <a:pt x="46" y="7"/>
                    </a:lnTo>
                    <a:lnTo>
                      <a:pt x="45" y="5"/>
                    </a:lnTo>
                    <a:lnTo>
                      <a:pt x="45" y="5"/>
                    </a:lnTo>
                    <a:lnTo>
                      <a:pt x="44" y="4"/>
                    </a:lnTo>
                    <a:lnTo>
                      <a:pt x="42" y="2"/>
                    </a:lnTo>
                    <a:lnTo>
                      <a:pt x="42" y="2"/>
                    </a:lnTo>
                    <a:lnTo>
                      <a:pt x="41" y="1"/>
                    </a:lnTo>
                    <a:lnTo>
                      <a:pt x="40" y="0"/>
                    </a:lnTo>
                    <a:lnTo>
                      <a:pt x="40" y="0"/>
                    </a:lnTo>
                    <a:lnTo>
                      <a:pt x="37" y="0"/>
                    </a:lnTo>
                    <a:lnTo>
                      <a:pt x="36" y="1"/>
                    </a:lnTo>
                    <a:lnTo>
                      <a:pt x="32" y="4"/>
                    </a:lnTo>
                    <a:lnTo>
                      <a:pt x="32" y="4"/>
                    </a:lnTo>
                    <a:lnTo>
                      <a:pt x="30" y="6"/>
                    </a:lnTo>
                    <a:lnTo>
                      <a:pt x="30" y="7"/>
                    </a:lnTo>
                    <a:lnTo>
                      <a:pt x="32" y="11"/>
                    </a:lnTo>
                    <a:lnTo>
                      <a:pt x="32" y="11"/>
                    </a:lnTo>
                    <a:lnTo>
                      <a:pt x="32" y="13"/>
                    </a:lnTo>
                    <a:lnTo>
                      <a:pt x="32" y="13"/>
                    </a:lnTo>
                    <a:lnTo>
                      <a:pt x="33" y="14"/>
                    </a:lnTo>
                    <a:lnTo>
                      <a:pt x="34" y="15"/>
                    </a:lnTo>
                    <a:lnTo>
                      <a:pt x="34" y="15"/>
                    </a:lnTo>
                    <a:lnTo>
                      <a:pt x="34" y="17"/>
                    </a:lnTo>
                    <a:lnTo>
                      <a:pt x="34" y="18"/>
                    </a:lnTo>
                    <a:lnTo>
                      <a:pt x="34" y="18"/>
                    </a:lnTo>
                    <a:lnTo>
                      <a:pt x="33" y="19"/>
                    </a:lnTo>
                    <a:lnTo>
                      <a:pt x="33" y="21"/>
                    </a:lnTo>
                    <a:lnTo>
                      <a:pt x="33" y="21"/>
                    </a:lnTo>
                    <a:lnTo>
                      <a:pt x="34" y="23"/>
                    </a:lnTo>
                    <a:lnTo>
                      <a:pt x="34" y="23"/>
                    </a:lnTo>
                    <a:lnTo>
                      <a:pt x="34" y="25"/>
                    </a:lnTo>
                    <a:lnTo>
                      <a:pt x="34" y="25"/>
                    </a:lnTo>
                    <a:lnTo>
                      <a:pt x="36" y="26"/>
                    </a:lnTo>
                    <a:lnTo>
                      <a:pt x="36" y="26"/>
                    </a:lnTo>
                    <a:lnTo>
                      <a:pt x="37" y="30"/>
                    </a:lnTo>
                    <a:lnTo>
                      <a:pt x="36" y="31"/>
                    </a:lnTo>
                    <a:lnTo>
                      <a:pt x="36" y="31"/>
                    </a:lnTo>
                    <a:lnTo>
                      <a:pt x="34" y="30"/>
                    </a:lnTo>
                    <a:lnTo>
                      <a:pt x="33" y="27"/>
                    </a:lnTo>
                    <a:lnTo>
                      <a:pt x="33" y="27"/>
                    </a:lnTo>
                    <a:lnTo>
                      <a:pt x="30" y="29"/>
                    </a:lnTo>
                    <a:lnTo>
                      <a:pt x="29" y="30"/>
                    </a:lnTo>
                    <a:lnTo>
                      <a:pt x="29" y="30"/>
                    </a:lnTo>
                    <a:lnTo>
                      <a:pt x="28" y="30"/>
                    </a:lnTo>
                    <a:lnTo>
                      <a:pt x="26" y="29"/>
                    </a:lnTo>
                    <a:lnTo>
                      <a:pt x="26" y="29"/>
                    </a:lnTo>
                    <a:lnTo>
                      <a:pt x="26" y="26"/>
                    </a:lnTo>
                    <a:lnTo>
                      <a:pt x="26" y="26"/>
                    </a:lnTo>
                    <a:lnTo>
                      <a:pt x="24" y="25"/>
                    </a:lnTo>
                    <a:lnTo>
                      <a:pt x="21" y="22"/>
                    </a:lnTo>
                    <a:lnTo>
                      <a:pt x="21" y="22"/>
                    </a:lnTo>
                    <a:lnTo>
                      <a:pt x="20" y="21"/>
                    </a:lnTo>
                    <a:lnTo>
                      <a:pt x="18" y="18"/>
                    </a:lnTo>
                    <a:lnTo>
                      <a:pt x="18" y="18"/>
                    </a:lnTo>
                    <a:lnTo>
                      <a:pt x="17" y="15"/>
                    </a:lnTo>
                    <a:lnTo>
                      <a:pt x="17" y="14"/>
                    </a:lnTo>
                    <a:lnTo>
                      <a:pt x="17" y="14"/>
                    </a:lnTo>
                    <a:lnTo>
                      <a:pt x="14" y="11"/>
                    </a:lnTo>
                    <a:lnTo>
                      <a:pt x="14" y="10"/>
                    </a:lnTo>
                    <a:lnTo>
                      <a:pt x="13" y="10"/>
                    </a:lnTo>
                    <a:lnTo>
                      <a:pt x="13" y="10"/>
                    </a:lnTo>
                    <a:lnTo>
                      <a:pt x="12" y="11"/>
                    </a:lnTo>
                    <a:lnTo>
                      <a:pt x="12" y="13"/>
                    </a:lnTo>
                    <a:lnTo>
                      <a:pt x="12" y="15"/>
                    </a:lnTo>
                    <a:lnTo>
                      <a:pt x="12" y="15"/>
                    </a:lnTo>
                    <a:lnTo>
                      <a:pt x="12" y="18"/>
                    </a:lnTo>
                    <a:lnTo>
                      <a:pt x="12" y="18"/>
                    </a:lnTo>
                    <a:lnTo>
                      <a:pt x="10" y="21"/>
                    </a:lnTo>
                    <a:lnTo>
                      <a:pt x="10" y="21"/>
                    </a:lnTo>
                    <a:lnTo>
                      <a:pt x="12" y="22"/>
                    </a:lnTo>
                    <a:lnTo>
                      <a:pt x="14" y="22"/>
                    </a:lnTo>
                    <a:lnTo>
                      <a:pt x="14" y="22"/>
                    </a:lnTo>
                    <a:lnTo>
                      <a:pt x="16" y="25"/>
                    </a:lnTo>
                    <a:lnTo>
                      <a:pt x="16" y="26"/>
                    </a:lnTo>
                    <a:lnTo>
                      <a:pt x="16" y="26"/>
                    </a:lnTo>
                    <a:lnTo>
                      <a:pt x="13" y="27"/>
                    </a:lnTo>
                    <a:lnTo>
                      <a:pt x="12" y="27"/>
                    </a:lnTo>
                    <a:lnTo>
                      <a:pt x="12" y="29"/>
                    </a:lnTo>
                    <a:lnTo>
                      <a:pt x="12" y="29"/>
                    </a:lnTo>
                    <a:lnTo>
                      <a:pt x="13" y="31"/>
                    </a:lnTo>
                    <a:lnTo>
                      <a:pt x="13" y="31"/>
                    </a:lnTo>
                    <a:lnTo>
                      <a:pt x="13" y="34"/>
                    </a:lnTo>
                    <a:lnTo>
                      <a:pt x="13" y="34"/>
                    </a:lnTo>
                    <a:lnTo>
                      <a:pt x="12" y="34"/>
                    </a:lnTo>
                    <a:lnTo>
                      <a:pt x="10" y="34"/>
                    </a:lnTo>
                    <a:lnTo>
                      <a:pt x="9" y="31"/>
                    </a:lnTo>
                    <a:lnTo>
                      <a:pt x="9" y="31"/>
                    </a:lnTo>
                    <a:lnTo>
                      <a:pt x="6" y="30"/>
                    </a:lnTo>
                    <a:lnTo>
                      <a:pt x="6" y="30"/>
                    </a:lnTo>
                    <a:lnTo>
                      <a:pt x="4" y="27"/>
                    </a:lnTo>
                    <a:lnTo>
                      <a:pt x="4" y="27"/>
                    </a:lnTo>
                    <a:lnTo>
                      <a:pt x="2" y="26"/>
                    </a:lnTo>
                    <a:lnTo>
                      <a:pt x="1" y="27"/>
                    </a:lnTo>
                    <a:lnTo>
                      <a:pt x="1" y="27"/>
                    </a:lnTo>
                    <a:lnTo>
                      <a:pt x="1" y="29"/>
                    </a:lnTo>
                    <a:lnTo>
                      <a:pt x="2" y="31"/>
                    </a:lnTo>
                    <a:lnTo>
                      <a:pt x="2" y="31"/>
                    </a:lnTo>
                    <a:lnTo>
                      <a:pt x="1" y="34"/>
                    </a:lnTo>
                    <a:lnTo>
                      <a:pt x="1" y="34"/>
                    </a:lnTo>
                    <a:lnTo>
                      <a:pt x="0" y="37"/>
                    </a:lnTo>
                    <a:lnTo>
                      <a:pt x="0" y="37"/>
                    </a:lnTo>
                    <a:lnTo>
                      <a:pt x="0" y="38"/>
                    </a:lnTo>
                    <a:lnTo>
                      <a:pt x="0" y="39"/>
                    </a:lnTo>
                    <a:lnTo>
                      <a:pt x="2" y="41"/>
                    </a:lnTo>
                    <a:lnTo>
                      <a:pt x="2" y="41"/>
                    </a:lnTo>
                    <a:lnTo>
                      <a:pt x="2" y="43"/>
                    </a:lnTo>
                    <a:lnTo>
                      <a:pt x="2" y="43"/>
                    </a:lnTo>
                    <a:lnTo>
                      <a:pt x="2" y="46"/>
                    </a:lnTo>
                    <a:lnTo>
                      <a:pt x="4" y="47"/>
                    </a:lnTo>
                    <a:lnTo>
                      <a:pt x="4" y="47"/>
                    </a:lnTo>
                    <a:lnTo>
                      <a:pt x="9" y="51"/>
                    </a:lnTo>
                    <a:lnTo>
                      <a:pt x="9" y="51"/>
                    </a:lnTo>
                    <a:lnTo>
                      <a:pt x="12" y="52"/>
                    </a:lnTo>
                    <a:lnTo>
                      <a:pt x="14" y="52"/>
                    </a:lnTo>
                    <a:lnTo>
                      <a:pt x="14" y="52"/>
                    </a:lnTo>
                    <a:lnTo>
                      <a:pt x="16" y="52"/>
                    </a:lnTo>
                    <a:lnTo>
                      <a:pt x="16" y="51"/>
                    </a:lnTo>
                    <a:lnTo>
                      <a:pt x="16" y="48"/>
                    </a:lnTo>
                    <a:lnTo>
                      <a:pt x="16" y="48"/>
                    </a:lnTo>
                    <a:lnTo>
                      <a:pt x="16" y="47"/>
                    </a:lnTo>
                    <a:lnTo>
                      <a:pt x="17" y="45"/>
                    </a:lnTo>
                    <a:lnTo>
                      <a:pt x="17" y="45"/>
                    </a:lnTo>
                    <a:lnTo>
                      <a:pt x="18" y="42"/>
                    </a:lnTo>
                    <a:lnTo>
                      <a:pt x="18" y="42"/>
                    </a:lnTo>
                    <a:lnTo>
                      <a:pt x="20" y="42"/>
                    </a:lnTo>
                    <a:lnTo>
                      <a:pt x="21" y="43"/>
                    </a:lnTo>
                    <a:lnTo>
                      <a:pt x="21" y="43"/>
                    </a:lnTo>
                    <a:lnTo>
                      <a:pt x="22" y="46"/>
                    </a:lnTo>
                    <a:lnTo>
                      <a:pt x="24" y="47"/>
                    </a:lnTo>
                    <a:lnTo>
                      <a:pt x="24" y="47"/>
                    </a:lnTo>
                    <a:lnTo>
                      <a:pt x="26" y="48"/>
                    </a:lnTo>
                    <a:lnTo>
                      <a:pt x="26" y="48"/>
                    </a:lnTo>
                    <a:lnTo>
                      <a:pt x="28" y="51"/>
                    </a:lnTo>
                    <a:lnTo>
                      <a:pt x="30" y="52"/>
                    </a:lnTo>
                    <a:lnTo>
                      <a:pt x="30" y="52"/>
                    </a:lnTo>
                    <a:lnTo>
                      <a:pt x="32" y="52"/>
                    </a:lnTo>
                    <a:lnTo>
                      <a:pt x="33" y="55"/>
                    </a:lnTo>
                    <a:lnTo>
                      <a:pt x="33" y="55"/>
                    </a:lnTo>
                    <a:lnTo>
                      <a:pt x="36" y="59"/>
                    </a:lnTo>
                    <a:lnTo>
                      <a:pt x="36" y="59"/>
                    </a:lnTo>
                    <a:lnTo>
                      <a:pt x="33" y="59"/>
                    </a:lnTo>
                    <a:lnTo>
                      <a:pt x="30" y="56"/>
                    </a:lnTo>
                    <a:lnTo>
                      <a:pt x="30" y="56"/>
                    </a:lnTo>
                    <a:lnTo>
                      <a:pt x="28" y="55"/>
                    </a:lnTo>
                    <a:lnTo>
                      <a:pt x="25" y="56"/>
                    </a:lnTo>
                    <a:lnTo>
                      <a:pt x="25" y="56"/>
                    </a:lnTo>
                    <a:lnTo>
                      <a:pt x="24" y="58"/>
                    </a:lnTo>
                    <a:lnTo>
                      <a:pt x="25" y="59"/>
                    </a:lnTo>
                    <a:lnTo>
                      <a:pt x="25" y="62"/>
                    </a:lnTo>
                    <a:lnTo>
                      <a:pt x="25" y="62"/>
                    </a:lnTo>
                    <a:lnTo>
                      <a:pt x="26" y="64"/>
                    </a:lnTo>
                    <a:lnTo>
                      <a:pt x="28" y="67"/>
                    </a:lnTo>
                    <a:lnTo>
                      <a:pt x="28" y="67"/>
                    </a:lnTo>
                    <a:lnTo>
                      <a:pt x="29" y="68"/>
                    </a:lnTo>
                    <a:lnTo>
                      <a:pt x="29" y="68"/>
                    </a:lnTo>
                    <a:lnTo>
                      <a:pt x="29" y="70"/>
                    </a:lnTo>
                    <a:lnTo>
                      <a:pt x="29" y="70"/>
                    </a:lnTo>
                    <a:lnTo>
                      <a:pt x="30" y="70"/>
                    </a:lnTo>
                    <a:lnTo>
                      <a:pt x="33" y="70"/>
                    </a:lnTo>
                    <a:lnTo>
                      <a:pt x="34" y="70"/>
                    </a:lnTo>
                    <a:lnTo>
                      <a:pt x="34" y="71"/>
                    </a:lnTo>
                    <a:lnTo>
                      <a:pt x="34" y="71"/>
                    </a:lnTo>
                    <a:lnTo>
                      <a:pt x="33" y="74"/>
                    </a:lnTo>
                    <a:lnTo>
                      <a:pt x="33" y="76"/>
                    </a:lnTo>
                    <a:lnTo>
                      <a:pt x="34" y="76"/>
                    </a:lnTo>
                    <a:lnTo>
                      <a:pt x="34" y="76"/>
                    </a:lnTo>
                    <a:lnTo>
                      <a:pt x="38" y="76"/>
                    </a:lnTo>
                    <a:lnTo>
                      <a:pt x="40" y="76"/>
                    </a:lnTo>
                    <a:lnTo>
                      <a:pt x="40" y="78"/>
                    </a:lnTo>
                    <a:lnTo>
                      <a:pt x="40" y="78"/>
                    </a:lnTo>
                    <a:lnTo>
                      <a:pt x="38" y="80"/>
                    </a:lnTo>
                    <a:lnTo>
                      <a:pt x="38" y="82"/>
                    </a:lnTo>
                    <a:lnTo>
                      <a:pt x="38" y="82"/>
                    </a:lnTo>
                    <a:lnTo>
                      <a:pt x="40" y="82"/>
                    </a:lnTo>
                    <a:lnTo>
                      <a:pt x="41" y="82"/>
                    </a:lnTo>
                    <a:lnTo>
                      <a:pt x="41" y="82"/>
                    </a:lnTo>
                    <a:lnTo>
                      <a:pt x="44" y="82"/>
                    </a:lnTo>
                    <a:lnTo>
                      <a:pt x="44" y="82"/>
                    </a:lnTo>
                    <a:lnTo>
                      <a:pt x="45" y="83"/>
                    </a:lnTo>
                    <a:lnTo>
                      <a:pt x="45" y="83"/>
                    </a:lnTo>
                    <a:lnTo>
                      <a:pt x="46" y="83"/>
                    </a:lnTo>
                    <a:lnTo>
                      <a:pt x="48" y="83"/>
                    </a:lnTo>
                    <a:lnTo>
                      <a:pt x="48" y="83"/>
                    </a:lnTo>
                    <a:lnTo>
                      <a:pt x="50" y="82"/>
                    </a:lnTo>
                    <a:lnTo>
                      <a:pt x="50" y="80"/>
                    </a:lnTo>
                    <a:lnTo>
                      <a:pt x="50" y="80"/>
                    </a:lnTo>
                    <a:lnTo>
                      <a:pt x="50" y="79"/>
                    </a:lnTo>
                    <a:lnTo>
                      <a:pt x="50" y="78"/>
                    </a:lnTo>
                    <a:lnTo>
                      <a:pt x="50" y="78"/>
                    </a:lnTo>
                    <a:lnTo>
                      <a:pt x="52" y="78"/>
                    </a:lnTo>
                    <a:lnTo>
                      <a:pt x="53" y="78"/>
                    </a:lnTo>
                    <a:lnTo>
                      <a:pt x="53" y="78"/>
                    </a:lnTo>
                    <a:lnTo>
                      <a:pt x="54" y="80"/>
                    </a:lnTo>
                    <a:lnTo>
                      <a:pt x="53" y="82"/>
                    </a:lnTo>
                    <a:lnTo>
                      <a:pt x="53" y="82"/>
                    </a:lnTo>
                    <a:lnTo>
                      <a:pt x="54" y="84"/>
                    </a:lnTo>
                    <a:lnTo>
                      <a:pt x="56" y="87"/>
                    </a:lnTo>
                    <a:lnTo>
                      <a:pt x="56" y="87"/>
                    </a:lnTo>
                    <a:lnTo>
                      <a:pt x="57" y="86"/>
                    </a:lnTo>
                    <a:lnTo>
                      <a:pt x="58" y="84"/>
                    </a:lnTo>
                    <a:lnTo>
                      <a:pt x="61" y="80"/>
                    </a:lnTo>
                    <a:lnTo>
                      <a:pt x="61" y="80"/>
                    </a:lnTo>
                    <a:lnTo>
                      <a:pt x="61" y="79"/>
                    </a:lnTo>
                    <a:lnTo>
                      <a:pt x="61" y="76"/>
                    </a:lnTo>
                    <a:lnTo>
                      <a:pt x="61" y="76"/>
                    </a:lnTo>
                    <a:lnTo>
                      <a:pt x="61" y="74"/>
                    </a:lnTo>
                    <a:lnTo>
                      <a:pt x="61" y="74"/>
                    </a:lnTo>
                    <a:lnTo>
                      <a:pt x="62" y="74"/>
                    </a:lnTo>
                    <a:lnTo>
                      <a:pt x="64" y="75"/>
                    </a:lnTo>
                    <a:lnTo>
                      <a:pt x="65" y="79"/>
                    </a:lnTo>
                    <a:lnTo>
                      <a:pt x="65" y="79"/>
                    </a:lnTo>
                    <a:lnTo>
                      <a:pt x="66" y="80"/>
                    </a:lnTo>
                    <a:lnTo>
                      <a:pt x="68" y="80"/>
                    </a:lnTo>
                    <a:lnTo>
                      <a:pt x="70" y="79"/>
                    </a:lnTo>
                    <a:lnTo>
                      <a:pt x="70" y="79"/>
                    </a:lnTo>
                    <a:lnTo>
                      <a:pt x="74" y="79"/>
                    </a:lnTo>
                    <a:lnTo>
                      <a:pt x="76" y="80"/>
                    </a:lnTo>
                    <a:lnTo>
                      <a:pt x="76" y="82"/>
                    </a:lnTo>
                    <a:lnTo>
                      <a:pt x="76" y="82"/>
                    </a:lnTo>
                    <a:lnTo>
                      <a:pt x="73" y="83"/>
                    </a:lnTo>
                    <a:lnTo>
                      <a:pt x="70" y="83"/>
                    </a:lnTo>
                    <a:lnTo>
                      <a:pt x="70" y="83"/>
                    </a:lnTo>
                    <a:lnTo>
                      <a:pt x="68" y="84"/>
                    </a:lnTo>
                    <a:lnTo>
                      <a:pt x="68" y="84"/>
                    </a:lnTo>
                    <a:lnTo>
                      <a:pt x="66" y="88"/>
                    </a:lnTo>
                    <a:lnTo>
                      <a:pt x="66" y="88"/>
                    </a:lnTo>
                    <a:lnTo>
                      <a:pt x="64" y="92"/>
                    </a:lnTo>
                    <a:lnTo>
                      <a:pt x="64" y="92"/>
                    </a:lnTo>
                    <a:lnTo>
                      <a:pt x="62" y="95"/>
                    </a:lnTo>
                    <a:lnTo>
                      <a:pt x="62" y="95"/>
                    </a:lnTo>
                    <a:lnTo>
                      <a:pt x="61" y="97"/>
                    </a:lnTo>
                    <a:lnTo>
                      <a:pt x="61" y="100"/>
                    </a:lnTo>
                    <a:lnTo>
                      <a:pt x="61" y="100"/>
                    </a:lnTo>
                    <a:lnTo>
                      <a:pt x="64" y="103"/>
                    </a:lnTo>
                    <a:lnTo>
                      <a:pt x="68" y="103"/>
                    </a:lnTo>
                    <a:lnTo>
                      <a:pt x="68" y="103"/>
                    </a:lnTo>
                    <a:lnTo>
                      <a:pt x="69" y="101"/>
                    </a:lnTo>
                    <a:lnTo>
                      <a:pt x="70" y="100"/>
                    </a:lnTo>
                    <a:lnTo>
                      <a:pt x="70" y="100"/>
                    </a:lnTo>
                    <a:lnTo>
                      <a:pt x="74" y="97"/>
                    </a:lnTo>
                    <a:lnTo>
                      <a:pt x="74" y="97"/>
                    </a:lnTo>
                    <a:lnTo>
                      <a:pt x="74" y="96"/>
                    </a:lnTo>
                    <a:lnTo>
                      <a:pt x="74" y="96"/>
                    </a:lnTo>
                    <a:lnTo>
                      <a:pt x="78" y="91"/>
                    </a:lnTo>
                    <a:lnTo>
                      <a:pt x="78" y="91"/>
                    </a:lnTo>
                    <a:lnTo>
                      <a:pt x="81" y="88"/>
                    </a:lnTo>
                    <a:lnTo>
                      <a:pt x="81" y="88"/>
                    </a:lnTo>
                    <a:lnTo>
                      <a:pt x="81" y="86"/>
                    </a:lnTo>
                    <a:lnTo>
                      <a:pt x="82" y="83"/>
                    </a:lnTo>
                    <a:lnTo>
                      <a:pt x="82" y="83"/>
                    </a:lnTo>
                    <a:lnTo>
                      <a:pt x="84" y="82"/>
                    </a:lnTo>
                    <a:lnTo>
                      <a:pt x="86" y="8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28" name="Freeform 93">
                <a:extLst>
                  <a:ext uri="{FF2B5EF4-FFF2-40B4-BE49-F238E27FC236}">
                    <a16:creationId xmlns:a16="http://schemas.microsoft.com/office/drawing/2014/main" xmlns="" id="{F37ED36C-E9A0-4E40-823A-17F6EEF82D31}"/>
                  </a:ext>
                </a:extLst>
              </p:cNvPr>
              <p:cNvSpPr>
                <a:spLocks/>
              </p:cNvSpPr>
              <p:nvPr/>
            </p:nvSpPr>
            <p:spPr bwMode="auto">
              <a:xfrm>
                <a:off x="4294732" y="3696040"/>
                <a:ext cx="13447" cy="42261"/>
              </a:xfrm>
              <a:custGeom>
                <a:avLst/>
                <a:gdLst>
                  <a:gd name="T0" fmla="*/ 2 w 7"/>
                  <a:gd name="T1" fmla="*/ 14 h 22"/>
                  <a:gd name="T2" fmla="*/ 2 w 7"/>
                  <a:gd name="T3" fmla="*/ 14 h 22"/>
                  <a:gd name="T4" fmla="*/ 2 w 7"/>
                  <a:gd name="T5" fmla="*/ 17 h 22"/>
                  <a:gd name="T6" fmla="*/ 2 w 7"/>
                  <a:gd name="T7" fmla="*/ 21 h 22"/>
                  <a:gd name="T8" fmla="*/ 2 w 7"/>
                  <a:gd name="T9" fmla="*/ 21 h 22"/>
                  <a:gd name="T10" fmla="*/ 3 w 7"/>
                  <a:gd name="T11" fmla="*/ 22 h 22"/>
                  <a:gd name="T12" fmla="*/ 6 w 7"/>
                  <a:gd name="T13" fmla="*/ 22 h 22"/>
                  <a:gd name="T14" fmla="*/ 6 w 7"/>
                  <a:gd name="T15" fmla="*/ 22 h 22"/>
                  <a:gd name="T16" fmla="*/ 7 w 7"/>
                  <a:gd name="T17" fmla="*/ 21 h 22"/>
                  <a:gd name="T18" fmla="*/ 7 w 7"/>
                  <a:gd name="T19" fmla="*/ 19 h 22"/>
                  <a:gd name="T20" fmla="*/ 6 w 7"/>
                  <a:gd name="T21" fmla="*/ 15 h 22"/>
                  <a:gd name="T22" fmla="*/ 6 w 7"/>
                  <a:gd name="T23" fmla="*/ 15 h 22"/>
                  <a:gd name="T24" fmla="*/ 4 w 7"/>
                  <a:gd name="T25" fmla="*/ 13 h 22"/>
                  <a:gd name="T26" fmla="*/ 4 w 7"/>
                  <a:gd name="T27" fmla="*/ 13 h 22"/>
                  <a:gd name="T28" fmla="*/ 6 w 7"/>
                  <a:gd name="T29" fmla="*/ 5 h 22"/>
                  <a:gd name="T30" fmla="*/ 6 w 7"/>
                  <a:gd name="T31" fmla="*/ 5 h 22"/>
                  <a:gd name="T32" fmla="*/ 7 w 7"/>
                  <a:gd name="T33" fmla="*/ 4 h 22"/>
                  <a:gd name="T34" fmla="*/ 7 w 7"/>
                  <a:gd name="T35" fmla="*/ 2 h 22"/>
                  <a:gd name="T36" fmla="*/ 6 w 7"/>
                  <a:gd name="T37" fmla="*/ 1 h 22"/>
                  <a:gd name="T38" fmla="*/ 6 w 7"/>
                  <a:gd name="T39" fmla="*/ 1 h 22"/>
                  <a:gd name="T40" fmla="*/ 4 w 7"/>
                  <a:gd name="T41" fmla="*/ 0 h 22"/>
                  <a:gd name="T42" fmla="*/ 2 w 7"/>
                  <a:gd name="T43" fmla="*/ 1 h 22"/>
                  <a:gd name="T44" fmla="*/ 0 w 7"/>
                  <a:gd name="T45" fmla="*/ 5 h 22"/>
                  <a:gd name="T46" fmla="*/ 0 w 7"/>
                  <a:gd name="T47" fmla="*/ 5 h 22"/>
                  <a:gd name="T48" fmla="*/ 0 w 7"/>
                  <a:gd name="T49" fmla="*/ 10 h 22"/>
                  <a:gd name="T50" fmla="*/ 2 w 7"/>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22">
                    <a:moveTo>
                      <a:pt x="2" y="14"/>
                    </a:moveTo>
                    <a:lnTo>
                      <a:pt x="2" y="14"/>
                    </a:lnTo>
                    <a:lnTo>
                      <a:pt x="2" y="17"/>
                    </a:lnTo>
                    <a:lnTo>
                      <a:pt x="2" y="21"/>
                    </a:lnTo>
                    <a:lnTo>
                      <a:pt x="2" y="21"/>
                    </a:lnTo>
                    <a:lnTo>
                      <a:pt x="3" y="22"/>
                    </a:lnTo>
                    <a:lnTo>
                      <a:pt x="6" y="22"/>
                    </a:lnTo>
                    <a:lnTo>
                      <a:pt x="6" y="22"/>
                    </a:lnTo>
                    <a:lnTo>
                      <a:pt x="7" y="21"/>
                    </a:lnTo>
                    <a:lnTo>
                      <a:pt x="7" y="19"/>
                    </a:lnTo>
                    <a:lnTo>
                      <a:pt x="6" y="15"/>
                    </a:lnTo>
                    <a:lnTo>
                      <a:pt x="6" y="15"/>
                    </a:lnTo>
                    <a:lnTo>
                      <a:pt x="4" y="13"/>
                    </a:lnTo>
                    <a:lnTo>
                      <a:pt x="4" y="13"/>
                    </a:lnTo>
                    <a:lnTo>
                      <a:pt x="6" y="5"/>
                    </a:lnTo>
                    <a:lnTo>
                      <a:pt x="6" y="5"/>
                    </a:lnTo>
                    <a:lnTo>
                      <a:pt x="7" y="4"/>
                    </a:lnTo>
                    <a:lnTo>
                      <a:pt x="7" y="2"/>
                    </a:lnTo>
                    <a:lnTo>
                      <a:pt x="6" y="1"/>
                    </a:lnTo>
                    <a:lnTo>
                      <a:pt x="6" y="1"/>
                    </a:lnTo>
                    <a:lnTo>
                      <a:pt x="4" y="0"/>
                    </a:lnTo>
                    <a:lnTo>
                      <a:pt x="2" y="1"/>
                    </a:lnTo>
                    <a:lnTo>
                      <a:pt x="0" y="5"/>
                    </a:lnTo>
                    <a:lnTo>
                      <a:pt x="0" y="5"/>
                    </a:lnTo>
                    <a:lnTo>
                      <a:pt x="0" y="10"/>
                    </a:lnTo>
                    <a:lnTo>
                      <a:pt x="2" y="1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 name="Freeform 94">
                <a:extLst>
                  <a:ext uri="{FF2B5EF4-FFF2-40B4-BE49-F238E27FC236}">
                    <a16:creationId xmlns:a16="http://schemas.microsoft.com/office/drawing/2014/main" xmlns="" id="{0F820EA5-5C46-4677-B2DD-2D54F9370DF1}"/>
                  </a:ext>
                </a:extLst>
              </p:cNvPr>
              <p:cNvSpPr>
                <a:spLocks/>
              </p:cNvSpPr>
              <p:nvPr/>
            </p:nvSpPr>
            <p:spPr bwMode="auto">
              <a:xfrm>
                <a:off x="4294732" y="3696040"/>
                <a:ext cx="13447" cy="42261"/>
              </a:xfrm>
              <a:custGeom>
                <a:avLst/>
                <a:gdLst>
                  <a:gd name="T0" fmla="*/ 2 w 7"/>
                  <a:gd name="T1" fmla="*/ 14 h 22"/>
                  <a:gd name="T2" fmla="*/ 2 w 7"/>
                  <a:gd name="T3" fmla="*/ 14 h 22"/>
                  <a:gd name="T4" fmla="*/ 2 w 7"/>
                  <a:gd name="T5" fmla="*/ 17 h 22"/>
                  <a:gd name="T6" fmla="*/ 2 w 7"/>
                  <a:gd name="T7" fmla="*/ 21 h 22"/>
                  <a:gd name="T8" fmla="*/ 2 w 7"/>
                  <a:gd name="T9" fmla="*/ 21 h 22"/>
                  <a:gd name="T10" fmla="*/ 3 w 7"/>
                  <a:gd name="T11" fmla="*/ 22 h 22"/>
                  <a:gd name="T12" fmla="*/ 6 w 7"/>
                  <a:gd name="T13" fmla="*/ 22 h 22"/>
                  <a:gd name="T14" fmla="*/ 6 w 7"/>
                  <a:gd name="T15" fmla="*/ 22 h 22"/>
                  <a:gd name="T16" fmla="*/ 7 w 7"/>
                  <a:gd name="T17" fmla="*/ 21 h 22"/>
                  <a:gd name="T18" fmla="*/ 7 w 7"/>
                  <a:gd name="T19" fmla="*/ 19 h 22"/>
                  <a:gd name="T20" fmla="*/ 6 w 7"/>
                  <a:gd name="T21" fmla="*/ 15 h 22"/>
                  <a:gd name="T22" fmla="*/ 6 w 7"/>
                  <a:gd name="T23" fmla="*/ 15 h 22"/>
                  <a:gd name="T24" fmla="*/ 4 w 7"/>
                  <a:gd name="T25" fmla="*/ 13 h 22"/>
                  <a:gd name="T26" fmla="*/ 4 w 7"/>
                  <a:gd name="T27" fmla="*/ 13 h 22"/>
                  <a:gd name="T28" fmla="*/ 6 w 7"/>
                  <a:gd name="T29" fmla="*/ 5 h 22"/>
                  <a:gd name="T30" fmla="*/ 6 w 7"/>
                  <a:gd name="T31" fmla="*/ 5 h 22"/>
                  <a:gd name="T32" fmla="*/ 7 w 7"/>
                  <a:gd name="T33" fmla="*/ 4 h 22"/>
                  <a:gd name="T34" fmla="*/ 7 w 7"/>
                  <a:gd name="T35" fmla="*/ 2 h 22"/>
                  <a:gd name="T36" fmla="*/ 6 w 7"/>
                  <a:gd name="T37" fmla="*/ 1 h 22"/>
                  <a:gd name="T38" fmla="*/ 6 w 7"/>
                  <a:gd name="T39" fmla="*/ 1 h 22"/>
                  <a:gd name="T40" fmla="*/ 4 w 7"/>
                  <a:gd name="T41" fmla="*/ 0 h 22"/>
                  <a:gd name="T42" fmla="*/ 2 w 7"/>
                  <a:gd name="T43" fmla="*/ 1 h 22"/>
                  <a:gd name="T44" fmla="*/ 0 w 7"/>
                  <a:gd name="T45" fmla="*/ 5 h 22"/>
                  <a:gd name="T46" fmla="*/ 0 w 7"/>
                  <a:gd name="T47" fmla="*/ 5 h 22"/>
                  <a:gd name="T48" fmla="*/ 0 w 7"/>
                  <a:gd name="T49" fmla="*/ 10 h 22"/>
                  <a:gd name="T50" fmla="*/ 2 w 7"/>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22">
                    <a:moveTo>
                      <a:pt x="2" y="14"/>
                    </a:moveTo>
                    <a:lnTo>
                      <a:pt x="2" y="14"/>
                    </a:lnTo>
                    <a:lnTo>
                      <a:pt x="2" y="17"/>
                    </a:lnTo>
                    <a:lnTo>
                      <a:pt x="2" y="21"/>
                    </a:lnTo>
                    <a:lnTo>
                      <a:pt x="2" y="21"/>
                    </a:lnTo>
                    <a:lnTo>
                      <a:pt x="3" y="22"/>
                    </a:lnTo>
                    <a:lnTo>
                      <a:pt x="6" y="22"/>
                    </a:lnTo>
                    <a:lnTo>
                      <a:pt x="6" y="22"/>
                    </a:lnTo>
                    <a:lnTo>
                      <a:pt x="7" y="21"/>
                    </a:lnTo>
                    <a:lnTo>
                      <a:pt x="7" y="19"/>
                    </a:lnTo>
                    <a:lnTo>
                      <a:pt x="6" y="15"/>
                    </a:lnTo>
                    <a:lnTo>
                      <a:pt x="6" y="15"/>
                    </a:lnTo>
                    <a:lnTo>
                      <a:pt x="4" y="13"/>
                    </a:lnTo>
                    <a:lnTo>
                      <a:pt x="4" y="13"/>
                    </a:lnTo>
                    <a:lnTo>
                      <a:pt x="6" y="5"/>
                    </a:lnTo>
                    <a:lnTo>
                      <a:pt x="6" y="5"/>
                    </a:lnTo>
                    <a:lnTo>
                      <a:pt x="7" y="4"/>
                    </a:lnTo>
                    <a:lnTo>
                      <a:pt x="7" y="2"/>
                    </a:lnTo>
                    <a:lnTo>
                      <a:pt x="6" y="1"/>
                    </a:lnTo>
                    <a:lnTo>
                      <a:pt x="6" y="1"/>
                    </a:lnTo>
                    <a:lnTo>
                      <a:pt x="4" y="0"/>
                    </a:lnTo>
                    <a:lnTo>
                      <a:pt x="2" y="1"/>
                    </a:lnTo>
                    <a:lnTo>
                      <a:pt x="0" y="5"/>
                    </a:lnTo>
                    <a:lnTo>
                      <a:pt x="0" y="5"/>
                    </a:lnTo>
                    <a:lnTo>
                      <a:pt x="0" y="10"/>
                    </a:lnTo>
                    <a:lnTo>
                      <a:pt x="2" y="1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30" name="Freeform 95">
                <a:extLst>
                  <a:ext uri="{FF2B5EF4-FFF2-40B4-BE49-F238E27FC236}">
                    <a16:creationId xmlns:a16="http://schemas.microsoft.com/office/drawing/2014/main" xmlns="" id="{8466CF7B-D79B-4686-8662-16A23B6A0D3C}"/>
                  </a:ext>
                </a:extLst>
              </p:cNvPr>
              <p:cNvSpPr>
                <a:spLocks/>
              </p:cNvSpPr>
              <p:nvPr/>
            </p:nvSpPr>
            <p:spPr bwMode="auto">
              <a:xfrm>
                <a:off x="4306258" y="3744064"/>
                <a:ext cx="15368" cy="9605"/>
              </a:xfrm>
              <a:custGeom>
                <a:avLst/>
                <a:gdLst>
                  <a:gd name="T0" fmla="*/ 0 w 8"/>
                  <a:gd name="T1" fmla="*/ 1 h 5"/>
                  <a:gd name="T2" fmla="*/ 0 w 8"/>
                  <a:gd name="T3" fmla="*/ 1 h 5"/>
                  <a:gd name="T4" fmla="*/ 0 w 8"/>
                  <a:gd name="T5" fmla="*/ 2 h 5"/>
                  <a:gd name="T6" fmla="*/ 1 w 8"/>
                  <a:gd name="T7" fmla="*/ 4 h 5"/>
                  <a:gd name="T8" fmla="*/ 4 w 8"/>
                  <a:gd name="T9" fmla="*/ 5 h 5"/>
                  <a:gd name="T10" fmla="*/ 6 w 8"/>
                  <a:gd name="T11" fmla="*/ 5 h 5"/>
                  <a:gd name="T12" fmla="*/ 8 w 8"/>
                  <a:gd name="T13" fmla="*/ 4 h 5"/>
                  <a:gd name="T14" fmla="*/ 6 w 8"/>
                  <a:gd name="T15" fmla="*/ 2 h 5"/>
                  <a:gd name="T16" fmla="*/ 6 w 8"/>
                  <a:gd name="T17" fmla="*/ 2 h 5"/>
                  <a:gd name="T18" fmla="*/ 5 w 8"/>
                  <a:gd name="T19" fmla="*/ 0 h 5"/>
                  <a:gd name="T20" fmla="*/ 2 w 8"/>
                  <a:gd name="T21" fmla="*/ 0 h 5"/>
                  <a:gd name="T22" fmla="*/ 2 w 8"/>
                  <a:gd name="T23" fmla="*/ 0 h 5"/>
                  <a:gd name="T24" fmla="*/ 1 w 8"/>
                  <a:gd name="T25" fmla="*/ 0 h 5"/>
                  <a:gd name="T26" fmla="*/ 0 w 8"/>
                  <a:gd name="T27" fmla="*/ 0 h 5"/>
                  <a:gd name="T28" fmla="*/ 0 w 8"/>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0" y="1"/>
                    </a:moveTo>
                    <a:lnTo>
                      <a:pt x="0" y="1"/>
                    </a:lnTo>
                    <a:lnTo>
                      <a:pt x="0" y="2"/>
                    </a:lnTo>
                    <a:lnTo>
                      <a:pt x="1" y="4"/>
                    </a:lnTo>
                    <a:lnTo>
                      <a:pt x="4" y="5"/>
                    </a:lnTo>
                    <a:lnTo>
                      <a:pt x="6" y="5"/>
                    </a:lnTo>
                    <a:lnTo>
                      <a:pt x="8" y="4"/>
                    </a:lnTo>
                    <a:lnTo>
                      <a:pt x="6" y="2"/>
                    </a:lnTo>
                    <a:lnTo>
                      <a:pt x="6" y="2"/>
                    </a:lnTo>
                    <a:lnTo>
                      <a:pt x="5" y="0"/>
                    </a:lnTo>
                    <a:lnTo>
                      <a:pt x="2" y="0"/>
                    </a:lnTo>
                    <a:lnTo>
                      <a:pt x="2" y="0"/>
                    </a:lnTo>
                    <a:lnTo>
                      <a:pt x="1" y="0"/>
                    </a:lnTo>
                    <a:lnTo>
                      <a:pt x="0" y="0"/>
                    </a:lnTo>
                    <a:lnTo>
                      <a:pt x="0"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 name="Freeform 96">
                <a:extLst>
                  <a:ext uri="{FF2B5EF4-FFF2-40B4-BE49-F238E27FC236}">
                    <a16:creationId xmlns:a16="http://schemas.microsoft.com/office/drawing/2014/main" xmlns="" id="{7DB3E6EA-7BAE-4D7C-BF48-D4117B31D315}"/>
                  </a:ext>
                </a:extLst>
              </p:cNvPr>
              <p:cNvSpPr>
                <a:spLocks/>
              </p:cNvSpPr>
              <p:nvPr/>
            </p:nvSpPr>
            <p:spPr bwMode="auto">
              <a:xfrm>
                <a:off x="4306258" y="3744064"/>
                <a:ext cx="15368" cy="9605"/>
              </a:xfrm>
              <a:custGeom>
                <a:avLst/>
                <a:gdLst>
                  <a:gd name="T0" fmla="*/ 0 w 8"/>
                  <a:gd name="T1" fmla="*/ 1 h 5"/>
                  <a:gd name="T2" fmla="*/ 0 w 8"/>
                  <a:gd name="T3" fmla="*/ 1 h 5"/>
                  <a:gd name="T4" fmla="*/ 0 w 8"/>
                  <a:gd name="T5" fmla="*/ 2 h 5"/>
                  <a:gd name="T6" fmla="*/ 1 w 8"/>
                  <a:gd name="T7" fmla="*/ 4 h 5"/>
                  <a:gd name="T8" fmla="*/ 4 w 8"/>
                  <a:gd name="T9" fmla="*/ 5 h 5"/>
                  <a:gd name="T10" fmla="*/ 6 w 8"/>
                  <a:gd name="T11" fmla="*/ 5 h 5"/>
                  <a:gd name="T12" fmla="*/ 8 w 8"/>
                  <a:gd name="T13" fmla="*/ 4 h 5"/>
                  <a:gd name="T14" fmla="*/ 6 w 8"/>
                  <a:gd name="T15" fmla="*/ 2 h 5"/>
                  <a:gd name="T16" fmla="*/ 6 w 8"/>
                  <a:gd name="T17" fmla="*/ 2 h 5"/>
                  <a:gd name="T18" fmla="*/ 5 w 8"/>
                  <a:gd name="T19" fmla="*/ 0 h 5"/>
                  <a:gd name="T20" fmla="*/ 2 w 8"/>
                  <a:gd name="T21" fmla="*/ 0 h 5"/>
                  <a:gd name="T22" fmla="*/ 2 w 8"/>
                  <a:gd name="T23" fmla="*/ 0 h 5"/>
                  <a:gd name="T24" fmla="*/ 1 w 8"/>
                  <a:gd name="T25" fmla="*/ 0 h 5"/>
                  <a:gd name="T26" fmla="*/ 0 w 8"/>
                  <a:gd name="T27" fmla="*/ 0 h 5"/>
                  <a:gd name="T28" fmla="*/ 0 w 8"/>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0" y="1"/>
                    </a:moveTo>
                    <a:lnTo>
                      <a:pt x="0" y="1"/>
                    </a:lnTo>
                    <a:lnTo>
                      <a:pt x="0" y="2"/>
                    </a:lnTo>
                    <a:lnTo>
                      <a:pt x="1" y="4"/>
                    </a:lnTo>
                    <a:lnTo>
                      <a:pt x="4" y="5"/>
                    </a:lnTo>
                    <a:lnTo>
                      <a:pt x="6" y="5"/>
                    </a:lnTo>
                    <a:lnTo>
                      <a:pt x="8" y="4"/>
                    </a:lnTo>
                    <a:lnTo>
                      <a:pt x="6" y="2"/>
                    </a:lnTo>
                    <a:lnTo>
                      <a:pt x="6" y="2"/>
                    </a:lnTo>
                    <a:lnTo>
                      <a:pt x="5" y="0"/>
                    </a:lnTo>
                    <a:lnTo>
                      <a:pt x="2" y="0"/>
                    </a:lnTo>
                    <a:lnTo>
                      <a:pt x="2" y="0"/>
                    </a:lnTo>
                    <a:lnTo>
                      <a:pt x="1" y="0"/>
                    </a:lnTo>
                    <a:lnTo>
                      <a:pt x="0" y="0"/>
                    </a:lnTo>
                    <a:lnTo>
                      <a:pt x="0"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32" name="Freeform 97">
                <a:extLst>
                  <a:ext uri="{FF2B5EF4-FFF2-40B4-BE49-F238E27FC236}">
                    <a16:creationId xmlns:a16="http://schemas.microsoft.com/office/drawing/2014/main" xmlns="" id="{F10846A8-D3AB-45F4-9189-154372D3C71E}"/>
                  </a:ext>
                </a:extLst>
              </p:cNvPr>
              <p:cNvSpPr>
                <a:spLocks/>
              </p:cNvSpPr>
              <p:nvPr/>
            </p:nvSpPr>
            <p:spPr bwMode="auto">
              <a:xfrm>
                <a:off x="4231341" y="3824744"/>
                <a:ext cx="32656" cy="30735"/>
              </a:xfrm>
              <a:custGeom>
                <a:avLst/>
                <a:gdLst>
                  <a:gd name="T0" fmla="*/ 16 w 17"/>
                  <a:gd name="T1" fmla="*/ 4 h 16"/>
                  <a:gd name="T2" fmla="*/ 16 w 17"/>
                  <a:gd name="T3" fmla="*/ 4 h 16"/>
                  <a:gd name="T4" fmla="*/ 16 w 17"/>
                  <a:gd name="T5" fmla="*/ 3 h 16"/>
                  <a:gd name="T6" fmla="*/ 16 w 17"/>
                  <a:gd name="T7" fmla="*/ 1 h 16"/>
                  <a:gd name="T8" fmla="*/ 16 w 17"/>
                  <a:gd name="T9" fmla="*/ 1 h 16"/>
                  <a:gd name="T10" fmla="*/ 13 w 17"/>
                  <a:gd name="T11" fmla="*/ 0 h 16"/>
                  <a:gd name="T12" fmla="*/ 9 w 17"/>
                  <a:gd name="T13" fmla="*/ 0 h 16"/>
                  <a:gd name="T14" fmla="*/ 9 w 17"/>
                  <a:gd name="T15" fmla="*/ 0 h 16"/>
                  <a:gd name="T16" fmla="*/ 4 w 17"/>
                  <a:gd name="T17" fmla="*/ 0 h 16"/>
                  <a:gd name="T18" fmla="*/ 3 w 17"/>
                  <a:gd name="T19" fmla="*/ 1 h 16"/>
                  <a:gd name="T20" fmla="*/ 0 w 17"/>
                  <a:gd name="T21" fmla="*/ 4 h 16"/>
                  <a:gd name="T22" fmla="*/ 0 w 17"/>
                  <a:gd name="T23" fmla="*/ 4 h 16"/>
                  <a:gd name="T24" fmla="*/ 0 w 17"/>
                  <a:gd name="T25" fmla="*/ 5 h 16"/>
                  <a:gd name="T26" fmla="*/ 1 w 17"/>
                  <a:gd name="T27" fmla="*/ 8 h 16"/>
                  <a:gd name="T28" fmla="*/ 4 w 17"/>
                  <a:gd name="T29" fmla="*/ 9 h 16"/>
                  <a:gd name="T30" fmla="*/ 4 w 17"/>
                  <a:gd name="T31" fmla="*/ 9 h 16"/>
                  <a:gd name="T32" fmla="*/ 7 w 17"/>
                  <a:gd name="T33" fmla="*/ 12 h 16"/>
                  <a:gd name="T34" fmla="*/ 9 w 17"/>
                  <a:gd name="T35" fmla="*/ 15 h 16"/>
                  <a:gd name="T36" fmla="*/ 9 w 17"/>
                  <a:gd name="T37" fmla="*/ 15 h 16"/>
                  <a:gd name="T38" fmla="*/ 12 w 17"/>
                  <a:gd name="T39" fmla="*/ 16 h 16"/>
                  <a:gd name="T40" fmla="*/ 15 w 17"/>
                  <a:gd name="T41" fmla="*/ 16 h 16"/>
                  <a:gd name="T42" fmla="*/ 15 w 17"/>
                  <a:gd name="T43" fmla="*/ 16 h 16"/>
                  <a:gd name="T44" fmla="*/ 16 w 17"/>
                  <a:gd name="T45" fmla="*/ 13 h 16"/>
                  <a:gd name="T46" fmla="*/ 17 w 17"/>
                  <a:gd name="T47" fmla="*/ 11 h 16"/>
                  <a:gd name="T48" fmla="*/ 17 w 17"/>
                  <a:gd name="T49" fmla="*/ 11 h 16"/>
                  <a:gd name="T50" fmla="*/ 17 w 17"/>
                  <a:gd name="T51" fmla="*/ 7 h 16"/>
                  <a:gd name="T52" fmla="*/ 17 w 17"/>
                  <a:gd name="T53" fmla="*/ 7 h 16"/>
                  <a:gd name="T54" fmla="*/ 16 w 17"/>
                  <a:gd name="T55" fmla="*/ 5 h 16"/>
                  <a:gd name="T56" fmla="*/ 16 w 17"/>
                  <a:gd name="T5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6">
                    <a:moveTo>
                      <a:pt x="16" y="4"/>
                    </a:moveTo>
                    <a:lnTo>
                      <a:pt x="16" y="4"/>
                    </a:lnTo>
                    <a:lnTo>
                      <a:pt x="16" y="3"/>
                    </a:lnTo>
                    <a:lnTo>
                      <a:pt x="16" y="1"/>
                    </a:lnTo>
                    <a:lnTo>
                      <a:pt x="16" y="1"/>
                    </a:lnTo>
                    <a:lnTo>
                      <a:pt x="13" y="0"/>
                    </a:lnTo>
                    <a:lnTo>
                      <a:pt x="9" y="0"/>
                    </a:lnTo>
                    <a:lnTo>
                      <a:pt x="9" y="0"/>
                    </a:lnTo>
                    <a:lnTo>
                      <a:pt x="4" y="0"/>
                    </a:lnTo>
                    <a:lnTo>
                      <a:pt x="3" y="1"/>
                    </a:lnTo>
                    <a:lnTo>
                      <a:pt x="0" y="4"/>
                    </a:lnTo>
                    <a:lnTo>
                      <a:pt x="0" y="4"/>
                    </a:lnTo>
                    <a:lnTo>
                      <a:pt x="0" y="5"/>
                    </a:lnTo>
                    <a:lnTo>
                      <a:pt x="1" y="8"/>
                    </a:lnTo>
                    <a:lnTo>
                      <a:pt x="4" y="9"/>
                    </a:lnTo>
                    <a:lnTo>
                      <a:pt x="4" y="9"/>
                    </a:lnTo>
                    <a:lnTo>
                      <a:pt x="7" y="12"/>
                    </a:lnTo>
                    <a:lnTo>
                      <a:pt x="9" y="15"/>
                    </a:lnTo>
                    <a:lnTo>
                      <a:pt x="9" y="15"/>
                    </a:lnTo>
                    <a:lnTo>
                      <a:pt x="12" y="16"/>
                    </a:lnTo>
                    <a:lnTo>
                      <a:pt x="15" y="16"/>
                    </a:lnTo>
                    <a:lnTo>
                      <a:pt x="15" y="16"/>
                    </a:lnTo>
                    <a:lnTo>
                      <a:pt x="16" y="13"/>
                    </a:lnTo>
                    <a:lnTo>
                      <a:pt x="17" y="11"/>
                    </a:lnTo>
                    <a:lnTo>
                      <a:pt x="17" y="11"/>
                    </a:lnTo>
                    <a:lnTo>
                      <a:pt x="17" y="7"/>
                    </a:lnTo>
                    <a:lnTo>
                      <a:pt x="17" y="7"/>
                    </a:lnTo>
                    <a:lnTo>
                      <a:pt x="16" y="5"/>
                    </a:lnTo>
                    <a:lnTo>
                      <a:pt x="16"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 name="Freeform 98">
                <a:extLst>
                  <a:ext uri="{FF2B5EF4-FFF2-40B4-BE49-F238E27FC236}">
                    <a16:creationId xmlns:a16="http://schemas.microsoft.com/office/drawing/2014/main" xmlns="" id="{2C0B2783-4FC5-4F54-92F6-FA2B9ACE7215}"/>
                  </a:ext>
                </a:extLst>
              </p:cNvPr>
              <p:cNvSpPr>
                <a:spLocks/>
              </p:cNvSpPr>
              <p:nvPr/>
            </p:nvSpPr>
            <p:spPr bwMode="auto">
              <a:xfrm>
                <a:off x="4231341" y="3824744"/>
                <a:ext cx="32656" cy="30735"/>
              </a:xfrm>
              <a:custGeom>
                <a:avLst/>
                <a:gdLst>
                  <a:gd name="T0" fmla="*/ 16 w 17"/>
                  <a:gd name="T1" fmla="*/ 4 h 16"/>
                  <a:gd name="T2" fmla="*/ 16 w 17"/>
                  <a:gd name="T3" fmla="*/ 4 h 16"/>
                  <a:gd name="T4" fmla="*/ 16 w 17"/>
                  <a:gd name="T5" fmla="*/ 3 h 16"/>
                  <a:gd name="T6" fmla="*/ 16 w 17"/>
                  <a:gd name="T7" fmla="*/ 1 h 16"/>
                  <a:gd name="T8" fmla="*/ 16 w 17"/>
                  <a:gd name="T9" fmla="*/ 1 h 16"/>
                  <a:gd name="T10" fmla="*/ 13 w 17"/>
                  <a:gd name="T11" fmla="*/ 0 h 16"/>
                  <a:gd name="T12" fmla="*/ 9 w 17"/>
                  <a:gd name="T13" fmla="*/ 0 h 16"/>
                  <a:gd name="T14" fmla="*/ 9 w 17"/>
                  <a:gd name="T15" fmla="*/ 0 h 16"/>
                  <a:gd name="T16" fmla="*/ 4 w 17"/>
                  <a:gd name="T17" fmla="*/ 0 h 16"/>
                  <a:gd name="T18" fmla="*/ 3 w 17"/>
                  <a:gd name="T19" fmla="*/ 1 h 16"/>
                  <a:gd name="T20" fmla="*/ 0 w 17"/>
                  <a:gd name="T21" fmla="*/ 4 h 16"/>
                  <a:gd name="T22" fmla="*/ 0 w 17"/>
                  <a:gd name="T23" fmla="*/ 4 h 16"/>
                  <a:gd name="T24" fmla="*/ 0 w 17"/>
                  <a:gd name="T25" fmla="*/ 5 h 16"/>
                  <a:gd name="T26" fmla="*/ 1 w 17"/>
                  <a:gd name="T27" fmla="*/ 8 h 16"/>
                  <a:gd name="T28" fmla="*/ 4 w 17"/>
                  <a:gd name="T29" fmla="*/ 9 h 16"/>
                  <a:gd name="T30" fmla="*/ 4 w 17"/>
                  <a:gd name="T31" fmla="*/ 9 h 16"/>
                  <a:gd name="T32" fmla="*/ 7 w 17"/>
                  <a:gd name="T33" fmla="*/ 12 h 16"/>
                  <a:gd name="T34" fmla="*/ 9 w 17"/>
                  <a:gd name="T35" fmla="*/ 15 h 16"/>
                  <a:gd name="T36" fmla="*/ 9 w 17"/>
                  <a:gd name="T37" fmla="*/ 15 h 16"/>
                  <a:gd name="T38" fmla="*/ 12 w 17"/>
                  <a:gd name="T39" fmla="*/ 16 h 16"/>
                  <a:gd name="T40" fmla="*/ 15 w 17"/>
                  <a:gd name="T41" fmla="*/ 16 h 16"/>
                  <a:gd name="T42" fmla="*/ 15 w 17"/>
                  <a:gd name="T43" fmla="*/ 16 h 16"/>
                  <a:gd name="T44" fmla="*/ 16 w 17"/>
                  <a:gd name="T45" fmla="*/ 13 h 16"/>
                  <a:gd name="T46" fmla="*/ 17 w 17"/>
                  <a:gd name="T47" fmla="*/ 11 h 16"/>
                  <a:gd name="T48" fmla="*/ 17 w 17"/>
                  <a:gd name="T49" fmla="*/ 11 h 16"/>
                  <a:gd name="T50" fmla="*/ 17 w 17"/>
                  <a:gd name="T51" fmla="*/ 7 h 16"/>
                  <a:gd name="T52" fmla="*/ 17 w 17"/>
                  <a:gd name="T53" fmla="*/ 7 h 16"/>
                  <a:gd name="T54" fmla="*/ 16 w 17"/>
                  <a:gd name="T55" fmla="*/ 5 h 16"/>
                  <a:gd name="T56" fmla="*/ 16 w 17"/>
                  <a:gd name="T5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6">
                    <a:moveTo>
                      <a:pt x="16" y="4"/>
                    </a:moveTo>
                    <a:lnTo>
                      <a:pt x="16" y="4"/>
                    </a:lnTo>
                    <a:lnTo>
                      <a:pt x="16" y="3"/>
                    </a:lnTo>
                    <a:lnTo>
                      <a:pt x="16" y="1"/>
                    </a:lnTo>
                    <a:lnTo>
                      <a:pt x="16" y="1"/>
                    </a:lnTo>
                    <a:lnTo>
                      <a:pt x="13" y="0"/>
                    </a:lnTo>
                    <a:lnTo>
                      <a:pt x="9" y="0"/>
                    </a:lnTo>
                    <a:lnTo>
                      <a:pt x="9" y="0"/>
                    </a:lnTo>
                    <a:lnTo>
                      <a:pt x="4" y="0"/>
                    </a:lnTo>
                    <a:lnTo>
                      <a:pt x="3" y="1"/>
                    </a:lnTo>
                    <a:lnTo>
                      <a:pt x="0" y="4"/>
                    </a:lnTo>
                    <a:lnTo>
                      <a:pt x="0" y="4"/>
                    </a:lnTo>
                    <a:lnTo>
                      <a:pt x="0" y="5"/>
                    </a:lnTo>
                    <a:lnTo>
                      <a:pt x="1" y="8"/>
                    </a:lnTo>
                    <a:lnTo>
                      <a:pt x="4" y="9"/>
                    </a:lnTo>
                    <a:lnTo>
                      <a:pt x="4" y="9"/>
                    </a:lnTo>
                    <a:lnTo>
                      <a:pt x="7" y="12"/>
                    </a:lnTo>
                    <a:lnTo>
                      <a:pt x="9" y="15"/>
                    </a:lnTo>
                    <a:lnTo>
                      <a:pt x="9" y="15"/>
                    </a:lnTo>
                    <a:lnTo>
                      <a:pt x="12" y="16"/>
                    </a:lnTo>
                    <a:lnTo>
                      <a:pt x="15" y="16"/>
                    </a:lnTo>
                    <a:lnTo>
                      <a:pt x="15" y="16"/>
                    </a:lnTo>
                    <a:lnTo>
                      <a:pt x="16" y="13"/>
                    </a:lnTo>
                    <a:lnTo>
                      <a:pt x="17" y="11"/>
                    </a:lnTo>
                    <a:lnTo>
                      <a:pt x="17" y="11"/>
                    </a:lnTo>
                    <a:lnTo>
                      <a:pt x="17" y="7"/>
                    </a:lnTo>
                    <a:lnTo>
                      <a:pt x="17" y="7"/>
                    </a:lnTo>
                    <a:lnTo>
                      <a:pt x="16" y="5"/>
                    </a:lnTo>
                    <a:lnTo>
                      <a:pt x="16"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34" name="Freeform 99">
                <a:extLst>
                  <a:ext uri="{FF2B5EF4-FFF2-40B4-BE49-F238E27FC236}">
                    <a16:creationId xmlns:a16="http://schemas.microsoft.com/office/drawing/2014/main" xmlns="" id="{CD767553-88DE-4840-9830-EC24609DD411}"/>
                  </a:ext>
                </a:extLst>
              </p:cNvPr>
              <p:cNvSpPr>
                <a:spLocks/>
              </p:cNvSpPr>
              <p:nvPr/>
            </p:nvSpPr>
            <p:spPr bwMode="auto">
              <a:xfrm>
                <a:off x="4269760" y="3855479"/>
                <a:ext cx="17289" cy="21130"/>
              </a:xfrm>
              <a:custGeom>
                <a:avLst/>
                <a:gdLst>
                  <a:gd name="T0" fmla="*/ 4 w 9"/>
                  <a:gd name="T1" fmla="*/ 0 h 11"/>
                  <a:gd name="T2" fmla="*/ 4 w 9"/>
                  <a:gd name="T3" fmla="*/ 0 h 11"/>
                  <a:gd name="T4" fmla="*/ 3 w 9"/>
                  <a:gd name="T5" fmla="*/ 1 h 11"/>
                  <a:gd name="T6" fmla="*/ 3 w 9"/>
                  <a:gd name="T7" fmla="*/ 3 h 11"/>
                  <a:gd name="T8" fmla="*/ 3 w 9"/>
                  <a:gd name="T9" fmla="*/ 3 h 11"/>
                  <a:gd name="T10" fmla="*/ 1 w 9"/>
                  <a:gd name="T11" fmla="*/ 5 h 11"/>
                  <a:gd name="T12" fmla="*/ 1 w 9"/>
                  <a:gd name="T13" fmla="*/ 5 h 11"/>
                  <a:gd name="T14" fmla="*/ 0 w 9"/>
                  <a:gd name="T15" fmla="*/ 8 h 11"/>
                  <a:gd name="T16" fmla="*/ 1 w 9"/>
                  <a:gd name="T17" fmla="*/ 9 h 11"/>
                  <a:gd name="T18" fmla="*/ 3 w 9"/>
                  <a:gd name="T19" fmla="*/ 11 h 11"/>
                  <a:gd name="T20" fmla="*/ 3 w 9"/>
                  <a:gd name="T21" fmla="*/ 11 h 11"/>
                  <a:gd name="T22" fmla="*/ 5 w 9"/>
                  <a:gd name="T23" fmla="*/ 11 h 11"/>
                  <a:gd name="T24" fmla="*/ 8 w 9"/>
                  <a:gd name="T25" fmla="*/ 8 h 11"/>
                  <a:gd name="T26" fmla="*/ 8 w 9"/>
                  <a:gd name="T27" fmla="*/ 8 h 11"/>
                  <a:gd name="T28" fmla="*/ 9 w 9"/>
                  <a:gd name="T29" fmla="*/ 5 h 11"/>
                  <a:gd name="T30" fmla="*/ 8 w 9"/>
                  <a:gd name="T31" fmla="*/ 3 h 11"/>
                  <a:gd name="T32" fmla="*/ 7 w 9"/>
                  <a:gd name="T33" fmla="*/ 0 h 11"/>
                  <a:gd name="T34" fmla="*/ 5 w 9"/>
                  <a:gd name="T35" fmla="*/ 0 h 11"/>
                  <a:gd name="T36" fmla="*/ 4 w 9"/>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1">
                    <a:moveTo>
                      <a:pt x="4" y="0"/>
                    </a:moveTo>
                    <a:lnTo>
                      <a:pt x="4" y="0"/>
                    </a:lnTo>
                    <a:lnTo>
                      <a:pt x="3" y="1"/>
                    </a:lnTo>
                    <a:lnTo>
                      <a:pt x="3" y="3"/>
                    </a:lnTo>
                    <a:lnTo>
                      <a:pt x="3" y="3"/>
                    </a:lnTo>
                    <a:lnTo>
                      <a:pt x="1" y="5"/>
                    </a:lnTo>
                    <a:lnTo>
                      <a:pt x="1" y="5"/>
                    </a:lnTo>
                    <a:lnTo>
                      <a:pt x="0" y="8"/>
                    </a:lnTo>
                    <a:lnTo>
                      <a:pt x="1" y="9"/>
                    </a:lnTo>
                    <a:lnTo>
                      <a:pt x="3" y="11"/>
                    </a:lnTo>
                    <a:lnTo>
                      <a:pt x="3" y="11"/>
                    </a:lnTo>
                    <a:lnTo>
                      <a:pt x="5" y="11"/>
                    </a:lnTo>
                    <a:lnTo>
                      <a:pt x="8" y="8"/>
                    </a:lnTo>
                    <a:lnTo>
                      <a:pt x="8" y="8"/>
                    </a:lnTo>
                    <a:lnTo>
                      <a:pt x="9" y="5"/>
                    </a:lnTo>
                    <a:lnTo>
                      <a:pt x="8" y="3"/>
                    </a:lnTo>
                    <a:lnTo>
                      <a:pt x="7" y="0"/>
                    </a:lnTo>
                    <a:lnTo>
                      <a:pt x="5" y="0"/>
                    </a:lnTo>
                    <a:lnTo>
                      <a:pt x="4"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5" name="Freeform 100">
                <a:extLst>
                  <a:ext uri="{FF2B5EF4-FFF2-40B4-BE49-F238E27FC236}">
                    <a16:creationId xmlns:a16="http://schemas.microsoft.com/office/drawing/2014/main" xmlns="" id="{1CBE2CC1-19B9-437E-A795-02F6497F4FD8}"/>
                  </a:ext>
                </a:extLst>
              </p:cNvPr>
              <p:cNvSpPr>
                <a:spLocks/>
              </p:cNvSpPr>
              <p:nvPr/>
            </p:nvSpPr>
            <p:spPr bwMode="auto">
              <a:xfrm>
                <a:off x="4269760" y="3855479"/>
                <a:ext cx="17289" cy="21130"/>
              </a:xfrm>
              <a:custGeom>
                <a:avLst/>
                <a:gdLst>
                  <a:gd name="T0" fmla="*/ 4 w 9"/>
                  <a:gd name="T1" fmla="*/ 0 h 11"/>
                  <a:gd name="T2" fmla="*/ 4 w 9"/>
                  <a:gd name="T3" fmla="*/ 0 h 11"/>
                  <a:gd name="T4" fmla="*/ 3 w 9"/>
                  <a:gd name="T5" fmla="*/ 1 h 11"/>
                  <a:gd name="T6" fmla="*/ 3 w 9"/>
                  <a:gd name="T7" fmla="*/ 3 h 11"/>
                  <a:gd name="T8" fmla="*/ 3 w 9"/>
                  <a:gd name="T9" fmla="*/ 3 h 11"/>
                  <a:gd name="T10" fmla="*/ 1 w 9"/>
                  <a:gd name="T11" fmla="*/ 5 h 11"/>
                  <a:gd name="T12" fmla="*/ 1 w 9"/>
                  <a:gd name="T13" fmla="*/ 5 h 11"/>
                  <a:gd name="T14" fmla="*/ 0 w 9"/>
                  <a:gd name="T15" fmla="*/ 8 h 11"/>
                  <a:gd name="T16" fmla="*/ 1 w 9"/>
                  <a:gd name="T17" fmla="*/ 9 h 11"/>
                  <a:gd name="T18" fmla="*/ 3 w 9"/>
                  <a:gd name="T19" fmla="*/ 11 h 11"/>
                  <a:gd name="T20" fmla="*/ 3 w 9"/>
                  <a:gd name="T21" fmla="*/ 11 h 11"/>
                  <a:gd name="T22" fmla="*/ 5 w 9"/>
                  <a:gd name="T23" fmla="*/ 11 h 11"/>
                  <a:gd name="T24" fmla="*/ 8 w 9"/>
                  <a:gd name="T25" fmla="*/ 8 h 11"/>
                  <a:gd name="T26" fmla="*/ 8 w 9"/>
                  <a:gd name="T27" fmla="*/ 8 h 11"/>
                  <a:gd name="T28" fmla="*/ 9 w 9"/>
                  <a:gd name="T29" fmla="*/ 5 h 11"/>
                  <a:gd name="T30" fmla="*/ 8 w 9"/>
                  <a:gd name="T31" fmla="*/ 3 h 11"/>
                  <a:gd name="T32" fmla="*/ 7 w 9"/>
                  <a:gd name="T33" fmla="*/ 0 h 11"/>
                  <a:gd name="T34" fmla="*/ 5 w 9"/>
                  <a:gd name="T35" fmla="*/ 0 h 11"/>
                  <a:gd name="T36" fmla="*/ 4 w 9"/>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1">
                    <a:moveTo>
                      <a:pt x="4" y="0"/>
                    </a:moveTo>
                    <a:lnTo>
                      <a:pt x="4" y="0"/>
                    </a:lnTo>
                    <a:lnTo>
                      <a:pt x="3" y="1"/>
                    </a:lnTo>
                    <a:lnTo>
                      <a:pt x="3" y="3"/>
                    </a:lnTo>
                    <a:lnTo>
                      <a:pt x="3" y="3"/>
                    </a:lnTo>
                    <a:lnTo>
                      <a:pt x="1" y="5"/>
                    </a:lnTo>
                    <a:lnTo>
                      <a:pt x="1" y="5"/>
                    </a:lnTo>
                    <a:lnTo>
                      <a:pt x="0" y="8"/>
                    </a:lnTo>
                    <a:lnTo>
                      <a:pt x="1" y="9"/>
                    </a:lnTo>
                    <a:lnTo>
                      <a:pt x="3" y="11"/>
                    </a:lnTo>
                    <a:lnTo>
                      <a:pt x="3" y="11"/>
                    </a:lnTo>
                    <a:lnTo>
                      <a:pt x="5" y="11"/>
                    </a:lnTo>
                    <a:lnTo>
                      <a:pt x="8" y="8"/>
                    </a:lnTo>
                    <a:lnTo>
                      <a:pt x="8" y="8"/>
                    </a:lnTo>
                    <a:lnTo>
                      <a:pt x="9" y="5"/>
                    </a:lnTo>
                    <a:lnTo>
                      <a:pt x="8" y="3"/>
                    </a:lnTo>
                    <a:lnTo>
                      <a:pt x="7" y="0"/>
                    </a:lnTo>
                    <a:lnTo>
                      <a:pt x="5" y="0"/>
                    </a:lnTo>
                    <a:lnTo>
                      <a:pt x="4"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36" name="Freeform 101">
                <a:extLst>
                  <a:ext uri="{FF2B5EF4-FFF2-40B4-BE49-F238E27FC236}">
                    <a16:creationId xmlns:a16="http://schemas.microsoft.com/office/drawing/2014/main" xmlns="" id="{00CB042C-396F-412A-8AB0-BE3BE404EBD0}"/>
                  </a:ext>
                </a:extLst>
              </p:cNvPr>
              <p:cNvSpPr>
                <a:spLocks/>
              </p:cNvSpPr>
              <p:nvPr/>
            </p:nvSpPr>
            <p:spPr bwMode="auto">
              <a:xfrm>
                <a:off x="4131452" y="3381005"/>
                <a:ext cx="153676" cy="230514"/>
              </a:xfrm>
              <a:custGeom>
                <a:avLst/>
                <a:gdLst>
                  <a:gd name="T0" fmla="*/ 4 w 80"/>
                  <a:gd name="T1" fmla="*/ 107 h 120"/>
                  <a:gd name="T2" fmla="*/ 10 w 80"/>
                  <a:gd name="T3" fmla="*/ 103 h 120"/>
                  <a:gd name="T4" fmla="*/ 14 w 80"/>
                  <a:gd name="T5" fmla="*/ 100 h 120"/>
                  <a:gd name="T6" fmla="*/ 20 w 80"/>
                  <a:gd name="T7" fmla="*/ 94 h 120"/>
                  <a:gd name="T8" fmla="*/ 21 w 80"/>
                  <a:gd name="T9" fmla="*/ 88 h 120"/>
                  <a:gd name="T10" fmla="*/ 14 w 80"/>
                  <a:gd name="T11" fmla="*/ 87 h 120"/>
                  <a:gd name="T12" fmla="*/ 4 w 80"/>
                  <a:gd name="T13" fmla="*/ 84 h 120"/>
                  <a:gd name="T14" fmla="*/ 7 w 80"/>
                  <a:gd name="T15" fmla="*/ 78 h 120"/>
                  <a:gd name="T16" fmla="*/ 11 w 80"/>
                  <a:gd name="T17" fmla="*/ 74 h 120"/>
                  <a:gd name="T18" fmla="*/ 8 w 80"/>
                  <a:gd name="T19" fmla="*/ 71 h 120"/>
                  <a:gd name="T20" fmla="*/ 2 w 80"/>
                  <a:gd name="T21" fmla="*/ 64 h 120"/>
                  <a:gd name="T22" fmla="*/ 0 w 80"/>
                  <a:gd name="T23" fmla="*/ 56 h 120"/>
                  <a:gd name="T24" fmla="*/ 4 w 80"/>
                  <a:gd name="T25" fmla="*/ 50 h 120"/>
                  <a:gd name="T26" fmla="*/ 7 w 80"/>
                  <a:gd name="T27" fmla="*/ 46 h 120"/>
                  <a:gd name="T28" fmla="*/ 11 w 80"/>
                  <a:gd name="T29" fmla="*/ 42 h 120"/>
                  <a:gd name="T30" fmla="*/ 17 w 80"/>
                  <a:gd name="T31" fmla="*/ 46 h 120"/>
                  <a:gd name="T32" fmla="*/ 17 w 80"/>
                  <a:gd name="T33" fmla="*/ 51 h 120"/>
                  <a:gd name="T34" fmla="*/ 20 w 80"/>
                  <a:gd name="T35" fmla="*/ 60 h 120"/>
                  <a:gd name="T36" fmla="*/ 23 w 80"/>
                  <a:gd name="T37" fmla="*/ 59 h 120"/>
                  <a:gd name="T38" fmla="*/ 23 w 80"/>
                  <a:gd name="T39" fmla="*/ 49 h 120"/>
                  <a:gd name="T40" fmla="*/ 31 w 80"/>
                  <a:gd name="T41" fmla="*/ 51 h 120"/>
                  <a:gd name="T42" fmla="*/ 35 w 80"/>
                  <a:gd name="T43" fmla="*/ 51 h 120"/>
                  <a:gd name="T44" fmla="*/ 29 w 80"/>
                  <a:gd name="T45" fmla="*/ 42 h 120"/>
                  <a:gd name="T46" fmla="*/ 31 w 80"/>
                  <a:gd name="T47" fmla="*/ 34 h 120"/>
                  <a:gd name="T48" fmla="*/ 41 w 80"/>
                  <a:gd name="T49" fmla="*/ 23 h 120"/>
                  <a:gd name="T50" fmla="*/ 52 w 80"/>
                  <a:gd name="T51" fmla="*/ 19 h 120"/>
                  <a:gd name="T52" fmla="*/ 73 w 80"/>
                  <a:gd name="T53" fmla="*/ 0 h 120"/>
                  <a:gd name="T54" fmla="*/ 79 w 80"/>
                  <a:gd name="T55" fmla="*/ 5 h 120"/>
                  <a:gd name="T56" fmla="*/ 80 w 80"/>
                  <a:gd name="T57" fmla="*/ 14 h 120"/>
                  <a:gd name="T58" fmla="*/ 77 w 80"/>
                  <a:gd name="T59" fmla="*/ 23 h 120"/>
                  <a:gd name="T60" fmla="*/ 76 w 80"/>
                  <a:gd name="T61" fmla="*/ 30 h 120"/>
                  <a:gd name="T62" fmla="*/ 71 w 80"/>
                  <a:gd name="T63" fmla="*/ 35 h 120"/>
                  <a:gd name="T64" fmla="*/ 68 w 80"/>
                  <a:gd name="T65" fmla="*/ 39 h 120"/>
                  <a:gd name="T66" fmla="*/ 65 w 80"/>
                  <a:gd name="T67" fmla="*/ 45 h 120"/>
                  <a:gd name="T68" fmla="*/ 68 w 80"/>
                  <a:gd name="T69" fmla="*/ 47 h 120"/>
                  <a:gd name="T70" fmla="*/ 63 w 80"/>
                  <a:gd name="T71" fmla="*/ 53 h 120"/>
                  <a:gd name="T72" fmla="*/ 61 w 80"/>
                  <a:gd name="T73" fmla="*/ 60 h 120"/>
                  <a:gd name="T74" fmla="*/ 55 w 80"/>
                  <a:gd name="T75" fmla="*/ 63 h 120"/>
                  <a:gd name="T76" fmla="*/ 49 w 80"/>
                  <a:gd name="T77" fmla="*/ 66 h 120"/>
                  <a:gd name="T78" fmla="*/ 60 w 80"/>
                  <a:gd name="T79" fmla="*/ 64 h 120"/>
                  <a:gd name="T80" fmla="*/ 63 w 80"/>
                  <a:gd name="T81" fmla="*/ 74 h 120"/>
                  <a:gd name="T82" fmla="*/ 55 w 80"/>
                  <a:gd name="T83" fmla="*/ 79 h 120"/>
                  <a:gd name="T84" fmla="*/ 49 w 80"/>
                  <a:gd name="T85" fmla="*/ 80 h 120"/>
                  <a:gd name="T86" fmla="*/ 53 w 80"/>
                  <a:gd name="T87" fmla="*/ 88 h 120"/>
                  <a:gd name="T88" fmla="*/ 47 w 80"/>
                  <a:gd name="T89" fmla="*/ 92 h 120"/>
                  <a:gd name="T90" fmla="*/ 36 w 80"/>
                  <a:gd name="T91" fmla="*/ 86 h 120"/>
                  <a:gd name="T92" fmla="*/ 36 w 80"/>
                  <a:gd name="T93" fmla="*/ 80 h 120"/>
                  <a:gd name="T94" fmla="*/ 43 w 80"/>
                  <a:gd name="T95" fmla="*/ 72 h 120"/>
                  <a:gd name="T96" fmla="*/ 33 w 80"/>
                  <a:gd name="T97" fmla="*/ 75 h 120"/>
                  <a:gd name="T98" fmla="*/ 31 w 80"/>
                  <a:gd name="T99" fmla="*/ 86 h 120"/>
                  <a:gd name="T100" fmla="*/ 36 w 80"/>
                  <a:gd name="T101" fmla="*/ 96 h 120"/>
                  <a:gd name="T102" fmla="*/ 29 w 80"/>
                  <a:gd name="T103" fmla="*/ 97 h 120"/>
                  <a:gd name="T104" fmla="*/ 29 w 80"/>
                  <a:gd name="T105" fmla="*/ 100 h 120"/>
                  <a:gd name="T106" fmla="*/ 28 w 80"/>
                  <a:gd name="T107" fmla="*/ 107 h 120"/>
                  <a:gd name="T108" fmla="*/ 23 w 80"/>
                  <a:gd name="T109" fmla="*/ 109 h 120"/>
                  <a:gd name="T110" fmla="*/ 19 w 80"/>
                  <a:gd name="T111" fmla="*/ 113 h 120"/>
                  <a:gd name="T112" fmla="*/ 14 w 80"/>
                  <a:gd name="T113" fmla="*/ 117 h 120"/>
                  <a:gd name="T114" fmla="*/ 10 w 80"/>
                  <a:gd name="T115" fmla="*/ 120 h 120"/>
                  <a:gd name="T116" fmla="*/ 6 w 80"/>
                  <a:gd name="T117" fmla="*/ 11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 h="120">
                    <a:moveTo>
                      <a:pt x="2" y="108"/>
                    </a:moveTo>
                    <a:lnTo>
                      <a:pt x="2" y="108"/>
                    </a:lnTo>
                    <a:lnTo>
                      <a:pt x="3" y="107"/>
                    </a:lnTo>
                    <a:lnTo>
                      <a:pt x="4" y="107"/>
                    </a:lnTo>
                    <a:lnTo>
                      <a:pt x="4" y="107"/>
                    </a:lnTo>
                    <a:lnTo>
                      <a:pt x="7" y="105"/>
                    </a:lnTo>
                    <a:lnTo>
                      <a:pt x="7" y="105"/>
                    </a:lnTo>
                    <a:lnTo>
                      <a:pt x="8" y="104"/>
                    </a:lnTo>
                    <a:lnTo>
                      <a:pt x="8" y="104"/>
                    </a:lnTo>
                    <a:lnTo>
                      <a:pt x="10" y="103"/>
                    </a:lnTo>
                    <a:lnTo>
                      <a:pt x="11" y="101"/>
                    </a:lnTo>
                    <a:lnTo>
                      <a:pt x="11" y="101"/>
                    </a:lnTo>
                    <a:lnTo>
                      <a:pt x="12" y="101"/>
                    </a:lnTo>
                    <a:lnTo>
                      <a:pt x="14" y="100"/>
                    </a:lnTo>
                    <a:lnTo>
                      <a:pt x="14" y="100"/>
                    </a:lnTo>
                    <a:lnTo>
                      <a:pt x="14" y="97"/>
                    </a:lnTo>
                    <a:lnTo>
                      <a:pt x="14" y="97"/>
                    </a:lnTo>
                    <a:lnTo>
                      <a:pt x="15" y="95"/>
                    </a:lnTo>
                    <a:lnTo>
                      <a:pt x="16" y="95"/>
                    </a:lnTo>
                    <a:lnTo>
                      <a:pt x="20" y="94"/>
                    </a:lnTo>
                    <a:lnTo>
                      <a:pt x="20" y="94"/>
                    </a:lnTo>
                    <a:lnTo>
                      <a:pt x="21" y="92"/>
                    </a:lnTo>
                    <a:lnTo>
                      <a:pt x="23" y="91"/>
                    </a:lnTo>
                    <a:lnTo>
                      <a:pt x="21" y="90"/>
                    </a:lnTo>
                    <a:lnTo>
                      <a:pt x="21" y="88"/>
                    </a:lnTo>
                    <a:lnTo>
                      <a:pt x="21" y="88"/>
                    </a:lnTo>
                    <a:lnTo>
                      <a:pt x="17" y="88"/>
                    </a:lnTo>
                    <a:lnTo>
                      <a:pt x="15" y="88"/>
                    </a:lnTo>
                    <a:lnTo>
                      <a:pt x="15" y="88"/>
                    </a:lnTo>
                    <a:lnTo>
                      <a:pt x="14" y="87"/>
                    </a:lnTo>
                    <a:lnTo>
                      <a:pt x="14" y="87"/>
                    </a:lnTo>
                    <a:lnTo>
                      <a:pt x="10" y="84"/>
                    </a:lnTo>
                    <a:lnTo>
                      <a:pt x="10" y="84"/>
                    </a:lnTo>
                    <a:lnTo>
                      <a:pt x="4" y="84"/>
                    </a:lnTo>
                    <a:lnTo>
                      <a:pt x="4" y="84"/>
                    </a:lnTo>
                    <a:lnTo>
                      <a:pt x="3" y="82"/>
                    </a:lnTo>
                    <a:lnTo>
                      <a:pt x="3" y="80"/>
                    </a:lnTo>
                    <a:lnTo>
                      <a:pt x="3" y="79"/>
                    </a:lnTo>
                    <a:lnTo>
                      <a:pt x="3" y="79"/>
                    </a:lnTo>
                    <a:lnTo>
                      <a:pt x="7" y="78"/>
                    </a:lnTo>
                    <a:lnTo>
                      <a:pt x="7" y="78"/>
                    </a:lnTo>
                    <a:lnTo>
                      <a:pt x="8" y="75"/>
                    </a:lnTo>
                    <a:lnTo>
                      <a:pt x="8" y="75"/>
                    </a:lnTo>
                    <a:lnTo>
                      <a:pt x="10" y="74"/>
                    </a:lnTo>
                    <a:lnTo>
                      <a:pt x="11" y="74"/>
                    </a:lnTo>
                    <a:lnTo>
                      <a:pt x="12" y="72"/>
                    </a:lnTo>
                    <a:lnTo>
                      <a:pt x="12" y="72"/>
                    </a:lnTo>
                    <a:lnTo>
                      <a:pt x="11" y="71"/>
                    </a:lnTo>
                    <a:lnTo>
                      <a:pt x="10" y="71"/>
                    </a:lnTo>
                    <a:lnTo>
                      <a:pt x="8" y="71"/>
                    </a:lnTo>
                    <a:lnTo>
                      <a:pt x="8" y="71"/>
                    </a:lnTo>
                    <a:lnTo>
                      <a:pt x="6" y="68"/>
                    </a:lnTo>
                    <a:lnTo>
                      <a:pt x="3" y="67"/>
                    </a:lnTo>
                    <a:lnTo>
                      <a:pt x="3" y="67"/>
                    </a:lnTo>
                    <a:lnTo>
                      <a:pt x="2" y="64"/>
                    </a:lnTo>
                    <a:lnTo>
                      <a:pt x="2" y="62"/>
                    </a:lnTo>
                    <a:lnTo>
                      <a:pt x="2" y="62"/>
                    </a:lnTo>
                    <a:lnTo>
                      <a:pt x="2" y="58"/>
                    </a:lnTo>
                    <a:lnTo>
                      <a:pt x="2" y="58"/>
                    </a:lnTo>
                    <a:lnTo>
                      <a:pt x="0" y="56"/>
                    </a:lnTo>
                    <a:lnTo>
                      <a:pt x="0" y="56"/>
                    </a:lnTo>
                    <a:lnTo>
                      <a:pt x="2" y="53"/>
                    </a:lnTo>
                    <a:lnTo>
                      <a:pt x="3" y="51"/>
                    </a:lnTo>
                    <a:lnTo>
                      <a:pt x="4" y="50"/>
                    </a:lnTo>
                    <a:lnTo>
                      <a:pt x="4" y="50"/>
                    </a:lnTo>
                    <a:lnTo>
                      <a:pt x="7" y="50"/>
                    </a:lnTo>
                    <a:lnTo>
                      <a:pt x="7" y="50"/>
                    </a:lnTo>
                    <a:lnTo>
                      <a:pt x="7" y="47"/>
                    </a:lnTo>
                    <a:lnTo>
                      <a:pt x="7" y="47"/>
                    </a:lnTo>
                    <a:lnTo>
                      <a:pt x="7" y="46"/>
                    </a:lnTo>
                    <a:lnTo>
                      <a:pt x="7" y="45"/>
                    </a:lnTo>
                    <a:lnTo>
                      <a:pt x="7" y="45"/>
                    </a:lnTo>
                    <a:lnTo>
                      <a:pt x="8" y="42"/>
                    </a:lnTo>
                    <a:lnTo>
                      <a:pt x="8" y="42"/>
                    </a:lnTo>
                    <a:lnTo>
                      <a:pt x="11" y="42"/>
                    </a:lnTo>
                    <a:lnTo>
                      <a:pt x="12" y="43"/>
                    </a:lnTo>
                    <a:lnTo>
                      <a:pt x="12" y="43"/>
                    </a:lnTo>
                    <a:lnTo>
                      <a:pt x="16" y="43"/>
                    </a:lnTo>
                    <a:lnTo>
                      <a:pt x="16" y="43"/>
                    </a:lnTo>
                    <a:lnTo>
                      <a:pt x="17" y="46"/>
                    </a:lnTo>
                    <a:lnTo>
                      <a:pt x="17" y="47"/>
                    </a:lnTo>
                    <a:lnTo>
                      <a:pt x="17" y="47"/>
                    </a:lnTo>
                    <a:lnTo>
                      <a:pt x="17" y="50"/>
                    </a:lnTo>
                    <a:lnTo>
                      <a:pt x="17" y="51"/>
                    </a:lnTo>
                    <a:lnTo>
                      <a:pt x="17" y="51"/>
                    </a:lnTo>
                    <a:lnTo>
                      <a:pt x="19" y="53"/>
                    </a:lnTo>
                    <a:lnTo>
                      <a:pt x="20" y="55"/>
                    </a:lnTo>
                    <a:lnTo>
                      <a:pt x="20" y="55"/>
                    </a:lnTo>
                    <a:lnTo>
                      <a:pt x="20" y="58"/>
                    </a:lnTo>
                    <a:lnTo>
                      <a:pt x="20" y="60"/>
                    </a:lnTo>
                    <a:lnTo>
                      <a:pt x="20" y="62"/>
                    </a:lnTo>
                    <a:lnTo>
                      <a:pt x="20" y="62"/>
                    </a:lnTo>
                    <a:lnTo>
                      <a:pt x="21" y="62"/>
                    </a:lnTo>
                    <a:lnTo>
                      <a:pt x="21" y="60"/>
                    </a:lnTo>
                    <a:lnTo>
                      <a:pt x="23" y="59"/>
                    </a:lnTo>
                    <a:lnTo>
                      <a:pt x="23" y="59"/>
                    </a:lnTo>
                    <a:lnTo>
                      <a:pt x="21" y="54"/>
                    </a:lnTo>
                    <a:lnTo>
                      <a:pt x="23" y="50"/>
                    </a:lnTo>
                    <a:lnTo>
                      <a:pt x="23" y="50"/>
                    </a:lnTo>
                    <a:lnTo>
                      <a:pt x="23" y="49"/>
                    </a:lnTo>
                    <a:lnTo>
                      <a:pt x="24" y="49"/>
                    </a:lnTo>
                    <a:lnTo>
                      <a:pt x="27" y="50"/>
                    </a:lnTo>
                    <a:lnTo>
                      <a:pt x="27" y="50"/>
                    </a:lnTo>
                    <a:lnTo>
                      <a:pt x="31" y="51"/>
                    </a:lnTo>
                    <a:lnTo>
                      <a:pt x="31" y="51"/>
                    </a:lnTo>
                    <a:lnTo>
                      <a:pt x="32" y="51"/>
                    </a:lnTo>
                    <a:lnTo>
                      <a:pt x="35" y="53"/>
                    </a:lnTo>
                    <a:lnTo>
                      <a:pt x="35" y="53"/>
                    </a:lnTo>
                    <a:lnTo>
                      <a:pt x="35" y="51"/>
                    </a:lnTo>
                    <a:lnTo>
                      <a:pt x="35" y="51"/>
                    </a:lnTo>
                    <a:lnTo>
                      <a:pt x="33" y="49"/>
                    </a:lnTo>
                    <a:lnTo>
                      <a:pt x="32" y="45"/>
                    </a:lnTo>
                    <a:lnTo>
                      <a:pt x="32" y="45"/>
                    </a:lnTo>
                    <a:lnTo>
                      <a:pt x="29" y="42"/>
                    </a:lnTo>
                    <a:lnTo>
                      <a:pt x="29" y="42"/>
                    </a:lnTo>
                    <a:lnTo>
                      <a:pt x="28" y="39"/>
                    </a:lnTo>
                    <a:lnTo>
                      <a:pt x="28" y="37"/>
                    </a:lnTo>
                    <a:lnTo>
                      <a:pt x="28" y="37"/>
                    </a:lnTo>
                    <a:lnTo>
                      <a:pt x="29" y="35"/>
                    </a:lnTo>
                    <a:lnTo>
                      <a:pt x="31" y="34"/>
                    </a:lnTo>
                    <a:lnTo>
                      <a:pt x="31" y="34"/>
                    </a:lnTo>
                    <a:lnTo>
                      <a:pt x="32" y="30"/>
                    </a:lnTo>
                    <a:lnTo>
                      <a:pt x="35" y="27"/>
                    </a:lnTo>
                    <a:lnTo>
                      <a:pt x="35" y="27"/>
                    </a:lnTo>
                    <a:lnTo>
                      <a:pt x="41" y="23"/>
                    </a:lnTo>
                    <a:lnTo>
                      <a:pt x="41" y="23"/>
                    </a:lnTo>
                    <a:lnTo>
                      <a:pt x="47" y="23"/>
                    </a:lnTo>
                    <a:lnTo>
                      <a:pt x="47" y="23"/>
                    </a:lnTo>
                    <a:lnTo>
                      <a:pt x="49" y="22"/>
                    </a:lnTo>
                    <a:lnTo>
                      <a:pt x="52" y="19"/>
                    </a:lnTo>
                    <a:lnTo>
                      <a:pt x="52" y="19"/>
                    </a:lnTo>
                    <a:lnTo>
                      <a:pt x="67" y="6"/>
                    </a:lnTo>
                    <a:lnTo>
                      <a:pt x="67" y="6"/>
                    </a:lnTo>
                    <a:lnTo>
                      <a:pt x="73" y="0"/>
                    </a:lnTo>
                    <a:lnTo>
                      <a:pt x="73" y="0"/>
                    </a:lnTo>
                    <a:lnTo>
                      <a:pt x="75" y="0"/>
                    </a:lnTo>
                    <a:lnTo>
                      <a:pt x="76" y="0"/>
                    </a:lnTo>
                    <a:lnTo>
                      <a:pt x="76" y="0"/>
                    </a:lnTo>
                    <a:lnTo>
                      <a:pt x="79" y="2"/>
                    </a:lnTo>
                    <a:lnTo>
                      <a:pt x="79" y="5"/>
                    </a:lnTo>
                    <a:lnTo>
                      <a:pt x="79" y="5"/>
                    </a:lnTo>
                    <a:lnTo>
                      <a:pt x="79" y="10"/>
                    </a:lnTo>
                    <a:lnTo>
                      <a:pt x="79" y="10"/>
                    </a:lnTo>
                    <a:lnTo>
                      <a:pt x="80" y="14"/>
                    </a:lnTo>
                    <a:lnTo>
                      <a:pt x="80" y="14"/>
                    </a:lnTo>
                    <a:lnTo>
                      <a:pt x="79" y="18"/>
                    </a:lnTo>
                    <a:lnTo>
                      <a:pt x="76" y="22"/>
                    </a:lnTo>
                    <a:lnTo>
                      <a:pt x="76" y="22"/>
                    </a:lnTo>
                    <a:lnTo>
                      <a:pt x="76" y="23"/>
                    </a:lnTo>
                    <a:lnTo>
                      <a:pt x="77" y="23"/>
                    </a:lnTo>
                    <a:lnTo>
                      <a:pt x="77" y="23"/>
                    </a:lnTo>
                    <a:lnTo>
                      <a:pt x="79" y="25"/>
                    </a:lnTo>
                    <a:lnTo>
                      <a:pt x="79" y="27"/>
                    </a:lnTo>
                    <a:lnTo>
                      <a:pt x="79" y="27"/>
                    </a:lnTo>
                    <a:lnTo>
                      <a:pt x="76" y="30"/>
                    </a:lnTo>
                    <a:lnTo>
                      <a:pt x="73" y="31"/>
                    </a:lnTo>
                    <a:lnTo>
                      <a:pt x="73" y="31"/>
                    </a:lnTo>
                    <a:lnTo>
                      <a:pt x="71" y="33"/>
                    </a:lnTo>
                    <a:lnTo>
                      <a:pt x="69" y="34"/>
                    </a:lnTo>
                    <a:lnTo>
                      <a:pt x="71" y="35"/>
                    </a:lnTo>
                    <a:lnTo>
                      <a:pt x="71" y="35"/>
                    </a:lnTo>
                    <a:lnTo>
                      <a:pt x="71" y="37"/>
                    </a:lnTo>
                    <a:lnTo>
                      <a:pt x="69" y="38"/>
                    </a:lnTo>
                    <a:lnTo>
                      <a:pt x="69" y="38"/>
                    </a:lnTo>
                    <a:lnTo>
                      <a:pt x="68" y="39"/>
                    </a:lnTo>
                    <a:lnTo>
                      <a:pt x="68" y="39"/>
                    </a:lnTo>
                    <a:lnTo>
                      <a:pt x="68" y="42"/>
                    </a:lnTo>
                    <a:lnTo>
                      <a:pt x="68" y="42"/>
                    </a:lnTo>
                    <a:lnTo>
                      <a:pt x="65" y="45"/>
                    </a:lnTo>
                    <a:lnTo>
                      <a:pt x="65" y="45"/>
                    </a:lnTo>
                    <a:lnTo>
                      <a:pt x="67" y="46"/>
                    </a:lnTo>
                    <a:lnTo>
                      <a:pt x="67" y="46"/>
                    </a:lnTo>
                    <a:lnTo>
                      <a:pt x="67" y="47"/>
                    </a:lnTo>
                    <a:lnTo>
                      <a:pt x="68" y="47"/>
                    </a:lnTo>
                    <a:lnTo>
                      <a:pt x="68" y="47"/>
                    </a:lnTo>
                    <a:lnTo>
                      <a:pt x="67" y="50"/>
                    </a:lnTo>
                    <a:lnTo>
                      <a:pt x="65" y="51"/>
                    </a:lnTo>
                    <a:lnTo>
                      <a:pt x="65" y="51"/>
                    </a:lnTo>
                    <a:lnTo>
                      <a:pt x="63" y="53"/>
                    </a:lnTo>
                    <a:lnTo>
                      <a:pt x="63" y="53"/>
                    </a:lnTo>
                    <a:lnTo>
                      <a:pt x="63" y="56"/>
                    </a:lnTo>
                    <a:lnTo>
                      <a:pt x="63" y="56"/>
                    </a:lnTo>
                    <a:lnTo>
                      <a:pt x="63" y="58"/>
                    </a:lnTo>
                    <a:lnTo>
                      <a:pt x="61" y="60"/>
                    </a:lnTo>
                    <a:lnTo>
                      <a:pt x="61" y="60"/>
                    </a:lnTo>
                    <a:lnTo>
                      <a:pt x="60" y="60"/>
                    </a:lnTo>
                    <a:lnTo>
                      <a:pt x="60" y="60"/>
                    </a:lnTo>
                    <a:lnTo>
                      <a:pt x="57" y="62"/>
                    </a:lnTo>
                    <a:lnTo>
                      <a:pt x="57" y="62"/>
                    </a:lnTo>
                    <a:lnTo>
                      <a:pt x="55" y="63"/>
                    </a:lnTo>
                    <a:lnTo>
                      <a:pt x="55" y="63"/>
                    </a:lnTo>
                    <a:lnTo>
                      <a:pt x="51" y="64"/>
                    </a:lnTo>
                    <a:lnTo>
                      <a:pt x="51" y="64"/>
                    </a:lnTo>
                    <a:lnTo>
                      <a:pt x="49" y="64"/>
                    </a:lnTo>
                    <a:lnTo>
                      <a:pt x="49" y="66"/>
                    </a:lnTo>
                    <a:lnTo>
                      <a:pt x="52" y="66"/>
                    </a:lnTo>
                    <a:lnTo>
                      <a:pt x="52" y="66"/>
                    </a:lnTo>
                    <a:lnTo>
                      <a:pt x="56" y="64"/>
                    </a:lnTo>
                    <a:lnTo>
                      <a:pt x="60" y="64"/>
                    </a:lnTo>
                    <a:lnTo>
                      <a:pt x="60" y="64"/>
                    </a:lnTo>
                    <a:lnTo>
                      <a:pt x="61" y="67"/>
                    </a:lnTo>
                    <a:lnTo>
                      <a:pt x="63" y="68"/>
                    </a:lnTo>
                    <a:lnTo>
                      <a:pt x="63" y="68"/>
                    </a:lnTo>
                    <a:lnTo>
                      <a:pt x="63" y="74"/>
                    </a:lnTo>
                    <a:lnTo>
                      <a:pt x="63" y="74"/>
                    </a:lnTo>
                    <a:lnTo>
                      <a:pt x="63" y="76"/>
                    </a:lnTo>
                    <a:lnTo>
                      <a:pt x="61" y="79"/>
                    </a:lnTo>
                    <a:lnTo>
                      <a:pt x="61" y="79"/>
                    </a:lnTo>
                    <a:lnTo>
                      <a:pt x="59" y="79"/>
                    </a:lnTo>
                    <a:lnTo>
                      <a:pt x="55" y="79"/>
                    </a:lnTo>
                    <a:lnTo>
                      <a:pt x="55" y="79"/>
                    </a:lnTo>
                    <a:lnTo>
                      <a:pt x="48" y="79"/>
                    </a:lnTo>
                    <a:lnTo>
                      <a:pt x="48" y="79"/>
                    </a:lnTo>
                    <a:lnTo>
                      <a:pt x="49" y="80"/>
                    </a:lnTo>
                    <a:lnTo>
                      <a:pt x="49" y="80"/>
                    </a:lnTo>
                    <a:lnTo>
                      <a:pt x="49" y="80"/>
                    </a:lnTo>
                    <a:lnTo>
                      <a:pt x="53" y="83"/>
                    </a:lnTo>
                    <a:lnTo>
                      <a:pt x="53" y="83"/>
                    </a:lnTo>
                    <a:lnTo>
                      <a:pt x="55" y="86"/>
                    </a:lnTo>
                    <a:lnTo>
                      <a:pt x="53" y="88"/>
                    </a:lnTo>
                    <a:lnTo>
                      <a:pt x="53" y="88"/>
                    </a:lnTo>
                    <a:lnTo>
                      <a:pt x="49" y="91"/>
                    </a:lnTo>
                    <a:lnTo>
                      <a:pt x="49" y="91"/>
                    </a:lnTo>
                    <a:lnTo>
                      <a:pt x="47" y="92"/>
                    </a:lnTo>
                    <a:lnTo>
                      <a:pt x="47" y="92"/>
                    </a:lnTo>
                    <a:lnTo>
                      <a:pt x="43" y="92"/>
                    </a:lnTo>
                    <a:lnTo>
                      <a:pt x="40" y="91"/>
                    </a:lnTo>
                    <a:lnTo>
                      <a:pt x="40" y="91"/>
                    </a:lnTo>
                    <a:lnTo>
                      <a:pt x="37" y="88"/>
                    </a:lnTo>
                    <a:lnTo>
                      <a:pt x="36" y="86"/>
                    </a:lnTo>
                    <a:lnTo>
                      <a:pt x="36" y="86"/>
                    </a:lnTo>
                    <a:lnTo>
                      <a:pt x="35" y="84"/>
                    </a:lnTo>
                    <a:lnTo>
                      <a:pt x="36" y="83"/>
                    </a:lnTo>
                    <a:lnTo>
                      <a:pt x="36" y="80"/>
                    </a:lnTo>
                    <a:lnTo>
                      <a:pt x="36" y="80"/>
                    </a:lnTo>
                    <a:lnTo>
                      <a:pt x="36" y="78"/>
                    </a:lnTo>
                    <a:lnTo>
                      <a:pt x="36" y="78"/>
                    </a:lnTo>
                    <a:lnTo>
                      <a:pt x="39" y="75"/>
                    </a:lnTo>
                    <a:lnTo>
                      <a:pt x="39" y="75"/>
                    </a:lnTo>
                    <a:lnTo>
                      <a:pt x="43" y="72"/>
                    </a:lnTo>
                    <a:lnTo>
                      <a:pt x="43" y="72"/>
                    </a:lnTo>
                    <a:lnTo>
                      <a:pt x="39" y="72"/>
                    </a:lnTo>
                    <a:lnTo>
                      <a:pt x="36" y="74"/>
                    </a:lnTo>
                    <a:lnTo>
                      <a:pt x="36" y="74"/>
                    </a:lnTo>
                    <a:lnTo>
                      <a:pt x="33" y="75"/>
                    </a:lnTo>
                    <a:lnTo>
                      <a:pt x="31" y="78"/>
                    </a:lnTo>
                    <a:lnTo>
                      <a:pt x="31" y="78"/>
                    </a:lnTo>
                    <a:lnTo>
                      <a:pt x="29" y="82"/>
                    </a:lnTo>
                    <a:lnTo>
                      <a:pt x="31" y="86"/>
                    </a:lnTo>
                    <a:lnTo>
                      <a:pt x="31" y="86"/>
                    </a:lnTo>
                    <a:lnTo>
                      <a:pt x="32" y="88"/>
                    </a:lnTo>
                    <a:lnTo>
                      <a:pt x="35" y="90"/>
                    </a:lnTo>
                    <a:lnTo>
                      <a:pt x="35" y="90"/>
                    </a:lnTo>
                    <a:lnTo>
                      <a:pt x="36" y="92"/>
                    </a:lnTo>
                    <a:lnTo>
                      <a:pt x="36" y="96"/>
                    </a:lnTo>
                    <a:lnTo>
                      <a:pt x="36" y="96"/>
                    </a:lnTo>
                    <a:lnTo>
                      <a:pt x="36" y="97"/>
                    </a:lnTo>
                    <a:lnTo>
                      <a:pt x="33" y="99"/>
                    </a:lnTo>
                    <a:lnTo>
                      <a:pt x="33" y="99"/>
                    </a:lnTo>
                    <a:lnTo>
                      <a:pt x="29" y="97"/>
                    </a:lnTo>
                    <a:lnTo>
                      <a:pt x="29" y="97"/>
                    </a:lnTo>
                    <a:lnTo>
                      <a:pt x="28" y="97"/>
                    </a:lnTo>
                    <a:lnTo>
                      <a:pt x="28" y="99"/>
                    </a:lnTo>
                    <a:lnTo>
                      <a:pt x="29" y="100"/>
                    </a:lnTo>
                    <a:lnTo>
                      <a:pt x="29" y="100"/>
                    </a:lnTo>
                    <a:lnTo>
                      <a:pt x="31" y="104"/>
                    </a:lnTo>
                    <a:lnTo>
                      <a:pt x="31" y="104"/>
                    </a:lnTo>
                    <a:lnTo>
                      <a:pt x="29" y="105"/>
                    </a:lnTo>
                    <a:lnTo>
                      <a:pt x="28" y="107"/>
                    </a:lnTo>
                    <a:lnTo>
                      <a:pt x="28" y="107"/>
                    </a:lnTo>
                    <a:lnTo>
                      <a:pt x="25" y="108"/>
                    </a:lnTo>
                    <a:lnTo>
                      <a:pt x="25" y="109"/>
                    </a:lnTo>
                    <a:lnTo>
                      <a:pt x="25" y="109"/>
                    </a:lnTo>
                    <a:lnTo>
                      <a:pt x="24" y="109"/>
                    </a:lnTo>
                    <a:lnTo>
                      <a:pt x="23" y="109"/>
                    </a:lnTo>
                    <a:lnTo>
                      <a:pt x="23" y="109"/>
                    </a:lnTo>
                    <a:lnTo>
                      <a:pt x="20" y="109"/>
                    </a:lnTo>
                    <a:lnTo>
                      <a:pt x="20" y="111"/>
                    </a:lnTo>
                    <a:lnTo>
                      <a:pt x="20" y="111"/>
                    </a:lnTo>
                    <a:lnTo>
                      <a:pt x="19" y="113"/>
                    </a:lnTo>
                    <a:lnTo>
                      <a:pt x="19" y="116"/>
                    </a:lnTo>
                    <a:lnTo>
                      <a:pt x="19" y="116"/>
                    </a:lnTo>
                    <a:lnTo>
                      <a:pt x="16" y="116"/>
                    </a:lnTo>
                    <a:lnTo>
                      <a:pt x="16" y="116"/>
                    </a:lnTo>
                    <a:lnTo>
                      <a:pt x="14" y="117"/>
                    </a:lnTo>
                    <a:lnTo>
                      <a:pt x="14" y="117"/>
                    </a:lnTo>
                    <a:lnTo>
                      <a:pt x="11" y="120"/>
                    </a:lnTo>
                    <a:lnTo>
                      <a:pt x="11" y="120"/>
                    </a:lnTo>
                    <a:lnTo>
                      <a:pt x="10" y="120"/>
                    </a:lnTo>
                    <a:lnTo>
                      <a:pt x="10" y="120"/>
                    </a:lnTo>
                    <a:lnTo>
                      <a:pt x="10" y="120"/>
                    </a:lnTo>
                    <a:lnTo>
                      <a:pt x="7" y="119"/>
                    </a:lnTo>
                    <a:lnTo>
                      <a:pt x="7" y="119"/>
                    </a:lnTo>
                    <a:lnTo>
                      <a:pt x="6" y="115"/>
                    </a:lnTo>
                    <a:lnTo>
                      <a:pt x="6" y="115"/>
                    </a:lnTo>
                    <a:lnTo>
                      <a:pt x="3" y="112"/>
                    </a:lnTo>
                    <a:lnTo>
                      <a:pt x="2" y="111"/>
                    </a:lnTo>
                    <a:lnTo>
                      <a:pt x="2" y="108"/>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7" name="Freeform 102">
                <a:extLst>
                  <a:ext uri="{FF2B5EF4-FFF2-40B4-BE49-F238E27FC236}">
                    <a16:creationId xmlns:a16="http://schemas.microsoft.com/office/drawing/2014/main" xmlns="" id="{F9AC9E24-05F4-46D7-8F9D-949328AE09D2}"/>
                  </a:ext>
                </a:extLst>
              </p:cNvPr>
              <p:cNvSpPr>
                <a:spLocks/>
              </p:cNvSpPr>
              <p:nvPr/>
            </p:nvSpPr>
            <p:spPr bwMode="auto">
              <a:xfrm>
                <a:off x="4131452" y="3381005"/>
                <a:ext cx="153676" cy="230514"/>
              </a:xfrm>
              <a:custGeom>
                <a:avLst/>
                <a:gdLst>
                  <a:gd name="T0" fmla="*/ 4 w 80"/>
                  <a:gd name="T1" fmla="*/ 107 h 120"/>
                  <a:gd name="T2" fmla="*/ 10 w 80"/>
                  <a:gd name="T3" fmla="*/ 103 h 120"/>
                  <a:gd name="T4" fmla="*/ 14 w 80"/>
                  <a:gd name="T5" fmla="*/ 100 h 120"/>
                  <a:gd name="T6" fmla="*/ 20 w 80"/>
                  <a:gd name="T7" fmla="*/ 94 h 120"/>
                  <a:gd name="T8" fmla="*/ 21 w 80"/>
                  <a:gd name="T9" fmla="*/ 88 h 120"/>
                  <a:gd name="T10" fmla="*/ 14 w 80"/>
                  <a:gd name="T11" fmla="*/ 87 h 120"/>
                  <a:gd name="T12" fmla="*/ 4 w 80"/>
                  <a:gd name="T13" fmla="*/ 84 h 120"/>
                  <a:gd name="T14" fmla="*/ 7 w 80"/>
                  <a:gd name="T15" fmla="*/ 78 h 120"/>
                  <a:gd name="T16" fmla="*/ 11 w 80"/>
                  <a:gd name="T17" fmla="*/ 74 h 120"/>
                  <a:gd name="T18" fmla="*/ 8 w 80"/>
                  <a:gd name="T19" fmla="*/ 71 h 120"/>
                  <a:gd name="T20" fmla="*/ 2 w 80"/>
                  <a:gd name="T21" fmla="*/ 64 h 120"/>
                  <a:gd name="T22" fmla="*/ 0 w 80"/>
                  <a:gd name="T23" fmla="*/ 56 h 120"/>
                  <a:gd name="T24" fmla="*/ 4 w 80"/>
                  <a:gd name="T25" fmla="*/ 50 h 120"/>
                  <a:gd name="T26" fmla="*/ 7 w 80"/>
                  <a:gd name="T27" fmla="*/ 46 h 120"/>
                  <a:gd name="T28" fmla="*/ 11 w 80"/>
                  <a:gd name="T29" fmla="*/ 42 h 120"/>
                  <a:gd name="T30" fmla="*/ 17 w 80"/>
                  <a:gd name="T31" fmla="*/ 46 h 120"/>
                  <a:gd name="T32" fmla="*/ 17 w 80"/>
                  <a:gd name="T33" fmla="*/ 51 h 120"/>
                  <a:gd name="T34" fmla="*/ 20 w 80"/>
                  <a:gd name="T35" fmla="*/ 60 h 120"/>
                  <a:gd name="T36" fmla="*/ 23 w 80"/>
                  <a:gd name="T37" fmla="*/ 59 h 120"/>
                  <a:gd name="T38" fmla="*/ 23 w 80"/>
                  <a:gd name="T39" fmla="*/ 49 h 120"/>
                  <a:gd name="T40" fmla="*/ 31 w 80"/>
                  <a:gd name="T41" fmla="*/ 51 h 120"/>
                  <a:gd name="T42" fmla="*/ 35 w 80"/>
                  <a:gd name="T43" fmla="*/ 51 h 120"/>
                  <a:gd name="T44" fmla="*/ 29 w 80"/>
                  <a:gd name="T45" fmla="*/ 42 h 120"/>
                  <a:gd name="T46" fmla="*/ 31 w 80"/>
                  <a:gd name="T47" fmla="*/ 34 h 120"/>
                  <a:gd name="T48" fmla="*/ 41 w 80"/>
                  <a:gd name="T49" fmla="*/ 23 h 120"/>
                  <a:gd name="T50" fmla="*/ 52 w 80"/>
                  <a:gd name="T51" fmla="*/ 19 h 120"/>
                  <a:gd name="T52" fmla="*/ 73 w 80"/>
                  <a:gd name="T53" fmla="*/ 0 h 120"/>
                  <a:gd name="T54" fmla="*/ 79 w 80"/>
                  <a:gd name="T55" fmla="*/ 5 h 120"/>
                  <a:gd name="T56" fmla="*/ 80 w 80"/>
                  <a:gd name="T57" fmla="*/ 14 h 120"/>
                  <a:gd name="T58" fmla="*/ 77 w 80"/>
                  <a:gd name="T59" fmla="*/ 23 h 120"/>
                  <a:gd name="T60" fmla="*/ 76 w 80"/>
                  <a:gd name="T61" fmla="*/ 30 h 120"/>
                  <a:gd name="T62" fmla="*/ 71 w 80"/>
                  <a:gd name="T63" fmla="*/ 35 h 120"/>
                  <a:gd name="T64" fmla="*/ 68 w 80"/>
                  <a:gd name="T65" fmla="*/ 39 h 120"/>
                  <a:gd name="T66" fmla="*/ 65 w 80"/>
                  <a:gd name="T67" fmla="*/ 45 h 120"/>
                  <a:gd name="T68" fmla="*/ 68 w 80"/>
                  <a:gd name="T69" fmla="*/ 47 h 120"/>
                  <a:gd name="T70" fmla="*/ 63 w 80"/>
                  <a:gd name="T71" fmla="*/ 53 h 120"/>
                  <a:gd name="T72" fmla="*/ 61 w 80"/>
                  <a:gd name="T73" fmla="*/ 60 h 120"/>
                  <a:gd name="T74" fmla="*/ 55 w 80"/>
                  <a:gd name="T75" fmla="*/ 63 h 120"/>
                  <a:gd name="T76" fmla="*/ 49 w 80"/>
                  <a:gd name="T77" fmla="*/ 66 h 120"/>
                  <a:gd name="T78" fmla="*/ 60 w 80"/>
                  <a:gd name="T79" fmla="*/ 64 h 120"/>
                  <a:gd name="T80" fmla="*/ 63 w 80"/>
                  <a:gd name="T81" fmla="*/ 74 h 120"/>
                  <a:gd name="T82" fmla="*/ 55 w 80"/>
                  <a:gd name="T83" fmla="*/ 79 h 120"/>
                  <a:gd name="T84" fmla="*/ 49 w 80"/>
                  <a:gd name="T85" fmla="*/ 80 h 120"/>
                  <a:gd name="T86" fmla="*/ 53 w 80"/>
                  <a:gd name="T87" fmla="*/ 88 h 120"/>
                  <a:gd name="T88" fmla="*/ 47 w 80"/>
                  <a:gd name="T89" fmla="*/ 92 h 120"/>
                  <a:gd name="T90" fmla="*/ 36 w 80"/>
                  <a:gd name="T91" fmla="*/ 86 h 120"/>
                  <a:gd name="T92" fmla="*/ 36 w 80"/>
                  <a:gd name="T93" fmla="*/ 80 h 120"/>
                  <a:gd name="T94" fmla="*/ 43 w 80"/>
                  <a:gd name="T95" fmla="*/ 72 h 120"/>
                  <a:gd name="T96" fmla="*/ 33 w 80"/>
                  <a:gd name="T97" fmla="*/ 75 h 120"/>
                  <a:gd name="T98" fmla="*/ 31 w 80"/>
                  <a:gd name="T99" fmla="*/ 86 h 120"/>
                  <a:gd name="T100" fmla="*/ 36 w 80"/>
                  <a:gd name="T101" fmla="*/ 96 h 120"/>
                  <a:gd name="T102" fmla="*/ 29 w 80"/>
                  <a:gd name="T103" fmla="*/ 97 h 120"/>
                  <a:gd name="T104" fmla="*/ 29 w 80"/>
                  <a:gd name="T105" fmla="*/ 100 h 120"/>
                  <a:gd name="T106" fmla="*/ 28 w 80"/>
                  <a:gd name="T107" fmla="*/ 107 h 120"/>
                  <a:gd name="T108" fmla="*/ 23 w 80"/>
                  <a:gd name="T109" fmla="*/ 109 h 120"/>
                  <a:gd name="T110" fmla="*/ 19 w 80"/>
                  <a:gd name="T111" fmla="*/ 113 h 120"/>
                  <a:gd name="T112" fmla="*/ 14 w 80"/>
                  <a:gd name="T113" fmla="*/ 117 h 120"/>
                  <a:gd name="T114" fmla="*/ 10 w 80"/>
                  <a:gd name="T115" fmla="*/ 120 h 120"/>
                  <a:gd name="T116" fmla="*/ 6 w 80"/>
                  <a:gd name="T117" fmla="*/ 11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 h="120">
                    <a:moveTo>
                      <a:pt x="2" y="108"/>
                    </a:moveTo>
                    <a:lnTo>
                      <a:pt x="2" y="108"/>
                    </a:lnTo>
                    <a:lnTo>
                      <a:pt x="3" y="107"/>
                    </a:lnTo>
                    <a:lnTo>
                      <a:pt x="4" y="107"/>
                    </a:lnTo>
                    <a:lnTo>
                      <a:pt x="4" y="107"/>
                    </a:lnTo>
                    <a:lnTo>
                      <a:pt x="7" y="105"/>
                    </a:lnTo>
                    <a:lnTo>
                      <a:pt x="7" y="105"/>
                    </a:lnTo>
                    <a:lnTo>
                      <a:pt x="8" y="104"/>
                    </a:lnTo>
                    <a:lnTo>
                      <a:pt x="8" y="104"/>
                    </a:lnTo>
                    <a:lnTo>
                      <a:pt x="10" y="103"/>
                    </a:lnTo>
                    <a:lnTo>
                      <a:pt x="11" y="101"/>
                    </a:lnTo>
                    <a:lnTo>
                      <a:pt x="11" y="101"/>
                    </a:lnTo>
                    <a:lnTo>
                      <a:pt x="12" y="101"/>
                    </a:lnTo>
                    <a:lnTo>
                      <a:pt x="14" y="100"/>
                    </a:lnTo>
                    <a:lnTo>
                      <a:pt x="14" y="100"/>
                    </a:lnTo>
                    <a:lnTo>
                      <a:pt x="14" y="97"/>
                    </a:lnTo>
                    <a:lnTo>
                      <a:pt x="14" y="97"/>
                    </a:lnTo>
                    <a:lnTo>
                      <a:pt x="15" y="95"/>
                    </a:lnTo>
                    <a:lnTo>
                      <a:pt x="16" y="95"/>
                    </a:lnTo>
                    <a:lnTo>
                      <a:pt x="20" y="94"/>
                    </a:lnTo>
                    <a:lnTo>
                      <a:pt x="20" y="94"/>
                    </a:lnTo>
                    <a:lnTo>
                      <a:pt x="21" y="92"/>
                    </a:lnTo>
                    <a:lnTo>
                      <a:pt x="23" y="91"/>
                    </a:lnTo>
                    <a:lnTo>
                      <a:pt x="21" y="90"/>
                    </a:lnTo>
                    <a:lnTo>
                      <a:pt x="21" y="88"/>
                    </a:lnTo>
                    <a:lnTo>
                      <a:pt x="21" y="88"/>
                    </a:lnTo>
                    <a:lnTo>
                      <a:pt x="17" y="88"/>
                    </a:lnTo>
                    <a:lnTo>
                      <a:pt x="15" y="88"/>
                    </a:lnTo>
                    <a:lnTo>
                      <a:pt x="15" y="88"/>
                    </a:lnTo>
                    <a:lnTo>
                      <a:pt x="14" y="87"/>
                    </a:lnTo>
                    <a:lnTo>
                      <a:pt x="14" y="87"/>
                    </a:lnTo>
                    <a:lnTo>
                      <a:pt x="10" y="84"/>
                    </a:lnTo>
                    <a:lnTo>
                      <a:pt x="10" y="84"/>
                    </a:lnTo>
                    <a:lnTo>
                      <a:pt x="4" y="84"/>
                    </a:lnTo>
                    <a:lnTo>
                      <a:pt x="4" y="84"/>
                    </a:lnTo>
                    <a:lnTo>
                      <a:pt x="3" y="82"/>
                    </a:lnTo>
                    <a:lnTo>
                      <a:pt x="3" y="80"/>
                    </a:lnTo>
                    <a:lnTo>
                      <a:pt x="3" y="79"/>
                    </a:lnTo>
                    <a:lnTo>
                      <a:pt x="3" y="79"/>
                    </a:lnTo>
                    <a:lnTo>
                      <a:pt x="7" y="78"/>
                    </a:lnTo>
                    <a:lnTo>
                      <a:pt x="7" y="78"/>
                    </a:lnTo>
                    <a:lnTo>
                      <a:pt x="8" y="75"/>
                    </a:lnTo>
                    <a:lnTo>
                      <a:pt x="8" y="75"/>
                    </a:lnTo>
                    <a:lnTo>
                      <a:pt x="10" y="74"/>
                    </a:lnTo>
                    <a:lnTo>
                      <a:pt x="11" y="74"/>
                    </a:lnTo>
                    <a:lnTo>
                      <a:pt x="12" y="72"/>
                    </a:lnTo>
                    <a:lnTo>
                      <a:pt x="12" y="72"/>
                    </a:lnTo>
                    <a:lnTo>
                      <a:pt x="11" y="71"/>
                    </a:lnTo>
                    <a:lnTo>
                      <a:pt x="10" y="71"/>
                    </a:lnTo>
                    <a:lnTo>
                      <a:pt x="8" y="71"/>
                    </a:lnTo>
                    <a:lnTo>
                      <a:pt x="8" y="71"/>
                    </a:lnTo>
                    <a:lnTo>
                      <a:pt x="6" y="68"/>
                    </a:lnTo>
                    <a:lnTo>
                      <a:pt x="3" y="67"/>
                    </a:lnTo>
                    <a:lnTo>
                      <a:pt x="3" y="67"/>
                    </a:lnTo>
                    <a:lnTo>
                      <a:pt x="2" y="64"/>
                    </a:lnTo>
                    <a:lnTo>
                      <a:pt x="2" y="62"/>
                    </a:lnTo>
                    <a:lnTo>
                      <a:pt x="2" y="62"/>
                    </a:lnTo>
                    <a:lnTo>
                      <a:pt x="2" y="58"/>
                    </a:lnTo>
                    <a:lnTo>
                      <a:pt x="2" y="58"/>
                    </a:lnTo>
                    <a:lnTo>
                      <a:pt x="0" y="56"/>
                    </a:lnTo>
                    <a:lnTo>
                      <a:pt x="0" y="56"/>
                    </a:lnTo>
                    <a:lnTo>
                      <a:pt x="2" y="53"/>
                    </a:lnTo>
                    <a:lnTo>
                      <a:pt x="3" y="51"/>
                    </a:lnTo>
                    <a:lnTo>
                      <a:pt x="4" y="50"/>
                    </a:lnTo>
                    <a:lnTo>
                      <a:pt x="4" y="50"/>
                    </a:lnTo>
                    <a:lnTo>
                      <a:pt x="7" y="50"/>
                    </a:lnTo>
                    <a:lnTo>
                      <a:pt x="7" y="50"/>
                    </a:lnTo>
                    <a:lnTo>
                      <a:pt x="7" y="47"/>
                    </a:lnTo>
                    <a:lnTo>
                      <a:pt x="7" y="47"/>
                    </a:lnTo>
                    <a:lnTo>
                      <a:pt x="7" y="46"/>
                    </a:lnTo>
                    <a:lnTo>
                      <a:pt x="7" y="45"/>
                    </a:lnTo>
                    <a:lnTo>
                      <a:pt x="7" y="45"/>
                    </a:lnTo>
                    <a:lnTo>
                      <a:pt x="8" y="42"/>
                    </a:lnTo>
                    <a:lnTo>
                      <a:pt x="8" y="42"/>
                    </a:lnTo>
                    <a:lnTo>
                      <a:pt x="11" y="42"/>
                    </a:lnTo>
                    <a:lnTo>
                      <a:pt x="12" y="43"/>
                    </a:lnTo>
                    <a:lnTo>
                      <a:pt x="12" y="43"/>
                    </a:lnTo>
                    <a:lnTo>
                      <a:pt x="16" y="43"/>
                    </a:lnTo>
                    <a:lnTo>
                      <a:pt x="16" y="43"/>
                    </a:lnTo>
                    <a:lnTo>
                      <a:pt x="17" y="46"/>
                    </a:lnTo>
                    <a:lnTo>
                      <a:pt x="17" y="47"/>
                    </a:lnTo>
                    <a:lnTo>
                      <a:pt x="17" y="47"/>
                    </a:lnTo>
                    <a:lnTo>
                      <a:pt x="17" y="50"/>
                    </a:lnTo>
                    <a:lnTo>
                      <a:pt x="17" y="51"/>
                    </a:lnTo>
                    <a:lnTo>
                      <a:pt x="17" y="51"/>
                    </a:lnTo>
                    <a:lnTo>
                      <a:pt x="19" y="53"/>
                    </a:lnTo>
                    <a:lnTo>
                      <a:pt x="20" y="55"/>
                    </a:lnTo>
                    <a:lnTo>
                      <a:pt x="20" y="55"/>
                    </a:lnTo>
                    <a:lnTo>
                      <a:pt x="20" y="58"/>
                    </a:lnTo>
                    <a:lnTo>
                      <a:pt x="20" y="60"/>
                    </a:lnTo>
                    <a:lnTo>
                      <a:pt x="20" y="62"/>
                    </a:lnTo>
                    <a:lnTo>
                      <a:pt x="20" y="62"/>
                    </a:lnTo>
                    <a:lnTo>
                      <a:pt x="21" y="62"/>
                    </a:lnTo>
                    <a:lnTo>
                      <a:pt x="21" y="60"/>
                    </a:lnTo>
                    <a:lnTo>
                      <a:pt x="23" y="59"/>
                    </a:lnTo>
                    <a:lnTo>
                      <a:pt x="23" y="59"/>
                    </a:lnTo>
                    <a:lnTo>
                      <a:pt x="21" y="54"/>
                    </a:lnTo>
                    <a:lnTo>
                      <a:pt x="23" y="50"/>
                    </a:lnTo>
                    <a:lnTo>
                      <a:pt x="23" y="50"/>
                    </a:lnTo>
                    <a:lnTo>
                      <a:pt x="23" y="49"/>
                    </a:lnTo>
                    <a:lnTo>
                      <a:pt x="24" y="49"/>
                    </a:lnTo>
                    <a:lnTo>
                      <a:pt x="27" y="50"/>
                    </a:lnTo>
                    <a:lnTo>
                      <a:pt x="27" y="50"/>
                    </a:lnTo>
                    <a:lnTo>
                      <a:pt x="31" y="51"/>
                    </a:lnTo>
                    <a:lnTo>
                      <a:pt x="31" y="51"/>
                    </a:lnTo>
                    <a:lnTo>
                      <a:pt x="32" y="51"/>
                    </a:lnTo>
                    <a:lnTo>
                      <a:pt x="35" y="53"/>
                    </a:lnTo>
                    <a:lnTo>
                      <a:pt x="35" y="53"/>
                    </a:lnTo>
                    <a:lnTo>
                      <a:pt x="35" y="51"/>
                    </a:lnTo>
                    <a:lnTo>
                      <a:pt x="35" y="51"/>
                    </a:lnTo>
                    <a:lnTo>
                      <a:pt x="33" y="49"/>
                    </a:lnTo>
                    <a:lnTo>
                      <a:pt x="32" y="45"/>
                    </a:lnTo>
                    <a:lnTo>
                      <a:pt x="32" y="45"/>
                    </a:lnTo>
                    <a:lnTo>
                      <a:pt x="29" y="42"/>
                    </a:lnTo>
                    <a:lnTo>
                      <a:pt x="29" y="42"/>
                    </a:lnTo>
                    <a:lnTo>
                      <a:pt x="28" y="39"/>
                    </a:lnTo>
                    <a:lnTo>
                      <a:pt x="28" y="37"/>
                    </a:lnTo>
                    <a:lnTo>
                      <a:pt x="28" y="37"/>
                    </a:lnTo>
                    <a:lnTo>
                      <a:pt x="29" y="35"/>
                    </a:lnTo>
                    <a:lnTo>
                      <a:pt x="31" y="34"/>
                    </a:lnTo>
                    <a:lnTo>
                      <a:pt x="31" y="34"/>
                    </a:lnTo>
                    <a:lnTo>
                      <a:pt x="32" y="30"/>
                    </a:lnTo>
                    <a:lnTo>
                      <a:pt x="35" y="27"/>
                    </a:lnTo>
                    <a:lnTo>
                      <a:pt x="35" y="27"/>
                    </a:lnTo>
                    <a:lnTo>
                      <a:pt x="41" y="23"/>
                    </a:lnTo>
                    <a:lnTo>
                      <a:pt x="41" y="23"/>
                    </a:lnTo>
                    <a:lnTo>
                      <a:pt x="47" y="23"/>
                    </a:lnTo>
                    <a:lnTo>
                      <a:pt x="47" y="23"/>
                    </a:lnTo>
                    <a:lnTo>
                      <a:pt x="49" y="22"/>
                    </a:lnTo>
                    <a:lnTo>
                      <a:pt x="52" y="19"/>
                    </a:lnTo>
                    <a:lnTo>
                      <a:pt x="52" y="19"/>
                    </a:lnTo>
                    <a:lnTo>
                      <a:pt x="67" y="6"/>
                    </a:lnTo>
                    <a:lnTo>
                      <a:pt x="67" y="6"/>
                    </a:lnTo>
                    <a:lnTo>
                      <a:pt x="73" y="0"/>
                    </a:lnTo>
                    <a:lnTo>
                      <a:pt x="73" y="0"/>
                    </a:lnTo>
                    <a:lnTo>
                      <a:pt x="75" y="0"/>
                    </a:lnTo>
                    <a:lnTo>
                      <a:pt x="76" y="0"/>
                    </a:lnTo>
                    <a:lnTo>
                      <a:pt x="76" y="0"/>
                    </a:lnTo>
                    <a:lnTo>
                      <a:pt x="79" y="2"/>
                    </a:lnTo>
                    <a:lnTo>
                      <a:pt x="79" y="5"/>
                    </a:lnTo>
                    <a:lnTo>
                      <a:pt x="79" y="5"/>
                    </a:lnTo>
                    <a:lnTo>
                      <a:pt x="79" y="10"/>
                    </a:lnTo>
                    <a:lnTo>
                      <a:pt x="79" y="10"/>
                    </a:lnTo>
                    <a:lnTo>
                      <a:pt x="80" y="14"/>
                    </a:lnTo>
                    <a:lnTo>
                      <a:pt x="80" y="14"/>
                    </a:lnTo>
                    <a:lnTo>
                      <a:pt x="79" y="18"/>
                    </a:lnTo>
                    <a:lnTo>
                      <a:pt x="76" y="22"/>
                    </a:lnTo>
                    <a:lnTo>
                      <a:pt x="76" y="22"/>
                    </a:lnTo>
                    <a:lnTo>
                      <a:pt x="76" y="23"/>
                    </a:lnTo>
                    <a:lnTo>
                      <a:pt x="77" y="23"/>
                    </a:lnTo>
                    <a:lnTo>
                      <a:pt x="77" y="23"/>
                    </a:lnTo>
                    <a:lnTo>
                      <a:pt x="79" y="25"/>
                    </a:lnTo>
                    <a:lnTo>
                      <a:pt x="79" y="27"/>
                    </a:lnTo>
                    <a:lnTo>
                      <a:pt x="79" y="27"/>
                    </a:lnTo>
                    <a:lnTo>
                      <a:pt x="76" y="30"/>
                    </a:lnTo>
                    <a:lnTo>
                      <a:pt x="73" y="31"/>
                    </a:lnTo>
                    <a:lnTo>
                      <a:pt x="73" y="31"/>
                    </a:lnTo>
                    <a:lnTo>
                      <a:pt x="71" y="33"/>
                    </a:lnTo>
                    <a:lnTo>
                      <a:pt x="69" y="34"/>
                    </a:lnTo>
                    <a:lnTo>
                      <a:pt x="71" y="35"/>
                    </a:lnTo>
                    <a:lnTo>
                      <a:pt x="71" y="35"/>
                    </a:lnTo>
                    <a:lnTo>
                      <a:pt x="71" y="37"/>
                    </a:lnTo>
                    <a:lnTo>
                      <a:pt x="69" y="38"/>
                    </a:lnTo>
                    <a:lnTo>
                      <a:pt x="69" y="38"/>
                    </a:lnTo>
                    <a:lnTo>
                      <a:pt x="68" y="39"/>
                    </a:lnTo>
                    <a:lnTo>
                      <a:pt x="68" y="39"/>
                    </a:lnTo>
                    <a:lnTo>
                      <a:pt x="68" y="42"/>
                    </a:lnTo>
                    <a:lnTo>
                      <a:pt x="68" y="42"/>
                    </a:lnTo>
                    <a:lnTo>
                      <a:pt x="65" y="45"/>
                    </a:lnTo>
                    <a:lnTo>
                      <a:pt x="65" y="45"/>
                    </a:lnTo>
                    <a:lnTo>
                      <a:pt x="67" y="46"/>
                    </a:lnTo>
                    <a:lnTo>
                      <a:pt x="67" y="46"/>
                    </a:lnTo>
                    <a:lnTo>
                      <a:pt x="67" y="47"/>
                    </a:lnTo>
                    <a:lnTo>
                      <a:pt x="68" y="47"/>
                    </a:lnTo>
                    <a:lnTo>
                      <a:pt x="68" y="47"/>
                    </a:lnTo>
                    <a:lnTo>
                      <a:pt x="67" y="50"/>
                    </a:lnTo>
                    <a:lnTo>
                      <a:pt x="65" y="51"/>
                    </a:lnTo>
                    <a:lnTo>
                      <a:pt x="65" y="51"/>
                    </a:lnTo>
                    <a:lnTo>
                      <a:pt x="63" y="53"/>
                    </a:lnTo>
                    <a:lnTo>
                      <a:pt x="63" y="53"/>
                    </a:lnTo>
                    <a:lnTo>
                      <a:pt x="63" y="56"/>
                    </a:lnTo>
                    <a:lnTo>
                      <a:pt x="63" y="56"/>
                    </a:lnTo>
                    <a:lnTo>
                      <a:pt x="63" y="58"/>
                    </a:lnTo>
                    <a:lnTo>
                      <a:pt x="61" y="60"/>
                    </a:lnTo>
                    <a:lnTo>
                      <a:pt x="61" y="60"/>
                    </a:lnTo>
                    <a:lnTo>
                      <a:pt x="60" y="60"/>
                    </a:lnTo>
                    <a:lnTo>
                      <a:pt x="60" y="60"/>
                    </a:lnTo>
                    <a:lnTo>
                      <a:pt x="57" y="62"/>
                    </a:lnTo>
                    <a:lnTo>
                      <a:pt x="57" y="62"/>
                    </a:lnTo>
                    <a:lnTo>
                      <a:pt x="55" y="63"/>
                    </a:lnTo>
                    <a:lnTo>
                      <a:pt x="55" y="63"/>
                    </a:lnTo>
                    <a:lnTo>
                      <a:pt x="51" y="64"/>
                    </a:lnTo>
                    <a:lnTo>
                      <a:pt x="51" y="64"/>
                    </a:lnTo>
                    <a:lnTo>
                      <a:pt x="49" y="64"/>
                    </a:lnTo>
                    <a:lnTo>
                      <a:pt x="49" y="66"/>
                    </a:lnTo>
                    <a:lnTo>
                      <a:pt x="52" y="66"/>
                    </a:lnTo>
                    <a:lnTo>
                      <a:pt x="52" y="66"/>
                    </a:lnTo>
                    <a:lnTo>
                      <a:pt x="56" y="64"/>
                    </a:lnTo>
                    <a:lnTo>
                      <a:pt x="60" y="64"/>
                    </a:lnTo>
                    <a:lnTo>
                      <a:pt x="60" y="64"/>
                    </a:lnTo>
                    <a:lnTo>
                      <a:pt x="61" y="67"/>
                    </a:lnTo>
                    <a:lnTo>
                      <a:pt x="63" y="68"/>
                    </a:lnTo>
                    <a:lnTo>
                      <a:pt x="63" y="68"/>
                    </a:lnTo>
                    <a:lnTo>
                      <a:pt x="63" y="74"/>
                    </a:lnTo>
                    <a:lnTo>
                      <a:pt x="63" y="74"/>
                    </a:lnTo>
                    <a:lnTo>
                      <a:pt x="63" y="76"/>
                    </a:lnTo>
                    <a:lnTo>
                      <a:pt x="61" y="79"/>
                    </a:lnTo>
                    <a:lnTo>
                      <a:pt x="61" y="79"/>
                    </a:lnTo>
                    <a:lnTo>
                      <a:pt x="59" y="79"/>
                    </a:lnTo>
                    <a:lnTo>
                      <a:pt x="55" y="79"/>
                    </a:lnTo>
                    <a:lnTo>
                      <a:pt x="55" y="79"/>
                    </a:lnTo>
                    <a:lnTo>
                      <a:pt x="48" y="79"/>
                    </a:lnTo>
                    <a:lnTo>
                      <a:pt x="48" y="79"/>
                    </a:lnTo>
                    <a:lnTo>
                      <a:pt x="49" y="80"/>
                    </a:lnTo>
                    <a:lnTo>
                      <a:pt x="49" y="80"/>
                    </a:lnTo>
                    <a:lnTo>
                      <a:pt x="49" y="80"/>
                    </a:lnTo>
                    <a:lnTo>
                      <a:pt x="53" y="83"/>
                    </a:lnTo>
                    <a:lnTo>
                      <a:pt x="53" y="83"/>
                    </a:lnTo>
                    <a:lnTo>
                      <a:pt x="55" y="86"/>
                    </a:lnTo>
                    <a:lnTo>
                      <a:pt x="53" y="88"/>
                    </a:lnTo>
                    <a:lnTo>
                      <a:pt x="53" y="88"/>
                    </a:lnTo>
                    <a:lnTo>
                      <a:pt x="49" y="91"/>
                    </a:lnTo>
                    <a:lnTo>
                      <a:pt x="49" y="91"/>
                    </a:lnTo>
                    <a:lnTo>
                      <a:pt x="47" y="92"/>
                    </a:lnTo>
                    <a:lnTo>
                      <a:pt x="47" y="92"/>
                    </a:lnTo>
                    <a:lnTo>
                      <a:pt x="43" y="92"/>
                    </a:lnTo>
                    <a:lnTo>
                      <a:pt x="40" y="91"/>
                    </a:lnTo>
                    <a:lnTo>
                      <a:pt x="40" y="91"/>
                    </a:lnTo>
                    <a:lnTo>
                      <a:pt x="37" y="88"/>
                    </a:lnTo>
                    <a:lnTo>
                      <a:pt x="36" y="86"/>
                    </a:lnTo>
                    <a:lnTo>
                      <a:pt x="36" y="86"/>
                    </a:lnTo>
                    <a:lnTo>
                      <a:pt x="35" y="84"/>
                    </a:lnTo>
                    <a:lnTo>
                      <a:pt x="36" y="83"/>
                    </a:lnTo>
                    <a:lnTo>
                      <a:pt x="36" y="80"/>
                    </a:lnTo>
                    <a:lnTo>
                      <a:pt x="36" y="80"/>
                    </a:lnTo>
                    <a:lnTo>
                      <a:pt x="36" y="78"/>
                    </a:lnTo>
                    <a:lnTo>
                      <a:pt x="36" y="78"/>
                    </a:lnTo>
                    <a:lnTo>
                      <a:pt x="39" y="75"/>
                    </a:lnTo>
                    <a:lnTo>
                      <a:pt x="39" y="75"/>
                    </a:lnTo>
                    <a:lnTo>
                      <a:pt x="43" y="72"/>
                    </a:lnTo>
                    <a:lnTo>
                      <a:pt x="43" y="72"/>
                    </a:lnTo>
                    <a:lnTo>
                      <a:pt x="39" y="72"/>
                    </a:lnTo>
                    <a:lnTo>
                      <a:pt x="36" y="74"/>
                    </a:lnTo>
                    <a:lnTo>
                      <a:pt x="36" y="74"/>
                    </a:lnTo>
                    <a:lnTo>
                      <a:pt x="33" y="75"/>
                    </a:lnTo>
                    <a:lnTo>
                      <a:pt x="31" y="78"/>
                    </a:lnTo>
                    <a:lnTo>
                      <a:pt x="31" y="78"/>
                    </a:lnTo>
                    <a:lnTo>
                      <a:pt x="29" y="82"/>
                    </a:lnTo>
                    <a:lnTo>
                      <a:pt x="31" y="86"/>
                    </a:lnTo>
                    <a:lnTo>
                      <a:pt x="31" y="86"/>
                    </a:lnTo>
                    <a:lnTo>
                      <a:pt x="32" y="88"/>
                    </a:lnTo>
                    <a:lnTo>
                      <a:pt x="35" y="90"/>
                    </a:lnTo>
                    <a:lnTo>
                      <a:pt x="35" y="90"/>
                    </a:lnTo>
                    <a:lnTo>
                      <a:pt x="36" y="92"/>
                    </a:lnTo>
                    <a:lnTo>
                      <a:pt x="36" y="96"/>
                    </a:lnTo>
                    <a:lnTo>
                      <a:pt x="36" y="96"/>
                    </a:lnTo>
                    <a:lnTo>
                      <a:pt x="36" y="97"/>
                    </a:lnTo>
                    <a:lnTo>
                      <a:pt x="33" y="99"/>
                    </a:lnTo>
                    <a:lnTo>
                      <a:pt x="33" y="99"/>
                    </a:lnTo>
                    <a:lnTo>
                      <a:pt x="29" y="97"/>
                    </a:lnTo>
                    <a:lnTo>
                      <a:pt x="29" y="97"/>
                    </a:lnTo>
                    <a:lnTo>
                      <a:pt x="28" y="97"/>
                    </a:lnTo>
                    <a:lnTo>
                      <a:pt x="28" y="99"/>
                    </a:lnTo>
                    <a:lnTo>
                      <a:pt x="29" y="100"/>
                    </a:lnTo>
                    <a:lnTo>
                      <a:pt x="29" y="100"/>
                    </a:lnTo>
                    <a:lnTo>
                      <a:pt x="31" y="104"/>
                    </a:lnTo>
                    <a:lnTo>
                      <a:pt x="31" y="104"/>
                    </a:lnTo>
                    <a:lnTo>
                      <a:pt x="29" y="105"/>
                    </a:lnTo>
                    <a:lnTo>
                      <a:pt x="28" y="107"/>
                    </a:lnTo>
                    <a:lnTo>
                      <a:pt x="28" y="107"/>
                    </a:lnTo>
                    <a:lnTo>
                      <a:pt x="25" y="108"/>
                    </a:lnTo>
                    <a:lnTo>
                      <a:pt x="25" y="109"/>
                    </a:lnTo>
                    <a:lnTo>
                      <a:pt x="25" y="109"/>
                    </a:lnTo>
                    <a:lnTo>
                      <a:pt x="24" y="109"/>
                    </a:lnTo>
                    <a:lnTo>
                      <a:pt x="23" y="109"/>
                    </a:lnTo>
                    <a:lnTo>
                      <a:pt x="23" y="109"/>
                    </a:lnTo>
                    <a:lnTo>
                      <a:pt x="20" y="109"/>
                    </a:lnTo>
                    <a:lnTo>
                      <a:pt x="20" y="111"/>
                    </a:lnTo>
                    <a:lnTo>
                      <a:pt x="20" y="111"/>
                    </a:lnTo>
                    <a:lnTo>
                      <a:pt x="19" y="113"/>
                    </a:lnTo>
                    <a:lnTo>
                      <a:pt x="19" y="116"/>
                    </a:lnTo>
                    <a:lnTo>
                      <a:pt x="19" y="116"/>
                    </a:lnTo>
                    <a:lnTo>
                      <a:pt x="16" y="116"/>
                    </a:lnTo>
                    <a:lnTo>
                      <a:pt x="16" y="116"/>
                    </a:lnTo>
                    <a:lnTo>
                      <a:pt x="14" y="117"/>
                    </a:lnTo>
                    <a:lnTo>
                      <a:pt x="14" y="117"/>
                    </a:lnTo>
                    <a:lnTo>
                      <a:pt x="11" y="120"/>
                    </a:lnTo>
                    <a:lnTo>
                      <a:pt x="11" y="120"/>
                    </a:lnTo>
                    <a:lnTo>
                      <a:pt x="10" y="120"/>
                    </a:lnTo>
                    <a:lnTo>
                      <a:pt x="10" y="120"/>
                    </a:lnTo>
                    <a:lnTo>
                      <a:pt x="10" y="120"/>
                    </a:lnTo>
                    <a:lnTo>
                      <a:pt x="7" y="119"/>
                    </a:lnTo>
                    <a:lnTo>
                      <a:pt x="7" y="119"/>
                    </a:lnTo>
                    <a:lnTo>
                      <a:pt x="6" y="115"/>
                    </a:lnTo>
                    <a:lnTo>
                      <a:pt x="6" y="115"/>
                    </a:lnTo>
                    <a:lnTo>
                      <a:pt x="3" y="112"/>
                    </a:lnTo>
                    <a:lnTo>
                      <a:pt x="2" y="111"/>
                    </a:lnTo>
                    <a:lnTo>
                      <a:pt x="2" y="108"/>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38" name="Freeform 103">
                <a:extLst>
                  <a:ext uri="{FF2B5EF4-FFF2-40B4-BE49-F238E27FC236}">
                    <a16:creationId xmlns:a16="http://schemas.microsoft.com/office/drawing/2014/main" xmlns="" id="{B39BEB1A-A636-4824-A345-B99EF75C333C}"/>
                  </a:ext>
                </a:extLst>
              </p:cNvPr>
              <p:cNvSpPr>
                <a:spLocks/>
              </p:cNvSpPr>
              <p:nvPr/>
            </p:nvSpPr>
            <p:spPr bwMode="auto">
              <a:xfrm>
                <a:off x="4062298" y="3626886"/>
                <a:ext cx="74917" cy="53787"/>
              </a:xfrm>
              <a:custGeom>
                <a:avLst/>
                <a:gdLst>
                  <a:gd name="T0" fmla="*/ 26 w 39"/>
                  <a:gd name="T1" fmla="*/ 0 h 28"/>
                  <a:gd name="T2" fmla="*/ 23 w 39"/>
                  <a:gd name="T3" fmla="*/ 3 h 28"/>
                  <a:gd name="T4" fmla="*/ 20 w 39"/>
                  <a:gd name="T5" fmla="*/ 5 h 28"/>
                  <a:gd name="T6" fmla="*/ 19 w 39"/>
                  <a:gd name="T7" fmla="*/ 5 h 28"/>
                  <a:gd name="T8" fmla="*/ 18 w 39"/>
                  <a:gd name="T9" fmla="*/ 4 h 28"/>
                  <a:gd name="T10" fmla="*/ 16 w 39"/>
                  <a:gd name="T11" fmla="*/ 4 h 28"/>
                  <a:gd name="T12" fmla="*/ 14 w 39"/>
                  <a:gd name="T13" fmla="*/ 5 h 28"/>
                  <a:gd name="T14" fmla="*/ 12 w 39"/>
                  <a:gd name="T15" fmla="*/ 7 h 28"/>
                  <a:gd name="T16" fmla="*/ 10 w 39"/>
                  <a:gd name="T17" fmla="*/ 8 h 28"/>
                  <a:gd name="T18" fmla="*/ 8 w 39"/>
                  <a:gd name="T19" fmla="*/ 5 h 28"/>
                  <a:gd name="T20" fmla="*/ 6 w 39"/>
                  <a:gd name="T21" fmla="*/ 5 h 28"/>
                  <a:gd name="T22" fmla="*/ 4 w 39"/>
                  <a:gd name="T23" fmla="*/ 7 h 28"/>
                  <a:gd name="T24" fmla="*/ 0 w 39"/>
                  <a:gd name="T25" fmla="*/ 9 h 28"/>
                  <a:gd name="T26" fmla="*/ 0 w 39"/>
                  <a:gd name="T27" fmla="*/ 12 h 28"/>
                  <a:gd name="T28" fmla="*/ 0 w 39"/>
                  <a:gd name="T29" fmla="*/ 13 h 28"/>
                  <a:gd name="T30" fmla="*/ 4 w 39"/>
                  <a:gd name="T31" fmla="*/ 18 h 28"/>
                  <a:gd name="T32" fmla="*/ 4 w 39"/>
                  <a:gd name="T33" fmla="*/ 18 h 28"/>
                  <a:gd name="T34" fmla="*/ 6 w 39"/>
                  <a:gd name="T35" fmla="*/ 18 h 28"/>
                  <a:gd name="T36" fmla="*/ 8 w 39"/>
                  <a:gd name="T37" fmla="*/ 17 h 28"/>
                  <a:gd name="T38" fmla="*/ 10 w 39"/>
                  <a:gd name="T39" fmla="*/ 17 h 28"/>
                  <a:gd name="T40" fmla="*/ 11 w 39"/>
                  <a:gd name="T41" fmla="*/ 18 h 28"/>
                  <a:gd name="T42" fmla="*/ 12 w 39"/>
                  <a:gd name="T43" fmla="*/ 20 h 28"/>
                  <a:gd name="T44" fmla="*/ 14 w 39"/>
                  <a:gd name="T45" fmla="*/ 21 h 28"/>
                  <a:gd name="T46" fmla="*/ 15 w 39"/>
                  <a:gd name="T47" fmla="*/ 21 h 28"/>
                  <a:gd name="T48" fmla="*/ 16 w 39"/>
                  <a:gd name="T49" fmla="*/ 24 h 28"/>
                  <a:gd name="T50" fmla="*/ 16 w 39"/>
                  <a:gd name="T51" fmla="*/ 26 h 28"/>
                  <a:gd name="T52" fmla="*/ 18 w 39"/>
                  <a:gd name="T53" fmla="*/ 26 h 28"/>
                  <a:gd name="T54" fmla="*/ 20 w 39"/>
                  <a:gd name="T55" fmla="*/ 26 h 28"/>
                  <a:gd name="T56" fmla="*/ 23 w 39"/>
                  <a:gd name="T57" fmla="*/ 26 h 28"/>
                  <a:gd name="T58" fmla="*/ 28 w 39"/>
                  <a:gd name="T59" fmla="*/ 28 h 28"/>
                  <a:gd name="T60" fmla="*/ 30 w 39"/>
                  <a:gd name="T61" fmla="*/ 25 h 28"/>
                  <a:gd name="T62" fmla="*/ 30 w 39"/>
                  <a:gd name="T63" fmla="*/ 22 h 28"/>
                  <a:gd name="T64" fmla="*/ 27 w 39"/>
                  <a:gd name="T65" fmla="*/ 22 h 28"/>
                  <a:gd name="T66" fmla="*/ 24 w 39"/>
                  <a:gd name="T67" fmla="*/ 22 h 28"/>
                  <a:gd name="T68" fmla="*/ 19 w 39"/>
                  <a:gd name="T69" fmla="*/ 20 h 28"/>
                  <a:gd name="T70" fmla="*/ 20 w 39"/>
                  <a:gd name="T71" fmla="*/ 18 h 28"/>
                  <a:gd name="T72" fmla="*/ 27 w 39"/>
                  <a:gd name="T73" fmla="*/ 18 h 28"/>
                  <a:gd name="T74" fmla="*/ 31 w 39"/>
                  <a:gd name="T75" fmla="*/ 20 h 28"/>
                  <a:gd name="T76" fmla="*/ 34 w 39"/>
                  <a:gd name="T77" fmla="*/ 17 h 28"/>
                  <a:gd name="T78" fmla="*/ 32 w 39"/>
                  <a:gd name="T79" fmla="*/ 16 h 28"/>
                  <a:gd name="T80" fmla="*/ 31 w 39"/>
                  <a:gd name="T81" fmla="*/ 13 h 28"/>
                  <a:gd name="T82" fmla="*/ 28 w 39"/>
                  <a:gd name="T83" fmla="*/ 9 h 28"/>
                  <a:gd name="T84" fmla="*/ 27 w 39"/>
                  <a:gd name="T85" fmla="*/ 8 h 28"/>
                  <a:gd name="T86" fmla="*/ 28 w 39"/>
                  <a:gd name="T87" fmla="*/ 7 h 28"/>
                  <a:gd name="T88" fmla="*/ 30 w 39"/>
                  <a:gd name="T89" fmla="*/ 8 h 28"/>
                  <a:gd name="T90" fmla="*/ 31 w 39"/>
                  <a:gd name="T91" fmla="*/ 9 h 28"/>
                  <a:gd name="T92" fmla="*/ 35 w 39"/>
                  <a:gd name="T93" fmla="*/ 12 h 28"/>
                  <a:gd name="T94" fmla="*/ 38 w 39"/>
                  <a:gd name="T95" fmla="*/ 10 h 28"/>
                  <a:gd name="T96" fmla="*/ 39 w 39"/>
                  <a:gd name="T97" fmla="*/ 7 h 28"/>
                  <a:gd name="T98" fmla="*/ 36 w 39"/>
                  <a:gd name="T99" fmla="*/ 5 h 28"/>
                  <a:gd name="T100" fmla="*/ 34 w 39"/>
                  <a:gd name="T101" fmla="*/ 5 h 28"/>
                  <a:gd name="T102" fmla="*/ 30 w 39"/>
                  <a:gd name="T103" fmla="*/ 1 h 28"/>
                  <a:gd name="T104" fmla="*/ 26 w 39"/>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28">
                    <a:moveTo>
                      <a:pt x="26" y="0"/>
                    </a:moveTo>
                    <a:lnTo>
                      <a:pt x="26" y="0"/>
                    </a:lnTo>
                    <a:lnTo>
                      <a:pt x="24" y="0"/>
                    </a:lnTo>
                    <a:lnTo>
                      <a:pt x="23" y="3"/>
                    </a:lnTo>
                    <a:lnTo>
                      <a:pt x="23" y="3"/>
                    </a:lnTo>
                    <a:lnTo>
                      <a:pt x="20" y="5"/>
                    </a:lnTo>
                    <a:lnTo>
                      <a:pt x="20" y="5"/>
                    </a:lnTo>
                    <a:lnTo>
                      <a:pt x="19" y="5"/>
                    </a:lnTo>
                    <a:lnTo>
                      <a:pt x="19" y="4"/>
                    </a:lnTo>
                    <a:lnTo>
                      <a:pt x="18" y="4"/>
                    </a:lnTo>
                    <a:lnTo>
                      <a:pt x="16" y="4"/>
                    </a:lnTo>
                    <a:lnTo>
                      <a:pt x="16" y="4"/>
                    </a:lnTo>
                    <a:lnTo>
                      <a:pt x="15" y="4"/>
                    </a:lnTo>
                    <a:lnTo>
                      <a:pt x="14" y="5"/>
                    </a:lnTo>
                    <a:lnTo>
                      <a:pt x="14" y="5"/>
                    </a:lnTo>
                    <a:lnTo>
                      <a:pt x="12" y="7"/>
                    </a:lnTo>
                    <a:lnTo>
                      <a:pt x="10" y="8"/>
                    </a:lnTo>
                    <a:lnTo>
                      <a:pt x="10" y="8"/>
                    </a:lnTo>
                    <a:lnTo>
                      <a:pt x="10" y="5"/>
                    </a:lnTo>
                    <a:lnTo>
                      <a:pt x="8" y="5"/>
                    </a:lnTo>
                    <a:lnTo>
                      <a:pt x="8" y="5"/>
                    </a:lnTo>
                    <a:lnTo>
                      <a:pt x="6" y="5"/>
                    </a:lnTo>
                    <a:lnTo>
                      <a:pt x="4" y="7"/>
                    </a:lnTo>
                    <a:lnTo>
                      <a:pt x="4" y="7"/>
                    </a:lnTo>
                    <a:lnTo>
                      <a:pt x="3" y="8"/>
                    </a:lnTo>
                    <a:lnTo>
                      <a:pt x="0" y="9"/>
                    </a:lnTo>
                    <a:lnTo>
                      <a:pt x="0" y="9"/>
                    </a:lnTo>
                    <a:lnTo>
                      <a:pt x="0" y="12"/>
                    </a:lnTo>
                    <a:lnTo>
                      <a:pt x="0" y="13"/>
                    </a:lnTo>
                    <a:lnTo>
                      <a:pt x="0" y="13"/>
                    </a:lnTo>
                    <a:lnTo>
                      <a:pt x="2" y="16"/>
                    </a:lnTo>
                    <a:lnTo>
                      <a:pt x="4" y="18"/>
                    </a:lnTo>
                    <a:lnTo>
                      <a:pt x="4" y="18"/>
                    </a:lnTo>
                    <a:lnTo>
                      <a:pt x="4" y="18"/>
                    </a:lnTo>
                    <a:lnTo>
                      <a:pt x="6" y="18"/>
                    </a:lnTo>
                    <a:lnTo>
                      <a:pt x="6" y="18"/>
                    </a:lnTo>
                    <a:lnTo>
                      <a:pt x="6" y="17"/>
                    </a:lnTo>
                    <a:lnTo>
                      <a:pt x="8" y="17"/>
                    </a:lnTo>
                    <a:lnTo>
                      <a:pt x="8" y="17"/>
                    </a:lnTo>
                    <a:lnTo>
                      <a:pt x="10" y="17"/>
                    </a:lnTo>
                    <a:lnTo>
                      <a:pt x="10" y="17"/>
                    </a:lnTo>
                    <a:lnTo>
                      <a:pt x="11" y="18"/>
                    </a:lnTo>
                    <a:lnTo>
                      <a:pt x="11" y="18"/>
                    </a:lnTo>
                    <a:lnTo>
                      <a:pt x="12" y="20"/>
                    </a:lnTo>
                    <a:lnTo>
                      <a:pt x="12" y="20"/>
                    </a:lnTo>
                    <a:lnTo>
                      <a:pt x="14" y="21"/>
                    </a:lnTo>
                    <a:lnTo>
                      <a:pt x="15" y="21"/>
                    </a:lnTo>
                    <a:lnTo>
                      <a:pt x="15" y="21"/>
                    </a:lnTo>
                    <a:lnTo>
                      <a:pt x="16" y="22"/>
                    </a:lnTo>
                    <a:lnTo>
                      <a:pt x="16" y="24"/>
                    </a:lnTo>
                    <a:lnTo>
                      <a:pt x="16" y="24"/>
                    </a:lnTo>
                    <a:lnTo>
                      <a:pt x="16" y="26"/>
                    </a:lnTo>
                    <a:lnTo>
                      <a:pt x="16" y="26"/>
                    </a:lnTo>
                    <a:lnTo>
                      <a:pt x="18" y="26"/>
                    </a:lnTo>
                    <a:lnTo>
                      <a:pt x="20" y="26"/>
                    </a:lnTo>
                    <a:lnTo>
                      <a:pt x="20" y="26"/>
                    </a:lnTo>
                    <a:lnTo>
                      <a:pt x="23" y="26"/>
                    </a:lnTo>
                    <a:lnTo>
                      <a:pt x="23" y="26"/>
                    </a:lnTo>
                    <a:lnTo>
                      <a:pt x="26" y="28"/>
                    </a:lnTo>
                    <a:lnTo>
                      <a:pt x="28" y="28"/>
                    </a:lnTo>
                    <a:lnTo>
                      <a:pt x="28" y="28"/>
                    </a:lnTo>
                    <a:lnTo>
                      <a:pt x="30" y="25"/>
                    </a:lnTo>
                    <a:lnTo>
                      <a:pt x="31" y="24"/>
                    </a:lnTo>
                    <a:lnTo>
                      <a:pt x="30" y="22"/>
                    </a:lnTo>
                    <a:lnTo>
                      <a:pt x="30" y="22"/>
                    </a:lnTo>
                    <a:lnTo>
                      <a:pt x="27" y="22"/>
                    </a:lnTo>
                    <a:lnTo>
                      <a:pt x="24" y="22"/>
                    </a:lnTo>
                    <a:lnTo>
                      <a:pt x="24" y="22"/>
                    </a:lnTo>
                    <a:lnTo>
                      <a:pt x="20" y="21"/>
                    </a:lnTo>
                    <a:lnTo>
                      <a:pt x="19" y="20"/>
                    </a:lnTo>
                    <a:lnTo>
                      <a:pt x="19" y="20"/>
                    </a:lnTo>
                    <a:lnTo>
                      <a:pt x="20" y="18"/>
                    </a:lnTo>
                    <a:lnTo>
                      <a:pt x="22" y="18"/>
                    </a:lnTo>
                    <a:lnTo>
                      <a:pt x="27" y="18"/>
                    </a:lnTo>
                    <a:lnTo>
                      <a:pt x="27" y="18"/>
                    </a:lnTo>
                    <a:lnTo>
                      <a:pt x="31" y="20"/>
                    </a:lnTo>
                    <a:lnTo>
                      <a:pt x="32" y="18"/>
                    </a:lnTo>
                    <a:lnTo>
                      <a:pt x="34" y="17"/>
                    </a:lnTo>
                    <a:lnTo>
                      <a:pt x="34" y="17"/>
                    </a:lnTo>
                    <a:lnTo>
                      <a:pt x="32" y="16"/>
                    </a:lnTo>
                    <a:lnTo>
                      <a:pt x="31" y="13"/>
                    </a:lnTo>
                    <a:lnTo>
                      <a:pt x="31" y="13"/>
                    </a:lnTo>
                    <a:lnTo>
                      <a:pt x="28" y="9"/>
                    </a:lnTo>
                    <a:lnTo>
                      <a:pt x="28" y="9"/>
                    </a:lnTo>
                    <a:lnTo>
                      <a:pt x="27" y="8"/>
                    </a:lnTo>
                    <a:lnTo>
                      <a:pt x="27" y="8"/>
                    </a:lnTo>
                    <a:lnTo>
                      <a:pt x="27" y="7"/>
                    </a:lnTo>
                    <a:lnTo>
                      <a:pt x="28" y="7"/>
                    </a:lnTo>
                    <a:lnTo>
                      <a:pt x="28" y="7"/>
                    </a:lnTo>
                    <a:lnTo>
                      <a:pt x="30" y="8"/>
                    </a:lnTo>
                    <a:lnTo>
                      <a:pt x="31" y="9"/>
                    </a:lnTo>
                    <a:lnTo>
                      <a:pt x="31" y="9"/>
                    </a:lnTo>
                    <a:lnTo>
                      <a:pt x="35" y="12"/>
                    </a:lnTo>
                    <a:lnTo>
                      <a:pt x="35" y="12"/>
                    </a:lnTo>
                    <a:lnTo>
                      <a:pt x="36" y="10"/>
                    </a:lnTo>
                    <a:lnTo>
                      <a:pt x="38" y="10"/>
                    </a:lnTo>
                    <a:lnTo>
                      <a:pt x="39" y="8"/>
                    </a:lnTo>
                    <a:lnTo>
                      <a:pt x="39" y="7"/>
                    </a:lnTo>
                    <a:lnTo>
                      <a:pt x="39" y="7"/>
                    </a:lnTo>
                    <a:lnTo>
                      <a:pt x="36" y="5"/>
                    </a:lnTo>
                    <a:lnTo>
                      <a:pt x="34" y="5"/>
                    </a:lnTo>
                    <a:lnTo>
                      <a:pt x="34" y="5"/>
                    </a:lnTo>
                    <a:lnTo>
                      <a:pt x="32" y="4"/>
                    </a:lnTo>
                    <a:lnTo>
                      <a:pt x="30" y="1"/>
                    </a:lnTo>
                    <a:lnTo>
                      <a:pt x="28" y="0"/>
                    </a:lnTo>
                    <a:lnTo>
                      <a:pt x="26"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 name="Freeform 104">
                <a:extLst>
                  <a:ext uri="{FF2B5EF4-FFF2-40B4-BE49-F238E27FC236}">
                    <a16:creationId xmlns:a16="http://schemas.microsoft.com/office/drawing/2014/main" xmlns="" id="{15DBA7C6-2EAA-4D44-B5E7-45BEE511B707}"/>
                  </a:ext>
                </a:extLst>
              </p:cNvPr>
              <p:cNvSpPr>
                <a:spLocks/>
              </p:cNvSpPr>
              <p:nvPr/>
            </p:nvSpPr>
            <p:spPr bwMode="auto">
              <a:xfrm>
                <a:off x="4062298" y="3626886"/>
                <a:ext cx="74917" cy="53787"/>
              </a:xfrm>
              <a:custGeom>
                <a:avLst/>
                <a:gdLst>
                  <a:gd name="T0" fmla="*/ 26 w 39"/>
                  <a:gd name="T1" fmla="*/ 0 h 28"/>
                  <a:gd name="T2" fmla="*/ 23 w 39"/>
                  <a:gd name="T3" fmla="*/ 3 h 28"/>
                  <a:gd name="T4" fmla="*/ 20 w 39"/>
                  <a:gd name="T5" fmla="*/ 5 h 28"/>
                  <a:gd name="T6" fmla="*/ 19 w 39"/>
                  <a:gd name="T7" fmla="*/ 5 h 28"/>
                  <a:gd name="T8" fmla="*/ 18 w 39"/>
                  <a:gd name="T9" fmla="*/ 4 h 28"/>
                  <a:gd name="T10" fmla="*/ 16 w 39"/>
                  <a:gd name="T11" fmla="*/ 4 h 28"/>
                  <a:gd name="T12" fmla="*/ 14 w 39"/>
                  <a:gd name="T13" fmla="*/ 5 h 28"/>
                  <a:gd name="T14" fmla="*/ 12 w 39"/>
                  <a:gd name="T15" fmla="*/ 7 h 28"/>
                  <a:gd name="T16" fmla="*/ 10 w 39"/>
                  <a:gd name="T17" fmla="*/ 8 h 28"/>
                  <a:gd name="T18" fmla="*/ 8 w 39"/>
                  <a:gd name="T19" fmla="*/ 5 h 28"/>
                  <a:gd name="T20" fmla="*/ 6 w 39"/>
                  <a:gd name="T21" fmla="*/ 5 h 28"/>
                  <a:gd name="T22" fmla="*/ 4 w 39"/>
                  <a:gd name="T23" fmla="*/ 7 h 28"/>
                  <a:gd name="T24" fmla="*/ 0 w 39"/>
                  <a:gd name="T25" fmla="*/ 9 h 28"/>
                  <a:gd name="T26" fmla="*/ 0 w 39"/>
                  <a:gd name="T27" fmla="*/ 12 h 28"/>
                  <a:gd name="T28" fmla="*/ 0 w 39"/>
                  <a:gd name="T29" fmla="*/ 13 h 28"/>
                  <a:gd name="T30" fmla="*/ 4 w 39"/>
                  <a:gd name="T31" fmla="*/ 18 h 28"/>
                  <a:gd name="T32" fmla="*/ 4 w 39"/>
                  <a:gd name="T33" fmla="*/ 18 h 28"/>
                  <a:gd name="T34" fmla="*/ 6 w 39"/>
                  <a:gd name="T35" fmla="*/ 18 h 28"/>
                  <a:gd name="T36" fmla="*/ 8 w 39"/>
                  <a:gd name="T37" fmla="*/ 17 h 28"/>
                  <a:gd name="T38" fmla="*/ 10 w 39"/>
                  <a:gd name="T39" fmla="*/ 17 h 28"/>
                  <a:gd name="T40" fmla="*/ 11 w 39"/>
                  <a:gd name="T41" fmla="*/ 18 h 28"/>
                  <a:gd name="T42" fmla="*/ 12 w 39"/>
                  <a:gd name="T43" fmla="*/ 20 h 28"/>
                  <a:gd name="T44" fmla="*/ 14 w 39"/>
                  <a:gd name="T45" fmla="*/ 21 h 28"/>
                  <a:gd name="T46" fmla="*/ 15 w 39"/>
                  <a:gd name="T47" fmla="*/ 21 h 28"/>
                  <a:gd name="T48" fmla="*/ 16 w 39"/>
                  <a:gd name="T49" fmla="*/ 24 h 28"/>
                  <a:gd name="T50" fmla="*/ 16 w 39"/>
                  <a:gd name="T51" fmla="*/ 26 h 28"/>
                  <a:gd name="T52" fmla="*/ 18 w 39"/>
                  <a:gd name="T53" fmla="*/ 26 h 28"/>
                  <a:gd name="T54" fmla="*/ 20 w 39"/>
                  <a:gd name="T55" fmla="*/ 26 h 28"/>
                  <a:gd name="T56" fmla="*/ 23 w 39"/>
                  <a:gd name="T57" fmla="*/ 26 h 28"/>
                  <a:gd name="T58" fmla="*/ 28 w 39"/>
                  <a:gd name="T59" fmla="*/ 28 h 28"/>
                  <a:gd name="T60" fmla="*/ 30 w 39"/>
                  <a:gd name="T61" fmla="*/ 25 h 28"/>
                  <a:gd name="T62" fmla="*/ 30 w 39"/>
                  <a:gd name="T63" fmla="*/ 22 h 28"/>
                  <a:gd name="T64" fmla="*/ 27 w 39"/>
                  <a:gd name="T65" fmla="*/ 22 h 28"/>
                  <a:gd name="T66" fmla="*/ 24 w 39"/>
                  <a:gd name="T67" fmla="*/ 22 h 28"/>
                  <a:gd name="T68" fmla="*/ 19 w 39"/>
                  <a:gd name="T69" fmla="*/ 20 h 28"/>
                  <a:gd name="T70" fmla="*/ 20 w 39"/>
                  <a:gd name="T71" fmla="*/ 18 h 28"/>
                  <a:gd name="T72" fmla="*/ 27 w 39"/>
                  <a:gd name="T73" fmla="*/ 18 h 28"/>
                  <a:gd name="T74" fmla="*/ 31 w 39"/>
                  <a:gd name="T75" fmla="*/ 20 h 28"/>
                  <a:gd name="T76" fmla="*/ 34 w 39"/>
                  <a:gd name="T77" fmla="*/ 17 h 28"/>
                  <a:gd name="T78" fmla="*/ 32 w 39"/>
                  <a:gd name="T79" fmla="*/ 16 h 28"/>
                  <a:gd name="T80" fmla="*/ 31 w 39"/>
                  <a:gd name="T81" fmla="*/ 13 h 28"/>
                  <a:gd name="T82" fmla="*/ 28 w 39"/>
                  <a:gd name="T83" fmla="*/ 9 h 28"/>
                  <a:gd name="T84" fmla="*/ 27 w 39"/>
                  <a:gd name="T85" fmla="*/ 8 h 28"/>
                  <a:gd name="T86" fmla="*/ 28 w 39"/>
                  <a:gd name="T87" fmla="*/ 7 h 28"/>
                  <a:gd name="T88" fmla="*/ 30 w 39"/>
                  <a:gd name="T89" fmla="*/ 8 h 28"/>
                  <a:gd name="T90" fmla="*/ 31 w 39"/>
                  <a:gd name="T91" fmla="*/ 9 h 28"/>
                  <a:gd name="T92" fmla="*/ 35 w 39"/>
                  <a:gd name="T93" fmla="*/ 12 h 28"/>
                  <a:gd name="T94" fmla="*/ 38 w 39"/>
                  <a:gd name="T95" fmla="*/ 10 h 28"/>
                  <a:gd name="T96" fmla="*/ 39 w 39"/>
                  <a:gd name="T97" fmla="*/ 7 h 28"/>
                  <a:gd name="T98" fmla="*/ 36 w 39"/>
                  <a:gd name="T99" fmla="*/ 5 h 28"/>
                  <a:gd name="T100" fmla="*/ 34 w 39"/>
                  <a:gd name="T101" fmla="*/ 5 h 28"/>
                  <a:gd name="T102" fmla="*/ 30 w 39"/>
                  <a:gd name="T103" fmla="*/ 1 h 28"/>
                  <a:gd name="T104" fmla="*/ 26 w 39"/>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 h="28">
                    <a:moveTo>
                      <a:pt x="26" y="0"/>
                    </a:moveTo>
                    <a:lnTo>
                      <a:pt x="26" y="0"/>
                    </a:lnTo>
                    <a:lnTo>
                      <a:pt x="24" y="0"/>
                    </a:lnTo>
                    <a:lnTo>
                      <a:pt x="23" y="3"/>
                    </a:lnTo>
                    <a:lnTo>
                      <a:pt x="23" y="3"/>
                    </a:lnTo>
                    <a:lnTo>
                      <a:pt x="20" y="5"/>
                    </a:lnTo>
                    <a:lnTo>
                      <a:pt x="20" y="5"/>
                    </a:lnTo>
                    <a:lnTo>
                      <a:pt x="19" y="5"/>
                    </a:lnTo>
                    <a:lnTo>
                      <a:pt x="19" y="4"/>
                    </a:lnTo>
                    <a:lnTo>
                      <a:pt x="18" y="4"/>
                    </a:lnTo>
                    <a:lnTo>
                      <a:pt x="16" y="4"/>
                    </a:lnTo>
                    <a:lnTo>
                      <a:pt x="16" y="4"/>
                    </a:lnTo>
                    <a:lnTo>
                      <a:pt x="15" y="4"/>
                    </a:lnTo>
                    <a:lnTo>
                      <a:pt x="14" y="5"/>
                    </a:lnTo>
                    <a:lnTo>
                      <a:pt x="14" y="5"/>
                    </a:lnTo>
                    <a:lnTo>
                      <a:pt x="12" y="7"/>
                    </a:lnTo>
                    <a:lnTo>
                      <a:pt x="10" y="8"/>
                    </a:lnTo>
                    <a:lnTo>
                      <a:pt x="10" y="8"/>
                    </a:lnTo>
                    <a:lnTo>
                      <a:pt x="10" y="5"/>
                    </a:lnTo>
                    <a:lnTo>
                      <a:pt x="8" y="5"/>
                    </a:lnTo>
                    <a:lnTo>
                      <a:pt x="8" y="5"/>
                    </a:lnTo>
                    <a:lnTo>
                      <a:pt x="6" y="5"/>
                    </a:lnTo>
                    <a:lnTo>
                      <a:pt x="4" y="7"/>
                    </a:lnTo>
                    <a:lnTo>
                      <a:pt x="4" y="7"/>
                    </a:lnTo>
                    <a:lnTo>
                      <a:pt x="3" y="8"/>
                    </a:lnTo>
                    <a:lnTo>
                      <a:pt x="0" y="9"/>
                    </a:lnTo>
                    <a:lnTo>
                      <a:pt x="0" y="9"/>
                    </a:lnTo>
                    <a:lnTo>
                      <a:pt x="0" y="12"/>
                    </a:lnTo>
                    <a:lnTo>
                      <a:pt x="0" y="13"/>
                    </a:lnTo>
                    <a:lnTo>
                      <a:pt x="0" y="13"/>
                    </a:lnTo>
                    <a:lnTo>
                      <a:pt x="2" y="16"/>
                    </a:lnTo>
                    <a:lnTo>
                      <a:pt x="4" y="18"/>
                    </a:lnTo>
                    <a:lnTo>
                      <a:pt x="4" y="18"/>
                    </a:lnTo>
                    <a:lnTo>
                      <a:pt x="4" y="18"/>
                    </a:lnTo>
                    <a:lnTo>
                      <a:pt x="6" y="18"/>
                    </a:lnTo>
                    <a:lnTo>
                      <a:pt x="6" y="18"/>
                    </a:lnTo>
                    <a:lnTo>
                      <a:pt x="6" y="17"/>
                    </a:lnTo>
                    <a:lnTo>
                      <a:pt x="8" y="17"/>
                    </a:lnTo>
                    <a:lnTo>
                      <a:pt x="8" y="17"/>
                    </a:lnTo>
                    <a:lnTo>
                      <a:pt x="10" y="17"/>
                    </a:lnTo>
                    <a:lnTo>
                      <a:pt x="10" y="17"/>
                    </a:lnTo>
                    <a:lnTo>
                      <a:pt x="11" y="18"/>
                    </a:lnTo>
                    <a:lnTo>
                      <a:pt x="11" y="18"/>
                    </a:lnTo>
                    <a:lnTo>
                      <a:pt x="12" y="20"/>
                    </a:lnTo>
                    <a:lnTo>
                      <a:pt x="12" y="20"/>
                    </a:lnTo>
                    <a:lnTo>
                      <a:pt x="14" y="21"/>
                    </a:lnTo>
                    <a:lnTo>
                      <a:pt x="15" y="21"/>
                    </a:lnTo>
                    <a:lnTo>
                      <a:pt x="15" y="21"/>
                    </a:lnTo>
                    <a:lnTo>
                      <a:pt x="16" y="22"/>
                    </a:lnTo>
                    <a:lnTo>
                      <a:pt x="16" y="24"/>
                    </a:lnTo>
                    <a:lnTo>
                      <a:pt x="16" y="24"/>
                    </a:lnTo>
                    <a:lnTo>
                      <a:pt x="16" y="26"/>
                    </a:lnTo>
                    <a:lnTo>
                      <a:pt x="16" y="26"/>
                    </a:lnTo>
                    <a:lnTo>
                      <a:pt x="18" y="26"/>
                    </a:lnTo>
                    <a:lnTo>
                      <a:pt x="20" y="26"/>
                    </a:lnTo>
                    <a:lnTo>
                      <a:pt x="20" y="26"/>
                    </a:lnTo>
                    <a:lnTo>
                      <a:pt x="23" y="26"/>
                    </a:lnTo>
                    <a:lnTo>
                      <a:pt x="23" y="26"/>
                    </a:lnTo>
                    <a:lnTo>
                      <a:pt x="26" y="28"/>
                    </a:lnTo>
                    <a:lnTo>
                      <a:pt x="28" y="28"/>
                    </a:lnTo>
                    <a:lnTo>
                      <a:pt x="28" y="28"/>
                    </a:lnTo>
                    <a:lnTo>
                      <a:pt x="30" y="25"/>
                    </a:lnTo>
                    <a:lnTo>
                      <a:pt x="31" y="24"/>
                    </a:lnTo>
                    <a:lnTo>
                      <a:pt x="30" y="22"/>
                    </a:lnTo>
                    <a:lnTo>
                      <a:pt x="30" y="22"/>
                    </a:lnTo>
                    <a:lnTo>
                      <a:pt x="27" y="22"/>
                    </a:lnTo>
                    <a:lnTo>
                      <a:pt x="24" y="22"/>
                    </a:lnTo>
                    <a:lnTo>
                      <a:pt x="24" y="22"/>
                    </a:lnTo>
                    <a:lnTo>
                      <a:pt x="20" y="21"/>
                    </a:lnTo>
                    <a:lnTo>
                      <a:pt x="19" y="20"/>
                    </a:lnTo>
                    <a:lnTo>
                      <a:pt x="19" y="20"/>
                    </a:lnTo>
                    <a:lnTo>
                      <a:pt x="20" y="18"/>
                    </a:lnTo>
                    <a:lnTo>
                      <a:pt x="22" y="18"/>
                    </a:lnTo>
                    <a:lnTo>
                      <a:pt x="27" y="18"/>
                    </a:lnTo>
                    <a:lnTo>
                      <a:pt x="27" y="18"/>
                    </a:lnTo>
                    <a:lnTo>
                      <a:pt x="31" y="20"/>
                    </a:lnTo>
                    <a:lnTo>
                      <a:pt x="32" y="18"/>
                    </a:lnTo>
                    <a:lnTo>
                      <a:pt x="34" y="17"/>
                    </a:lnTo>
                    <a:lnTo>
                      <a:pt x="34" y="17"/>
                    </a:lnTo>
                    <a:lnTo>
                      <a:pt x="32" y="16"/>
                    </a:lnTo>
                    <a:lnTo>
                      <a:pt x="31" y="13"/>
                    </a:lnTo>
                    <a:lnTo>
                      <a:pt x="31" y="13"/>
                    </a:lnTo>
                    <a:lnTo>
                      <a:pt x="28" y="9"/>
                    </a:lnTo>
                    <a:lnTo>
                      <a:pt x="28" y="9"/>
                    </a:lnTo>
                    <a:lnTo>
                      <a:pt x="27" y="8"/>
                    </a:lnTo>
                    <a:lnTo>
                      <a:pt x="27" y="8"/>
                    </a:lnTo>
                    <a:lnTo>
                      <a:pt x="27" y="7"/>
                    </a:lnTo>
                    <a:lnTo>
                      <a:pt x="28" y="7"/>
                    </a:lnTo>
                    <a:lnTo>
                      <a:pt x="28" y="7"/>
                    </a:lnTo>
                    <a:lnTo>
                      <a:pt x="30" y="8"/>
                    </a:lnTo>
                    <a:lnTo>
                      <a:pt x="31" y="9"/>
                    </a:lnTo>
                    <a:lnTo>
                      <a:pt x="31" y="9"/>
                    </a:lnTo>
                    <a:lnTo>
                      <a:pt x="35" y="12"/>
                    </a:lnTo>
                    <a:lnTo>
                      <a:pt x="35" y="12"/>
                    </a:lnTo>
                    <a:lnTo>
                      <a:pt x="36" y="10"/>
                    </a:lnTo>
                    <a:lnTo>
                      <a:pt x="38" y="10"/>
                    </a:lnTo>
                    <a:lnTo>
                      <a:pt x="39" y="8"/>
                    </a:lnTo>
                    <a:lnTo>
                      <a:pt x="39" y="7"/>
                    </a:lnTo>
                    <a:lnTo>
                      <a:pt x="39" y="7"/>
                    </a:lnTo>
                    <a:lnTo>
                      <a:pt x="36" y="5"/>
                    </a:lnTo>
                    <a:lnTo>
                      <a:pt x="34" y="5"/>
                    </a:lnTo>
                    <a:lnTo>
                      <a:pt x="34" y="5"/>
                    </a:lnTo>
                    <a:lnTo>
                      <a:pt x="32" y="4"/>
                    </a:lnTo>
                    <a:lnTo>
                      <a:pt x="30" y="1"/>
                    </a:lnTo>
                    <a:lnTo>
                      <a:pt x="28" y="0"/>
                    </a:lnTo>
                    <a:lnTo>
                      <a:pt x="26"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40" name="Freeform 105">
                <a:extLst>
                  <a:ext uri="{FF2B5EF4-FFF2-40B4-BE49-F238E27FC236}">
                    <a16:creationId xmlns:a16="http://schemas.microsoft.com/office/drawing/2014/main" xmlns="" id="{EB59FE76-5285-4BFB-A90B-C7E65B3C6D53}"/>
                  </a:ext>
                </a:extLst>
              </p:cNvPr>
              <p:cNvSpPr>
                <a:spLocks/>
              </p:cNvSpPr>
              <p:nvPr/>
            </p:nvSpPr>
            <p:spPr bwMode="auto">
              <a:xfrm>
                <a:off x="4077665" y="3684514"/>
                <a:ext cx="34577" cy="28814"/>
              </a:xfrm>
              <a:custGeom>
                <a:avLst/>
                <a:gdLst>
                  <a:gd name="T0" fmla="*/ 10 w 18"/>
                  <a:gd name="T1" fmla="*/ 2 h 15"/>
                  <a:gd name="T2" fmla="*/ 10 w 18"/>
                  <a:gd name="T3" fmla="*/ 2 h 15"/>
                  <a:gd name="T4" fmla="*/ 8 w 18"/>
                  <a:gd name="T5" fmla="*/ 0 h 15"/>
                  <a:gd name="T6" fmla="*/ 6 w 18"/>
                  <a:gd name="T7" fmla="*/ 0 h 15"/>
                  <a:gd name="T8" fmla="*/ 6 w 18"/>
                  <a:gd name="T9" fmla="*/ 0 h 15"/>
                  <a:gd name="T10" fmla="*/ 4 w 18"/>
                  <a:gd name="T11" fmla="*/ 2 h 15"/>
                  <a:gd name="T12" fmla="*/ 4 w 18"/>
                  <a:gd name="T13" fmla="*/ 2 h 15"/>
                  <a:gd name="T14" fmla="*/ 2 w 18"/>
                  <a:gd name="T15" fmla="*/ 3 h 15"/>
                  <a:gd name="T16" fmla="*/ 2 w 18"/>
                  <a:gd name="T17" fmla="*/ 3 h 15"/>
                  <a:gd name="T18" fmla="*/ 0 w 18"/>
                  <a:gd name="T19" fmla="*/ 4 h 15"/>
                  <a:gd name="T20" fmla="*/ 0 w 18"/>
                  <a:gd name="T21" fmla="*/ 7 h 15"/>
                  <a:gd name="T22" fmla="*/ 0 w 18"/>
                  <a:gd name="T23" fmla="*/ 7 h 15"/>
                  <a:gd name="T24" fmla="*/ 3 w 18"/>
                  <a:gd name="T25" fmla="*/ 10 h 15"/>
                  <a:gd name="T26" fmla="*/ 4 w 18"/>
                  <a:gd name="T27" fmla="*/ 11 h 15"/>
                  <a:gd name="T28" fmla="*/ 4 w 18"/>
                  <a:gd name="T29" fmla="*/ 11 h 15"/>
                  <a:gd name="T30" fmla="*/ 8 w 18"/>
                  <a:gd name="T31" fmla="*/ 14 h 15"/>
                  <a:gd name="T32" fmla="*/ 14 w 18"/>
                  <a:gd name="T33" fmla="*/ 15 h 15"/>
                  <a:gd name="T34" fmla="*/ 14 w 18"/>
                  <a:gd name="T35" fmla="*/ 15 h 15"/>
                  <a:gd name="T36" fmla="*/ 16 w 18"/>
                  <a:gd name="T37" fmla="*/ 14 h 15"/>
                  <a:gd name="T38" fmla="*/ 18 w 18"/>
                  <a:gd name="T39" fmla="*/ 12 h 15"/>
                  <a:gd name="T40" fmla="*/ 18 w 18"/>
                  <a:gd name="T41" fmla="*/ 12 h 15"/>
                  <a:gd name="T42" fmla="*/ 18 w 18"/>
                  <a:gd name="T43" fmla="*/ 11 h 15"/>
                  <a:gd name="T44" fmla="*/ 16 w 18"/>
                  <a:gd name="T45" fmla="*/ 11 h 15"/>
                  <a:gd name="T46" fmla="*/ 15 w 18"/>
                  <a:gd name="T47" fmla="*/ 10 h 15"/>
                  <a:gd name="T48" fmla="*/ 15 w 18"/>
                  <a:gd name="T49" fmla="*/ 10 h 15"/>
                  <a:gd name="T50" fmla="*/ 14 w 18"/>
                  <a:gd name="T51" fmla="*/ 8 h 15"/>
                  <a:gd name="T52" fmla="*/ 15 w 18"/>
                  <a:gd name="T53" fmla="*/ 8 h 15"/>
                  <a:gd name="T54" fmla="*/ 16 w 18"/>
                  <a:gd name="T55" fmla="*/ 6 h 15"/>
                  <a:gd name="T56" fmla="*/ 16 w 18"/>
                  <a:gd name="T57" fmla="*/ 6 h 15"/>
                  <a:gd name="T58" fmla="*/ 16 w 18"/>
                  <a:gd name="T59" fmla="*/ 4 h 15"/>
                  <a:gd name="T60" fmla="*/ 15 w 18"/>
                  <a:gd name="T61" fmla="*/ 3 h 15"/>
                  <a:gd name="T62" fmla="*/ 15 w 18"/>
                  <a:gd name="T63" fmla="*/ 3 h 15"/>
                  <a:gd name="T64" fmla="*/ 10 w 18"/>
                  <a:gd name="T6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5">
                    <a:moveTo>
                      <a:pt x="10" y="2"/>
                    </a:moveTo>
                    <a:lnTo>
                      <a:pt x="10" y="2"/>
                    </a:lnTo>
                    <a:lnTo>
                      <a:pt x="8" y="0"/>
                    </a:lnTo>
                    <a:lnTo>
                      <a:pt x="6" y="0"/>
                    </a:lnTo>
                    <a:lnTo>
                      <a:pt x="6" y="0"/>
                    </a:lnTo>
                    <a:lnTo>
                      <a:pt x="4" y="2"/>
                    </a:lnTo>
                    <a:lnTo>
                      <a:pt x="4" y="2"/>
                    </a:lnTo>
                    <a:lnTo>
                      <a:pt x="2" y="3"/>
                    </a:lnTo>
                    <a:lnTo>
                      <a:pt x="2" y="3"/>
                    </a:lnTo>
                    <a:lnTo>
                      <a:pt x="0" y="4"/>
                    </a:lnTo>
                    <a:lnTo>
                      <a:pt x="0" y="7"/>
                    </a:lnTo>
                    <a:lnTo>
                      <a:pt x="0" y="7"/>
                    </a:lnTo>
                    <a:lnTo>
                      <a:pt x="3" y="10"/>
                    </a:lnTo>
                    <a:lnTo>
                      <a:pt x="4" y="11"/>
                    </a:lnTo>
                    <a:lnTo>
                      <a:pt x="4" y="11"/>
                    </a:lnTo>
                    <a:lnTo>
                      <a:pt x="8" y="14"/>
                    </a:lnTo>
                    <a:lnTo>
                      <a:pt x="14" y="15"/>
                    </a:lnTo>
                    <a:lnTo>
                      <a:pt x="14" y="15"/>
                    </a:lnTo>
                    <a:lnTo>
                      <a:pt x="16" y="14"/>
                    </a:lnTo>
                    <a:lnTo>
                      <a:pt x="18" y="12"/>
                    </a:lnTo>
                    <a:lnTo>
                      <a:pt x="18" y="12"/>
                    </a:lnTo>
                    <a:lnTo>
                      <a:pt x="18" y="11"/>
                    </a:lnTo>
                    <a:lnTo>
                      <a:pt x="16" y="11"/>
                    </a:lnTo>
                    <a:lnTo>
                      <a:pt x="15" y="10"/>
                    </a:lnTo>
                    <a:lnTo>
                      <a:pt x="15" y="10"/>
                    </a:lnTo>
                    <a:lnTo>
                      <a:pt x="14" y="8"/>
                    </a:lnTo>
                    <a:lnTo>
                      <a:pt x="15" y="8"/>
                    </a:lnTo>
                    <a:lnTo>
                      <a:pt x="16" y="6"/>
                    </a:lnTo>
                    <a:lnTo>
                      <a:pt x="16" y="6"/>
                    </a:lnTo>
                    <a:lnTo>
                      <a:pt x="16" y="4"/>
                    </a:lnTo>
                    <a:lnTo>
                      <a:pt x="15" y="3"/>
                    </a:lnTo>
                    <a:lnTo>
                      <a:pt x="15" y="3"/>
                    </a:lnTo>
                    <a:lnTo>
                      <a:pt x="10"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1" name="Freeform 106">
                <a:extLst>
                  <a:ext uri="{FF2B5EF4-FFF2-40B4-BE49-F238E27FC236}">
                    <a16:creationId xmlns:a16="http://schemas.microsoft.com/office/drawing/2014/main" xmlns="" id="{33125BB6-45BA-4EBA-BD67-60051AD2A48B}"/>
                  </a:ext>
                </a:extLst>
              </p:cNvPr>
              <p:cNvSpPr>
                <a:spLocks/>
              </p:cNvSpPr>
              <p:nvPr/>
            </p:nvSpPr>
            <p:spPr bwMode="auto">
              <a:xfrm>
                <a:off x="4077665" y="3684514"/>
                <a:ext cx="34577" cy="28814"/>
              </a:xfrm>
              <a:custGeom>
                <a:avLst/>
                <a:gdLst>
                  <a:gd name="T0" fmla="*/ 10 w 18"/>
                  <a:gd name="T1" fmla="*/ 2 h 15"/>
                  <a:gd name="T2" fmla="*/ 10 w 18"/>
                  <a:gd name="T3" fmla="*/ 2 h 15"/>
                  <a:gd name="T4" fmla="*/ 8 w 18"/>
                  <a:gd name="T5" fmla="*/ 0 h 15"/>
                  <a:gd name="T6" fmla="*/ 6 w 18"/>
                  <a:gd name="T7" fmla="*/ 0 h 15"/>
                  <a:gd name="T8" fmla="*/ 6 w 18"/>
                  <a:gd name="T9" fmla="*/ 0 h 15"/>
                  <a:gd name="T10" fmla="*/ 4 w 18"/>
                  <a:gd name="T11" fmla="*/ 2 h 15"/>
                  <a:gd name="T12" fmla="*/ 4 w 18"/>
                  <a:gd name="T13" fmla="*/ 2 h 15"/>
                  <a:gd name="T14" fmla="*/ 2 w 18"/>
                  <a:gd name="T15" fmla="*/ 3 h 15"/>
                  <a:gd name="T16" fmla="*/ 2 w 18"/>
                  <a:gd name="T17" fmla="*/ 3 h 15"/>
                  <a:gd name="T18" fmla="*/ 0 w 18"/>
                  <a:gd name="T19" fmla="*/ 4 h 15"/>
                  <a:gd name="T20" fmla="*/ 0 w 18"/>
                  <a:gd name="T21" fmla="*/ 7 h 15"/>
                  <a:gd name="T22" fmla="*/ 0 w 18"/>
                  <a:gd name="T23" fmla="*/ 7 h 15"/>
                  <a:gd name="T24" fmla="*/ 3 w 18"/>
                  <a:gd name="T25" fmla="*/ 10 h 15"/>
                  <a:gd name="T26" fmla="*/ 4 w 18"/>
                  <a:gd name="T27" fmla="*/ 11 h 15"/>
                  <a:gd name="T28" fmla="*/ 4 w 18"/>
                  <a:gd name="T29" fmla="*/ 11 h 15"/>
                  <a:gd name="T30" fmla="*/ 8 w 18"/>
                  <a:gd name="T31" fmla="*/ 14 h 15"/>
                  <a:gd name="T32" fmla="*/ 14 w 18"/>
                  <a:gd name="T33" fmla="*/ 15 h 15"/>
                  <a:gd name="T34" fmla="*/ 14 w 18"/>
                  <a:gd name="T35" fmla="*/ 15 h 15"/>
                  <a:gd name="T36" fmla="*/ 16 w 18"/>
                  <a:gd name="T37" fmla="*/ 14 h 15"/>
                  <a:gd name="T38" fmla="*/ 18 w 18"/>
                  <a:gd name="T39" fmla="*/ 12 h 15"/>
                  <a:gd name="T40" fmla="*/ 18 w 18"/>
                  <a:gd name="T41" fmla="*/ 12 h 15"/>
                  <a:gd name="T42" fmla="*/ 18 w 18"/>
                  <a:gd name="T43" fmla="*/ 11 h 15"/>
                  <a:gd name="T44" fmla="*/ 16 w 18"/>
                  <a:gd name="T45" fmla="*/ 11 h 15"/>
                  <a:gd name="T46" fmla="*/ 15 w 18"/>
                  <a:gd name="T47" fmla="*/ 10 h 15"/>
                  <a:gd name="T48" fmla="*/ 15 w 18"/>
                  <a:gd name="T49" fmla="*/ 10 h 15"/>
                  <a:gd name="T50" fmla="*/ 14 w 18"/>
                  <a:gd name="T51" fmla="*/ 8 h 15"/>
                  <a:gd name="T52" fmla="*/ 15 w 18"/>
                  <a:gd name="T53" fmla="*/ 8 h 15"/>
                  <a:gd name="T54" fmla="*/ 16 w 18"/>
                  <a:gd name="T55" fmla="*/ 6 h 15"/>
                  <a:gd name="T56" fmla="*/ 16 w 18"/>
                  <a:gd name="T57" fmla="*/ 6 h 15"/>
                  <a:gd name="T58" fmla="*/ 16 w 18"/>
                  <a:gd name="T59" fmla="*/ 4 h 15"/>
                  <a:gd name="T60" fmla="*/ 15 w 18"/>
                  <a:gd name="T61" fmla="*/ 3 h 15"/>
                  <a:gd name="T62" fmla="*/ 15 w 18"/>
                  <a:gd name="T63" fmla="*/ 3 h 15"/>
                  <a:gd name="T64" fmla="*/ 10 w 18"/>
                  <a:gd name="T6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5">
                    <a:moveTo>
                      <a:pt x="10" y="2"/>
                    </a:moveTo>
                    <a:lnTo>
                      <a:pt x="10" y="2"/>
                    </a:lnTo>
                    <a:lnTo>
                      <a:pt x="8" y="0"/>
                    </a:lnTo>
                    <a:lnTo>
                      <a:pt x="6" y="0"/>
                    </a:lnTo>
                    <a:lnTo>
                      <a:pt x="6" y="0"/>
                    </a:lnTo>
                    <a:lnTo>
                      <a:pt x="4" y="2"/>
                    </a:lnTo>
                    <a:lnTo>
                      <a:pt x="4" y="2"/>
                    </a:lnTo>
                    <a:lnTo>
                      <a:pt x="2" y="3"/>
                    </a:lnTo>
                    <a:lnTo>
                      <a:pt x="2" y="3"/>
                    </a:lnTo>
                    <a:lnTo>
                      <a:pt x="0" y="4"/>
                    </a:lnTo>
                    <a:lnTo>
                      <a:pt x="0" y="7"/>
                    </a:lnTo>
                    <a:lnTo>
                      <a:pt x="0" y="7"/>
                    </a:lnTo>
                    <a:lnTo>
                      <a:pt x="3" y="10"/>
                    </a:lnTo>
                    <a:lnTo>
                      <a:pt x="4" y="11"/>
                    </a:lnTo>
                    <a:lnTo>
                      <a:pt x="4" y="11"/>
                    </a:lnTo>
                    <a:lnTo>
                      <a:pt x="8" y="14"/>
                    </a:lnTo>
                    <a:lnTo>
                      <a:pt x="14" y="15"/>
                    </a:lnTo>
                    <a:lnTo>
                      <a:pt x="14" y="15"/>
                    </a:lnTo>
                    <a:lnTo>
                      <a:pt x="16" y="14"/>
                    </a:lnTo>
                    <a:lnTo>
                      <a:pt x="18" y="12"/>
                    </a:lnTo>
                    <a:lnTo>
                      <a:pt x="18" y="12"/>
                    </a:lnTo>
                    <a:lnTo>
                      <a:pt x="18" y="11"/>
                    </a:lnTo>
                    <a:lnTo>
                      <a:pt x="16" y="11"/>
                    </a:lnTo>
                    <a:lnTo>
                      <a:pt x="15" y="10"/>
                    </a:lnTo>
                    <a:lnTo>
                      <a:pt x="15" y="10"/>
                    </a:lnTo>
                    <a:lnTo>
                      <a:pt x="14" y="8"/>
                    </a:lnTo>
                    <a:lnTo>
                      <a:pt x="15" y="8"/>
                    </a:lnTo>
                    <a:lnTo>
                      <a:pt x="16" y="6"/>
                    </a:lnTo>
                    <a:lnTo>
                      <a:pt x="16" y="6"/>
                    </a:lnTo>
                    <a:lnTo>
                      <a:pt x="16" y="4"/>
                    </a:lnTo>
                    <a:lnTo>
                      <a:pt x="15" y="3"/>
                    </a:lnTo>
                    <a:lnTo>
                      <a:pt x="15" y="3"/>
                    </a:lnTo>
                    <a:lnTo>
                      <a:pt x="10"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42" name="Freeform 107">
                <a:extLst>
                  <a:ext uri="{FF2B5EF4-FFF2-40B4-BE49-F238E27FC236}">
                    <a16:creationId xmlns:a16="http://schemas.microsoft.com/office/drawing/2014/main" xmlns="" id="{E2F84055-4C67-490C-9CC5-B5F7981C2CFF}"/>
                  </a:ext>
                </a:extLst>
              </p:cNvPr>
              <p:cNvSpPr>
                <a:spLocks/>
              </p:cNvSpPr>
              <p:nvPr/>
            </p:nvSpPr>
            <p:spPr bwMode="auto">
              <a:xfrm>
                <a:off x="4068060" y="3713329"/>
                <a:ext cx="40340" cy="88364"/>
              </a:xfrm>
              <a:custGeom>
                <a:avLst/>
                <a:gdLst>
                  <a:gd name="T0" fmla="*/ 9 w 21"/>
                  <a:gd name="T1" fmla="*/ 0 h 46"/>
                  <a:gd name="T2" fmla="*/ 5 w 21"/>
                  <a:gd name="T3" fmla="*/ 0 h 46"/>
                  <a:gd name="T4" fmla="*/ 4 w 21"/>
                  <a:gd name="T5" fmla="*/ 1 h 46"/>
                  <a:gd name="T6" fmla="*/ 4 w 21"/>
                  <a:gd name="T7" fmla="*/ 4 h 46"/>
                  <a:gd name="T8" fmla="*/ 4 w 21"/>
                  <a:gd name="T9" fmla="*/ 8 h 46"/>
                  <a:gd name="T10" fmla="*/ 5 w 21"/>
                  <a:gd name="T11" fmla="*/ 10 h 46"/>
                  <a:gd name="T12" fmla="*/ 4 w 21"/>
                  <a:gd name="T13" fmla="*/ 14 h 46"/>
                  <a:gd name="T14" fmla="*/ 3 w 21"/>
                  <a:gd name="T15" fmla="*/ 17 h 46"/>
                  <a:gd name="T16" fmla="*/ 3 w 21"/>
                  <a:gd name="T17" fmla="*/ 21 h 46"/>
                  <a:gd name="T18" fmla="*/ 1 w 21"/>
                  <a:gd name="T19" fmla="*/ 22 h 46"/>
                  <a:gd name="T20" fmla="*/ 0 w 21"/>
                  <a:gd name="T21" fmla="*/ 24 h 46"/>
                  <a:gd name="T22" fmla="*/ 0 w 21"/>
                  <a:gd name="T23" fmla="*/ 25 h 46"/>
                  <a:gd name="T24" fmla="*/ 1 w 21"/>
                  <a:gd name="T25" fmla="*/ 26 h 46"/>
                  <a:gd name="T26" fmla="*/ 3 w 21"/>
                  <a:gd name="T27" fmla="*/ 28 h 46"/>
                  <a:gd name="T28" fmla="*/ 3 w 21"/>
                  <a:gd name="T29" fmla="*/ 33 h 46"/>
                  <a:gd name="T30" fmla="*/ 4 w 21"/>
                  <a:gd name="T31" fmla="*/ 37 h 46"/>
                  <a:gd name="T32" fmla="*/ 4 w 21"/>
                  <a:gd name="T33" fmla="*/ 40 h 46"/>
                  <a:gd name="T34" fmla="*/ 5 w 21"/>
                  <a:gd name="T35" fmla="*/ 42 h 46"/>
                  <a:gd name="T36" fmla="*/ 7 w 21"/>
                  <a:gd name="T37" fmla="*/ 45 h 46"/>
                  <a:gd name="T38" fmla="*/ 13 w 21"/>
                  <a:gd name="T39" fmla="*/ 46 h 46"/>
                  <a:gd name="T40" fmla="*/ 16 w 21"/>
                  <a:gd name="T41" fmla="*/ 46 h 46"/>
                  <a:gd name="T42" fmla="*/ 19 w 21"/>
                  <a:gd name="T43" fmla="*/ 46 h 46"/>
                  <a:gd name="T44" fmla="*/ 17 w 21"/>
                  <a:gd name="T45" fmla="*/ 44 h 46"/>
                  <a:gd name="T46" fmla="*/ 12 w 21"/>
                  <a:gd name="T47" fmla="*/ 41 h 46"/>
                  <a:gd name="T48" fmla="*/ 11 w 21"/>
                  <a:gd name="T49" fmla="*/ 38 h 46"/>
                  <a:gd name="T50" fmla="*/ 16 w 21"/>
                  <a:gd name="T51" fmla="*/ 38 h 46"/>
                  <a:gd name="T52" fmla="*/ 16 w 21"/>
                  <a:gd name="T53" fmla="*/ 36 h 46"/>
                  <a:gd name="T54" fmla="*/ 16 w 21"/>
                  <a:gd name="T55" fmla="*/ 33 h 46"/>
                  <a:gd name="T56" fmla="*/ 15 w 21"/>
                  <a:gd name="T57" fmla="*/ 30 h 46"/>
                  <a:gd name="T58" fmla="*/ 12 w 21"/>
                  <a:gd name="T59" fmla="*/ 26 h 46"/>
                  <a:gd name="T60" fmla="*/ 15 w 21"/>
                  <a:gd name="T61" fmla="*/ 26 h 46"/>
                  <a:gd name="T62" fmla="*/ 16 w 21"/>
                  <a:gd name="T63" fmla="*/ 26 h 46"/>
                  <a:gd name="T64" fmla="*/ 17 w 21"/>
                  <a:gd name="T65" fmla="*/ 22 h 46"/>
                  <a:gd name="T66" fmla="*/ 19 w 21"/>
                  <a:gd name="T67" fmla="*/ 21 h 46"/>
                  <a:gd name="T68" fmla="*/ 19 w 21"/>
                  <a:gd name="T69" fmla="*/ 20 h 46"/>
                  <a:gd name="T70" fmla="*/ 21 w 21"/>
                  <a:gd name="T71" fmla="*/ 18 h 46"/>
                  <a:gd name="T72" fmla="*/ 21 w 21"/>
                  <a:gd name="T73" fmla="*/ 18 h 46"/>
                  <a:gd name="T74" fmla="*/ 20 w 21"/>
                  <a:gd name="T75" fmla="*/ 14 h 46"/>
                  <a:gd name="T76" fmla="*/ 15 w 21"/>
                  <a:gd name="T77" fmla="*/ 10 h 46"/>
                  <a:gd name="T78" fmla="*/ 13 w 21"/>
                  <a:gd name="T79" fmla="*/ 9 h 46"/>
                  <a:gd name="T80" fmla="*/ 11 w 21"/>
                  <a:gd name="T81" fmla="*/ 6 h 46"/>
                  <a:gd name="T82" fmla="*/ 8 w 21"/>
                  <a:gd name="T83" fmla="*/ 4 h 46"/>
                  <a:gd name="T84" fmla="*/ 11 w 21"/>
                  <a:gd name="T85" fmla="*/ 5 h 46"/>
                  <a:gd name="T86" fmla="*/ 16 w 21"/>
                  <a:gd name="T87" fmla="*/ 9 h 46"/>
                  <a:gd name="T88" fmla="*/ 19 w 21"/>
                  <a:gd name="T89" fmla="*/ 9 h 46"/>
                  <a:gd name="T90" fmla="*/ 16 w 21"/>
                  <a:gd name="T91" fmla="*/ 4 h 46"/>
                  <a:gd name="T92" fmla="*/ 12 w 21"/>
                  <a:gd name="T93" fmla="*/ 1 h 46"/>
                  <a:gd name="T94" fmla="*/ 9 w 21"/>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6">
                    <a:moveTo>
                      <a:pt x="9" y="0"/>
                    </a:moveTo>
                    <a:lnTo>
                      <a:pt x="9" y="0"/>
                    </a:lnTo>
                    <a:lnTo>
                      <a:pt x="7" y="0"/>
                    </a:lnTo>
                    <a:lnTo>
                      <a:pt x="5" y="0"/>
                    </a:lnTo>
                    <a:lnTo>
                      <a:pt x="4" y="1"/>
                    </a:lnTo>
                    <a:lnTo>
                      <a:pt x="4" y="1"/>
                    </a:lnTo>
                    <a:lnTo>
                      <a:pt x="3" y="3"/>
                    </a:lnTo>
                    <a:lnTo>
                      <a:pt x="4" y="4"/>
                    </a:lnTo>
                    <a:lnTo>
                      <a:pt x="4" y="8"/>
                    </a:lnTo>
                    <a:lnTo>
                      <a:pt x="4" y="8"/>
                    </a:lnTo>
                    <a:lnTo>
                      <a:pt x="5" y="10"/>
                    </a:lnTo>
                    <a:lnTo>
                      <a:pt x="5" y="10"/>
                    </a:lnTo>
                    <a:lnTo>
                      <a:pt x="5" y="13"/>
                    </a:lnTo>
                    <a:lnTo>
                      <a:pt x="4" y="14"/>
                    </a:lnTo>
                    <a:lnTo>
                      <a:pt x="4" y="14"/>
                    </a:lnTo>
                    <a:lnTo>
                      <a:pt x="3" y="17"/>
                    </a:lnTo>
                    <a:lnTo>
                      <a:pt x="3" y="21"/>
                    </a:lnTo>
                    <a:lnTo>
                      <a:pt x="3" y="21"/>
                    </a:lnTo>
                    <a:lnTo>
                      <a:pt x="1" y="22"/>
                    </a:lnTo>
                    <a:lnTo>
                      <a:pt x="1" y="22"/>
                    </a:lnTo>
                    <a:lnTo>
                      <a:pt x="0" y="24"/>
                    </a:lnTo>
                    <a:lnTo>
                      <a:pt x="0" y="24"/>
                    </a:lnTo>
                    <a:lnTo>
                      <a:pt x="0" y="25"/>
                    </a:lnTo>
                    <a:lnTo>
                      <a:pt x="0" y="25"/>
                    </a:lnTo>
                    <a:lnTo>
                      <a:pt x="0" y="25"/>
                    </a:lnTo>
                    <a:lnTo>
                      <a:pt x="1" y="26"/>
                    </a:lnTo>
                    <a:lnTo>
                      <a:pt x="3" y="28"/>
                    </a:lnTo>
                    <a:lnTo>
                      <a:pt x="3" y="28"/>
                    </a:lnTo>
                    <a:lnTo>
                      <a:pt x="3" y="33"/>
                    </a:lnTo>
                    <a:lnTo>
                      <a:pt x="3" y="33"/>
                    </a:lnTo>
                    <a:lnTo>
                      <a:pt x="4" y="37"/>
                    </a:lnTo>
                    <a:lnTo>
                      <a:pt x="4" y="37"/>
                    </a:lnTo>
                    <a:lnTo>
                      <a:pt x="4" y="40"/>
                    </a:lnTo>
                    <a:lnTo>
                      <a:pt x="4" y="40"/>
                    </a:lnTo>
                    <a:lnTo>
                      <a:pt x="5" y="42"/>
                    </a:lnTo>
                    <a:lnTo>
                      <a:pt x="5" y="42"/>
                    </a:lnTo>
                    <a:lnTo>
                      <a:pt x="7" y="45"/>
                    </a:lnTo>
                    <a:lnTo>
                      <a:pt x="7" y="45"/>
                    </a:lnTo>
                    <a:lnTo>
                      <a:pt x="9" y="46"/>
                    </a:lnTo>
                    <a:lnTo>
                      <a:pt x="13" y="46"/>
                    </a:lnTo>
                    <a:lnTo>
                      <a:pt x="13" y="46"/>
                    </a:lnTo>
                    <a:lnTo>
                      <a:pt x="16" y="46"/>
                    </a:lnTo>
                    <a:lnTo>
                      <a:pt x="19" y="46"/>
                    </a:lnTo>
                    <a:lnTo>
                      <a:pt x="19" y="46"/>
                    </a:lnTo>
                    <a:lnTo>
                      <a:pt x="19" y="45"/>
                    </a:lnTo>
                    <a:lnTo>
                      <a:pt x="17" y="44"/>
                    </a:lnTo>
                    <a:lnTo>
                      <a:pt x="16" y="42"/>
                    </a:lnTo>
                    <a:lnTo>
                      <a:pt x="12" y="41"/>
                    </a:lnTo>
                    <a:lnTo>
                      <a:pt x="11" y="38"/>
                    </a:lnTo>
                    <a:lnTo>
                      <a:pt x="11" y="38"/>
                    </a:lnTo>
                    <a:lnTo>
                      <a:pt x="13" y="38"/>
                    </a:lnTo>
                    <a:lnTo>
                      <a:pt x="16" y="38"/>
                    </a:lnTo>
                    <a:lnTo>
                      <a:pt x="16" y="38"/>
                    </a:lnTo>
                    <a:lnTo>
                      <a:pt x="16" y="36"/>
                    </a:lnTo>
                    <a:lnTo>
                      <a:pt x="16" y="33"/>
                    </a:lnTo>
                    <a:lnTo>
                      <a:pt x="16" y="33"/>
                    </a:lnTo>
                    <a:lnTo>
                      <a:pt x="15" y="30"/>
                    </a:lnTo>
                    <a:lnTo>
                      <a:pt x="15" y="30"/>
                    </a:lnTo>
                    <a:lnTo>
                      <a:pt x="13" y="29"/>
                    </a:lnTo>
                    <a:lnTo>
                      <a:pt x="12" y="26"/>
                    </a:lnTo>
                    <a:lnTo>
                      <a:pt x="12" y="26"/>
                    </a:lnTo>
                    <a:lnTo>
                      <a:pt x="15" y="26"/>
                    </a:lnTo>
                    <a:lnTo>
                      <a:pt x="16" y="26"/>
                    </a:lnTo>
                    <a:lnTo>
                      <a:pt x="16" y="26"/>
                    </a:lnTo>
                    <a:lnTo>
                      <a:pt x="17" y="25"/>
                    </a:lnTo>
                    <a:lnTo>
                      <a:pt x="17" y="22"/>
                    </a:lnTo>
                    <a:lnTo>
                      <a:pt x="17" y="22"/>
                    </a:lnTo>
                    <a:lnTo>
                      <a:pt x="19" y="21"/>
                    </a:lnTo>
                    <a:lnTo>
                      <a:pt x="19" y="21"/>
                    </a:lnTo>
                    <a:lnTo>
                      <a:pt x="19" y="20"/>
                    </a:lnTo>
                    <a:lnTo>
                      <a:pt x="19" y="20"/>
                    </a:lnTo>
                    <a:lnTo>
                      <a:pt x="21" y="18"/>
                    </a:lnTo>
                    <a:lnTo>
                      <a:pt x="21" y="18"/>
                    </a:lnTo>
                    <a:lnTo>
                      <a:pt x="21" y="18"/>
                    </a:lnTo>
                    <a:lnTo>
                      <a:pt x="21" y="17"/>
                    </a:lnTo>
                    <a:lnTo>
                      <a:pt x="20" y="14"/>
                    </a:lnTo>
                    <a:lnTo>
                      <a:pt x="15" y="10"/>
                    </a:lnTo>
                    <a:lnTo>
                      <a:pt x="15" y="10"/>
                    </a:lnTo>
                    <a:lnTo>
                      <a:pt x="13" y="9"/>
                    </a:lnTo>
                    <a:lnTo>
                      <a:pt x="13" y="9"/>
                    </a:lnTo>
                    <a:lnTo>
                      <a:pt x="11" y="6"/>
                    </a:lnTo>
                    <a:lnTo>
                      <a:pt x="11" y="6"/>
                    </a:lnTo>
                    <a:lnTo>
                      <a:pt x="9" y="5"/>
                    </a:lnTo>
                    <a:lnTo>
                      <a:pt x="8" y="4"/>
                    </a:lnTo>
                    <a:lnTo>
                      <a:pt x="8" y="4"/>
                    </a:lnTo>
                    <a:lnTo>
                      <a:pt x="11" y="5"/>
                    </a:lnTo>
                    <a:lnTo>
                      <a:pt x="13" y="8"/>
                    </a:lnTo>
                    <a:lnTo>
                      <a:pt x="16" y="9"/>
                    </a:lnTo>
                    <a:lnTo>
                      <a:pt x="19" y="9"/>
                    </a:lnTo>
                    <a:lnTo>
                      <a:pt x="19" y="9"/>
                    </a:lnTo>
                    <a:lnTo>
                      <a:pt x="19" y="6"/>
                    </a:lnTo>
                    <a:lnTo>
                      <a:pt x="16" y="4"/>
                    </a:lnTo>
                    <a:lnTo>
                      <a:pt x="16" y="4"/>
                    </a:lnTo>
                    <a:lnTo>
                      <a:pt x="12" y="1"/>
                    </a:lnTo>
                    <a:lnTo>
                      <a:pt x="11" y="0"/>
                    </a:lnTo>
                    <a:lnTo>
                      <a:pt x="9"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3" name="Freeform 108">
                <a:extLst>
                  <a:ext uri="{FF2B5EF4-FFF2-40B4-BE49-F238E27FC236}">
                    <a16:creationId xmlns:a16="http://schemas.microsoft.com/office/drawing/2014/main" xmlns="" id="{DBB33371-50A3-411A-B07C-275E0761C402}"/>
                  </a:ext>
                </a:extLst>
              </p:cNvPr>
              <p:cNvSpPr>
                <a:spLocks/>
              </p:cNvSpPr>
              <p:nvPr/>
            </p:nvSpPr>
            <p:spPr bwMode="auto">
              <a:xfrm>
                <a:off x="4068060" y="3713329"/>
                <a:ext cx="40340" cy="88364"/>
              </a:xfrm>
              <a:custGeom>
                <a:avLst/>
                <a:gdLst>
                  <a:gd name="T0" fmla="*/ 9 w 21"/>
                  <a:gd name="T1" fmla="*/ 0 h 46"/>
                  <a:gd name="T2" fmla="*/ 5 w 21"/>
                  <a:gd name="T3" fmla="*/ 0 h 46"/>
                  <a:gd name="T4" fmla="*/ 4 w 21"/>
                  <a:gd name="T5" fmla="*/ 1 h 46"/>
                  <a:gd name="T6" fmla="*/ 4 w 21"/>
                  <a:gd name="T7" fmla="*/ 4 h 46"/>
                  <a:gd name="T8" fmla="*/ 4 w 21"/>
                  <a:gd name="T9" fmla="*/ 8 h 46"/>
                  <a:gd name="T10" fmla="*/ 5 w 21"/>
                  <a:gd name="T11" fmla="*/ 10 h 46"/>
                  <a:gd name="T12" fmla="*/ 4 w 21"/>
                  <a:gd name="T13" fmla="*/ 14 h 46"/>
                  <a:gd name="T14" fmla="*/ 3 w 21"/>
                  <a:gd name="T15" fmla="*/ 17 h 46"/>
                  <a:gd name="T16" fmla="*/ 3 w 21"/>
                  <a:gd name="T17" fmla="*/ 21 h 46"/>
                  <a:gd name="T18" fmla="*/ 1 w 21"/>
                  <a:gd name="T19" fmla="*/ 22 h 46"/>
                  <a:gd name="T20" fmla="*/ 0 w 21"/>
                  <a:gd name="T21" fmla="*/ 24 h 46"/>
                  <a:gd name="T22" fmla="*/ 0 w 21"/>
                  <a:gd name="T23" fmla="*/ 25 h 46"/>
                  <a:gd name="T24" fmla="*/ 1 w 21"/>
                  <a:gd name="T25" fmla="*/ 26 h 46"/>
                  <a:gd name="T26" fmla="*/ 3 w 21"/>
                  <a:gd name="T27" fmla="*/ 28 h 46"/>
                  <a:gd name="T28" fmla="*/ 3 w 21"/>
                  <a:gd name="T29" fmla="*/ 33 h 46"/>
                  <a:gd name="T30" fmla="*/ 4 w 21"/>
                  <a:gd name="T31" fmla="*/ 37 h 46"/>
                  <a:gd name="T32" fmla="*/ 4 w 21"/>
                  <a:gd name="T33" fmla="*/ 40 h 46"/>
                  <a:gd name="T34" fmla="*/ 5 w 21"/>
                  <a:gd name="T35" fmla="*/ 42 h 46"/>
                  <a:gd name="T36" fmla="*/ 7 w 21"/>
                  <a:gd name="T37" fmla="*/ 45 h 46"/>
                  <a:gd name="T38" fmla="*/ 13 w 21"/>
                  <a:gd name="T39" fmla="*/ 46 h 46"/>
                  <a:gd name="T40" fmla="*/ 16 w 21"/>
                  <a:gd name="T41" fmla="*/ 46 h 46"/>
                  <a:gd name="T42" fmla="*/ 19 w 21"/>
                  <a:gd name="T43" fmla="*/ 46 h 46"/>
                  <a:gd name="T44" fmla="*/ 17 w 21"/>
                  <a:gd name="T45" fmla="*/ 44 h 46"/>
                  <a:gd name="T46" fmla="*/ 12 w 21"/>
                  <a:gd name="T47" fmla="*/ 41 h 46"/>
                  <a:gd name="T48" fmla="*/ 11 w 21"/>
                  <a:gd name="T49" fmla="*/ 38 h 46"/>
                  <a:gd name="T50" fmla="*/ 16 w 21"/>
                  <a:gd name="T51" fmla="*/ 38 h 46"/>
                  <a:gd name="T52" fmla="*/ 16 w 21"/>
                  <a:gd name="T53" fmla="*/ 36 h 46"/>
                  <a:gd name="T54" fmla="*/ 16 w 21"/>
                  <a:gd name="T55" fmla="*/ 33 h 46"/>
                  <a:gd name="T56" fmla="*/ 15 w 21"/>
                  <a:gd name="T57" fmla="*/ 30 h 46"/>
                  <a:gd name="T58" fmla="*/ 12 w 21"/>
                  <a:gd name="T59" fmla="*/ 26 h 46"/>
                  <a:gd name="T60" fmla="*/ 15 w 21"/>
                  <a:gd name="T61" fmla="*/ 26 h 46"/>
                  <a:gd name="T62" fmla="*/ 16 w 21"/>
                  <a:gd name="T63" fmla="*/ 26 h 46"/>
                  <a:gd name="T64" fmla="*/ 17 w 21"/>
                  <a:gd name="T65" fmla="*/ 22 h 46"/>
                  <a:gd name="T66" fmla="*/ 19 w 21"/>
                  <a:gd name="T67" fmla="*/ 21 h 46"/>
                  <a:gd name="T68" fmla="*/ 19 w 21"/>
                  <a:gd name="T69" fmla="*/ 20 h 46"/>
                  <a:gd name="T70" fmla="*/ 21 w 21"/>
                  <a:gd name="T71" fmla="*/ 18 h 46"/>
                  <a:gd name="T72" fmla="*/ 21 w 21"/>
                  <a:gd name="T73" fmla="*/ 18 h 46"/>
                  <a:gd name="T74" fmla="*/ 20 w 21"/>
                  <a:gd name="T75" fmla="*/ 14 h 46"/>
                  <a:gd name="T76" fmla="*/ 15 w 21"/>
                  <a:gd name="T77" fmla="*/ 10 h 46"/>
                  <a:gd name="T78" fmla="*/ 13 w 21"/>
                  <a:gd name="T79" fmla="*/ 9 h 46"/>
                  <a:gd name="T80" fmla="*/ 11 w 21"/>
                  <a:gd name="T81" fmla="*/ 6 h 46"/>
                  <a:gd name="T82" fmla="*/ 8 w 21"/>
                  <a:gd name="T83" fmla="*/ 4 h 46"/>
                  <a:gd name="T84" fmla="*/ 11 w 21"/>
                  <a:gd name="T85" fmla="*/ 5 h 46"/>
                  <a:gd name="T86" fmla="*/ 16 w 21"/>
                  <a:gd name="T87" fmla="*/ 9 h 46"/>
                  <a:gd name="T88" fmla="*/ 19 w 21"/>
                  <a:gd name="T89" fmla="*/ 9 h 46"/>
                  <a:gd name="T90" fmla="*/ 16 w 21"/>
                  <a:gd name="T91" fmla="*/ 4 h 46"/>
                  <a:gd name="T92" fmla="*/ 12 w 21"/>
                  <a:gd name="T93" fmla="*/ 1 h 46"/>
                  <a:gd name="T94" fmla="*/ 9 w 21"/>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6">
                    <a:moveTo>
                      <a:pt x="9" y="0"/>
                    </a:moveTo>
                    <a:lnTo>
                      <a:pt x="9" y="0"/>
                    </a:lnTo>
                    <a:lnTo>
                      <a:pt x="7" y="0"/>
                    </a:lnTo>
                    <a:lnTo>
                      <a:pt x="5" y="0"/>
                    </a:lnTo>
                    <a:lnTo>
                      <a:pt x="4" y="1"/>
                    </a:lnTo>
                    <a:lnTo>
                      <a:pt x="4" y="1"/>
                    </a:lnTo>
                    <a:lnTo>
                      <a:pt x="3" y="3"/>
                    </a:lnTo>
                    <a:lnTo>
                      <a:pt x="4" y="4"/>
                    </a:lnTo>
                    <a:lnTo>
                      <a:pt x="4" y="8"/>
                    </a:lnTo>
                    <a:lnTo>
                      <a:pt x="4" y="8"/>
                    </a:lnTo>
                    <a:lnTo>
                      <a:pt x="5" y="10"/>
                    </a:lnTo>
                    <a:lnTo>
                      <a:pt x="5" y="10"/>
                    </a:lnTo>
                    <a:lnTo>
                      <a:pt x="5" y="13"/>
                    </a:lnTo>
                    <a:lnTo>
                      <a:pt x="4" y="14"/>
                    </a:lnTo>
                    <a:lnTo>
                      <a:pt x="4" y="14"/>
                    </a:lnTo>
                    <a:lnTo>
                      <a:pt x="3" y="17"/>
                    </a:lnTo>
                    <a:lnTo>
                      <a:pt x="3" y="21"/>
                    </a:lnTo>
                    <a:lnTo>
                      <a:pt x="3" y="21"/>
                    </a:lnTo>
                    <a:lnTo>
                      <a:pt x="1" y="22"/>
                    </a:lnTo>
                    <a:lnTo>
                      <a:pt x="1" y="22"/>
                    </a:lnTo>
                    <a:lnTo>
                      <a:pt x="0" y="24"/>
                    </a:lnTo>
                    <a:lnTo>
                      <a:pt x="0" y="24"/>
                    </a:lnTo>
                    <a:lnTo>
                      <a:pt x="0" y="25"/>
                    </a:lnTo>
                    <a:lnTo>
                      <a:pt x="0" y="25"/>
                    </a:lnTo>
                    <a:lnTo>
                      <a:pt x="0" y="25"/>
                    </a:lnTo>
                    <a:lnTo>
                      <a:pt x="1" y="26"/>
                    </a:lnTo>
                    <a:lnTo>
                      <a:pt x="3" y="28"/>
                    </a:lnTo>
                    <a:lnTo>
                      <a:pt x="3" y="28"/>
                    </a:lnTo>
                    <a:lnTo>
                      <a:pt x="3" y="33"/>
                    </a:lnTo>
                    <a:lnTo>
                      <a:pt x="3" y="33"/>
                    </a:lnTo>
                    <a:lnTo>
                      <a:pt x="4" y="37"/>
                    </a:lnTo>
                    <a:lnTo>
                      <a:pt x="4" y="37"/>
                    </a:lnTo>
                    <a:lnTo>
                      <a:pt x="4" y="40"/>
                    </a:lnTo>
                    <a:lnTo>
                      <a:pt x="4" y="40"/>
                    </a:lnTo>
                    <a:lnTo>
                      <a:pt x="5" y="42"/>
                    </a:lnTo>
                    <a:lnTo>
                      <a:pt x="5" y="42"/>
                    </a:lnTo>
                    <a:lnTo>
                      <a:pt x="7" y="45"/>
                    </a:lnTo>
                    <a:lnTo>
                      <a:pt x="7" y="45"/>
                    </a:lnTo>
                    <a:lnTo>
                      <a:pt x="9" y="46"/>
                    </a:lnTo>
                    <a:lnTo>
                      <a:pt x="13" y="46"/>
                    </a:lnTo>
                    <a:lnTo>
                      <a:pt x="13" y="46"/>
                    </a:lnTo>
                    <a:lnTo>
                      <a:pt x="16" y="46"/>
                    </a:lnTo>
                    <a:lnTo>
                      <a:pt x="19" y="46"/>
                    </a:lnTo>
                    <a:lnTo>
                      <a:pt x="19" y="46"/>
                    </a:lnTo>
                    <a:lnTo>
                      <a:pt x="19" y="45"/>
                    </a:lnTo>
                    <a:lnTo>
                      <a:pt x="17" y="44"/>
                    </a:lnTo>
                    <a:lnTo>
                      <a:pt x="16" y="42"/>
                    </a:lnTo>
                    <a:lnTo>
                      <a:pt x="12" y="41"/>
                    </a:lnTo>
                    <a:lnTo>
                      <a:pt x="11" y="38"/>
                    </a:lnTo>
                    <a:lnTo>
                      <a:pt x="11" y="38"/>
                    </a:lnTo>
                    <a:lnTo>
                      <a:pt x="13" y="38"/>
                    </a:lnTo>
                    <a:lnTo>
                      <a:pt x="16" y="38"/>
                    </a:lnTo>
                    <a:lnTo>
                      <a:pt x="16" y="38"/>
                    </a:lnTo>
                    <a:lnTo>
                      <a:pt x="16" y="36"/>
                    </a:lnTo>
                    <a:lnTo>
                      <a:pt x="16" y="33"/>
                    </a:lnTo>
                    <a:lnTo>
                      <a:pt x="16" y="33"/>
                    </a:lnTo>
                    <a:lnTo>
                      <a:pt x="15" y="30"/>
                    </a:lnTo>
                    <a:lnTo>
                      <a:pt x="15" y="30"/>
                    </a:lnTo>
                    <a:lnTo>
                      <a:pt x="13" y="29"/>
                    </a:lnTo>
                    <a:lnTo>
                      <a:pt x="12" y="26"/>
                    </a:lnTo>
                    <a:lnTo>
                      <a:pt x="12" y="26"/>
                    </a:lnTo>
                    <a:lnTo>
                      <a:pt x="15" y="26"/>
                    </a:lnTo>
                    <a:lnTo>
                      <a:pt x="16" y="26"/>
                    </a:lnTo>
                    <a:lnTo>
                      <a:pt x="16" y="26"/>
                    </a:lnTo>
                    <a:lnTo>
                      <a:pt x="17" y="25"/>
                    </a:lnTo>
                    <a:lnTo>
                      <a:pt x="17" y="22"/>
                    </a:lnTo>
                    <a:lnTo>
                      <a:pt x="17" y="22"/>
                    </a:lnTo>
                    <a:lnTo>
                      <a:pt x="19" y="21"/>
                    </a:lnTo>
                    <a:lnTo>
                      <a:pt x="19" y="21"/>
                    </a:lnTo>
                    <a:lnTo>
                      <a:pt x="19" y="20"/>
                    </a:lnTo>
                    <a:lnTo>
                      <a:pt x="19" y="20"/>
                    </a:lnTo>
                    <a:lnTo>
                      <a:pt x="21" y="18"/>
                    </a:lnTo>
                    <a:lnTo>
                      <a:pt x="21" y="18"/>
                    </a:lnTo>
                    <a:lnTo>
                      <a:pt x="21" y="18"/>
                    </a:lnTo>
                    <a:lnTo>
                      <a:pt x="21" y="17"/>
                    </a:lnTo>
                    <a:lnTo>
                      <a:pt x="20" y="14"/>
                    </a:lnTo>
                    <a:lnTo>
                      <a:pt x="15" y="10"/>
                    </a:lnTo>
                    <a:lnTo>
                      <a:pt x="15" y="10"/>
                    </a:lnTo>
                    <a:lnTo>
                      <a:pt x="13" y="9"/>
                    </a:lnTo>
                    <a:lnTo>
                      <a:pt x="13" y="9"/>
                    </a:lnTo>
                    <a:lnTo>
                      <a:pt x="11" y="6"/>
                    </a:lnTo>
                    <a:lnTo>
                      <a:pt x="11" y="6"/>
                    </a:lnTo>
                    <a:lnTo>
                      <a:pt x="9" y="5"/>
                    </a:lnTo>
                    <a:lnTo>
                      <a:pt x="8" y="4"/>
                    </a:lnTo>
                    <a:lnTo>
                      <a:pt x="8" y="4"/>
                    </a:lnTo>
                    <a:lnTo>
                      <a:pt x="11" y="5"/>
                    </a:lnTo>
                    <a:lnTo>
                      <a:pt x="13" y="8"/>
                    </a:lnTo>
                    <a:lnTo>
                      <a:pt x="16" y="9"/>
                    </a:lnTo>
                    <a:lnTo>
                      <a:pt x="19" y="9"/>
                    </a:lnTo>
                    <a:lnTo>
                      <a:pt x="19" y="9"/>
                    </a:lnTo>
                    <a:lnTo>
                      <a:pt x="19" y="6"/>
                    </a:lnTo>
                    <a:lnTo>
                      <a:pt x="16" y="4"/>
                    </a:lnTo>
                    <a:lnTo>
                      <a:pt x="16" y="4"/>
                    </a:lnTo>
                    <a:lnTo>
                      <a:pt x="12" y="1"/>
                    </a:lnTo>
                    <a:lnTo>
                      <a:pt x="11" y="0"/>
                    </a:lnTo>
                    <a:lnTo>
                      <a:pt x="9"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44" name="Freeform 109">
                <a:extLst>
                  <a:ext uri="{FF2B5EF4-FFF2-40B4-BE49-F238E27FC236}">
                    <a16:creationId xmlns:a16="http://schemas.microsoft.com/office/drawing/2014/main" xmlns="" id="{74831289-A272-4A2C-A4AC-CAB2182CF2BA}"/>
                  </a:ext>
                </a:extLst>
              </p:cNvPr>
              <p:cNvSpPr>
                <a:spLocks/>
              </p:cNvSpPr>
              <p:nvPr/>
            </p:nvSpPr>
            <p:spPr bwMode="auto">
              <a:xfrm>
                <a:off x="4046930" y="3817060"/>
                <a:ext cx="28814" cy="44182"/>
              </a:xfrm>
              <a:custGeom>
                <a:avLst/>
                <a:gdLst>
                  <a:gd name="T0" fmla="*/ 7 w 15"/>
                  <a:gd name="T1" fmla="*/ 4 h 23"/>
                  <a:gd name="T2" fmla="*/ 7 w 15"/>
                  <a:gd name="T3" fmla="*/ 4 h 23"/>
                  <a:gd name="T4" fmla="*/ 4 w 15"/>
                  <a:gd name="T5" fmla="*/ 7 h 23"/>
                  <a:gd name="T6" fmla="*/ 2 w 15"/>
                  <a:gd name="T7" fmla="*/ 9 h 23"/>
                  <a:gd name="T8" fmla="*/ 2 w 15"/>
                  <a:gd name="T9" fmla="*/ 9 h 23"/>
                  <a:gd name="T10" fmla="*/ 0 w 15"/>
                  <a:gd name="T11" fmla="*/ 13 h 23"/>
                  <a:gd name="T12" fmla="*/ 0 w 15"/>
                  <a:gd name="T13" fmla="*/ 13 h 23"/>
                  <a:gd name="T14" fmla="*/ 0 w 15"/>
                  <a:gd name="T15" fmla="*/ 16 h 23"/>
                  <a:gd name="T16" fmla="*/ 0 w 15"/>
                  <a:gd name="T17" fmla="*/ 16 h 23"/>
                  <a:gd name="T18" fmla="*/ 0 w 15"/>
                  <a:gd name="T19" fmla="*/ 19 h 23"/>
                  <a:gd name="T20" fmla="*/ 0 w 15"/>
                  <a:gd name="T21" fmla="*/ 19 h 23"/>
                  <a:gd name="T22" fmla="*/ 0 w 15"/>
                  <a:gd name="T23" fmla="*/ 21 h 23"/>
                  <a:gd name="T24" fmla="*/ 3 w 15"/>
                  <a:gd name="T25" fmla="*/ 23 h 23"/>
                  <a:gd name="T26" fmla="*/ 3 w 15"/>
                  <a:gd name="T27" fmla="*/ 23 h 23"/>
                  <a:gd name="T28" fmla="*/ 4 w 15"/>
                  <a:gd name="T29" fmla="*/ 20 h 23"/>
                  <a:gd name="T30" fmla="*/ 4 w 15"/>
                  <a:gd name="T31" fmla="*/ 20 h 23"/>
                  <a:gd name="T32" fmla="*/ 4 w 15"/>
                  <a:gd name="T33" fmla="*/ 17 h 23"/>
                  <a:gd name="T34" fmla="*/ 4 w 15"/>
                  <a:gd name="T35" fmla="*/ 17 h 23"/>
                  <a:gd name="T36" fmla="*/ 7 w 15"/>
                  <a:gd name="T37" fmla="*/ 17 h 23"/>
                  <a:gd name="T38" fmla="*/ 8 w 15"/>
                  <a:gd name="T39" fmla="*/ 17 h 23"/>
                  <a:gd name="T40" fmla="*/ 8 w 15"/>
                  <a:gd name="T41" fmla="*/ 17 h 23"/>
                  <a:gd name="T42" fmla="*/ 11 w 15"/>
                  <a:gd name="T43" fmla="*/ 16 h 23"/>
                  <a:gd name="T44" fmla="*/ 12 w 15"/>
                  <a:gd name="T45" fmla="*/ 13 h 23"/>
                  <a:gd name="T46" fmla="*/ 12 w 15"/>
                  <a:gd name="T47" fmla="*/ 13 h 23"/>
                  <a:gd name="T48" fmla="*/ 14 w 15"/>
                  <a:gd name="T49" fmla="*/ 12 h 23"/>
                  <a:gd name="T50" fmla="*/ 15 w 15"/>
                  <a:gd name="T51" fmla="*/ 9 h 23"/>
                  <a:gd name="T52" fmla="*/ 15 w 15"/>
                  <a:gd name="T53" fmla="*/ 9 h 23"/>
                  <a:gd name="T54" fmla="*/ 15 w 15"/>
                  <a:gd name="T55" fmla="*/ 8 h 23"/>
                  <a:gd name="T56" fmla="*/ 14 w 15"/>
                  <a:gd name="T57" fmla="*/ 7 h 23"/>
                  <a:gd name="T58" fmla="*/ 14 w 15"/>
                  <a:gd name="T59" fmla="*/ 7 h 23"/>
                  <a:gd name="T60" fmla="*/ 12 w 15"/>
                  <a:gd name="T61" fmla="*/ 4 h 23"/>
                  <a:gd name="T62" fmla="*/ 12 w 15"/>
                  <a:gd name="T63" fmla="*/ 4 h 23"/>
                  <a:gd name="T64" fmla="*/ 12 w 15"/>
                  <a:gd name="T65" fmla="*/ 1 h 23"/>
                  <a:gd name="T66" fmla="*/ 12 w 15"/>
                  <a:gd name="T67" fmla="*/ 0 h 23"/>
                  <a:gd name="T68" fmla="*/ 12 w 15"/>
                  <a:gd name="T69" fmla="*/ 0 h 23"/>
                  <a:gd name="T70" fmla="*/ 11 w 15"/>
                  <a:gd name="T71" fmla="*/ 0 h 23"/>
                  <a:gd name="T72" fmla="*/ 10 w 15"/>
                  <a:gd name="T73" fmla="*/ 1 h 23"/>
                  <a:gd name="T74" fmla="*/ 7 w 15"/>
                  <a:gd name="T7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3">
                    <a:moveTo>
                      <a:pt x="7" y="4"/>
                    </a:moveTo>
                    <a:lnTo>
                      <a:pt x="7" y="4"/>
                    </a:lnTo>
                    <a:lnTo>
                      <a:pt x="4" y="7"/>
                    </a:lnTo>
                    <a:lnTo>
                      <a:pt x="2" y="9"/>
                    </a:lnTo>
                    <a:lnTo>
                      <a:pt x="2" y="9"/>
                    </a:lnTo>
                    <a:lnTo>
                      <a:pt x="0" y="13"/>
                    </a:lnTo>
                    <a:lnTo>
                      <a:pt x="0" y="13"/>
                    </a:lnTo>
                    <a:lnTo>
                      <a:pt x="0" y="16"/>
                    </a:lnTo>
                    <a:lnTo>
                      <a:pt x="0" y="16"/>
                    </a:lnTo>
                    <a:lnTo>
                      <a:pt x="0" y="19"/>
                    </a:lnTo>
                    <a:lnTo>
                      <a:pt x="0" y="19"/>
                    </a:lnTo>
                    <a:lnTo>
                      <a:pt x="0" y="21"/>
                    </a:lnTo>
                    <a:lnTo>
                      <a:pt x="3" y="23"/>
                    </a:lnTo>
                    <a:lnTo>
                      <a:pt x="3" y="23"/>
                    </a:lnTo>
                    <a:lnTo>
                      <a:pt x="4" y="20"/>
                    </a:lnTo>
                    <a:lnTo>
                      <a:pt x="4" y="20"/>
                    </a:lnTo>
                    <a:lnTo>
                      <a:pt x="4" y="17"/>
                    </a:lnTo>
                    <a:lnTo>
                      <a:pt x="4" y="17"/>
                    </a:lnTo>
                    <a:lnTo>
                      <a:pt x="7" y="17"/>
                    </a:lnTo>
                    <a:lnTo>
                      <a:pt x="8" y="17"/>
                    </a:lnTo>
                    <a:lnTo>
                      <a:pt x="8" y="17"/>
                    </a:lnTo>
                    <a:lnTo>
                      <a:pt x="11" y="16"/>
                    </a:lnTo>
                    <a:lnTo>
                      <a:pt x="12" y="13"/>
                    </a:lnTo>
                    <a:lnTo>
                      <a:pt x="12" y="13"/>
                    </a:lnTo>
                    <a:lnTo>
                      <a:pt x="14" y="12"/>
                    </a:lnTo>
                    <a:lnTo>
                      <a:pt x="15" y="9"/>
                    </a:lnTo>
                    <a:lnTo>
                      <a:pt x="15" y="9"/>
                    </a:lnTo>
                    <a:lnTo>
                      <a:pt x="15" y="8"/>
                    </a:lnTo>
                    <a:lnTo>
                      <a:pt x="14" y="7"/>
                    </a:lnTo>
                    <a:lnTo>
                      <a:pt x="14" y="7"/>
                    </a:lnTo>
                    <a:lnTo>
                      <a:pt x="12" y="4"/>
                    </a:lnTo>
                    <a:lnTo>
                      <a:pt x="12" y="4"/>
                    </a:lnTo>
                    <a:lnTo>
                      <a:pt x="12" y="1"/>
                    </a:lnTo>
                    <a:lnTo>
                      <a:pt x="12" y="0"/>
                    </a:lnTo>
                    <a:lnTo>
                      <a:pt x="12" y="0"/>
                    </a:lnTo>
                    <a:lnTo>
                      <a:pt x="11" y="0"/>
                    </a:lnTo>
                    <a:lnTo>
                      <a:pt x="10" y="1"/>
                    </a:lnTo>
                    <a:lnTo>
                      <a:pt x="7"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5" name="Freeform 110">
                <a:extLst>
                  <a:ext uri="{FF2B5EF4-FFF2-40B4-BE49-F238E27FC236}">
                    <a16:creationId xmlns:a16="http://schemas.microsoft.com/office/drawing/2014/main" xmlns="" id="{3C99F4E8-7BCB-4CE3-A044-EFBB7EC7E830}"/>
                  </a:ext>
                </a:extLst>
              </p:cNvPr>
              <p:cNvSpPr>
                <a:spLocks/>
              </p:cNvSpPr>
              <p:nvPr/>
            </p:nvSpPr>
            <p:spPr bwMode="auto">
              <a:xfrm>
                <a:off x="4046930" y="3817060"/>
                <a:ext cx="28814" cy="44182"/>
              </a:xfrm>
              <a:custGeom>
                <a:avLst/>
                <a:gdLst>
                  <a:gd name="T0" fmla="*/ 7 w 15"/>
                  <a:gd name="T1" fmla="*/ 4 h 23"/>
                  <a:gd name="T2" fmla="*/ 7 w 15"/>
                  <a:gd name="T3" fmla="*/ 4 h 23"/>
                  <a:gd name="T4" fmla="*/ 4 w 15"/>
                  <a:gd name="T5" fmla="*/ 7 h 23"/>
                  <a:gd name="T6" fmla="*/ 2 w 15"/>
                  <a:gd name="T7" fmla="*/ 9 h 23"/>
                  <a:gd name="T8" fmla="*/ 2 w 15"/>
                  <a:gd name="T9" fmla="*/ 9 h 23"/>
                  <a:gd name="T10" fmla="*/ 0 w 15"/>
                  <a:gd name="T11" fmla="*/ 13 h 23"/>
                  <a:gd name="T12" fmla="*/ 0 w 15"/>
                  <a:gd name="T13" fmla="*/ 13 h 23"/>
                  <a:gd name="T14" fmla="*/ 0 w 15"/>
                  <a:gd name="T15" fmla="*/ 16 h 23"/>
                  <a:gd name="T16" fmla="*/ 0 w 15"/>
                  <a:gd name="T17" fmla="*/ 16 h 23"/>
                  <a:gd name="T18" fmla="*/ 0 w 15"/>
                  <a:gd name="T19" fmla="*/ 19 h 23"/>
                  <a:gd name="T20" fmla="*/ 0 w 15"/>
                  <a:gd name="T21" fmla="*/ 19 h 23"/>
                  <a:gd name="T22" fmla="*/ 0 w 15"/>
                  <a:gd name="T23" fmla="*/ 21 h 23"/>
                  <a:gd name="T24" fmla="*/ 3 w 15"/>
                  <a:gd name="T25" fmla="*/ 23 h 23"/>
                  <a:gd name="T26" fmla="*/ 3 w 15"/>
                  <a:gd name="T27" fmla="*/ 23 h 23"/>
                  <a:gd name="T28" fmla="*/ 4 w 15"/>
                  <a:gd name="T29" fmla="*/ 20 h 23"/>
                  <a:gd name="T30" fmla="*/ 4 w 15"/>
                  <a:gd name="T31" fmla="*/ 20 h 23"/>
                  <a:gd name="T32" fmla="*/ 4 w 15"/>
                  <a:gd name="T33" fmla="*/ 17 h 23"/>
                  <a:gd name="T34" fmla="*/ 4 w 15"/>
                  <a:gd name="T35" fmla="*/ 17 h 23"/>
                  <a:gd name="T36" fmla="*/ 7 w 15"/>
                  <a:gd name="T37" fmla="*/ 17 h 23"/>
                  <a:gd name="T38" fmla="*/ 8 w 15"/>
                  <a:gd name="T39" fmla="*/ 17 h 23"/>
                  <a:gd name="T40" fmla="*/ 8 w 15"/>
                  <a:gd name="T41" fmla="*/ 17 h 23"/>
                  <a:gd name="T42" fmla="*/ 11 w 15"/>
                  <a:gd name="T43" fmla="*/ 16 h 23"/>
                  <a:gd name="T44" fmla="*/ 12 w 15"/>
                  <a:gd name="T45" fmla="*/ 13 h 23"/>
                  <a:gd name="T46" fmla="*/ 12 w 15"/>
                  <a:gd name="T47" fmla="*/ 13 h 23"/>
                  <a:gd name="T48" fmla="*/ 14 w 15"/>
                  <a:gd name="T49" fmla="*/ 12 h 23"/>
                  <a:gd name="T50" fmla="*/ 15 w 15"/>
                  <a:gd name="T51" fmla="*/ 9 h 23"/>
                  <a:gd name="T52" fmla="*/ 15 w 15"/>
                  <a:gd name="T53" fmla="*/ 9 h 23"/>
                  <a:gd name="T54" fmla="*/ 15 w 15"/>
                  <a:gd name="T55" fmla="*/ 8 h 23"/>
                  <a:gd name="T56" fmla="*/ 14 w 15"/>
                  <a:gd name="T57" fmla="*/ 7 h 23"/>
                  <a:gd name="T58" fmla="*/ 14 w 15"/>
                  <a:gd name="T59" fmla="*/ 7 h 23"/>
                  <a:gd name="T60" fmla="*/ 12 w 15"/>
                  <a:gd name="T61" fmla="*/ 4 h 23"/>
                  <a:gd name="T62" fmla="*/ 12 w 15"/>
                  <a:gd name="T63" fmla="*/ 4 h 23"/>
                  <a:gd name="T64" fmla="*/ 12 w 15"/>
                  <a:gd name="T65" fmla="*/ 1 h 23"/>
                  <a:gd name="T66" fmla="*/ 12 w 15"/>
                  <a:gd name="T67" fmla="*/ 0 h 23"/>
                  <a:gd name="T68" fmla="*/ 12 w 15"/>
                  <a:gd name="T69" fmla="*/ 0 h 23"/>
                  <a:gd name="T70" fmla="*/ 11 w 15"/>
                  <a:gd name="T71" fmla="*/ 0 h 23"/>
                  <a:gd name="T72" fmla="*/ 10 w 15"/>
                  <a:gd name="T73" fmla="*/ 1 h 23"/>
                  <a:gd name="T74" fmla="*/ 7 w 15"/>
                  <a:gd name="T7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3">
                    <a:moveTo>
                      <a:pt x="7" y="4"/>
                    </a:moveTo>
                    <a:lnTo>
                      <a:pt x="7" y="4"/>
                    </a:lnTo>
                    <a:lnTo>
                      <a:pt x="4" y="7"/>
                    </a:lnTo>
                    <a:lnTo>
                      <a:pt x="2" y="9"/>
                    </a:lnTo>
                    <a:lnTo>
                      <a:pt x="2" y="9"/>
                    </a:lnTo>
                    <a:lnTo>
                      <a:pt x="0" y="13"/>
                    </a:lnTo>
                    <a:lnTo>
                      <a:pt x="0" y="13"/>
                    </a:lnTo>
                    <a:lnTo>
                      <a:pt x="0" y="16"/>
                    </a:lnTo>
                    <a:lnTo>
                      <a:pt x="0" y="16"/>
                    </a:lnTo>
                    <a:lnTo>
                      <a:pt x="0" y="19"/>
                    </a:lnTo>
                    <a:lnTo>
                      <a:pt x="0" y="19"/>
                    </a:lnTo>
                    <a:lnTo>
                      <a:pt x="0" y="21"/>
                    </a:lnTo>
                    <a:lnTo>
                      <a:pt x="3" y="23"/>
                    </a:lnTo>
                    <a:lnTo>
                      <a:pt x="3" y="23"/>
                    </a:lnTo>
                    <a:lnTo>
                      <a:pt x="4" y="20"/>
                    </a:lnTo>
                    <a:lnTo>
                      <a:pt x="4" y="20"/>
                    </a:lnTo>
                    <a:lnTo>
                      <a:pt x="4" y="17"/>
                    </a:lnTo>
                    <a:lnTo>
                      <a:pt x="4" y="17"/>
                    </a:lnTo>
                    <a:lnTo>
                      <a:pt x="7" y="17"/>
                    </a:lnTo>
                    <a:lnTo>
                      <a:pt x="8" y="17"/>
                    </a:lnTo>
                    <a:lnTo>
                      <a:pt x="8" y="17"/>
                    </a:lnTo>
                    <a:lnTo>
                      <a:pt x="11" y="16"/>
                    </a:lnTo>
                    <a:lnTo>
                      <a:pt x="12" y="13"/>
                    </a:lnTo>
                    <a:lnTo>
                      <a:pt x="12" y="13"/>
                    </a:lnTo>
                    <a:lnTo>
                      <a:pt x="14" y="12"/>
                    </a:lnTo>
                    <a:lnTo>
                      <a:pt x="15" y="9"/>
                    </a:lnTo>
                    <a:lnTo>
                      <a:pt x="15" y="9"/>
                    </a:lnTo>
                    <a:lnTo>
                      <a:pt x="15" y="8"/>
                    </a:lnTo>
                    <a:lnTo>
                      <a:pt x="14" y="7"/>
                    </a:lnTo>
                    <a:lnTo>
                      <a:pt x="14" y="7"/>
                    </a:lnTo>
                    <a:lnTo>
                      <a:pt x="12" y="4"/>
                    </a:lnTo>
                    <a:lnTo>
                      <a:pt x="12" y="4"/>
                    </a:lnTo>
                    <a:lnTo>
                      <a:pt x="12" y="1"/>
                    </a:lnTo>
                    <a:lnTo>
                      <a:pt x="12" y="0"/>
                    </a:lnTo>
                    <a:lnTo>
                      <a:pt x="12" y="0"/>
                    </a:lnTo>
                    <a:lnTo>
                      <a:pt x="11" y="0"/>
                    </a:lnTo>
                    <a:lnTo>
                      <a:pt x="10" y="1"/>
                    </a:lnTo>
                    <a:lnTo>
                      <a:pt x="7"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46" name="Freeform 111">
                <a:extLst>
                  <a:ext uri="{FF2B5EF4-FFF2-40B4-BE49-F238E27FC236}">
                    <a16:creationId xmlns:a16="http://schemas.microsoft.com/office/drawing/2014/main" xmlns="" id="{300AD8B5-53ED-42B1-9948-E3E63503A00F}"/>
                  </a:ext>
                </a:extLst>
              </p:cNvPr>
              <p:cNvSpPr>
                <a:spLocks/>
              </p:cNvSpPr>
              <p:nvPr/>
            </p:nvSpPr>
            <p:spPr bwMode="auto">
              <a:xfrm>
                <a:off x="4267839" y="3461684"/>
                <a:ext cx="19209" cy="21130"/>
              </a:xfrm>
              <a:custGeom>
                <a:avLst/>
                <a:gdLst>
                  <a:gd name="T0" fmla="*/ 0 w 10"/>
                  <a:gd name="T1" fmla="*/ 7 h 11"/>
                  <a:gd name="T2" fmla="*/ 0 w 10"/>
                  <a:gd name="T3" fmla="*/ 7 h 11"/>
                  <a:gd name="T4" fmla="*/ 1 w 10"/>
                  <a:gd name="T5" fmla="*/ 5 h 11"/>
                  <a:gd name="T6" fmla="*/ 4 w 10"/>
                  <a:gd name="T7" fmla="*/ 4 h 11"/>
                  <a:gd name="T8" fmla="*/ 4 w 10"/>
                  <a:gd name="T9" fmla="*/ 4 h 11"/>
                  <a:gd name="T10" fmla="*/ 8 w 10"/>
                  <a:gd name="T11" fmla="*/ 0 h 11"/>
                  <a:gd name="T12" fmla="*/ 8 w 10"/>
                  <a:gd name="T13" fmla="*/ 0 h 11"/>
                  <a:gd name="T14" fmla="*/ 9 w 10"/>
                  <a:gd name="T15" fmla="*/ 0 h 11"/>
                  <a:gd name="T16" fmla="*/ 10 w 10"/>
                  <a:gd name="T17" fmla="*/ 0 h 11"/>
                  <a:gd name="T18" fmla="*/ 10 w 10"/>
                  <a:gd name="T19" fmla="*/ 3 h 11"/>
                  <a:gd name="T20" fmla="*/ 10 w 10"/>
                  <a:gd name="T21" fmla="*/ 3 h 11"/>
                  <a:gd name="T22" fmla="*/ 9 w 10"/>
                  <a:gd name="T23" fmla="*/ 5 h 11"/>
                  <a:gd name="T24" fmla="*/ 6 w 10"/>
                  <a:gd name="T25" fmla="*/ 8 h 11"/>
                  <a:gd name="T26" fmla="*/ 6 w 10"/>
                  <a:gd name="T27" fmla="*/ 8 h 11"/>
                  <a:gd name="T28" fmla="*/ 5 w 10"/>
                  <a:gd name="T29" fmla="*/ 9 h 11"/>
                  <a:gd name="T30" fmla="*/ 2 w 10"/>
                  <a:gd name="T31" fmla="*/ 11 h 11"/>
                  <a:gd name="T32" fmla="*/ 2 w 10"/>
                  <a:gd name="T33" fmla="*/ 11 h 11"/>
                  <a:gd name="T34" fmla="*/ 1 w 10"/>
                  <a:gd name="T35" fmla="*/ 9 h 11"/>
                  <a:gd name="T36" fmla="*/ 0 w 10"/>
                  <a:gd name="T3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0" y="7"/>
                    </a:moveTo>
                    <a:lnTo>
                      <a:pt x="0" y="7"/>
                    </a:lnTo>
                    <a:lnTo>
                      <a:pt x="1" y="5"/>
                    </a:lnTo>
                    <a:lnTo>
                      <a:pt x="4" y="4"/>
                    </a:lnTo>
                    <a:lnTo>
                      <a:pt x="4" y="4"/>
                    </a:lnTo>
                    <a:lnTo>
                      <a:pt x="8" y="0"/>
                    </a:lnTo>
                    <a:lnTo>
                      <a:pt x="8" y="0"/>
                    </a:lnTo>
                    <a:lnTo>
                      <a:pt x="9" y="0"/>
                    </a:lnTo>
                    <a:lnTo>
                      <a:pt x="10" y="0"/>
                    </a:lnTo>
                    <a:lnTo>
                      <a:pt x="10" y="3"/>
                    </a:lnTo>
                    <a:lnTo>
                      <a:pt x="10" y="3"/>
                    </a:lnTo>
                    <a:lnTo>
                      <a:pt x="9" y="5"/>
                    </a:lnTo>
                    <a:lnTo>
                      <a:pt x="6" y="8"/>
                    </a:lnTo>
                    <a:lnTo>
                      <a:pt x="6" y="8"/>
                    </a:lnTo>
                    <a:lnTo>
                      <a:pt x="5" y="9"/>
                    </a:lnTo>
                    <a:lnTo>
                      <a:pt x="2" y="11"/>
                    </a:lnTo>
                    <a:lnTo>
                      <a:pt x="2" y="11"/>
                    </a:lnTo>
                    <a:lnTo>
                      <a:pt x="1" y="9"/>
                    </a:lnTo>
                    <a:lnTo>
                      <a:pt x="0" y="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7" name="Freeform 112">
                <a:extLst>
                  <a:ext uri="{FF2B5EF4-FFF2-40B4-BE49-F238E27FC236}">
                    <a16:creationId xmlns:a16="http://schemas.microsoft.com/office/drawing/2014/main" xmlns="" id="{70131118-2E72-4961-9BB5-DF977763457F}"/>
                  </a:ext>
                </a:extLst>
              </p:cNvPr>
              <p:cNvSpPr>
                <a:spLocks/>
              </p:cNvSpPr>
              <p:nvPr/>
            </p:nvSpPr>
            <p:spPr bwMode="auto">
              <a:xfrm>
                <a:off x="4267839" y="3461684"/>
                <a:ext cx="19209" cy="21130"/>
              </a:xfrm>
              <a:custGeom>
                <a:avLst/>
                <a:gdLst>
                  <a:gd name="T0" fmla="*/ 0 w 10"/>
                  <a:gd name="T1" fmla="*/ 7 h 11"/>
                  <a:gd name="T2" fmla="*/ 0 w 10"/>
                  <a:gd name="T3" fmla="*/ 7 h 11"/>
                  <a:gd name="T4" fmla="*/ 1 w 10"/>
                  <a:gd name="T5" fmla="*/ 5 h 11"/>
                  <a:gd name="T6" fmla="*/ 4 w 10"/>
                  <a:gd name="T7" fmla="*/ 4 h 11"/>
                  <a:gd name="T8" fmla="*/ 4 w 10"/>
                  <a:gd name="T9" fmla="*/ 4 h 11"/>
                  <a:gd name="T10" fmla="*/ 8 w 10"/>
                  <a:gd name="T11" fmla="*/ 0 h 11"/>
                  <a:gd name="T12" fmla="*/ 8 w 10"/>
                  <a:gd name="T13" fmla="*/ 0 h 11"/>
                  <a:gd name="T14" fmla="*/ 9 w 10"/>
                  <a:gd name="T15" fmla="*/ 0 h 11"/>
                  <a:gd name="T16" fmla="*/ 10 w 10"/>
                  <a:gd name="T17" fmla="*/ 0 h 11"/>
                  <a:gd name="T18" fmla="*/ 10 w 10"/>
                  <a:gd name="T19" fmla="*/ 3 h 11"/>
                  <a:gd name="T20" fmla="*/ 10 w 10"/>
                  <a:gd name="T21" fmla="*/ 3 h 11"/>
                  <a:gd name="T22" fmla="*/ 9 w 10"/>
                  <a:gd name="T23" fmla="*/ 5 h 11"/>
                  <a:gd name="T24" fmla="*/ 6 w 10"/>
                  <a:gd name="T25" fmla="*/ 8 h 11"/>
                  <a:gd name="T26" fmla="*/ 6 w 10"/>
                  <a:gd name="T27" fmla="*/ 8 h 11"/>
                  <a:gd name="T28" fmla="*/ 5 w 10"/>
                  <a:gd name="T29" fmla="*/ 9 h 11"/>
                  <a:gd name="T30" fmla="*/ 2 w 10"/>
                  <a:gd name="T31" fmla="*/ 11 h 11"/>
                  <a:gd name="T32" fmla="*/ 2 w 10"/>
                  <a:gd name="T33" fmla="*/ 11 h 11"/>
                  <a:gd name="T34" fmla="*/ 1 w 10"/>
                  <a:gd name="T35" fmla="*/ 9 h 11"/>
                  <a:gd name="T36" fmla="*/ 0 w 10"/>
                  <a:gd name="T3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0" y="7"/>
                    </a:moveTo>
                    <a:lnTo>
                      <a:pt x="0" y="7"/>
                    </a:lnTo>
                    <a:lnTo>
                      <a:pt x="1" y="5"/>
                    </a:lnTo>
                    <a:lnTo>
                      <a:pt x="4" y="4"/>
                    </a:lnTo>
                    <a:lnTo>
                      <a:pt x="4" y="4"/>
                    </a:lnTo>
                    <a:lnTo>
                      <a:pt x="8" y="0"/>
                    </a:lnTo>
                    <a:lnTo>
                      <a:pt x="8" y="0"/>
                    </a:lnTo>
                    <a:lnTo>
                      <a:pt x="9" y="0"/>
                    </a:lnTo>
                    <a:lnTo>
                      <a:pt x="10" y="0"/>
                    </a:lnTo>
                    <a:lnTo>
                      <a:pt x="10" y="3"/>
                    </a:lnTo>
                    <a:lnTo>
                      <a:pt x="10" y="3"/>
                    </a:lnTo>
                    <a:lnTo>
                      <a:pt x="9" y="5"/>
                    </a:lnTo>
                    <a:lnTo>
                      <a:pt x="6" y="8"/>
                    </a:lnTo>
                    <a:lnTo>
                      <a:pt x="6" y="8"/>
                    </a:lnTo>
                    <a:lnTo>
                      <a:pt x="5" y="9"/>
                    </a:lnTo>
                    <a:lnTo>
                      <a:pt x="2" y="11"/>
                    </a:lnTo>
                    <a:lnTo>
                      <a:pt x="2" y="11"/>
                    </a:lnTo>
                    <a:lnTo>
                      <a:pt x="1" y="9"/>
                    </a:lnTo>
                    <a:lnTo>
                      <a:pt x="0" y="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60" name="Freeform 125">
                <a:extLst>
                  <a:ext uri="{FF2B5EF4-FFF2-40B4-BE49-F238E27FC236}">
                    <a16:creationId xmlns:a16="http://schemas.microsoft.com/office/drawing/2014/main" xmlns="" id="{5FDD7133-833F-4E48-9914-CBA75BB6577F}"/>
                  </a:ext>
                </a:extLst>
              </p:cNvPr>
              <p:cNvSpPr>
                <a:spLocks/>
              </p:cNvSpPr>
              <p:nvPr/>
            </p:nvSpPr>
            <p:spPr bwMode="auto">
              <a:xfrm>
                <a:off x="4728867" y="3188910"/>
                <a:ext cx="107573" cy="76838"/>
              </a:xfrm>
              <a:custGeom>
                <a:avLst/>
                <a:gdLst>
                  <a:gd name="T0" fmla="*/ 30 w 56"/>
                  <a:gd name="T1" fmla="*/ 22 h 40"/>
                  <a:gd name="T2" fmla="*/ 24 w 56"/>
                  <a:gd name="T3" fmla="*/ 23 h 40"/>
                  <a:gd name="T4" fmla="*/ 23 w 56"/>
                  <a:gd name="T5" fmla="*/ 23 h 40"/>
                  <a:gd name="T6" fmla="*/ 22 w 56"/>
                  <a:gd name="T7" fmla="*/ 20 h 40"/>
                  <a:gd name="T8" fmla="*/ 23 w 56"/>
                  <a:gd name="T9" fmla="*/ 19 h 40"/>
                  <a:gd name="T10" fmla="*/ 26 w 56"/>
                  <a:gd name="T11" fmla="*/ 18 h 40"/>
                  <a:gd name="T12" fmla="*/ 26 w 56"/>
                  <a:gd name="T13" fmla="*/ 15 h 40"/>
                  <a:gd name="T14" fmla="*/ 28 w 56"/>
                  <a:gd name="T15" fmla="*/ 14 h 40"/>
                  <a:gd name="T16" fmla="*/ 31 w 56"/>
                  <a:gd name="T17" fmla="*/ 11 h 40"/>
                  <a:gd name="T18" fmla="*/ 30 w 56"/>
                  <a:gd name="T19" fmla="*/ 10 h 40"/>
                  <a:gd name="T20" fmla="*/ 26 w 56"/>
                  <a:gd name="T21" fmla="*/ 7 h 40"/>
                  <a:gd name="T22" fmla="*/ 24 w 56"/>
                  <a:gd name="T23" fmla="*/ 6 h 40"/>
                  <a:gd name="T24" fmla="*/ 23 w 56"/>
                  <a:gd name="T25" fmla="*/ 3 h 40"/>
                  <a:gd name="T26" fmla="*/ 19 w 56"/>
                  <a:gd name="T27" fmla="*/ 3 h 40"/>
                  <a:gd name="T28" fmla="*/ 14 w 56"/>
                  <a:gd name="T29" fmla="*/ 0 h 40"/>
                  <a:gd name="T30" fmla="*/ 10 w 56"/>
                  <a:gd name="T31" fmla="*/ 0 h 40"/>
                  <a:gd name="T32" fmla="*/ 7 w 56"/>
                  <a:gd name="T33" fmla="*/ 2 h 40"/>
                  <a:gd name="T34" fmla="*/ 4 w 56"/>
                  <a:gd name="T35" fmla="*/ 3 h 40"/>
                  <a:gd name="T36" fmla="*/ 3 w 56"/>
                  <a:gd name="T37" fmla="*/ 6 h 40"/>
                  <a:gd name="T38" fmla="*/ 3 w 56"/>
                  <a:gd name="T39" fmla="*/ 12 h 40"/>
                  <a:gd name="T40" fmla="*/ 0 w 56"/>
                  <a:gd name="T41" fmla="*/ 18 h 40"/>
                  <a:gd name="T42" fmla="*/ 2 w 56"/>
                  <a:gd name="T43" fmla="*/ 22 h 40"/>
                  <a:gd name="T44" fmla="*/ 3 w 56"/>
                  <a:gd name="T45" fmla="*/ 24 h 40"/>
                  <a:gd name="T46" fmla="*/ 4 w 56"/>
                  <a:gd name="T47" fmla="*/ 30 h 40"/>
                  <a:gd name="T48" fmla="*/ 7 w 56"/>
                  <a:gd name="T49" fmla="*/ 30 h 40"/>
                  <a:gd name="T50" fmla="*/ 8 w 56"/>
                  <a:gd name="T51" fmla="*/ 23 h 40"/>
                  <a:gd name="T52" fmla="*/ 10 w 56"/>
                  <a:gd name="T53" fmla="*/ 19 h 40"/>
                  <a:gd name="T54" fmla="*/ 12 w 56"/>
                  <a:gd name="T55" fmla="*/ 19 h 40"/>
                  <a:gd name="T56" fmla="*/ 12 w 56"/>
                  <a:gd name="T57" fmla="*/ 22 h 40"/>
                  <a:gd name="T58" fmla="*/ 11 w 56"/>
                  <a:gd name="T59" fmla="*/ 28 h 40"/>
                  <a:gd name="T60" fmla="*/ 11 w 56"/>
                  <a:gd name="T61" fmla="*/ 31 h 40"/>
                  <a:gd name="T62" fmla="*/ 12 w 56"/>
                  <a:gd name="T63" fmla="*/ 32 h 40"/>
                  <a:gd name="T64" fmla="*/ 12 w 56"/>
                  <a:gd name="T65" fmla="*/ 33 h 40"/>
                  <a:gd name="T66" fmla="*/ 16 w 56"/>
                  <a:gd name="T67" fmla="*/ 37 h 40"/>
                  <a:gd name="T68" fmla="*/ 20 w 56"/>
                  <a:gd name="T69" fmla="*/ 37 h 40"/>
                  <a:gd name="T70" fmla="*/ 24 w 56"/>
                  <a:gd name="T71" fmla="*/ 35 h 40"/>
                  <a:gd name="T72" fmla="*/ 30 w 56"/>
                  <a:gd name="T73" fmla="*/ 32 h 40"/>
                  <a:gd name="T74" fmla="*/ 32 w 56"/>
                  <a:gd name="T75" fmla="*/ 32 h 40"/>
                  <a:gd name="T76" fmla="*/ 35 w 56"/>
                  <a:gd name="T77" fmla="*/ 35 h 40"/>
                  <a:gd name="T78" fmla="*/ 36 w 56"/>
                  <a:gd name="T79" fmla="*/ 37 h 40"/>
                  <a:gd name="T80" fmla="*/ 43 w 56"/>
                  <a:gd name="T81" fmla="*/ 40 h 40"/>
                  <a:gd name="T82" fmla="*/ 50 w 56"/>
                  <a:gd name="T83" fmla="*/ 37 h 40"/>
                  <a:gd name="T84" fmla="*/ 54 w 56"/>
                  <a:gd name="T85" fmla="*/ 36 h 40"/>
                  <a:gd name="T86" fmla="*/ 56 w 56"/>
                  <a:gd name="T87" fmla="*/ 32 h 40"/>
                  <a:gd name="T88" fmla="*/ 56 w 56"/>
                  <a:gd name="T89" fmla="*/ 30 h 40"/>
                  <a:gd name="T90" fmla="*/ 56 w 56"/>
                  <a:gd name="T91" fmla="*/ 28 h 40"/>
                  <a:gd name="T92" fmla="*/ 51 w 56"/>
                  <a:gd name="T93" fmla="*/ 28 h 40"/>
                  <a:gd name="T94" fmla="*/ 48 w 56"/>
                  <a:gd name="T95" fmla="*/ 31 h 40"/>
                  <a:gd name="T96" fmla="*/ 47 w 56"/>
                  <a:gd name="T97" fmla="*/ 32 h 40"/>
                  <a:gd name="T98" fmla="*/ 43 w 56"/>
                  <a:gd name="T99" fmla="*/ 32 h 40"/>
                  <a:gd name="T100" fmla="*/ 40 w 56"/>
                  <a:gd name="T101" fmla="*/ 30 h 40"/>
                  <a:gd name="T102" fmla="*/ 40 w 56"/>
                  <a:gd name="T103" fmla="*/ 27 h 40"/>
                  <a:gd name="T104" fmla="*/ 40 w 56"/>
                  <a:gd name="T105" fmla="*/ 24 h 40"/>
                  <a:gd name="T106" fmla="*/ 36 w 56"/>
                  <a:gd name="T107" fmla="*/ 23 h 40"/>
                  <a:gd name="T108" fmla="*/ 32 w 56"/>
                  <a:gd name="T109"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 h="40">
                    <a:moveTo>
                      <a:pt x="30" y="22"/>
                    </a:moveTo>
                    <a:lnTo>
                      <a:pt x="30" y="22"/>
                    </a:lnTo>
                    <a:lnTo>
                      <a:pt x="27" y="22"/>
                    </a:lnTo>
                    <a:lnTo>
                      <a:pt x="24" y="23"/>
                    </a:lnTo>
                    <a:lnTo>
                      <a:pt x="24" y="23"/>
                    </a:lnTo>
                    <a:lnTo>
                      <a:pt x="23" y="23"/>
                    </a:lnTo>
                    <a:lnTo>
                      <a:pt x="22" y="23"/>
                    </a:lnTo>
                    <a:lnTo>
                      <a:pt x="22" y="20"/>
                    </a:lnTo>
                    <a:lnTo>
                      <a:pt x="23" y="19"/>
                    </a:lnTo>
                    <a:lnTo>
                      <a:pt x="23" y="19"/>
                    </a:lnTo>
                    <a:lnTo>
                      <a:pt x="26" y="18"/>
                    </a:lnTo>
                    <a:lnTo>
                      <a:pt x="26" y="18"/>
                    </a:lnTo>
                    <a:lnTo>
                      <a:pt x="26" y="15"/>
                    </a:lnTo>
                    <a:lnTo>
                      <a:pt x="26" y="15"/>
                    </a:lnTo>
                    <a:lnTo>
                      <a:pt x="28" y="14"/>
                    </a:lnTo>
                    <a:lnTo>
                      <a:pt x="28" y="14"/>
                    </a:lnTo>
                    <a:lnTo>
                      <a:pt x="30" y="12"/>
                    </a:lnTo>
                    <a:lnTo>
                      <a:pt x="31" y="11"/>
                    </a:lnTo>
                    <a:lnTo>
                      <a:pt x="30" y="10"/>
                    </a:lnTo>
                    <a:lnTo>
                      <a:pt x="30" y="10"/>
                    </a:lnTo>
                    <a:lnTo>
                      <a:pt x="27" y="8"/>
                    </a:lnTo>
                    <a:lnTo>
                      <a:pt x="26" y="7"/>
                    </a:lnTo>
                    <a:lnTo>
                      <a:pt x="26" y="7"/>
                    </a:lnTo>
                    <a:lnTo>
                      <a:pt x="24" y="6"/>
                    </a:lnTo>
                    <a:lnTo>
                      <a:pt x="23" y="3"/>
                    </a:lnTo>
                    <a:lnTo>
                      <a:pt x="23" y="3"/>
                    </a:lnTo>
                    <a:lnTo>
                      <a:pt x="19" y="3"/>
                    </a:lnTo>
                    <a:lnTo>
                      <a:pt x="19" y="3"/>
                    </a:lnTo>
                    <a:lnTo>
                      <a:pt x="16" y="2"/>
                    </a:lnTo>
                    <a:lnTo>
                      <a:pt x="14" y="0"/>
                    </a:lnTo>
                    <a:lnTo>
                      <a:pt x="14" y="0"/>
                    </a:lnTo>
                    <a:lnTo>
                      <a:pt x="10" y="0"/>
                    </a:lnTo>
                    <a:lnTo>
                      <a:pt x="7" y="2"/>
                    </a:lnTo>
                    <a:lnTo>
                      <a:pt x="7" y="2"/>
                    </a:lnTo>
                    <a:lnTo>
                      <a:pt x="6" y="3"/>
                    </a:lnTo>
                    <a:lnTo>
                      <a:pt x="4" y="3"/>
                    </a:lnTo>
                    <a:lnTo>
                      <a:pt x="4" y="3"/>
                    </a:lnTo>
                    <a:lnTo>
                      <a:pt x="3" y="6"/>
                    </a:lnTo>
                    <a:lnTo>
                      <a:pt x="3" y="7"/>
                    </a:lnTo>
                    <a:lnTo>
                      <a:pt x="3" y="12"/>
                    </a:lnTo>
                    <a:lnTo>
                      <a:pt x="3" y="12"/>
                    </a:lnTo>
                    <a:lnTo>
                      <a:pt x="0" y="18"/>
                    </a:lnTo>
                    <a:lnTo>
                      <a:pt x="0" y="18"/>
                    </a:lnTo>
                    <a:lnTo>
                      <a:pt x="2" y="22"/>
                    </a:lnTo>
                    <a:lnTo>
                      <a:pt x="3" y="24"/>
                    </a:lnTo>
                    <a:lnTo>
                      <a:pt x="3" y="24"/>
                    </a:lnTo>
                    <a:lnTo>
                      <a:pt x="3" y="28"/>
                    </a:lnTo>
                    <a:lnTo>
                      <a:pt x="4" y="30"/>
                    </a:lnTo>
                    <a:lnTo>
                      <a:pt x="7" y="30"/>
                    </a:lnTo>
                    <a:lnTo>
                      <a:pt x="7" y="30"/>
                    </a:lnTo>
                    <a:lnTo>
                      <a:pt x="8" y="23"/>
                    </a:lnTo>
                    <a:lnTo>
                      <a:pt x="8" y="23"/>
                    </a:lnTo>
                    <a:lnTo>
                      <a:pt x="10" y="19"/>
                    </a:lnTo>
                    <a:lnTo>
                      <a:pt x="10" y="19"/>
                    </a:lnTo>
                    <a:lnTo>
                      <a:pt x="11" y="18"/>
                    </a:lnTo>
                    <a:lnTo>
                      <a:pt x="12" y="19"/>
                    </a:lnTo>
                    <a:lnTo>
                      <a:pt x="12" y="19"/>
                    </a:lnTo>
                    <a:lnTo>
                      <a:pt x="12" y="22"/>
                    </a:lnTo>
                    <a:lnTo>
                      <a:pt x="12" y="24"/>
                    </a:lnTo>
                    <a:lnTo>
                      <a:pt x="11" y="28"/>
                    </a:lnTo>
                    <a:lnTo>
                      <a:pt x="11" y="31"/>
                    </a:lnTo>
                    <a:lnTo>
                      <a:pt x="11" y="31"/>
                    </a:lnTo>
                    <a:lnTo>
                      <a:pt x="12" y="32"/>
                    </a:lnTo>
                    <a:lnTo>
                      <a:pt x="12" y="32"/>
                    </a:lnTo>
                    <a:lnTo>
                      <a:pt x="12" y="33"/>
                    </a:lnTo>
                    <a:lnTo>
                      <a:pt x="12" y="33"/>
                    </a:lnTo>
                    <a:lnTo>
                      <a:pt x="14" y="36"/>
                    </a:lnTo>
                    <a:lnTo>
                      <a:pt x="16" y="37"/>
                    </a:lnTo>
                    <a:lnTo>
                      <a:pt x="16" y="37"/>
                    </a:lnTo>
                    <a:lnTo>
                      <a:pt x="20" y="37"/>
                    </a:lnTo>
                    <a:lnTo>
                      <a:pt x="24" y="35"/>
                    </a:lnTo>
                    <a:lnTo>
                      <a:pt x="24" y="35"/>
                    </a:lnTo>
                    <a:lnTo>
                      <a:pt x="27" y="33"/>
                    </a:lnTo>
                    <a:lnTo>
                      <a:pt x="30" y="32"/>
                    </a:lnTo>
                    <a:lnTo>
                      <a:pt x="30" y="32"/>
                    </a:lnTo>
                    <a:lnTo>
                      <a:pt x="32" y="32"/>
                    </a:lnTo>
                    <a:lnTo>
                      <a:pt x="35" y="35"/>
                    </a:lnTo>
                    <a:lnTo>
                      <a:pt x="35" y="35"/>
                    </a:lnTo>
                    <a:lnTo>
                      <a:pt x="36" y="37"/>
                    </a:lnTo>
                    <a:lnTo>
                      <a:pt x="36" y="37"/>
                    </a:lnTo>
                    <a:lnTo>
                      <a:pt x="43" y="40"/>
                    </a:lnTo>
                    <a:lnTo>
                      <a:pt x="43" y="40"/>
                    </a:lnTo>
                    <a:lnTo>
                      <a:pt x="47" y="39"/>
                    </a:lnTo>
                    <a:lnTo>
                      <a:pt x="50" y="37"/>
                    </a:lnTo>
                    <a:lnTo>
                      <a:pt x="50" y="37"/>
                    </a:lnTo>
                    <a:lnTo>
                      <a:pt x="54" y="36"/>
                    </a:lnTo>
                    <a:lnTo>
                      <a:pt x="55" y="35"/>
                    </a:lnTo>
                    <a:lnTo>
                      <a:pt x="56" y="32"/>
                    </a:lnTo>
                    <a:lnTo>
                      <a:pt x="56" y="32"/>
                    </a:lnTo>
                    <a:lnTo>
                      <a:pt x="56" y="30"/>
                    </a:lnTo>
                    <a:lnTo>
                      <a:pt x="56" y="28"/>
                    </a:lnTo>
                    <a:lnTo>
                      <a:pt x="56" y="28"/>
                    </a:lnTo>
                    <a:lnTo>
                      <a:pt x="54" y="28"/>
                    </a:lnTo>
                    <a:lnTo>
                      <a:pt x="51" y="28"/>
                    </a:lnTo>
                    <a:lnTo>
                      <a:pt x="51" y="28"/>
                    </a:lnTo>
                    <a:lnTo>
                      <a:pt x="48" y="31"/>
                    </a:lnTo>
                    <a:lnTo>
                      <a:pt x="47" y="32"/>
                    </a:lnTo>
                    <a:lnTo>
                      <a:pt x="47" y="32"/>
                    </a:lnTo>
                    <a:lnTo>
                      <a:pt x="44" y="33"/>
                    </a:lnTo>
                    <a:lnTo>
                      <a:pt x="43" y="32"/>
                    </a:lnTo>
                    <a:lnTo>
                      <a:pt x="42" y="31"/>
                    </a:lnTo>
                    <a:lnTo>
                      <a:pt x="40" y="30"/>
                    </a:lnTo>
                    <a:lnTo>
                      <a:pt x="40" y="30"/>
                    </a:lnTo>
                    <a:lnTo>
                      <a:pt x="40" y="27"/>
                    </a:lnTo>
                    <a:lnTo>
                      <a:pt x="40" y="24"/>
                    </a:lnTo>
                    <a:lnTo>
                      <a:pt x="40" y="24"/>
                    </a:lnTo>
                    <a:lnTo>
                      <a:pt x="39" y="23"/>
                    </a:lnTo>
                    <a:lnTo>
                      <a:pt x="36" y="23"/>
                    </a:lnTo>
                    <a:lnTo>
                      <a:pt x="36" y="23"/>
                    </a:lnTo>
                    <a:lnTo>
                      <a:pt x="32" y="22"/>
                    </a:lnTo>
                    <a:lnTo>
                      <a:pt x="30" y="2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1" name="Freeform 126">
                <a:extLst>
                  <a:ext uri="{FF2B5EF4-FFF2-40B4-BE49-F238E27FC236}">
                    <a16:creationId xmlns:a16="http://schemas.microsoft.com/office/drawing/2014/main" xmlns="" id="{0B04E916-0BD3-48FE-B6DF-2852C488A171}"/>
                  </a:ext>
                </a:extLst>
              </p:cNvPr>
              <p:cNvSpPr>
                <a:spLocks/>
              </p:cNvSpPr>
              <p:nvPr/>
            </p:nvSpPr>
            <p:spPr bwMode="auto">
              <a:xfrm>
                <a:off x="4728867" y="3188910"/>
                <a:ext cx="107573" cy="76838"/>
              </a:xfrm>
              <a:custGeom>
                <a:avLst/>
                <a:gdLst>
                  <a:gd name="T0" fmla="*/ 30 w 56"/>
                  <a:gd name="T1" fmla="*/ 22 h 40"/>
                  <a:gd name="T2" fmla="*/ 24 w 56"/>
                  <a:gd name="T3" fmla="*/ 23 h 40"/>
                  <a:gd name="T4" fmla="*/ 23 w 56"/>
                  <a:gd name="T5" fmla="*/ 23 h 40"/>
                  <a:gd name="T6" fmla="*/ 22 w 56"/>
                  <a:gd name="T7" fmla="*/ 20 h 40"/>
                  <a:gd name="T8" fmla="*/ 23 w 56"/>
                  <a:gd name="T9" fmla="*/ 19 h 40"/>
                  <a:gd name="T10" fmla="*/ 26 w 56"/>
                  <a:gd name="T11" fmla="*/ 18 h 40"/>
                  <a:gd name="T12" fmla="*/ 26 w 56"/>
                  <a:gd name="T13" fmla="*/ 15 h 40"/>
                  <a:gd name="T14" fmla="*/ 28 w 56"/>
                  <a:gd name="T15" fmla="*/ 14 h 40"/>
                  <a:gd name="T16" fmla="*/ 31 w 56"/>
                  <a:gd name="T17" fmla="*/ 11 h 40"/>
                  <a:gd name="T18" fmla="*/ 30 w 56"/>
                  <a:gd name="T19" fmla="*/ 10 h 40"/>
                  <a:gd name="T20" fmla="*/ 26 w 56"/>
                  <a:gd name="T21" fmla="*/ 7 h 40"/>
                  <a:gd name="T22" fmla="*/ 24 w 56"/>
                  <a:gd name="T23" fmla="*/ 6 h 40"/>
                  <a:gd name="T24" fmla="*/ 23 w 56"/>
                  <a:gd name="T25" fmla="*/ 3 h 40"/>
                  <a:gd name="T26" fmla="*/ 19 w 56"/>
                  <a:gd name="T27" fmla="*/ 3 h 40"/>
                  <a:gd name="T28" fmla="*/ 14 w 56"/>
                  <a:gd name="T29" fmla="*/ 0 h 40"/>
                  <a:gd name="T30" fmla="*/ 10 w 56"/>
                  <a:gd name="T31" fmla="*/ 0 h 40"/>
                  <a:gd name="T32" fmla="*/ 7 w 56"/>
                  <a:gd name="T33" fmla="*/ 2 h 40"/>
                  <a:gd name="T34" fmla="*/ 4 w 56"/>
                  <a:gd name="T35" fmla="*/ 3 h 40"/>
                  <a:gd name="T36" fmla="*/ 3 w 56"/>
                  <a:gd name="T37" fmla="*/ 6 h 40"/>
                  <a:gd name="T38" fmla="*/ 3 w 56"/>
                  <a:gd name="T39" fmla="*/ 12 h 40"/>
                  <a:gd name="T40" fmla="*/ 0 w 56"/>
                  <a:gd name="T41" fmla="*/ 18 h 40"/>
                  <a:gd name="T42" fmla="*/ 2 w 56"/>
                  <a:gd name="T43" fmla="*/ 22 h 40"/>
                  <a:gd name="T44" fmla="*/ 3 w 56"/>
                  <a:gd name="T45" fmla="*/ 24 h 40"/>
                  <a:gd name="T46" fmla="*/ 4 w 56"/>
                  <a:gd name="T47" fmla="*/ 30 h 40"/>
                  <a:gd name="T48" fmla="*/ 7 w 56"/>
                  <a:gd name="T49" fmla="*/ 30 h 40"/>
                  <a:gd name="T50" fmla="*/ 8 w 56"/>
                  <a:gd name="T51" fmla="*/ 23 h 40"/>
                  <a:gd name="T52" fmla="*/ 10 w 56"/>
                  <a:gd name="T53" fmla="*/ 19 h 40"/>
                  <a:gd name="T54" fmla="*/ 12 w 56"/>
                  <a:gd name="T55" fmla="*/ 19 h 40"/>
                  <a:gd name="T56" fmla="*/ 12 w 56"/>
                  <a:gd name="T57" fmla="*/ 22 h 40"/>
                  <a:gd name="T58" fmla="*/ 11 w 56"/>
                  <a:gd name="T59" fmla="*/ 28 h 40"/>
                  <a:gd name="T60" fmla="*/ 11 w 56"/>
                  <a:gd name="T61" fmla="*/ 31 h 40"/>
                  <a:gd name="T62" fmla="*/ 12 w 56"/>
                  <a:gd name="T63" fmla="*/ 32 h 40"/>
                  <a:gd name="T64" fmla="*/ 12 w 56"/>
                  <a:gd name="T65" fmla="*/ 33 h 40"/>
                  <a:gd name="T66" fmla="*/ 16 w 56"/>
                  <a:gd name="T67" fmla="*/ 37 h 40"/>
                  <a:gd name="T68" fmla="*/ 20 w 56"/>
                  <a:gd name="T69" fmla="*/ 37 h 40"/>
                  <a:gd name="T70" fmla="*/ 24 w 56"/>
                  <a:gd name="T71" fmla="*/ 35 h 40"/>
                  <a:gd name="T72" fmla="*/ 30 w 56"/>
                  <a:gd name="T73" fmla="*/ 32 h 40"/>
                  <a:gd name="T74" fmla="*/ 32 w 56"/>
                  <a:gd name="T75" fmla="*/ 32 h 40"/>
                  <a:gd name="T76" fmla="*/ 35 w 56"/>
                  <a:gd name="T77" fmla="*/ 35 h 40"/>
                  <a:gd name="T78" fmla="*/ 36 w 56"/>
                  <a:gd name="T79" fmla="*/ 37 h 40"/>
                  <a:gd name="T80" fmla="*/ 43 w 56"/>
                  <a:gd name="T81" fmla="*/ 40 h 40"/>
                  <a:gd name="T82" fmla="*/ 50 w 56"/>
                  <a:gd name="T83" fmla="*/ 37 h 40"/>
                  <a:gd name="T84" fmla="*/ 54 w 56"/>
                  <a:gd name="T85" fmla="*/ 36 h 40"/>
                  <a:gd name="T86" fmla="*/ 56 w 56"/>
                  <a:gd name="T87" fmla="*/ 32 h 40"/>
                  <a:gd name="T88" fmla="*/ 56 w 56"/>
                  <a:gd name="T89" fmla="*/ 30 h 40"/>
                  <a:gd name="T90" fmla="*/ 56 w 56"/>
                  <a:gd name="T91" fmla="*/ 28 h 40"/>
                  <a:gd name="T92" fmla="*/ 51 w 56"/>
                  <a:gd name="T93" fmla="*/ 28 h 40"/>
                  <a:gd name="T94" fmla="*/ 48 w 56"/>
                  <a:gd name="T95" fmla="*/ 31 h 40"/>
                  <a:gd name="T96" fmla="*/ 47 w 56"/>
                  <a:gd name="T97" fmla="*/ 32 h 40"/>
                  <a:gd name="T98" fmla="*/ 43 w 56"/>
                  <a:gd name="T99" fmla="*/ 32 h 40"/>
                  <a:gd name="T100" fmla="*/ 40 w 56"/>
                  <a:gd name="T101" fmla="*/ 30 h 40"/>
                  <a:gd name="T102" fmla="*/ 40 w 56"/>
                  <a:gd name="T103" fmla="*/ 27 h 40"/>
                  <a:gd name="T104" fmla="*/ 40 w 56"/>
                  <a:gd name="T105" fmla="*/ 24 h 40"/>
                  <a:gd name="T106" fmla="*/ 36 w 56"/>
                  <a:gd name="T107" fmla="*/ 23 h 40"/>
                  <a:gd name="T108" fmla="*/ 32 w 56"/>
                  <a:gd name="T109"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 h="40">
                    <a:moveTo>
                      <a:pt x="30" y="22"/>
                    </a:moveTo>
                    <a:lnTo>
                      <a:pt x="30" y="22"/>
                    </a:lnTo>
                    <a:lnTo>
                      <a:pt x="27" y="22"/>
                    </a:lnTo>
                    <a:lnTo>
                      <a:pt x="24" y="23"/>
                    </a:lnTo>
                    <a:lnTo>
                      <a:pt x="24" y="23"/>
                    </a:lnTo>
                    <a:lnTo>
                      <a:pt x="23" y="23"/>
                    </a:lnTo>
                    <a:lnTo>
                      <a:pt x="22" y="23"/>
                    </a:lnTo>
                    <a:lnTo>
                      <a:pt x="22" y="20"/>
                    </a:lnTo>
                    <a:lnTo>
                      <a:pt x="23" y="19"/>
                    </a:lnTo>
                    <a:lnTo>
                      <a:pt x="23" y="19"/>
                    </a:lnTo>
                    <a:lnTo>
                      <a:pt x="26" y="18"/>
                    </a:lnTo>
                    <a:lnTo>
                      <a:pt x="26" y="18"/>
                    </a:lnTo>
                    <a:lnTo>
                      <a:pt x="26" y="15"/>
                    </a:lnTo>
                    <a:lnTo>
                      <a:pt x="26" y="15"/>
                    </a:lnTo>
                    <a:lnTo>
                      <a:pt x="28" y="14"/>
                    </a:lnTo>
                    <a:lnTo>
                      <a:pt x="28" y="14"/>
                    </a:lnTo>
                    <a:lnTo>
                      <a:pt x="30" y="12"/>
                    </a:lnTo>
                    <a:lnTo>
                      <a:pt x="31" y="11"/>
                    </a:lnTo>
                    <a:lnTo>
                      <a:pt x="30" y="10"/>
                    </a:lnTo>
                    <a:lnTo>
                      <a:pt x="30" y="10"/>
                    </a:lnTo>
                    <a:lnTo>
                      <a:pt x="27" y="8"/>
                    </a:lnTo>
                    <a:lnTo>
                      <a:pt x="26" y="7"/>
                    </a:lnTo>
                    <a:lnTo>
                      <a:pt x="26" y="7"/>
                    </a:lnTo>
                    <a:lnTo>
                      <a:pt x="24" y="6"/>
                    </a:lnTo>
                    <a:lnTo>
                      <a:pt x="23" y="3"/>
                    </a:lnTo>
                    <a:lnTo>
                      <a:pt x="23" y="3"/>
                    </a:lnTo>
                    <a:lnTo>
                      <a:pt x="19" y="3"/>
                    </a:lnTo>
                    <a:lnTo>
                      <a:pt x="19" y="3"/>
                    </a:lnTo>
                    <a:lnTo>
                      <a:pt x="16" y="2"/>
                    </a:lnTo>
                    <a:lnTo>
                      <a:pt x="14" y="0"/>
                    </a:lnTo>
                    <a:lnTo>
                      <a:pt x="14" y="0"/>
                    </a:lnTo>
                    <a:lnTo>
                      <a:pt x="10" y="0"/>
                    </a:lnTo>
                    <a:lnTo>
                      <a:pt x="7" y="2"/>
                    </a:lnTo>
                    <a:lnTo>
                      <a:pt x="7" y="2"/>
                    </a:lnTo>
                    <a:lnTo>
                      <a:pt x="6" y="3"/>
                    </a:lnTo>
                    <a:lnTo>
                      <a:pt x="4" y="3"/>
                    </a:lnTo>
                    <a:lnTo>
                      <a:pt x="4" y="3"/>
                    </a:lnTo>
                    <a:lnTo>
                      <a:pt x="3" y="6"/>
                    </a:lnTo>
                    <a:lnTo>
                      <a:pt x="3" y="7"/>
                    </a:lnTo>
                    <a:lnTo>
                      <a:pt x="3" y="12"/>
                    </a:lnTo>
                    <a:lnTo>
                      <a:pt x="3" y="12"/>
                    </a:lnTo>
                    <a:lnTo>
                      <a:pt x="0" y="18"/>
                    </a:lnTo>
                    <a:lnTo>
                      <a:pt x="0" y="18"/>
                    </a:lnTo>
                    <a:lnTo>
                      <a:pt x="2" y="22"/>
                    </a:lnTo>
                    <a:lnTo>
                      <a:pt x="3" y="24"/>
                    </a:lnTo>
                    <a:lnTo>
                      <a:pt x="3" y="24"/>
                    </a:lnTo>
                    <a:lnTo>
                      <a:pt x="3" y="28"/>
                    </a:lnTo>
                    <a:lnTo>
                      <a:pt x="4" y="30"/>
                    </a:lnTo>
                    <a:lnTo>
                      <a:pt x="7" y="30"/>
                    </a:lnTo>
                    <a:lnTo>
                      <a:pt x="7" y="30"/>
                    </a:lnTo>
                    <a:lnTo>
                      <a:pt x="8" y="23"/>
                    </a:lnTo>
                    <a:lnTo>
                      <a:pt x="8" y="23"/>
                    </a:lnTo>
                    <a:lnTo>
                      <a:pt x="10" y="19"/>
                    </a:lnTo>
                    <a:lnTo>
                      <a:pt x="10" y="19"/>
                    </a:lnTo>
                    <a:lnTo>
                      <a:pt x="11" y="18"/>
                    </a:lnTo>
                    <a:lnTo>
                      <a:pt x="12" y="19"/>
                    </a:lnTo>
                    <a:lnTo>
                      <a:pt x="12" y="19"/>
                    </a:lnTo>
                    <a:lnTo>
                      <a:pt x="12" y="22"/>
                    </a:lnTo>
                    <a:lnTo>
                      <a:pt x="12" y="24"/>
                    </a:lnTo>
                    <a:lnTo>
                      <a:pt x="11" y="28"/>
                    </a:lnTo>
                    <a:lnTo>
                      <a:pt x="11" y="31"/>
                    </a:lnTo>
                    <a:lnTo>
                      <a:pt x="11" y="31"/>
                    </a:lnTo>
                    <a:lnTo>
                      <a:pt x="12" y="32"/>
                    </a:lnTo>
                    <a:lnTo>
                      <a:pt x="12" y="32"/>
                    </a:lnTo>
                    <a:lnTo>
                      <a:pt x="12" y="33"/>
                    </a:lnTo>
                    <a:lnTo>
                      <a:pt x="12" y="33"/>
                    </a:lnTo>
                    <a:lnTo>
                      <a:pt x="14" y="36"/>
                    </a:lnTo>
                    <a:lnTo>
                      <a:pt x="16" y="37"/>
                    </a:lnTo>
                    <a:lnTo>
                      <a:pt x="16" y="37"/>
                    </a:lnTo>
                    <a:lnTo>
                      <a:pt x="20" y="37"/>
                    </a:lnTo>
                    <a:lnTo>
                      <a:pt x="24" y="35"/>
                    </a:lnTo>
                    <a:lnTo>
                      <a:pt x="24" y="35"/>
                    </a:lnTo>
                    <a:lnTo>
                      <a:pt x="27" y="33"/>
                    </a:lnTo>
                    <a:lnTo>
                      <a:pt x="30" y="32"/>
                    </a:lnTo>
                    <a:lnTo>
                      <a:pt x="30" y="32"/>
                    </a:lnTo>
                    <a:lnTo>
                      <a:pt x="32" y="32"/>
                    </a:lnTo>
                    <a:lnTo>
                      <a:pt x="35" y="35"/>
                    </a:lnTo>
                    <a:lnTo>
                      <a:pt x="35" y="35"/>
                    </a:lnTo>
                    <a:lnTo>
                      <a:pt x="36" y="37"/>
                    </a:lnTo>
                    <a:lnTo>
                      <a:pt x="36" y="37"/>
                    </a:lnTo>
                    <a:lnTo>
                      <a:pt x="43" y="40"/>
                    </a:lnTo>
                    <a:lnTo>
                      <a:pt x="43" y="40"/>
                    </a:lnTo>
                    <a:lnTo>
                      <a:pt x="47" y="39"/>
                    </a:lnTo>
                    <a:lnTo>
                      <a:pt x="50" y="37"/>
                    </a:lnTo>
                    <a:lnTo>
                      <a:pt x="50" y="37"/>
                    </a:lnTo>
                    <a:lnTo>
                      <a:pt x="54" y="36"/>
                    </a:lnTo>
                    <a:lnTo>
                      <a:pt x="55" y="35"/>
                    </a:lnTo>
                    <a:lnTo>
                      <a:pt x="56" y="32"/>
                    </a:lnTo>
                    <a:lnTo>
                      <a:pt x="56" y="32"/>
                    </a:lnTo>
                    <a:lnTo>
                      <a:pt x="56" y="30"/>
                    </a:lnTo>
                    <a:lnTo>
                      <a:pt x="56" y="28"/>
                    </a:lnTo>
                    <a:lnTo>
                      <a:pt x="56" y="28"/>
                    </a:lnTo>
                    <a:lnTo>
                      <a:pt x="54" y="28"/>
                    </a:lnTo>
                    <a:lnTo>
                      <a:pt x="51" y="28"/>
                    </a:lnTo>
                    <a:lnTo>
                      <a:pt x="51" y="28"/>
                    </a:lnTo>
                    <a:lnTo>
                      <a:pt x="48" y="31"/>
                    </a:lnTo>
                    <a:lnTo>
                      <a:pt x="47" y="32"/>
                    </a:lnTo>
                    <a:lnTo>
                      <a:pt x="47" y="32"/>
                    </a:lnTo>
                    <a:lnTo>
                      <a:pt x="44" y="33"/>
                    </a:lnTo>
                    <a:lnTo>
                      <a:pt x="43" y="32"/>
                    </a:lnTo>
                    <a:lnTo>
                      <a:pt x="42" y="31"/>
                    </a:lnTo>
                    <a:lnTo>
                      <a:pt x="40" y="30"/>
                    </a:lnTo>
                    <a:lnTo>
                      <a:pt x="40" y="30"/>
                    </a:lnTo>
                    <a:lnTo>
                      <a:pt x="40" y="27"/>
                    </a:lnTo>
                    <a:lnTo>
                      <a:pt x="40" y="24"/>
                    </a:lnTo>
                    <a:lnTo>
                      <a:pt x="40" y="24"/>
                    </a:lnTo>
                    <a:lnTo>
                      <a:pt x="39" y="23"/>
                    </a:lnTo>
                    <a:lnTo>
                      <a:pt x="36" y="23"/>
                    </a:lnTo>
                    <a:lnTo>
                      <a:pt x="36" y="23"/>
                    </a:lnTo>
                    <a:lnTo>
                      <a:pt x="32" y="22"/>
                    </a:lnTo>
                    <a:lnTo>
                      <a:pt x="30" y="2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62" name="Freeform 127">
                <a:extLst>
                  <a:ext uri="{FF2B5EF4-FFF2-40B4-BE49-F238E27FC236}">
                    <a16:creationId xmlns:a16="http://schemas.microsoft.com/office/drawing/2014/main" xmlns="" id="{9E7229AA-80AF-46D9-88E4-7EE7D926BB7D}"/>
                  </a:ext>
                </a:extLst>
              </p:cNvPr>
              <p:cNvSpPr>
                <a:spLocks/>
              </p:cNvSpPr>
              <p:nvPr/>
            </p:nvSpPr>
            <p:spPr bwMode="auto">
              <a:xfrm>
                <a:off x="4723104" y="3256143"/>
                <a:ext cx="36498" cy="38419"/>
              </a:xfrm>
              <a:custGeom>
                <a:avLst/>
                <a:gdLst>
                  <a:gd name="T0" fmla="*/ 2 w 19"/>
                  <a:gd name="T1" fmla="*/ 1 h 20"/>
                  <a:gd name="T2" fmla="*/ 2 w 19"/>
                  <a:gd name="T3" fmla="*/ 1 h 20"/>
                  <a:gd name="T4" fmla="*/ 1 w 19"/>
                  <a:gd name="T5" fmla="*/ 2 h 20"/>
                  <a:gd name="T6" fmla="*/ 0 w 19"/>
                  <a:gd name="T7" fmla="*/ 5 h 20"/>
                  <a:gd name="T8" fmla="*/ 0 w 19"/>
                  <a:gd name="T9" fmla="*/ 5 h 20"/>
                  <a:gd name="T10" fmla="*/ 1 w 19"/>
                  <a:gd name="T11" fmla="*/ 6 h 20"/>
                  <a:gd name="T12" fmla="*/ 2 w 19"/>
                  <a:gd name="T13" fmla="*/ 6 h 20"/>
                  <a:gd name="T14" fmla="*/ 2 w 19"/>
                  <a:gd name="T15" fmla="*/ 6 h 20"/>
                  <a:gd name="T16" fmla="*/ 3 w 19"/>
                  <a:gd name="T17" fmla="*/ 10 h 20"/>
                  <a:gd name="T18" fmla="*/ 3 w 19"/>
                  <a:gd name="T19" fmla="*/ 10 h 20"/>
                  <a:gd name="T20" fmla="*/ 6 w 19"/>
                  <a:gd name="T21" fmla="*/ 14 h 20"/>
                  <a:gd name="T22" fmla="*/ 6 w 19"/>
                  <a:gd name="T23" fmla="*/ 14 h 20"/>
                  <a:gd name="T24" fmla="*/ 9 w 19"/>
                  <a:gd name="T25" fmla="*/ 18 h 20"/>
                  <a:gd name="T26" fmla="*/ 9 w 19"/>
                  <a:gd name="T27" fmla="*/ 18 h 20"/>
                  <a:gd name="T28" fmla="*/ 10 w 19"/>
                  <a:gd name="T29" fmla="*/ 20 h 20"/>
                  <a:gd name="T30" fmla="*/ 13 w 19"/>
                  <a:gd name="T31" fmla="*/ 20 h 20"/>
                  <a:gd name="T32" fmla="*/ 13 w 19"/>
                  <a:gd name="T33" fmla="*/ 20 h 20"/>
                  <a:gd name="T34" fmla="*/ 15 w 19"/>
                  <a:gd name="T35" fmla="*/ 20 h 20"/>
                  <a:gd name="T36" fmla="*/ 17 w 19"/>
                  <a:gd name="T37" fmla="*/ 18 h 20"/>
                  <a:gd name="T38" fmla="*/ 17 w 19"/>
                  <a:gd name="T39" fmla="*/ 18 h 20"/>
                  <a:gd name="T40" fmla="*/ 19 w 19"/>
                  <a:gd name="T41" fmla="*/ 17 h 20"/>
                  <a:gd name="T42" fmla="*/ 19 w 19"/>
                  <a:gd name="T43" fmla="*/ 17 h 20"/>
                  <a:gd name="T44" fmla="*/ 19 w 19"/>
                  <a:gd name="T45" fmla="*/ 14 h 20"/>
                  <a:gd name="T46" fmla="*/ 19 w 19"/>
                  <a:gd name="T47" fmla="*/ 12 h 20"/>
                  <a:gd name="T48" fmla="*/ 15 w 19"/>
                  <a:gd name="T49" fmla="*/ 8 h 20"/>
                  <a:gd name="T50" fmla="*/ 15 w 19"/>
                  <a:gd name="T51" fmla="*/ 8 h 20"/>
                  <a:gd name="T52" fmla="*/ 13 w 19"/>
                  <a:gd name="T53" fmla="*/ 4 h 20"/>
                  <a:gd name="T54" fmla="*/ 13 w 19"/>
                  <a:gd name="T55" fmla="*/ 4 h 20"/>
                  <a:gd name="T56" fmla="*/ 10 w 19"/>
                  <a:gd name="T57" fmla="*/ 2 h 20"/>
                  <a:gd name="T58" fmla="*/ 7 w 19"/>
                  <a:gd name="T59" fmla="*/ 1 h 20"/>
                  <a:gd name="T60" fmla="*/ 7 w 19"/>
                  <a:gd name="T61" fmla="*/ 1 h 20"/>
                  <a:gd name="T62" fmla="*/ 5 w 19"/>
                  <a:gd name="T63" fmla="*/ 0 h 20"/>
                  <a:gd name="T64" fmla="*/ 2 w 19"/>
                  <a:gd name="T6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0">
                    <a:moveTo>
                      <a:pt x="2" y="1"/>
                    </a:moveTo>
                    <a:lnTo>
                      <a:pt x="2" y="1"/>
                    </a:lnTo>
                    <a:lnTo>
                      <a:pt x="1" y="2"/>
                    </a:lnTo>
                    <a:lnTo>
                      <a:pt x="0" y="5"/>
                    </a:lnTo>
                    <a:lnTo>
                      <a:pt x="0" y="5"/>
                    </a:lnTo>
                    <a:lnTo>
                      <a:pt x="1" y="6"/>
                    </a:lnTo>
                    <a:lnTo>
                      <a:pt x="2" y="6"/>
                    </a:lnTo>
                    <a:lnTo>
                      <a:pt x="2" y="6"/>
                    </a:lnTo>
                    <a:lnTo>
                      <a:pt x="3" y="10"/>
                    </a:lnTo>
                    <a:lnTo>
                      <a:pt x="3" y="10"/>
                    </a:lnTo>
                    <a:lnTo>
                      <a:pt x="6" y="14"/>
                    </a:lnTo>
                    <a:lnTo>
                      <a:pt x="6" y="14"/>
                    </a:lnTo>
                    <a:lnTo>
                      <a:pt x="9" y="18"/>
                    </a:lnTo>
                    <a:lnTo>
                      <a:pt x="9" y="18"/>
                    </a:lnTo>
                    <a:lnTo>
                      <a:pt x="10" y="20"/>
                    </a:lnTo>
                    <a:lnTo>
                      <a:pt x="13" y="20"/>
                    </a:lnTo>
                    <a:lnTo>
                      <a:pt x="13" y="20"/>
                    </a:lnTo>
                    <a:lnTo>
                      <a:pt x="15" y="20"/>
                    </a:lnTo>
                    <a:lnTo>
                      <a:pt x="17" y="18"/>
                    </a:lnTo>
                    <a:lnTo>
                      <a:pt x="17" y="18"/>
                    </a:lnTo>
                    <a:lnTo>
                      <a:pt x="19" y="17"/>
                    </a:lnTo>
                    <a:lnTo>
                      <a:pt x="19" y="17"/>
                    </a:lnTo>
                    <a:lnTo>
                      <a:pt x="19" y="14"/>
                    </a:lnTo>
                    <a:lnTo>
                      <a:pt x="19" y="12"/>
                    </a:lnTo>
                    <a:lnTo>
                      <a:pt x="15" y="8"/>
                    </a:lnTo>
                    <a:lnTo>
                      <a:pt x="15" y="8"/>
                    </a:lnTo>
                    <a:lnTo>
                      <a:pt x="13" y="4"/>
                    </a:lnTo>
                    <a:lnTo>
                      <a:pt x="13" y="4"/>
                    </a:lnTo>
                    <a:lnTo>
                      <a:pt x="10" y="2"/>
                    </a:lnTo>
                    <a:lnTo>
                      <a:pt x="7" y="1"/>
                    </a:lnTo>
                    <a:lnTo>
                      <a:pt x="7" y="1"/>
                    </a:lnTo>
                    <a:lnTo>
                      <a:pt x="5" y="0"/>
                    </a:lnTo>
                    <a:lnTo>
                      <a:pt x="2"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3" name="Freeform 128">
                <a:extLst>
                  <a:ext uri="{FF2B5EF4-FFF2-40B4-BE49-F238E27FC236}">
                    <a16:creationId xmlns:a16="http://schemas.microsoft.com/office/drawing/2014/main" xmlns="" id="{0A29381A-1664-4EC2-B674-70082B5BC4A9}"/>
                  </a:ext>
                </a:extLst>
              </p:cNvPr>
              <p:cNvSpPr>
                <a:spLocks/>
              </p:cNvSpPr>
              <p:nvPr/>
            </p:nvSpPr>
            <p:spPr bwMode="auto">
              <a:xfrm>
                <a:off x="4723104" y="3256143"/>
                <a:ext cx="36498" cy="38419"/>
              </a:xfrm>
              <a:custGeom>
                <a:avLst/>
                <a:gdLst>
                  <a:gd name="T0" fmla="*/ 2 w 19"/>
                  <a:gd name="T1" fmla="*/ 1 h 20"/>
                  <a:gd name="T2" fmla="*/ 2 w 19"/>
                  <a:gd name="T3" fmla="*/ 1 h 20"/>
                  <a:gd name="T4" fmla="*/ 1 w 19"/>
                  <a:gd name="T5" fmla="*/ 2 h 20"/>
                  <a:gd name="T6" fmla="*/ 0 w 19"/>
                  <a:gd name="T7" fmla="*/ 5 h 20"/>
                  <a:gd name="T8" fmla="*/ 0 w 19"/>
                  <a:gd name="T9" fmla="*/ 5 h 20"/>
                  <a:gd name="T10" fmla="*/ 1 w 19"/>
                  <a:gd name="T11" fmla="*/ 6 h 20"/>
                  <a:gd name="T12" fmla="*/ 2 w 19"/>
                  <a:gd name="T13" fmla="*/ 6 h 20"/>
                  <a:gd name="T14" fmla="*/ 2 w 19"/>
                  <a:gd name="T15" fmla="*/ 6 h 20"/>
                  <a:gd name="T16" fmla="*/ 3 w 19"/>
                  <a:gd name="T17" fmla="*/ 10 h 20"/>
                  <a:gd name="T18" fmla="*/ 3 w 19"/>
                  <a:gd name="T19" fmla="*/ 10 h 20"/>
                  <a:gd name="T20" fmla="*/ 6 w 19"/>
                  <a:gd name="T21" fmla="*/ 14 h 20"/>
                  <a:gd name="T22" fmla="*/ 6 w 19"/>
                  <a:gd name="T23" fmla="*/ 14 h 20"/>
                  <a:gd name="T24" fmla="*/ 9 w 19"/>
                  <a:gd name="T25" fmla="*/ 18 h 20"/>
                  <a:gd name="T26" fmla="*/ 9 w 19"/>
                  <a:gd name="T27" fmla="*/ 18 h 20"/>
                  <a:gd name="T28" fmla="*/ 10 w 19"/>
                  <a:gd name="T29" fmla="*/ 20 h 20"/>
                  <a:gd name="T30" fmla="*/ 13 w 19"/>
                  <a:gd name="T31" fmla="*/ 20 h 20"/>
                  <a:gd name="T32" fmla="*/ 13 w 19"/>
                  <a:gd name="T33" fmla="*/ 20 h 20"/>
                  <a:gd name="T34" fmla="*/ 15 w 19"/>
                  <a:gd name="T35" fmla="*/ 20 h 20"/>
                  <a:gd name="T36" fmla="*/ 17 w 19"/>
                  <a:gd name="T37" fmla="*/ 18 h 20"/>
                  <a:gd name="T38" fmla="*/ 17 w 19"/>
                  <a:gd name="T39" fmla="*/ 18 h 20"/>
                  <a:gd name="T40" fmla="*/ 19 w 19"/>
                  <a:gd name="T41" fmla="*/ 17 h 20"/>
                  <a:gd name="T42" fmla="*/ 19 w 19"/>
                  <a:gd name="T43" fmla="*/ 17 h 20"/>
                  <a:gd name="T44" fmla="*/ 19 w 19"/>
                  <a:gd name="T45" fmla="*/ 14 h 20"/>
                  <a:gd name="T46" fmla="*/ 19 w 19"/>
                  <a:gd name="T47" fmla="*/ 12 h 20"/>
                  <a:gd name="T48" fmla="*/ 15 w 19"/>
                  <a:gd name="T49" fmla="*/ 8 h 20"/>
                  <a:gd name="T50" fmla="*/ 15 w 19"/>
                  <a:gd name="T51" fmla="*/ 8 h 20"/>
                  <a:gd name="T52" fmla="*/ 13 w 19"/>
                  <a:gd name="T53" fmla="*/ 4 h 20"/>
                  <a:gd name="T54" fmla="*/ 13 w 19"/>
                  <a:gd name="T55" fmla="*/ 4 h 20"/>
                  <a:gd name="T56" fmla="*/ 10 w 19"/>
                  <a:gd name="T57" fmla="*/ 2 h 20"/>
                  <a:gd name="T58" fmla="*/ 7 w 19"/>
                  <a:gd name="T59" fmla="*/ 1 h 20"/>
                  <a:gd name="T60" fmla="*/ 7 w 19"/>
                  <a:gd name="T61" fmla="*/ 1 h 20"/>
                  <a:gd name="T62" fmla="*/ 5 w 19"/>
                  <a:gd name="T63" fmla="*/ 0 h 20"/>
                  <a:gd name="T64" fmla="*/ 2 w 19"/>
                  <a:gd name="T6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0">
                    <a:moveTo>
                      <a:pt x="2" y="1"/>
                    </a:moveTo>
                    <a:lnTo>
                      <a:pt x="2" y="1"/>
                    </a:lnTo>
                    <a:lnTo>
                      <a:pt x="1" y="2"/>
                    </a:lnTo>
                    <a:lnTo>
                      <a:pt x="0" y="5"/>
                    </a:lnTo>
                    <a:lnTo>
                      <a:pt x="0" y="5"/>
                    </a:lnTo>
                    <a:lnTo>
                      <a:pt x="1" y="6"/>
                    </a:lnTo>
                    <a:lnTo>
                      <a:pt x="2" y="6"/>
                    </a:lnTo>
                    <a:lnTo>
                      <a:pt x="2" y="6"/>
                    </a:lnTo>
                    <a:lnTo>
                      <a:pt x="3" y="10"/>
                    </a:lnTo>
                    <a:lnTo>
                      <a:pt x="3" y="10"/>
                    </a:lnTo>
                    <a:lnTo>
                      <a:pt x="6" y="14"/>
                    </a:lnTo>
                    <a:lnTo>
                      <a:pt x="6" y="14"/>
                    </a:lnTo>
                    <a:lnTo>
                      <a:pt x="9" y="18"/>
                    </a:lnTo>
                    <a:lnTo>
                      <a:pt x="9" y="18"/>
                    </a:lnTo>
                    <a:lnTo>
                      <a:pt x="10" y="20"/>
                    </a:lnTo>
                    <a:lnTo>
                      <a:pt x="13" y="20"/>
                    </a:lnTo>
                    <a:lnTo>
                      <a:pt x="13" y="20"/>
                    </a:lnTo>
                    <a:lnTo>
                      <a:pt x="15" y="20"/>
                    </a:lnTo>
                    <a:lnTo>
                      <a:pt x="17" y="18"/>
                    </a:lnTo>
                    <a:lnTo>
                      <a:pt x="17" y="18"/>
                    </a:lnTo>
                    <a:lnTo>
                      <a:pt x="19" y="17"/>
                    </a:lnTo>
                    <a:lnTo>
                      <a:pt x="19" y="17"/>
                    </a:lnTo>
                    <a:lnTo>
                      <a:pt x="19" y="14"/>
                    </a:lnTo>
                    <a:lnTo>
                      <a:pt x="19" y="12"/>
                    </a:lnTo>
                    <a:lnTo>
                      <a:pt x="15" y="8"/>
                    </a:lnTo>
                    <a:lnTo>
                      <a:pt x="15" y="8"/>
                    </a:lnTo>
                    <a:lnTo>
                      <a:pt x="13" y="4"/>
                    </a:lnTo>
                    <a:lnTo>
                      <a:pt x="13" y="4"/>
                    </a:lnTo>
                    <a:lnTo>
                      <a:pt x="10" y="2"/>
                    </a:lnTo>
                    <a:lnTo>
                      <a:pt x="7" y="1"/>
                    </a:lnTo>
                    <a:lnTo>
                      <a:pt x="7" y="1"/>
                    </a:lnTo>
                    <a:lnTo>
                      <a:pt x="5" y="0"/>
                    </a:lnTo>
                    <a:lnTo>
                      <a:pt x="2"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64" name="Freeform 129">
                <a:extLst>
                  <a:ext uri="{FF2B5EF4-FFF2-40B4-BE49-F238E27FC236}">
                    <a16:creationId xmlns:a16="http://schemas.microsoft.com/office/drawing/2014/main" xmlns="" id="{EFFF1D6B-4253-4EC9-99C1-C23258D51413}"/>
                  </a:ext>
                </a:extLst>
              </p:cNvPr>
              <p:cNvSpPr>
                <a:spLocks/>
              </p:cNvSpPr>
              <p:nvPr/>
            </p:nvSpPr>
            <p:spPr bwMode="auto">
              <a:xfrm>
                <a:off x="4790337" y="3281115"/>
                <a:ext cx="15368" cy="30735"/>
              </a:xfrm>
              <a:custGeom>
                <a:avLst/>
                <a:gdLst>
                  <a:gd name="T0" fmla="*/ 0 w 8"/>
                  <a:gd name="T1" fmla="*/ 3 h 16"/>
                  <a:gd name="T2" fmla="*/ 0 w 8"/>
                  <a:gd name="T3" fmla="*/ 3 h 16"/>
                  <a:gd name="T4" fmla="*/ 0 w 8"/>
                  <a:gd name="T5" fmla="*/ 5 h 16"/>
                  <a:gd name="T6" fmla="*/ 0 w 8"/>
                  <a:gd name="T7" fmla="*/ 8 h 16"/>
                  <a:gd name="T8" fmla="*/ 0 w 8"/>
                  <a:gd name="T9" fmla="*/ 8 h 16"/>
                  <a:gd name="T10" fmla="*/ 2 w 8"/>
                  <a:gd name="T11" fmla="*/ 12 h 16"/>
                  <a:gd name="T12" fmla="*/ 2 w 8"/>
                  <a:gd name="T13" fmla="*/ 12 h 16"/>
                  <a:gd name="T14" fmla="*/ 3 w 8"/>
                  <a:gd name="T15" fmla="*/ 15 h 16"/>
                  <a:gd name="T16" fmla="*/ 3 w 8"/>
                  <a:gd name="T17" fmla="*/ 15 h 16"/>
                  <a:gd name="T18" fmla="*/ 6 w 8"/>
                  <a:gd name="T19" fmla="*/ 16 h 16"/>
                  <a:gd name="T20" fmla="*/ 7 w 8"/>
                  <a:gd name="T21" fmla="*/ 16 h 16"/>
                  <a:gd name="T22" fmla="*/ 7 w 8"/>
                  <a:gd name="T23" fmla="*/ 15 h 16"/>
                  <a:gd name="T24" fmla="*/ 7 w 8"/>
                  <a:gd name="T25" fmla="*/ 15 h 16"/>
                  <a:gd name="T26" fmla="*/ 7 w 8"/>
                  <a:gd name="T27" fmla="*/ 12 h 16"/>
                  <a:gd name="T28" fmla="*/ 6 w 8"/>
                  <a:gd name="T29" fmla="*/ 11 h 16"/>
                  <a:gd name="T30" fmla="*/ 6 w 8"/>
                  <a:gd name="T31" fmla="*/ 11 h 16"/>
                  <a:gd name="T32" fmla="*/ 7 w 8"/>
                  <a:gd name="T33" fmla="*/ 7 h 16"/>
                  <a:gd name="T34" fmla="*/ 8 w 8"/>
                  <a:gd name="T35" fmla="*/ 4 h 16"/>
                  <a:gd name="T36" fmla="*/ 8 w 8"/>
                  <a:gd name="T37" fmla="*/ 4 h 16"/>
                  <a:gd name="T38" fmla="*/ 8 w 8"/>
                  <a:gd name="T39" fmla="*/ 1 h 16"/>
                  <a:gd name="T40" fmla="*/ 8 w 8"/>
                  <a:gd name="T41" fmla="*/ 1 h 16"/>
                  <a:gd name="T42" fmla="*/ 7 w 8"/>
                  <a:gd name="T43" fmla="*/ 0 h 16"/>
                  <a:gd name="T44" fmla="*/ 7 w 8"/>
                  <a:gd name="T45" fmla="*/ 0 h 16"/>
                  <a:gd name="T46" fmla="*/ 3 w 8"/>
                  <a:gd name="T47" fmla="*/ 0 h 16"/>
                  <a:gd name="T48" fmla="*/ 3 w 8"/>
                  <a:gd name="T49" fmla="*/ 0 h 16"/>
                  <a:gd name="T50" fmla="*/ 2 w 8"/>
                  <a:gd name="T51" fmla="*/ 1 h 16"/>
                  <a:gd name="T52" fmla="*/ 0 w 8"/>
                  <a:gd name="T5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6">
                    <a:moveTo>
                      <a:pt x="0" y="3"/>
                    </a:moveTo>
                    <a:lnTo>
                      <a:pt x="0" y="3"/>
                    </a:lnTo>
                    <a:lnTo>
                      <a:pt x="0" y="5"/>
                    </a:lnTo>
                    <a:lnTo>
                      <a:pt x="0" y="8"/>
                    </a:lnTo>
                    <a:lnTo>
                      <a:pt x="0" y="8"/>
                    </a:lnTo>
                    <a:lnTo>
                      <a:pt x="2" y="12"/>
                    </a:lnTo>
                    <a:lnTo>
                      <a:pt x="2" y="12"/>
                    </a:lnTo>
                    <a:lnTo>
                      <a:pt x="3" y="15"/>
                    </a:lnTo>
                    <a:lnTo>
                      <a:pt x="3" y="15"/>
                    </a:lnTo>
                    <a:lnTo>
                      <a:pt x="6" y="16"/>
                    </a:lnTo>
                    <a:lnTo>
                      <a:pt x="7" y="16"/>
                    </a:lnTo>
                    <a:lnTo>
                      <a:pt x="7" y="15"/>
                    </a:lnTo>
                    <a:lnTo>
                      <a:pt x="7" y="15"/>
                    </a:lnTo>
                    <a:lnTo>
                      <a:pt x="7" y="12"/>
                    </a:lnTo>
                    <a:lnTo>
                      <a:pt x="6" y="11"/>
                    </a:lnTo>
                    <a:lnTo>
                      <a:pt x="6" y="11"/>
                    </a:lnTo>
                    <a:lnTo>
                      <a:pt x="7" y="7"/>
                    </a:lnTo>
                    <a:lnTo>
                      <a:pt x="8" y="4"/>
                    </a:lnTo>
                    <a:lnTo>
                      <a:pt x="8" y="4"/>
                    </a:lnTo>
                    <a:lnTo>
                      <a:pt x="8" y="1"/>
                    </a:lnTo>
                    <a:lnTo>
                      <a:pt x="8" y="1"/>
                    </a:lnTo>
                    <a:lnTo>
                      <a:pt x="7" y="0"/>
                    </a:lnTo>
                    <a:lnTo>
                      <a:pt x="7" y="0"/>
                    </a:lnTo>
                    <a:lnTo>
                      <a:pt x="3" y="0"/>
                    </a:lnTo>
                    <a:lnTo>
                      <a:pt x="3" y="0"/>
                    </a:lnTo>
                    <a:lnTo>
                      <a:pt x="2" y="1"/>
                    </a:lnTo>
                    <a:lnTo>
                      <a:pt x="0" y="3"/>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5" name="Freeform 130">
                <a:extLst>
                  <a:ext uri="{FF2B5EF4-FFF2-40B4-BE49-F238E27FC236}">
                    <a16:creationId xmlns:a16="http://schemas.microsoft.com/office/drawing/2014/main" xmlns="" id="{E047180E-8415-49F6-9783-BD9D55E4D234}"/>
                  </a:ext>
                </a:extLst>
              </p:cNvPr>
              <p:cNvSpPr>
                <a:spLocks/>
              </p:cNvSpPr>
              <p:nvPr/>
            </p:nvSpPr>
            <p:spPr bwMode="auto">
              <a:xfrm>
                <a:off x="4790337" y="3281115"/>
                <a:ext cx="15368" cy="30735"/>
              </a:xfrm>
              <a:custGeom>
                <a:avLst/>
                <a:gdLst>
                  <a:gd name="T0" fmla="*/ 0 w 8"/>
                  <a:gd name="T1" fmla="*/ 3 h 16"/>
                  <a:gd name="T2" fmla="*/ 0 w 8"/>
                  <a:gd name="T3" fmla="*/ 3 h 16"/>
                  <a:gd name="T4" fmla="*/ 0 w 8"/>
                  <a:gd name="T5" fmla="*/ 5 h 16"/>
                  <a:gd name="T6" fmla="*/ 0 w 8"/>
                  <a:gd name="T7" fmla="*/ 8 h 16"/>
                  <a:gd name="T8" fmla="*/ 0 w 8"/>
                  <a:gd name="T9" fmla="*/ 8 h 16"/>
                  <a:gd name="T10" fmla="*/ 2 w 8"/>
                  <a:gd name="T11" fmla="*/ 12 h 16"/>
                  <a:gd name="T12" fmla="*/ 2 w 8"/>
                  <a:gd name="T13" fmla="*/ 12 h 16"/>
                  <a:gd name="T14" fmla="*/ 3 w 8"/>
                  <a:gd name="T15" fmla="*/ 15 h 16"/>
                  <a:gd name="T16" fmla="*/ 3 w 8"/>
                  <a:gd name="T17" fmla="*/ 15 h 16"/>
                  <a:gd name="T18" fmla="*/ 6 w 8"/>
                  <a:gd name="T19" fmla="*/ 16 h 16"/>
                  <a:gd name="T20" fmla="*/ 7 w 8"/>
                  <a:gd name="T21" fmla="*/ 16 h 16"/>
                  <a:gd name="T22" fmla="*/ 7 w 8"/>
                  <a:gd name="T23" fmla="*/ 15 h 16"/>
                  <a:gd name="T24" fmla="*/ 7 w 8"/>
                  <a:gd name="T25" fmla="*/ 15 h 16"/>
                  <a:gd name="T26" fmla="*/ 7 w 8"/>
                  <a:gd name="T27" fmla="*/ 12 h 16"/>
                  <a:gd name="T28" fmla="*/ 6 w 8"/>
                  <a:gd name="T29" fmla="*/ 11 h 16"/>
                  <a:gd name="T30" fmla="*/ 6 w 8"/>
                  <a:gd name="T31" fmla="*/ 11 h 16"/>
                  <a:gd name="T32" fmla="*/ 7 w 8"/>
                  <a:gd name="T33" fmla="*/ 7 h 16"/>
                  <a:gd name="T34" fmla="*/ 8 w 8"/>
                  <a:gd name="T35" fmla="*/ 4 h 16"/>
                  <a:gd name="T36" fmla="*/ 8 w 8"/>
                  <a:gd name="T37" fmla="*/ 4 h 16"/>
                  <a:gd name="T38" fmla="*/ 8 w 8"/>
                  <a:gd name="T39" fmla="*/ 1 h 16"/>
                  <a:gd name="T40" fmla="*/ 8 w 8"/>
                  <a:gd name="T41" fmla="*/ 1 h 16"/>
                  <a:gd name="T42" fmla="*/ 7 w 8"/>
                  <a:gd name="T43" fmla="*/ 0 h 16"/>
                  <a:gd name="T44" fmla="*/ 7 w 8"/>
                  <a:gd name="T45" fmla="*/ 0 h 16"/>
                  <a:gd name="T46" fmla="*/ 3 w 8"/>
                  <a:gd name="T47" fmla="*/ 0 h 16"/>
                  <a:gd name="T48" fmla="*/ 3 w 8"/>
                  <a:gd name="T49" fmla="*/ 0 h 16"/>
                  <a:gd name="T50" fmla="*/ 2 w 8"/>
                  <a:gd name="T51" fmla="*/ 1 h 16"/>
                  <a:gd name="T52" fmla="*/ 0 w 8"/>
                  <a:gd name="T5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6">
                    <a:moveTo>
                      <a:pt x="0" y="3"/>
                    </a:moveTo>
                    <a:lnTo>
                      <a:pt x="0" y="3"/>
                    </a:lnTo>
                    <a:lnTo>
                      <a:pt x="0" y="5"/>
                    </a:lnTo>
                    <a:lnTo>
                      <a:pt x="0" y="8"/>
                    </a:lnTo>
                    <a:lnTo>
                      <a:pt x="0" y="8"/>
                    </a:lnTo>
                    <a:lnTo>
                      <a:pt x="2" y="12"/>
                    </a:lnTo>
                    <a:lnTo>
                      <a:pt x="2" y="12"/>
                    </a:lnTo>
                    <a:lnTo>
                      <a:pt x="3" y="15"/>
                    </a:lnTo>
                    <a:lnTo>
                      <a:pt x="3" y="15"/>
                    </a:lnTo>
                    <a:lnTo>
                      <a:pt x="6" y="16"/>
                    </a:lnTo>
                    <a:lnTo>
                      <a:pt x="7" y="16"/>
                    </a:lnTo>
                    <a:lnTo>
                      <a:pt x="7" y="15"/>
                    </a:lnTo>
                    <a:lnTo>
                      <a:pt x="7" y="15"/>
                    </a:lnTo>
                    <a:lnTo>
                      <a:pt x="7" y="12"/>
                    </a:lnTo>
                    <a:lnTo>
                      <a:pt x="6" y="11"/>
                    </a:lnTo>
                    <a:lnTo>
                      <a:pt x="6" y="11"/>
                    </a:lnTo>
                    <a:lnTo>
                      <a:pt x="7" y="7"/>
                    </a:lnTo>
                    <a:lnTo>
                      <a:pt x="8" y="4"/>
                    </a:lnTo>
                    <a:lnTo>
                      <a:pt x="8" y="4"/>
                    </a:lnTo>
                    <a:lnTo>
                      <a:pt x="8" y="1"/>
                    </a:lnTo>
                    <a:lnTo>
                      <a:pt x="8" y="1"/>
                    </a:lnTo>
                    <a:lnTo>
                      <a:pt x="7" y="0"/>
                    </a:lnTo>
                    <a:lnTo>
                      <a:pt x="7" y="0"/>
                    </a:lnTo>
                    <a:lnTo>
                      <a:pt x="3" y="0"/>
                    </a:lnTo>
                    <a:lnTo>
                      <a:pt x="3" y="0"/>
                    </a:lnTo>
                    <a:lnTo>
                      <a:pt x="2" y="1"/>
                    </a:lnTo>
                    <a:lnTo>
                      <a:pt x="0" y="3"/>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66" name="Freeform 131">
                <a:extLst>
                  <a:ext uri="{FF2B5EF4-FFF2-40B4-BE49-F238E27FC236}">
                    <a16:creationId xmlns:a16="http://schemas.microsoft.com/office/drawing/2014/main" xmlns="" id="{475227A7-0B90-4561-9DA5-C75B420D7D30}"/>
                  </a:ext>
                </a:extLst>
              </p:cNvPr>
              <p:cNvSpPr>
                <a:spLocks/>
              </p:cNvSpPr>
              <p:nvPr/>
            </p:nvSpPr>
            <p:spPr bwMode="auto">
              <a:xfrm>
                <a:off x="4767286" y="3173542"/>
                <a:ext cx="23051" cy="21130"/>
              </a:xfrm>
              <a:custGeom>
                <a:avLst/>
                <a:gdLst>
                  <a:gd name="T0" fmla="*/ 0 w 12"/>
                  <a:gd name="T1" fmla="*/ 3 h 11"/>
                  <a:gd name="T2" fmla="*/ 0 w 12"/>
                  <a:gd name="T3" fmla="*/ 3 h 11"/>
                  <a:gd name="T4" fmla="*/ 0 w 12"/>
                  <a:gd name="T5" fmla="*/ 6 h 11"/>
                  <a:gd name="T6" fmla="*/ 2 w 12"/>
                  <a:gd name="T7" fmla="*/ 7 h 11"/>
                  <a:gd name="T8" fmla="*/ 2 w 12"/>
                  <a:gd name="T9" fmla="*/ 7 h 11"/>
                  <a:gd name="T10" fmla="*/ 3 w 12"/>
                  <a:gd name="T11" fmla="*/ 8 h 11"/>
                  <a:gd name="T12" fmla="*/ 4 w 12"/>
                  <a:gd name="T13" fmla="*/ 10 h 11"/>
                  <a:gd name="T14" fmla="*/ 4 w 12"/>
                  <a:gd name="T15" fmla="*/ 10 h 11"/>
                  <a:gd name="T16" fmla="*/ 7 w 12"/>
                  <a:gd name="T17" fmla="*/ 11 h 11"/>
                  <a:gd name="T18" fmla="*/ 10 w 12"/>
                  <a:gd name="T19" fmla="*/ 11 h 11"/>
                  <a:gd name="T20" fmla="*/ 11 w 12"/>
                  <a:gd name="T21" fmla="*/ 8 h 11"/>
                  <a:gd name="T22" fmla="*/ 12 w 12"/>
                  <a:gd name="T23" fmla="*/ 6 h 11"/>
                  <a:gd name="T24" fmla="*/ 12 w 12"/>
                  <a:gd name="T25" fmla="*/ 6 h 11"/>
                  <a:gd name="T26" fmla="*/ 11 w 12"/>
                  <a:gd name="T27" fmla="*/ 4 h 11"/>
                  <a:gd name="T28" fmla="*/ 10 w 12"/>
                  <a:gd name="T29" fmla="*/ 3 h 11"/>
                  <a:gd name="T30" fmla="*/ 10 w 12"/>
                  <a:gd name="T31" fmla="*/ 3 h 11"/>
                  <a:gd name="T32" fmla="*/ 3 w 12"/>
                  <a:gd name="T33" fmla="*/ 2 h 11"/>
                  <a:gd name="T34" fmla="*/ 3 w 12"/>
                  <a:gd name="T35" fmla="*/ 2 h 11"/>
                  <a:gd name="T36" fmla="*/ 3 w 12"/>
                  <a:gd name="T37" fmla="*/ 0 h 11"/>
                  <a:gd name="T38" fmla="*/ 2 w 12"/>
                  <a:gd name="T39" fmla="*/ 0 h 11"/>
                  <a:gd name="T40" fmla="*/ 2 w 12"/>
                  <a:gd name="T41" fmla="*/ 0 h 11"/>
                  <a:gd name="T42" fmla="*/ 0 w 12"/>
                  <a:gd name="T43" fmla="*/ 2 h 11"/>
                  <a:gd name="T44" fmla="*/ 0 w 12"/>
                  <a:gd name="T4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1">
                    <a:moveTo>
                      <a:pt x="0" y="3"/>
                    </a:moveTo>
                    <a:lnTo>
                      <a:pt x="0" y="3"/>
                    </a:lnTo>
                    <a:lnTo>
                      <a:pt x="0" y="6"/>
                    </a:lnTo>
                    <a:lnTo>
                      <a:pt x="2" y="7"/>
                    </a:lnTo>
                    <a:lnTo>
                      <a:pt x="2" y="7"/>
                    </a:lnTo>
                    <a:lnTo>
                      <a:pt x="3" y="8"/>
                    </a:lnTo>
                    <a:lnTo>
                      <a:pt x="4" y="10"/>
                    </a:lnTo>
                    <a:lnTo>
                      <a:pt x="4" y="10"/>
                    </a:lnTo>
                    <a:lnTo>
                      <a:pt x="7" y="11"/>
                    </a:lnTo>
                    <a:lnTo>
                      <a:pt x="10" y="11"/>
                    </a:lnTo>
                    <a:lnTo>
                      <a:pt x="11" y="8"/>
                    </a:lnTo>
                    <a:lnTo>
                      <a:pt x="12" y="6"/>
                    </a:lnTo>
                    <a:lnTo>
                      <a:pt x="12" y="6"/>
                    </a:lnTo>
                    <a:lnTo>
                      <a:pt x="11" y="4"/>
                    </a:lnTo>
                    <a:lnTo>
                      <a:pt x="10" y="3"/>
                    </a:lnTo>
                    <a:lnTo>
                      <a:pt x="10" y="3"/>
                    </a:lnTo>
                    <a:lnTo>
                      <a:pt x="3" y="2"/>
                    </a:lnTo>
                    <a:lnTo>
                      <a:pt x="3" y="2"/>
                    </a:lnTo>
                    <a:lnTo>
                      <a:pt x="3" y="0"/>
                    </a:lnTo>
                    <a:lnTo>
                      <a:pt x="2" y="0"/>
                    </a:lnTo>
                    <a:lnTo>
                      <a:pt x="2" y="0"/>
                    </a:lnTo>
                    <a:lnTo>
                      <a:pt x="0" y="2"/>
                    </a:lnTo>
                    <a:lnTo>
                      <a:pt x="0" y="3"/>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7" name="Freeform 132">
                <a:extLst>
                  <a:ext uri="{FF2B5EF4-FFF2-40B4-BE49-F238E27FC236}">
                    <a16:creationId xmlns:a16="http://schemas.microsoft.com/office/drawing/2014/main" xmlns="" id="{62050FEA-B89A-4894-B627-48E1663D33B0}"/>
                  </a:ext>
                </a:extLst>
              </p:cNvPr>
              <p:cNvSpPr>
                <a:spLocks/>
              </p:cNvSpPr>
              <p:nvPr/>
            </p:nvSpPr>
            <p:spPr bwMode="auto">
              <a:xfrm>
                <a:off x="4767286" y="3173542"/>
                <a:ext cx="23051" cy="21130"/>
              </a:xfrm>
              <a:custGeom>
                <a:avLst/>
                <a:gdLst>
                  <a:gd name="T0" fmla="*/ 0 w 12"/>
                  <a:gd name="T1" fmla="*/ 3 h 11"/>
                  <a:gd name="T2" fmla="*/ 0 w 12"/>
                  <a:gd name="T3" fmla="*/ 3 h 11"/>
                  <a:gd name="T4" fmla="*/ 0 w 12"/>
                  <a:gd name="T5" fmla="*/ 6 h 11"/>
                  <a:gd name="T6" fmla="*/ 2 w 12"/>
                  <a:gd name="T7" fmla="*/ 7 h 11"/>
                  <a:gd name="T8" fmla="*/ 2 w 12"/>
                  <a:gd name="T9" fmla="*/ 7 h 11"/>
                  <a:gd name="T10" fmla="*/ 3 w 12"/>
                  <a:gd name="T11" fmla="*/ 8 h 11"/>
                  <a:gd name="T12" fmla="*/ 4 w 12"/>
                  <a:gd name="T13" fmla="*/ 10 h 11"/>
                  <a:gd name="T14" fmla="*/ 4 w 12"/>
                  <a:gd name="T15" fmla="*/ 10 h 11"/>
                  <a:gd name="T16" fmla="*/ 7 w 12"/>
                  <a:gd name="T17" fmla="*/ 11 h 11"/>
                  <a:gd name="T18" fmla="*/ 10 w 12"/>
                  <a:gd name="T19" fmla="*/ 11 h 11"/>
                  <a:gd name="T20" fmla="*/ 11 w 12"/>
                  <a:gd name="T21" fmla="*/ 8 h 11"/>
                  <a:gd name="T22" fmla="*/ 12 w 12"/>
                  <a:gd name="T23" fmla="*/ 6 h 11"/>
                  <a:gd name="T24" fmla="*/ 12 w 12"/>
                  <a:gd name="T25" fmla="*/ 6 h 11"/>
                  <a:gd name="T26" fmla="*/ 11 w 12"/>
                  <a:gd name="T27" fmla="*/ 4 h 11"/>
                  <a:gd name="T28" fmla="*/ 10 w 12"/>
                  <a:gd name="T29" fmla="*/ 3 h 11"/>
                  <a:gd name="T30" fmla="*/ 10 w 12"/>
                  <a:gd name="T31" fmla="*/ 3 h 11"/>
                  <a:gd name="T32" fmla="*/ 3 w 12"/>
                  <a:gd name="T33" fmla="*/ 2 h 11"/>
                  <a:gd name="T34" fmla="*/ 3 w 12"/>
                  <a:gd name="T35" fmla="*/ 2 h 11"/>
                  <a:gd name="T36" fmla="*/ 3 w 12"/>
                  <a:gd name="T37" fmla="*/ 0 h 11"/>
                  <a:gd name="T38" fmla="*/ 2 w 12"/>
                  <a:gd name="T39" fmla="*/ 0 h 11"/>
                  <a:gd name="T40" fmla="*/ 2 w 12"/>
                  <a:gd name="T41" fmla="*/ 0 h 11"/>
                  <a:gd name="T42" fmla="*/ 0 w 12"/>
                  <a:gd name="T43" fmla="*/ 2 h 11"/>
                  <a:gd name="T44" fmla="*/ 0 w 12"/>
                  <a:gd name="T4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1">
                    <a:moveTo>
                      <a:pt x="0" y="3"/>
                    </a:moveTo>
                    <a:lnTo>
                      <a:pt x="0" y="3"/>
                    </a:lnTo>
                    <a:lnTo>
                      <a:pt x="0" y="6"/>
                    </a:lnTo>
                    <a:lnTo>
                      <a:pt x="2" y="7"/>
                    </a:lnTo>
                    <a:lnTo>
                      <a:pt x="2" y="7"/>
                    </a:lnTo>
                    <a:lnTo>
                      <a:pt x="3" y="8"/>
                    </a:lnTo>
                    <a:lnTo>
                      <a:pt x="4" y="10"/>
                    </a:lnTo>
                    <a:lnTo>
                      <a:pt x="4" y="10"/>
                    </a:lnTo>
                    <a:lnTo>
                      <a:pt x="7" y="11"/>
                    </a:lnTo>
                    <a:lnTo>
                      <a:pt x="10" y="11"/>
                    </a:lnTo>
                    <a:lnTo>
                      <a:pt x="11" y="8"/>
                    </a:lnTo>
                    <a:lnTo>
                      <a:pt x="12" y="6"/>
                    </a:lnTo>
                    <a:lnTo>
                      <a:pt x="12" y="6"/>
                    </a:lnTo>
                    <a:lnTo>
                      <a:pt x="11" y="4"/>
                    </a:lnTo>
                    <a:lnTo>
                      <a:pt x="10" y="3"/>
                    </a:lnTo>
                    <a:lnTo>
                      <a:pt x="10" y="3"/>
                    </a:lnTo>
                    <a:lnTo>
                      <a:pt x="3" y="2"/>
                    </a:lnTo>
                    <a:lnTo>
                      <a:pt x="3" y="2"/>
                    </a:lnTo>
                    <a:lnTo>
                      <a:pt x="3" y="0"/>
                    </a:lnTo>
                    <a:lnTo>
                      <a:pt x="2" y="0"/>
                    </a:lnTo>
                    <a:lnTo>
                      <a:pt x="2" y="0"/>
                    </a:lnTo>
                    <a:lnTo>
                      <a:pt x="0" y="2"/>
                    </a:lnTo>
                    <a:lnTo>
                      <a:pt x="0" y="3"/>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68" name="Freeform 133">
                <a:extLst>
                  <a:ext uri="{FF2B5EF4-FFF2-40B4-BE49-F238E27FC236}">
                    <a16:creationId xmlns:a16="http://schemas.microsoft.com/office/drawing/2014/main" xmlns="" id="{8D77F7DD-8E64-4C1D-9625-083BB9A49BC0}"/>
                  </a:ext>
                </a:extLst>
              </p:cNvPr>
              <p:cNvSpPr>
                <a:spLocks/>
              </p:cNvSpPr>
              <p:nvPr/>
            </p:nvSpPr>
            <p:spPr bwMode="auto">
              <a:xfrm>
                <a:off x="4840282" y="3185068"/>
                <a:ext cx="23051" cy="23051"/>
              </a:xfrm>
              <a:custGeom>
                <a:avLst/>
                <a:gdLst>
                  <a:gd name="T0" fmla="*/ 0 w 12"/>
                  <a:gd name="T1" fmla="*/ 0 h 12"/>
                  <a:gd name="T2" fmla="*/ 0 w 12"/>
                  <a:gd name="T3" fmla="*/ 0 h 12"/>
                  <a:gd name="T4" fmla="*/ 0 w 12"/>
                  <a:gd name="T5" fmla="*/ 1 h 12"/>
                  <a:gd name="T6" fmla="*/ 0 w 12"/>
                  <a:gd name="T7" fmla="*/ 2 h 12"/>
                  <a:gd name="T8" fmla="*/ 1 w 12"/>
                  <a:gd name="T9" fmla="*/ 4 h 12"/>
                  <a:gd name="T10" fmla="*/ 1 w 12"/>
                  <a:gd name="T11" fmla="*/ 4 h 12"/>
                  <a:gd name="T12" fmla="*/ 2 w 12"/>
                  <a:gd name="T13" fmla="*/ 5 h 12"/>
                  <a:gd name="T14" fmla="*/ 2 w 12"/>
                  <a:gd name="T15" fmla="*/ 8 h 12"/>
                  <a:gd name="T16" fmla="*/ 2 w 12"/>
                  <a:gd name="T17" fmla="*/ 8 h 12"/>
                  <a:gd name="T18" fmla="*/ 2 w 12"/>
                  <a:gd name="T19" fmla="*/ 10 h 12"/>
                  <a:gd name="T20" fmla="*/ 5 w 12"/>
                  <a:gd name="T21" fmla="*/ 12 h 12"/>
                  <a:gd name="T22" fmla="*/ 5 w 12"/>
                  <a:gd name="T23" fmla="*/ 12 h 12"/>
                  <a:gd name="T24" fmla="*/ 8 w 12"/>
                  <a:gd name="T25" fmla="*/ 12 h 12"/>
                  <a:gd name="T26" fmla="*/ 10 w 12"/>
                  <a:gd name="T27" fmla="*/ 12 h 12"/>
                  <a:gd name="T28" fmla="*/ 10 w 12"/>
                  <a:gd name="T29" fmla="*/ 12 h 12"/>
                  <a:gd name="T30" fmla="*/ 12 w 12"/>
                  <a:gd name="T31" fmla="*/ 10 h 12"/>
                  <a:gd name="T32" fmla="*/ 12 w 12"/>
                  <a:gd name="T33" fmla="*/ 9 h 12"/>
                  <a:gd name="T34" fmla="*/ 10 w 12"/>
                  <a:gd name="T35" fmla="*/ 6 h 12"/>
                  <a:gd name="T36" fmla="*/ 10 w 12"/>
                  <a:gd name="T37" fmla="*/ 6 h 12"/>
                  <a:gd name="T38" fmla="*/ 8 w 12"/>
                  <a:gd name="T39" fmla="*/ 4 h 12"/>
                  <a:gd name="T40" fmla="*/ 8 w 12"/>
                  <a:gd name="T41" fmla="*/ 4 h 12"/>
                  <a:gd name="T42" fmla="*/ 4 w 12"/>
                  <a:gd name="T43" fmla="*/ 1 h 12"/>
                  <a:gd name="T44" fmla="*/ 4 w 12"/>
                  <a:gd name="T45" fmla="*/ 1 h 12"/>
                  <a:gd name="T46" fmla="*/ 2 w 12"/>
                  <a:gd name="T47" fmla="*/ 0 h 12"/>
                  <a:gd name="T48" fmla="*/ 0 w 12"/>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2">
                    <a:moveTo>
                      <a:pt x="0" y="0"/>
                    </a:moveTo>
                    <a:lnTo>
                      <a:pt x="0" y="0"/>
                    </a:lnTo>
                    <a:lnTo>
                      <a:pt x="0" y="1"/>
                    </a:lnTo>
                    <a:lnTo>
                      <a:pt x="0" y="2"/>
                    </a:lnTo>
                    <a:lnTo>
                      <a:pt x="1" y="4"/>
                    </a:lnTo>
                    <a:lnTo>
                      <a:pt x="1" y="4"/>
                    </a:lnTo>
                    <a:lnTo>
                      <a:pt x="2" y="5"/>
                    </a:lnTo>
                    <a:lnTo>
                      <a:pt x="2" y="8"/>
                    </a:lnTo>
                    <a:lnTo>
                      <a:pt x="2" y="8"/>
                    </a:lnTo>
                    <a:lnTo>
                      <a:pt x="2" y="10"/>
                    </a:lnTo>
                    <a:lnTo>
                      <a:pt x="5" y="12"/>
                    </a:lnTo>
                    <a:lnTo>
                      <a:pt x="5" y="12"/>
                    </a:lnTo>
                    <a:lnTo>
                      <a:pt x="8" y="12"/>
                    </a:lnTo>
                    <a:lnTo>
                      <a:pt x="10" y="12"/>
                    </a:lnTo>
                    <a:lnTo>
                      <a:pt x="10" y="12"/>
                    </a:lnTo>
                    <a:lnTo>
                      <a:pt x="12" y="10"/>
                    </a:lnTo>
                    <a:lnTo>
                      <a:pt x="12" y="9"/>
                    </a:lnTo>
                    <a:lnTo>
                      <a:pt x="10" y="6"/>
                    </a:lnTo>
                    <a:lnTo>
                      <a:pt x="10" y="6"/>
                    </a:lnTo>
                    <a:lnTo>
                      <a:pt x="8" y="4"/>
                    </a:lnTo>
                    <a:lnTo>
                      <a:pt x="8" y="4"/>
                    </a:lnTo>
                    <a:lnTo>
                      <a:pt x="4" y="1"/>
                    </a:lnTo>
                    <a:lnTo>
                      <a:pt x="4" y="1"/>
                    </a:lnTo>
                    <a:lnTo>
                      <a:pt x="2" y="0"/>
                    </a:lnTo>
                    <a:lnTo>
                      <a:pt x="0"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9" name="Freeform 134">
                <a:extLst>
                  <a:ext uri="{FF2B5EF4-FFF2-40B4-BE49-F238E27FC236}">
                    <a16:creationId xmlns:a16="http://schemas.microsoft.com/office/drawing/2014/main" xmlns="" id="{D6C91F61-0E9E-4460-B904-1DEF61243740}"/>
                  </a:ext>
                </a:extLst>
              </p:cNvPr>
              <p:cNvSpPr>
                <a:spLocks/>
              </p:cNvSpPr>
              <p:nvPr/>
            </p:nvSpPr>
            <p:spPr bwMode="auto">
              <a:xfrm>
                <a:off x="4840282" y="3185068"/>
                <a:ext cx="23051" cy="23051"/>
              </a:xfrm>
              <a:custGeom>
                <a:avLst/>
                <a:gdLst>
                  <a:gd name="T0" fmla="*/ 0 w 12"/>
                  <a:gd name="T1" fmla="*/ 0 h 12"/>
                  <a:gd name="T2" fmla="*/ 0 w 12"/>
                  <a:gd name="T3" fmla="*/ 0 h 12"/>
                  <a:gd name="T4" fmla="*/ 0 w 12"/>
                  <a:gd name="T5" fmla="*/ 1 h 12"/>
                  <a:gd name="T6" fmla="*/ 0 w 12"/>
                  <a:gd name="T7" fmla="*/ 2 h 12"/>
                  <a:gd name="T8" fmla="*/ 1 w 12"/>
                  <a:gd name="T9" fmla="*/ 4 h 12"/>
                  <a:gd name="T10" fmla="*/ 1 w 12"/>
                  <a:gd name="T11" fmla="*/ 4 h 12"/>
                  <a:gd name="T12" fmla="*/ 2 w 12"/>
                  <a:gd name="T13" fmla="*/ 5 h 12"/>
                  <a:gd name="T14" fmla="*/ 2 w 12"/>
                  <a:gd name="T15" fmla="*/ 8 h 12"/>
                  <a:gd name="T16" fmla="*/ 2 w 12"/>
                  <a:gd name="T17" fmla="*/ 8 h 12"/>
                  <a:gd name="T18" fmla="*/ 2 w 12"/>
                  <a:gd name="T19" fmla="*/ 10 h 12"/>
                  <a:gd name="T20" fmla="*/ 5 w 12"/>
                  <a:gd name="T21" fmla="*/ 12 h 12"/>
                  <a:gd name="T22" fmla="*/ 5 w 12"/>
                  <a:gd name="T23" fmla="*/ 12 h 12"/>
                  <a:gd name="T24" fmla="*/ 8 w 12"/>
                  <a:gd name="T25" fmla="*/ 12 h 12"/>
                  <a:gd name="T26" fmla="*/ 10 w 12"/>
                  <a:gd name="T27" fmla="*/ 12 h 12"/>
                  <a:gd name="T28" fmla="*/ 10 w 12"/>
                  <a:gd name="T29" fmla="*/ 12 h 12"/>
                  <a:gd name="T30" fmla="*/ 12 w 12"/>
                  <a:gd name="T31" fmla="*/ 10 h 12"/>
                  <a:gd name="T32" fmla="*/ 12 w 12"/>
                  <a:gd name="T33" fmla="*/ 9 h 12"/>
                  <a:gd name="T34" fmla="*/ 10 w 12"/>
                  <a:gd name="T35" fmla="*/ 6 h 12"/>
                  <a:gd name="T36" fmla="*/ 10 w 12"/>
                  <a:gd name="T37" fmla="*/ 6 h 12"/>
                  <a:gd name="T38" fmla="*/ 8 w 12"/>
                  <a:gd name="T39" fmla="*/ 4 h 12"/>
                  <a:gd name="T40" fmla="*/ 8 w 12"/>
                  <a:gd name="T41" fmla="*/ 4 h 12"/>
                  <a:gd name="T42" fmla="*/ 4 w 12"/>
                  <a:gd name="T43" fmla="*/ 1 h 12"/>
                  <a:gd name="T44" fmla="*/ 4 w 12"/>
                  <a:gd name="T45" fmla="*/ 1 h 12"/>
                  <a:gd name="T46" fmla="*/ 2 w 12"/>
                  <a:gd name="T47" fmla="*/ 0 h 12"/>
                  <a:gd name="T48" fmla="*/ 0 w 12"/>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2">
                    <a:moveTo>
                      <a:pt x="0" y="0"/>
                    </a:moveTo>
                    <a:lnTo>
                      <a:pt x="0" y="0"/>
                    </a:lnTo>
                    <a:lnTo>
                      <a:pt x="0" y="1"/>
                    </a:lnTo>
                    <a:lnTo>
                      <a:pt x="0" y="2"/>
                    </a:lnTo>
                    <a:lnTo>
                      <a:pt x="1" y="4"/>
                    </a:lnTo>
                    <a:lnTo>
                      <a:pt x="1" y="4"/>
                    </a:lnTo>
                    <a:lnTo>
                      <a:pt x="2" y="5"/>
                    </a:lnTo>
                    <a:lnTo>
                      <a:pt x="2" y="8"/>
                    </a:lnTo>
                    <a:lnTo>
                      <a:pt x="2" y="8"/>
                    </a:lnTo>
                    <a:lnTo>
                      <a:pt x="2" y="10"/>
                    </a:lnTo>
                    <a:lnTo>
                      <a:pt x="5" y="12"/>
                    </a:lnTo>
                    <a:lnTo>
                      <a:pt x="5" y="12"/>
                    </a:lnTo>
                    <a:lnTo>
                      <a:pt x="8" y="12"/>
                    </a:lnTo>
                    <a:lnTo>
                      <a:pt x="10" y="12"/>
                    </a:lnTo>
                    <a:lnTo>
                      <a:pt x="10" y="12"/>
                    </a:lnTo>
                    <a:lnTo>
                      <a:pt x="12" y="10"/>
                    </a:lnTo>
                    <a:lnTo>
                      <a:pt x="12" y="9"/>
                    </a:lnTo>
                    <a:lnTo>
                      <a:pt x="10" y="6"/>
                    </a:lnTo>
                    <a:lnTo>
                      <a:pt x="10" y="6"/>
                    </a:lnTo>
                    <a:lnTo>
                      <a:pt x="8" y="4"/>
                    </a:lnTo>
                    <a:lnTo>
                      <a:pt x="8" y="4"/>
                    </a:lnTo>
                    <a:lnTo>
                      <a:pt x="4" y="1"/>
                    </a:lnTo>
                    <a:lnTo>
                      <a:pt x="4" y="1"/>
                    </a:lnTo>
                    <a:lnTo>
                      <a:pt x="2" y="0"/>
                    </a:lnTo>
                    <a:lnTo>
                      <a:pt x="0"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70" name="Freeform 135">
                <a:extLst>
                  <a:ext uri="{FF2B5EF4-FFF2-40B4-BE49-F238E27FC236}">
                    <a16:creationId xmlns:a16="http://schemas.microsoft.com/office/drawing/2014/main" xmlns="" id="{D93BCD4F-3073-4DD7-AFC7-011C46EE2B8B}"/>
                  </a:ext>
                </a:extLst>
              </p:cNvPr>
              <p:cNvSpPr>
                <a:spLocks/>
              </p:cNvSpPr>
              <p:nvPr/>
            </p:nvSpPr>
            <p:spPr bwMode="auto">
              <a:xfrm>
                <a:off x="4840282" y="3140886"/>
                <a:ext cx="32656" cy="23051"/>
              </a:xfrm>
              <a:custGeom>
                <a:avLst/>
                <a:gdLst>
                  <a:gd name="T0" fmla="*/ 10 w 17"/>
                  <a:gd name="T1" fmla="*/ 11 h 12"/>
                  <a:gd name="T2" fmla="*/ 10 w 17"/>
                  <a:gd name="T3" fmla="*/ 11 h 12"/>
                  <a:gd name="T4" fmla="*/ 13 w 17"/>
                  <a:gd name="T5" fmla="*/ 8 h 12"/>
                  <a:gd name="T6" fmla="*/ 16 w 17"/>
                  <a:gd name="T7" fmla="*/ 4 h 12"/>
                  <a:gd name="T8" fmla="*/ 16 w 17"/>
                  <a:gd name="T9" fmla="*/ 4 h 12"/>
                  <a:gd name="T10" fmla="*/ 17 w 17"/>
                  <a:gd name="T11" fmla="*/ 3 h 12"/>
                  <a:gd name="T12" fmla="*/ 17 w 17"/>
                  <a:gd name="T13" fmla="*/ 2 h 12"/>
                  <a:gd name="T14" fmla="*/ 17 w 17"/>
                  <a:gd name="T15" fmla="*/ 2 h 12"/>
                  <a:gd name="T16" fmla="*/ 16 w 17"/>
                  <a:gd name="T17" fmla="*/ 2 h 12"/>
                  <a:gd name="T18" fmla="*/ 14 w 17"/>
                  <a:gd name="T19" fmla="*/ 3 h 12"/>
                  <a:gd name="T20" fmla="*/ 14 w 17"/>
                  <a:gd name="T21" fmla="*/ 3 h 12"/>
                  <a:gd name="T22" fmla="*/ 10 w 17"/>
                  <a:gd name="T23" fmla="*/ 6 h 12"/>
                  <a:gd name="T24" fmla="*/ 9 w 17"/>
                  <a:gd name="T25" fmla="*/ 6 h 12"/>
                  <a:gd name="T26" fmla="*/ 8 w 17"/>
                  <a:gd name="T27" fmla="*/ 6 h 12"/>
                  <a:gd name="T28" fmla="*/ 8 w 17"/>
                  <a:gd name="T29" fmla="*/ 6 h 12"/>
                  <a:gd name="T30" fmla="*/ 8 w 17"/>
                  <a:gd name="T31" fmla="*/ 4 h 12"/>
                  <a:gd name="T32" fmla="*/ 8 w 17"/>
                  <a:gd name="T33" fmla="*/ 3 h 12"/>
                  <a:gd name="T34" fmla="*/ 9 w 17"/>
                  <a:gd name="T35" fmla="*/ 2 h 12"/>
                  <a:gd name="T36" fmla="*/ 9 w 17"/>
                  <a:gd name="T37" fmla="*/ 2 h 12"/>
                  <a:gd name="T38" fmla="*/ 8 w 17"/>
                  <a:gd name="T39" fmla="*/ 0 h 12"/>
                  <a:gd name="T40" fmla="*/ 5 w 17"/>
                  <a:gd name="T41" fmla="*/ 0 h 12"/>
                  <a:gd name="T42" fmla="*/ 5 w 17"/>
                  <a:gd name="T43" fmla="*/ 0 h 12"/>
                  <a:gd name="T44" fmla="*/ 4 w 17"/>
                  <a:gd name="T45" fmla="*/ 2 h 12"/>
                  <a:gd name="T46" fmla="*/ 4 w 17"/>
                  <a:gd name="T47" fmla="*/ 4 h 12"/>
                  <a:gd name="T48" fmla="*/ 4 w 17"/>
                  <a:gd name="T49" fmla="*/ 4 h 12"/>
                  <a:gd name="T50" fmla="*/ 1 w 17"/>
                  <a:gd name="T51" fmla="*/ 8 h 12"/>
                  <a:gd name="T52" fmla="*/ 1 w 17"/>
                  <a:gd name="T53" fmla="*/ 8 h 12"/>
                  <a:gd name="T54" fmla="*/ 0 w 17"/>
                  <a:gd name="T55" fmla="*/ 8 h 12"/>
                  <a:gd name="T56" fmla="*/ 0 w 17"/>
                  <a:gd name="T57" fmla="*/ 10 h 12"/>
                  <a:gd name="T58" fmla="*/ 0 w 17"/>
                  <a:gd name="T59" fmla="*/ 10 h 12"/>
                  <a:gd name="T60" fmla="*/ 1 w 17"/>
                  <a:gd name="T61" fmla="*/ 12 h 12"/>
                  <a:gd name="T62" fmla="*/ 4 w 17"/>
                  <a:gd name="T63" fmla="*/ 12 h 12"/>
                  <a:gd name="T64" fmla="*/ 4 w 17"/>
                  <a:gd name="T65" fmla="*/ 12 h 12"/>
                  <a:gd name="T66" fmla="*/ 5 w 17"/>
                  <a:gd name="T67" fmla="*/ 11 h 12"/>
                  <a:gd name="T68" fmla="*/ 6 w 17"/>
                  <a:gd name="T69" fmla="*/ 11 h 12"/>
                  <a:gd name="T70" fmla="*/ 6 w 17"/>
                  <a:gd name="T71" fmla="*/ 11 h 12"/>
                  <a:gd name="T72" fmla="*/ 10 w 17"/>
                  <a:gd name="T7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0" y="11"/>
                    </a:moveTo>
                    <a:lnTo>
                      <a:pt x="10" y="11"/>
                    </a:lnTo>
                    <a:lnTo>
                      <a:pt x="13" y="8"/>
                    </a:lnTo>
                    <a:lnTo>
                      <a:pt x="16" y="4"/>
                    </a:lnTo>
                    <a:lnTo>
                      <a:pt x="16" y="4"/>
                    </a:lnTo>
                    <a:lnTo>
                      <a:pt x="17" y="3"/>
                    </a:lnTo>
                    <a:lnTo>
                      <a:pt x="17" y="2"/>
                    </a:lnTo>
                    <a:lnTo>
                      <a:pt x="17" y="2"/>
                    </a:lnTo>
                    <a:lnTo>
                      <a:pt x="16" y="2"/>
                    </a:lnTo>
                    <a:lnTo>
                      <a:pt x="14" y="3"/>
                    </a:lnTo>
                    <a:lnTo>
                      <a:pt x="14" y="3"/>
                    </a:lnTo>
                    <a:lnTo>
                      <a:pt x="10" y="6"/>
                    </a:lnTo>
                    <a:lnTo>
                      <a:pt x="9" y="6"/>
                    </a:lnTo>
                    <a:lnTo>
                      <a:pt x="8" y="6"/>
                    </a:lnTo>
                    <a:lnTo>
                      <a:pt x="8" y="6"/>
                    </a:lnTo>
                    <a:lnTo>
                      <a:pt x="8" y="4"/>
                    </a:lnTo>
                    <a:lnTo>
                      <a:pt x="8" y="3"/>
                    </a:lnTo>
                    <a:lnTo>
                      <a:pt x="9" y="2"/>
                    </a:lnTo>
                    <a:lnTo>
                      <a:pt x="9" y="2"/>
                    </a:lnTo>
                    <a:lnTo>
                      <a:pt x="8" y="0"/>
                    </a:lnTo>
                    <a:lnTo>
                      <a:pt x="5" y="0"/>
                    </a:lnTo>
                    <a:lnTo>
                      <a:pt x="5" y="0"/>
                    </a:lnTo>
                    <a:lnTo>
                      <a:pt x="4" y="2"/>
                    </a:lnTo>
                    <a:lnTo>
                      <a:pt x="4" y="4"/>
                    </a:lnTo>
                    <a:lnTo>
                      <a:pt x="4" y="4"/>
                    </a:lnTo>
                    <a:lnTo>
                      <a:pt x="1" y="8"/>
                    </a:lnTo>
                    <a:lnTo>
                      <a:pt x="1" y="8"/>
                    </a:lnTo>
                    <a:lnTo>
                      <a:pt x="0" y="8"/>
                    </a:lnTo>
                    <a:lnTo>
                      <a:pt x="0" y="10"/>
                    </a:lnTo>
                    <a:lnTo>
                      <a:pt x="0" y="10"/>
                    </a:lnTo>
                    <a:lnTo>
                      <a:pt x="1" y="12"/>
                    </a:lnTo>
                    <a:lnTo>
                      <a:pt x="4" y="12"/>
                    </a:lnTo>
                    <a:lnTo>
                      <a:pt x="4" y="12"/>
                    </a:lnTo>
                    <a:lnTo>
                      <a:pt x="5" y="11"/>
                    </a:lnTo>
                    <a:lnTo>
                      <a:pt x="6" y="11"/>
                    </a:lnTo>
                    <a:lnTo>
                      <a:pt x="6" y="11"/>
                    </a:lnTo>
                    <a:lnTo>
                      <a:pt x="10" y="1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1" name="Freeform 136">
                <a:extLst>
                  <a:ext uri="{FF2B5EF4-FFF2-40B4-BE49-F238E27FC236}">
                    <a16:creationId xmlns:a16="http://schemas.microsoft.com/office/drawing/2014/main" xmlns="" id="{3E48FF89-9B38-4EFB-87B3-5F009A27BE93}"/>
                  </a:ext>
                </a:extLst>
              </p:cNvPr>
              <p:cNvSpPr>
                <a:spLocks/>
              </p:cNvSpPr>
              <p:nvPr/>
            </p:nvSpPr>
            <p:spPr bwMode="auto">
              <a:xfrm>
                <a:off x="4840282" y="3140886"/>
                <a:ext cx="32656" cy="23051"/>
              </a:xfrm>
              <a:custGeom>
                <a:avLst/>
                <a:gdLst>
                  <a:gd name="T0" fmla="*/ 10 w 17"/>
                  <a:gd name="T1" fmla="*/ 11 h 12"/>
                  <a:gd name="T2" fmla="*/ 10 w 17"/>
                  <a:gd name="T3" fmla="*/ 11 h 12"/>
                  <a:gd name="T4" fmla="*/ 13 w 17"/>
                  <a:gd name="T5" fmla="*/ 8 h 12"/>
                  <a:gd name="T6" fmla="*/ 16 w 17"/>
                  <a:gd name="T7" fmla="*/ 4 h 12"/>
                  <a:gd name="T8" fmla="*/ 16 w 17"/>
                  <a:gd name="T9" fmla="*/ 4 h 12"/>
                  <a:gd name="T10" fmla="*/ 17 w 17"/>
                  <a:gd name="T11" fmla="*/ 3 h 12"/>
                  <a:gd name="T12" fmla="*/ 17 w 17"/>
                  <a:gd name="T13" fmla="*/ 2 h 12"/>
                  <a:gd name="T14" fmla="*/ 17 w 17"/>
                  <a:gd name="T15" fmla="*/ 2 h 12"/>
                  <a:gd name="T16" fmla="*/ 16 w 17"/>
                  <a:gd name="T17" fmla="*/ 2 h 12"/>
                  <a:gd name="T18" fmla="*/ 14 w 17"/>
                  <a:gd name="T19" fmla="*/ 3 h 12"/>
                  <a:gd name="T20" fmla="*/ 14 w 17"/>
                  <a:gd name="T21" fmla="*/ 3 h 12"/>
                  <a:gd name="T22" fmla="*/ 10 w 17"/>
                  <a:gd name="T23" fmla="*/ 6 h 12"/>
                  <a:gd name="T24" fmla="*/ 9 w 17"/>
                  <a:gd name="T25" fmla="*/ 6 h 12"/>
                  <a:gd name="T26" fmla="*/ 8 w 17"/>
                  <a:gd name="T27" fmla="*/ 6 h 12"/>
                  <a:gd name="T28" fmla="*/ 8 w 17"/>
                  <a:gd name="T29" fmla="*/ 6 h 12"/>
                  <a:gd name="T30" fmla="*/ 8 w 17"/>
                  <a:gd name="T31" fmla="*/ 4 h 12"/>
                  <a:gd name="T32" fmla="*/ 8 w 17"/>
                  <a:gd name="T33" fmla="*/ 3 h 12"/>
                  <a:gd name="T34" fmla="*/ 9 w 17"/>
                  <a:gd name="T35" fmla="*/ 2 h 12"/>
                  <a:gd name="T36" fmla="*/ 9 w 17"/>
                  <a:gd name="T37" fmla="*/ 2 h 12"/>
                  <a:gd name="T38" fmla="*/ 8 w 17"/>
                  <a:gd name="T39" fmla="*/ 0 h 12"/>
                  <a:gd name="T40" fmla="*/ 5 w 17"/>
                  <a:gd name="T41" fmla="*/ 0 h 12"/>
                  <a:gd name="T42" fmla="*/ 5 w 17"/>
                  <a:gd name="T43" fmla="*/ 0 h 12"/>
                  <a:gd name="T44" fmla="*/ 4 w 17"/>
                  <a:gd name="T45" fmla="*/ 2 h 12"/>
                  <a:gd name="T46" fmla="*/ 4 w 17"/>
                  <a:gd name="T47" fmla="*/ 4 h 12"/>
                  <a:gd name="T48" fmla="*/ 4 w 17"/>
                  <a:gd name="T49" fmla="*/ 4 h 12"/>
                  <a:gd name="T50" fmla="*/ 1 w 17"/>
                  <a:gd name="T51" fmla="*/ 8 h 12"/>
                  <a:gd name="T52" fmla="*/ 1 w 17"/>
                  <a:gd name="T53" fmla="*/ 8 h 12"/>
                  <a:gd name="T54" fmla="*/ 0 w 17"/>
                  <a:gd name="T55" fmla="*/ 8 h 12"/>
                  <a:gd name="T56" fmla="*/ 0 w 17"/>
                  <a:gd name="T57" fmla="*/ 10 h 12"/>
                  <a:gd name="T58" fmla="*/ 0 w 17"/>
                  <a:gd name="T59" fmla="*/ 10 h 12"/>
                  <a:gd name="T60" fmla="*/ 1 w 17"/>
                  <a:gd name="T61" fmla="*/ 12 h 12"/>
                  <a:gd name="T62" fmla="*/ 4 w 17"/>
                  <a:gd name="T63" fmla="*/ 12 h 12"/>
                  <a:gd name="T64" fmla="*/ 4 w 17"/>
                  <a:gd name="T65" fmla="*/ 12 h 12"/>
                  <a:gd name="T66" fmla="*/ 5 w 17"/>
                  <a:gd name="T67" fmla="*/ 11 h 12"/>
                  <a:gd name="T68" fmla="*/ 6 w 17"/>
                  <a:gd name="T69" fmla="*/ 11 h 12"/>
                  <a:gd name="T70" fmla="*/ 6 w 17"/>
                  <a:gd name="T71" fmla="*/ 11 h 12"/>
                  <a:gd name="T72" fmla="*/ 10 w 17"/>
                  <a:gd name="T7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0" y="11"/>
                    </a:moveTo>
                    <a:lnTo>
                      <a:pt x="10" y="11"/>
                    </a:lnTo>
                    <a:lnTo>
                      <a:pt x="13" y="8"/>
                    </a:lnTo>
                    <a:lnTo>
                      <a:pt x="16" y="4"/>
                    </a:lnTo>
                    <a:lnTo>
                      <a:pt x="16" y="4"/>
                    </a:lnTo>
                    <a:lnTo>
                      <a:pt x="17" y="3"/>
                    </a:lnTo>
                    <a:lnTo>
                      <a:pt x="17" y="2"/>
                    </a:lnTo>
                    <a:lnTo>
                      <a:pt x="17" y="2"/>
                    </a:lnTo>
                    <a:lnTo>
                      <a:pt x="16" y="2"/>
                    </a:lnTo>
                    <a:lnTo>
                      <a:pt x="14" y="3"/>
                    </a:lnTo>
                    <a:lnTo>
                      <a:pt x="14" y="3"/>
                    </a:lnTo>
                    <a:lnTo>
                      <a:pt x="10" y="6"/>
                    </a:lnTo>
                    <a:lnTo>
                      <a:pt x="9" y="6"/>
                    </a:lnTo>
                    <a:lnTo>
                      <a:pt x="8" y="6"/>
                    </a:lnTo>
                    <a:lnTo>
                      <a:pt x="8" y="6"/>
                    </a:lnTo>
                    <a:lnTo>
                      <a:pt x="8" y="4"/>
                    </a:lnTo>
                    <a:lnTo>
                      <a:pt x="8" y="3"/>
                    </a:lnTo>
                    <a:lnTo>
                      <a:pt x="9" y="2"/>
                    </a:lnTo>
                    <a:lnTo>
                      <a:pt x="9" y="2"/>
                    </a:lnTo>
                    <a:lnTo>
                      <a:pt x="8" y="0"/>
                    </a:lnTo>
                    <a:lnTo>
                      <a:pt x="5" y="0"/>
                    </a:lnTo>
                    <a:lnTo>
                      <a:pt x="5" y="0"/>
                    </a:lnTo>
                    <a:lnTo>
                      <a:pt x="4" y="2"/>
                    </a:lnTo>
                    <a:lnTo>
                      <a:pt x="4" y="4"/>
                    </a:lnTo>
                    <a:lnTo>
                      <a:pt x="4" y="4"/>
                    </a:lnTo>
                    <a:lnTo>
                      <a:pt x="1" y="8"/>
                    </a:lnTo>
                    <a:lnTo>
                      <a:pt x="1" y="8"/>
                    </a:lnTo>
                    <a:lnTo>
                      <a:pt x="0" y="8"/>
                    </a:lnTo>
                    <a:lnTo>
                      <a:pt x="0" y="10"/>
                    </a:lnTo>
                    <a:lnTo>
                      <a:pt x="0" y="10"/>
                    </a:lnTo>
                    <a:lnTo>
                      <a:pt x="1" y="12"/>
                    </a:lnTo>
                    <a:lnTo>
                      <a:pt x="4" y="12"/>
                    </a:lnTo>
                    <a:lnTo>
                      <a:pt x="4" y="12"/>
                    </a:lnTo>
                    <a:lnTo>
                      <a:pt x="5" y="11"/>
                    </a:lnTo>
                    <a:lnTo>
                      <a:pt x="6" y="11"/>
                    </a:lnTo>
                    <a:lnTo>
                      <a:pt x="6" y="11"/>
                    </a:lnTo>
                    <a:lnTo>
                      <a:pt x="10" y="1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72" name="Freeform 137">
                <a:extLst>
                  <a:ext uri="{FF2B5EF4-FFF2-40B4-BE49-F238E27FC236}">
                    <a16:creationId xmlns:a16="http://schemas.microsoft.com/office/drawing/2014/main" xmlns="" id="{59996845-482E-4F5B-9E70-F29A609638B2}"/>
                  </a:ext>
                </a:extLst>
              </p:cNvPr>
              <p:cNvSpPr>
                <a:spLocks/>
              </p:cNvSpPr>
              <p:nvPr/>
            </p:nvSpPr>
            <p:spPr bwMode="auto">
              <a:xfrm>
                <a:off x="4774969" y="3133202"/>
                <a:ext cx="34577" cy="26893"/>
              </a:xfrm>
              <a:custGeom>
                <a:avLst/>
                <a:gdLst>
                  <a:gd name="T0" fmla="*/ 15 w 18"/>
                  <a:gd name="T1" fmla="*/ 6 h 14"/>
                  <a:gd name="T2" fmla="*/ 15 w 18"/>
                  <a:gd name="T3" fmla="*/ 6 h 14"/>
                  <a:gd name="T4" fmla="*/ 11 w 18"/>
                  <a:gd name="T5" fmla="*/ 3 h 14"/>
                  <a:gd name="T6" fmla="*/ 11 w 18"/>
                  <a:gd name="T7" fmla="*/ 3 h 14"/>
                  <a:gd name="T8" fmla="*/ 7 w 18"/>
                  <a:gd name="T9" fmla="*/ 2 h 14"/>
                  <a:gd name="T10" fmla="*/ 7 w 18"/>
                  <a:gd name="T11" fmla="*/ 2 h 14"/>
                  <a:gd name="T12" fmla="*/ 6 w 18"/>
                  <a:gd name="T13" fmla="*/ 0 h 14"/>
                  <a:gd name="T14" fmla="*/ 3 w 18"/>
                  <a:gd name="T15" fmla="*/ 0 h 14"/>
                  <a:gd name="T16" fmla="*/ 3 w 18"/>
                  <a:gd name="T17" fmla="*/ 0 h 14"/>
                  <a:gd name="T18" fmla="*/ 2 w 18"/>
                  <a:gd name="T19" fmla="*/ 0 h 14"/>
                  <a:gd name="T20" fmla="*/ 0 w 18"/>
                  <a:gd name="T21" fmla="*/ 2 h 14"/>
                  <a:gd name="T22" fmla="*/ 0 w 18"/>
                  <a:gd name="T23" fmla="*/ 2 h 14"/>
                  <a:gd name="T24" fmla="*/ 2 w 18"/>
                  <a:gd name="T25" fmla="*/ 4 h 14"/>
                  <a:gd name="T26" fmla="*/ 3 w 18"/>
                  <a:gd name="T27" fmla="*/ 6 h 14"/>
                  <a:gd name="T28" fmla="*/ 3 w 18"/>
                  <a:gd name="T29" fmla="*/ 6 h 14"/>
                  <a:gd name="T30" fmla="*/ 3 w 18"/>
                  <a:gd name="T31" fmla="*/ 8 h 14"/>
                  <a:gd name="T32" fmla="*/ 3 w 18"/>
                  <a:gd name="T33" fmla="*/ 10 h 14"/>
                  <a:gd name="T34" fmla="*/ 3 w 18"/>
                  <a:gd name="T35" fmla="*/ 10 h 14"/>
                  <a:gd name="T36" fmla="*/ 4 w 18"/>
                  <a:gd name="T37" fmla="*/ 11 h 14"/>
                  <a:gd name="T38" fmla="*/ 4 w 18"/>
                  <a:gd name="T39" fmla="*/ 11 h 14"/>
                  <a:gd name="T40" fmla="*/ 6 w 18"/>
                  <a:gd name="T41" fmla="*/ 11 h 14"/>
                  <a:gd name="T42" fmla="*/ 7 w 18"/>
                  <a:gd name="T43" fmla="*/ 10 h 14"/>
                  <a:gd name="T44" fmla="*/ 7 w 18"/>
                  <a:gd name="T45" fmla="*/ 10 h 14"/>
                  <a:gd name="T46" fmla="*/ 10 w 18"/>
                  <a:gd name="T47" fmla="*/ 8 h 14"/>
                  <a:gd name="T48" fmla="*/ 11 w 18"/>
                  <a:gd name="T49" fmla="*/ 11 h 14"/>
                  <a:gd name="T50" fmla="*/ 11 w 18"/>
                  <a:gd name="T51" fmla="*/ 11 h 14"/>
                  <a:gd name="T52" fmla="*/ 14 w 18"/>
                  <a:gd name="T53" fmla="*/ 12 h 14"/>
                  <a:gd name="T54" fmla="*/ 16 w 18"/>
                  <a:gd name="T55" fmla="*/ 14 h 14"/>
                  <a:gd name="T56" fmla="*/ 18 w 18"/>
                  <a:gd name="T57" fmla="*/ 12 h 14"/>
                  <a:gd name="T58" fmla="*/ 18 w 18"/>
                  <a:gd name="T59" fmla="*/ 12 h 14"/>
                  <a:gd name="T60" fmla="*/ 18 w 18"/>
                  <a:gd name="T61" fmla="*/ 11 h 14"/>
                  <a:gd name="T62" fmla="*/ 16 w 18"/>
                  <a:gd name="T63" fmla="*/ 10 h 14"/>
                  <a:gd name="T64" fmla="*/ 15 w 18"/>
                  <a:gd name="T6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4">
                    <a:moveTo>
                      <a:pt x="15" y="6"/>
                    </a:moveTo>
                    <a:lnTo>
                      <a:pt x="15" y="6"/>
                    </a:lnTo>
                    <a:lnTo>
                      <a:pt x="11" y="3"/>
                    </a:lnTo>
                    <a:lnTo>
                      <a:pt x="11" y="3"/>
                    </a:lnTo>
                    <a:lnTo>
                      <a:pt x="7" y="2"/>
                    </a:lnTo>
                    <a:lnTo>
                      <a:pt x="7" y="2"/>
                    </a:lnTo>
                    <a:lnTo>
                      <a:pt x="6" y="0"/>
                    </a:lnTo>
                    <a:lnTo>
                      <a:pt x="3" y="0"/>
                    </a:lnTo>
                    <a:lnTo>
                      <a:pt x="3" y="0"/>
                    </a:lnTo>
                    <a:lnTo>
                      <a:pt x="2" y="0"/>
                    </a:lnTo>
                    <a:lnTo>
                      <a:pt x="0" y="2"/>
                    </a:lnTo>
                    <a:lnTo>
                      <a:pt x="0" y="2"/>
                    </a:lnTo>
                    <a:lnTo>
                      <a:pt x="2" y="4"/>
                    </a:lnTo>
                    <a:lnTo>
                      <a:pt x="3" y="6"/>
                    </a:lnTo>
                    <a:lnTo>
                      <a:pt x="3" y="6"/>
                    </a:lnTo>
                    <a:lnTo>
                      <a:pt x="3" y="8"/>
                    </a:lnTo>
                    <a:lnTo>
                      <a:pt x="3" y="10"/>
                    </a:lnTo>
                    <a:lnTo>
                      <a:pt x="3" y="10"/>
                    </a:lnTo>
                    <a:lnTo>
                      <a:pt x="4" y="11"/>
                    </a:lnTo>
                    <a:lnTo>
                      <a:pt x="4" y="11"/>
                    </a:lnTo>
                    <a:lnTo>
                      <a:pt x="6" y="11"/>
                    </a:lnTo>
                    <a:lnTo>
                      <a:pt x="7" y="10"/>
                    </a:lnTo>
                    <a:lnTo>
                      <a:pt x="7" y="10"/>
                    </a:lnTo>
                    <a:lnTo>
                      <a:pt x="10" y="8"/>
                    </a:lnTo>
                    <a:lnTo>
                      <a:pt x="11" y="11"/>
                    </a:lnTo>
                    <a:lnTo>
                      <a:pt x="11" y="11"/>
                    </a:lnTo>
                    <a:lnTo>
                      <a:pt x="14" y="12"/>
                    </a:lnTo>
                    <a:lnTo>
                      <a:pt x="16" y="14"/>
                    </a:lnTo>
                    <a:lnTo>
                      <a:pt x="18" y="12"/>
                    </a:lnTo>
                    <a:lnTo>
                      <a:pt x="18" y="12"/>
                    </a:lnTo>
                    <a:lnTo>
                      <a:pt x="18" y="11"/>
                    </a:lnTo>
                    <a:lnTo>
                      <a:pt x="16" y="10"/>
                    </a:lnTo>
                    <a:lnTo>
                      <a:pt x="15" y="6"/>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3" name="Freeform 138">
                <a:extLst>
                  <a:ext uri="{FF2B5EF4-FFF2-40B4-BE49-F238E27FC236}">
                    <a16:creationId xmlns:a16="http://schemas.microsoft.com/office/drawing/2014/main" xmlns="" id="{56437C3B-39C6-4F4E-9015-2618A8BFAAD7}"/>
                  </a:ext>
                </a:extLst>
              </p:cNvPr>
              <p:cNvSpPr>
                <a:spLocks/>
              </p:cNvSpPr>
              <p:nvPr/>
            </p:nvSpPr>
            <p:spPr bwMode="auto">
              <a:xfrm>
                <a:off x="4774969" y="3133202"/>
                <a:ext cx="34577" cy="26893"/>
              </a:xfrm>
              <a:custGeom>
                <a:avLst/>
                <a:gdLst>
                  <a:gd name="T0" fmla="*/ 15 w 18"/>
                  <a:gd name="T1" fmla="*/ 6 h 14"/>
                  <a:gd name="T2" fmla="*/ 15 w 18"/>
                  <a:gd name="T3" fmla="*/ 6 h 14"/>
                  <a:gd name="T4" fmla="*/ 11 w 18"/>
                  <a:gd name="T5" fmla="*/ 3 h 14"/>
                  <a:gd name="T6" fmla="*/ 11 w 18"/>
                  <a:gd name="T7" fmla="*/ 3 h 14"/>
                  <a:gd name="T8" fmla="*/ 7 w 18"/>
                  <a:gd name="T9" fmla="*/ 2 h 14"/>
                  <a:gd name="T10" fmla="*/ 7 w 18"/>
                  <a:gd name="T11" fmla="*/ 2 h 14"/>
                  <a:gd name="T12" fmla="*/ 6 w 18"/>
                  <a:gd name="T13" fmla="*/ 0 h 14"/>
                  <a:gd name="T14" fmla="*/ 3 w 18"/>
                  <a:gd name="T15" fmla="*/ 0 h 14"/>
                  <a:gd name="T16" fmla="*/ 3 w 18"/>
                  <a:gd name="T17" fmla="*/ 0 h 14"/>
                  <a:gd name="T18" fmla="*/ 2 w 18"/>
                  <a:gd name="T19" fmla="*/ 0 h 14"/>
                  <a:gd name="T20" fmla="*/ 0 w 18"/>
                  <a:gd name="T21" fmla="*/ 2 h 14"/>
                  <a:gd name="T22" fmla="*/ 0 w 18"/>
                  <a:gd name="T23" fmla="*/ 2 h 14"/>
                  <a:gd name="T24" fmla="*/ 2 w 18"/>
                  <a:gd name="T25" fmla="*/ 4 h 14"/>
                  <a:gd name="T26" fmla="*/ 3 w 18"/>
                  <a:gd name="T27" fmla="*/ 6 h 14"/>
                  <a:gd name="T28" fmla="*/ 3 w 18"/>
                  <a:gd name="T29" fmla="*/ 6 h 14"/>
                  <a:gd name="T30" fmla="*/ 3 w 18"/>
                  <a:gd name="T31" fmla="*/ 8 h 14"/>
                  <a:gd name="T32" fmla="*/ 3 w 18"/>
                  <a:gd name="T33" fmla="*/ 10 h 14"/>
                  <a:gd name="T34" fmla="*/ 3 w 18"/>
                  <a:gd name="T35" fmla="*/ 10 h 14"/>
                  <a:gd name="T36" fmla="*/ 4 w 18"/>
                  <a:gd name="T37" fmla="*/ 11 h 14"/>
                  <a:gd name="T38" fmla="*/ 4 w 18"/>
                  <a:gd name="T39" fmla="*/ 11 h 14"/>
                  <a:gd name="T40" fmla="*/ 6 w 18"/>
                  <a:gd name="T41" fmla="*/ 11 h 14"/>
                  <a:gd name="T42" fmla="*/ 7 w 18"/>
                  <a:gd name="T43" fmla="*/ 10 h 14"/>
                  <a:gd name="T44" fmla="*/ 7 w 18"/>
                  <a:gd name="T45" fmla="*/ 10 h 14"/>
                  <a:gd name="T46" fmla="*/ 10 w 18"/>
                  <a:gd name="T47" fmla="*/ 8 h 14"/>
                  <a:gd name="T48" fmla="*/ 11 w 18"/>
                  <a:gd name="T49" fmla="*/ 11 h 14"/>
                  <a:gd name="T50" fmla="*/ 11 w 18"/>
                  <a:gd name="T51" fmla="*/ 11 h 14"/>
                  <a:gd name="T52" fmla="*/ 14 w 18"/>
                  <a:gd name="T53" fmla="*/ 12 h 14"/>
                  <a:gd name="T54" fmla="*/ 16 w 18"/>
                  <a:gd name="T55" fmla="*/ 14 h 14"/>
                  <a:gd name="T56" fmla="*/ 18 w 18"/>
                  <a:gd name="T57" fmla="*/ 12 h 14"/>
                  <a:gd name="T58" fmla="*/ 18 w 18"/>
                  <a:gd name="T59" fmla="*/ 12 h 14"/>
                  <a:gd name="T60" fmla="*/ 18 w 18"/>
                  <a:gd name="T61" fmla="*/ 11 h 14"/>
                  <a:gd name="T62" fmla="*/ 16 w 18"/>
                  <a:gd name="T63" fmla="*/ 10 h 14"/>
                  <a:gd name="T64" fmla="*/ 15 w 18"/>
                  <a:gd name="T6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4">
                    <a:moveTo>
                      <a:pt x="15" y="6"/>
                    </a:moveTo>
                    <a:lnTo>
                      <a:pt x="15" y="6"/>
                    </a:lnTo>
                    <a:lnTo>
                      <a:pt x="11" y="3"/>
                    </a:lnTo>
                    <a:lnTo>
                      <a:pt x="11" y="3"/>
                    </a:lnTo>
                    <a:lnTo>
                      <a:pt x="7" y="2"/>
                    </a:lnTo>
                    <a:lnTo>
                      <a:pt x="7" y="2"/>
                    </a:lnTo>
                    <a:lnTo>
                      <a:pt x="6" y="0"/>
                    </a:lnTo>
                    <a:lnTo>
                      <a:pt x="3" y="0"/>
                    </a:lnTo>
                    <a:lnTo>
                      <a:pt x="3" y="0"/>
                    </a:lnTo>
                    <a:lnTo>
                      <a:pt x="2" y="0"/>
                    </a:lnTo>
                    <a:lnTo>
                      <a:pt x="0" y="2"/>
                    </a:lnTo>
                    <a:lnTo>
                      <a:pt x="0" y="2"/>
                    </a:lnTo>
                    <a:lnTo>
                      <a:pt x="2" y="4"/>
                    </a:lnTo>
                    <a:lnTo>
                      <a:pt x="3" y="6"/>
                    </a:lnTo>
                    <a:lnTo>
                      <a:pt x="3" y="6"/>
                    </a:lnTo>
                    <a:lnTo>
                      <a:pt x="3" y="8"/>
                    </a:lnTo>
                    <a:lnTo>
                      <a:pt x="3" y="10"/>
                    </a:lnTo>
                    <a:lnTo>
                      <a:pt x="3" y="10"/>
                    </a:lnTo>
                    <a:lnTo>
                      <a:pt x="4" y="11"/>
                    </a:lnTo>
                    <a:lnTo>
                      <a:pt x="4" y="11"/>
                    </a:lnTo>
                    <a:lnTo>
                      <a:pt x="6" y="11"/>
                    </a:lnTo>
                    <a:lnTo>
                      <a:pt x="7" y="10"/>
                    </a:lnTo>
                    <a:lnTo>
                      <a:pt x="7" y="10"/>
                    </a:lnTo>
                    <a:lnTo>
                      <a:pt x="10" y="8"/>
                    </a:lnTo>
                    <a:lnTo>
                      <a:pt x="11" y="11"/>
                    </a:lnTo>
                    <a:lnTo>
                      <a:pt x="11" y="11"/>
                    </a:lnTo>
                    <a:lnTo>
                      <a:pt x="14" y="12"/>
                    </a:lnTo>
                    <a:lnTo>
                      <a:pt x="16" y="14"/>
                    </a:lnTo>
                    <a:lnTo>
                      <a:pt x="18" y="12"/>
                    </a:lnTo>
                    <a:lnTo>
                      <a:pt x="18" y="12"/>
                    </a:lnTo>
                    <a:lnTo>
                      <a:pt x="18" y="11"/>
                    </a:lnTo>
                    <a:lnTo>
                      <a:pt x="16" y="10"/>
                    </a:lnTo>
                    <a:lnTo>
                      <a:pt x="15" y="6"/>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74" name="Freeform 139">
                <a:extLst>
                  <a:ext uri="{FF2B5EF4-FFF2-40B4-BE49-F238E27FC236}">
                    <a16:creationId xmlns:a16="http://schemas.microsoft.com/office/drawing/2014/main" xmlns="" id="{313477A0-6468-48D2-BF22-06FAEAC1C7C7}"/>
                  </a:ext>
                </a:extLst>
              </p:cNvPr>
              <p:cNvSpPr>
                <a:spLocks/>
              </p:cNvSpPr>
              <p:nvPr/>
            </p:nvSpPr>
            <p:spPr bwMode="auto">
              <a:xfrm>
                <a:off x="4817230" y="3160096"/>
                <a:ext cx="9605" cy="11526"/>
              </a:xfrm>
              <a:custGeom>
                <a:avLst/>
                <a:gdLst>
                  <a:gd name="T0" fmla="*/ 0 w 5"/>
                  <a:gd name="T1" fmla="*/ 4 h 6"/>
                  <a:gd name="T2" fmla="*/ 0 w 5"/>
                  <a:gd name="T3" fmla="*/ 4 h 6"/>
                  <a:gd name="T4" fmla="*/ 2 w 5"/>
                  <a:gd name="T5" fmla="*/ 6 h 6"/>
                  <a:gd name="T6" fmla="*/ 4 w 5"/>
                  <a:gd name="T7" fmla="*/ 6 h 6"/>
                  <a:gd name="T8" fmla="*/ 5 w 5"/>
                  <a:gd name="T9" fmla="*/ 5 h 6"/>
                  <a:gd name="T10" fmla="*/ 5 w 5"/>
                  <a:gd name="T11" fmla="*/ 5 h 6"/>
                  <a:gd name="T12" fmla="*/ 5 w 5"/>
                  <a:gd name="T13" fmla="*/ 1 h 6"/>
                  <a:gd name="T14" fmla="*/ 4 w 5"/>
                  <a:gd name="T15" fmla="*/ 0 h 6"/>
                  <a:gd name="T16" fmla="*/ 2 w 5"/>
                  <a:gd name="T17" fmla="*/ 0 h 6"/>
                  <a:gd name="T18" fmla="*/ 2 w 5"/>
                  <a:gd name="T19" fmla="*/ 0 h 6"/>
                  <a:gd name="T20" fmla="*/ 1 w 5"/>
                  <a:gd name="T21" fmla="*/ 0 h 6"/>
                  <a:gd name="T22" fmla="*/ 0 w 5"/>
                  <a:gd name="T23" fmla="*/ 1 h 6"/>
                  <a:gd name="T24" fmla="*/ 0 w 5"/>
                  <a:gd name="T25" fmla="*/ 1 h 6"/>
                  <a:gd name="T26" fmla="*/ 0 w 5"/>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0" y="4"/>
                    </a:moveTo>
                    <a:lnTo>
                      <a:pt x="0" y="4"/>
                    </a:lnTo>
                    <a:lnTo>
                      <a:pt x="2" y="6"/>
                    </a:lnTo>
                    <a:lnTo>
                      <a:pt x="4" y="6"/>
                    </a:lnTo>
                    <a:lnTo>
                      <a:pt x="5" y="5"/>
                    </a:lnTo>
                    <a:lnTo>
                      <a:pt x="5" y="5"/>
                    </a:lnTo>
                    <a:lnTo>
                      <a:pt x="5" y="1"/>
                    </a:lnTo>
                    <a:lnTo>
                      <a:pt x="4" y="0"/>
                    </a:lnTo>
                    <a:lnTo>
                      <a:pt x="2" y="0"/>
                    </a:lnTo>
                    <a:lnTo>
                      <a:pt x="2" y="0"/>
                    </a:lnTo>
                    <a:lnTo>
                      <a:pt x="1" y="0"/>
                    </a:lnTo>
                    <a:lnTo>
                      <a:pt x="0" y="1"/>
                    </a:lnTo>
                    <a:lnTo>
                      <a:pt x="0" y="1"/>
                    </a:lnTo>
                    <a:lnTo>
                      <a:pt x="0"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5" name="Freeform 140">
                <a:extLst>
                  <a:ext uri="{FF2B5EF4-FFF2-40B4-BE49-F238E27FC236}">
                    <a16:creationId xmlns:a16="http://schemas.microsoft.com/office/drawing/2014/main" xmlns="" id="{52763613-AF7A-4387-AADD-DE4A253A4005}"/>
                  </a:ext>
                </a:extLst>
              </p:cNvPr>
              <p:cNvSpPr>
                <a:spLocks/>
              </p:cNvSpPr>
              <p:nvPr/>
            </p:nvSpPr>
            <p:spPr bwMode="auto">
              <a:xfrm>
                <a:off x="4817230" y="3160096"/>
                <a:ext cx="9605" cy="11526"/>
              </a:xfrm>
              <a:custGeom>
                <a:avLst/>
                <a:gdLst>
                  <a:gd name="T0" fmla="*/ 0 w 5"/>
                  <a:gd name="T1" fmla="*/ 4 h 6"/>
                  <a:gd name="T2" fmla="*/ 0 w 5"/>
                  <a:gd name="T3" fmla="*/ 4 h 6"/>
                  <a:gd name="T4" fmla="*/ 2 w 5"/>
                  <a:gd name="T5" fmla="*/ 6 h 6"/>
                  <a:gd name="T6" fmla="*/ 4 w 5"/>
                  <a:gd name="T7" fmla="*/ 6 h 6"/>
                  <a:gd name="T8" fmla="*/ 5 w 5"/>
                  <a:gd name="T9" fmla="*/ 5 h 6"/>
                  <a:gd name="T10" fmla="*/ 5 w 5"/>
                  <a:gd name="T11" fmla="*/ 5 h 6"/>
                  <a:gd name="T12" fmla="*/ 5 w 5"/>
                  <a:gd name="T13" fmla="*/ 1 h 6"/>
                  <a:gd name="T14" fmla="*/ 4 w 5"/>
                  <a:gd name="T15" fmla="*/ 0 h 6"/>
                  <a:gd name="T16" fmla="*/ 2 w 5"/>
                  <a:gd name="T17" fmla="*/ 0 h 6"/>
                  <a:gd name="T18" fmla="*/ 2 w 5"/>
                  <a:gd name="T19" fmla="*/ 0 h 6"/>
                  <a:gd name="T20" fmla="*/ 1 w 5"/>
                  <a:gd name="T21" fmla="*/ 0 h 6"/>
                  <a:gd name="T22" fmla="*/ 0 w 5"/>
                  <a:gd name="T23" fmla="*/ 1 h 6"/>
                  <a:gd name="T24" fmla="*/ 0 w 5"/>
                  <a:gd name="T25" fmla="*/ 1 h 6"/>
                  <a:gd name="T26" fmla="*/ 0 w 5"/>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0" y="4"/>
                    </a:moveTo>
                    <a:lnTo>
                      <a:pt x="0" y="4"/>
                    </a:lnTo>
                    <a:lnTo>
                      <a:pt x="2" y="6"/>
                    </a:lnTo>
                    <a:lnTo>
                      <a:pt x="4" y="6"/>
                    </a:lnTo>
                    <a:lnTo>
                      <a:pt x="5" y="5"/>
                    </a:lnTo>
                    <a:lnTo>
                      <a:pt x="5" y="5"/>
                    </a:lnTo>
                    <a:lnTo>
                      <a:pt x="5" y="1"/>
                    </a:lnTo>
                    <a:lnTo>
                      <a:pt x="4" y="0"/>
                    </a:lnTo>
                    <a:lnTo>
                      <a:pt x="2" y="0"/>
                    </a:lnTo>
                    <a:lnTo>
                      <a:pt x="2" y="0"/>
                    </a:lnTo>
                    <a:lnTo>
                      <a:pt x="1" y="0"/>
                    </a:lnTo>
                    <a:lnTo>
                      <a:pt x="0" y="1"/>
                    </a:lnTo>
                    <a:lnTo>
                      <a:pt x="0" y="1"/>
                    </a:lnTo>
                    <a:lnTo>
                      <a:pt x="0"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76" name="Freeform 141">
                <a:extLst>
                  <a:ext uri="{FF2B5EF4-FFF2-40B4-BE49-F238E27FC236}">
                    <a16:creationId xmlns:a16="http://schemas.microsoft.com/office/drawing/2014/main" xmlns="" id="{C53AF63C-6025-4533-99A7-79433245C42F}"/>
                  </a:ext>
                </a:extLst>
              </p:cNvPr>
              <p:cNvSpPr>
                <a:spLocks/>
              </p:cNvSpPr>
              <p:nvPr/>
            </p:nvSpPr>
            <p:spPr bwMode="auto">
              <a:xfrm>
                <a:off x="4811467" y="3173542"/>
                <a:ext cx="13447" cy="15368"/>
              </a:xfrm>
              <a:custGeom>
                <a:avLst/>
                <a:gdLst>
                  <a:gd name="T0" fmla="*/ 0 w 7"/>
                  <a:gd name="T1" fmla="*/ 4 h 8"/>
                  <a:gd name="T2" fmla="*/ 0 w 7"/>
                  <a:gd name="T3" fmla="*/ 4 h 8"/>
                  <a:gd name="T4" fmla="*/ 3 w 7"/>
                  <a:gd name="T5" fmla="*/ 7 h 8"/>
                  <a:gd name="T6" fmla="*/ 4 w 7"/>
                  <a:gd name="T7" fmla="*/ 8 h 8"/>
                  <a:gd name="T8" fmla="*/ 7 w 7"/>
                  <a:gd name="T9" fmla="*/ 7 h 8"/>
                  <a:gd name="T10" fmla="*/ 7 w 7"/>
                  <a:gd name="T11" fmla="*/ 7 h 8"/>
                  <a:gd name="T12" fmla="*/ 7 w 7"/>
                  <a:gd name="T13" fmla="*/ 6 h 8"/>
                  <a:gd name="T14" fmla="*/ 7 w 7"/>
                  <a:gd name="T15" fmla="*/ 3 h 8"/>
                  <a:gd name="T16" fmla="*/ 5 w 7"/>
                  <a:gd name="T17" fmla="*/ 2 h 8"/>
                  <a:gd name="T18" fmla="*/ 4 w 7"/>
                  <a:gd name="T19" fmla="*/ 0 h 8"/>
                  <a:gd name="T20" fmla="*/ 4 w 7"/>
                  <a:gd name="T21" fmla="*/ 0 h 8"/>
                  <a:gd name="T22" fmla="*/ 1 w 7"/>
                  <a:gd name="T23" fmla="*/ 2 h 8"/>
                  <a:gd name="T24" fmla="*/ 0 w 7"/>
                  <a:gd name="T25" fmla="*/ 3 h 8"/>
                  <a:gd name="T26" fmla="*/ 0 w 7"/>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0" y="4"/>
                    </a:moveTo>
                    <a:lnTo>
                      <a:pt x="0" y="4"/>
                    </a:lnTo>
                    <a:lnTo>
                      <a:pt x="3" y="7"/>
                    </a:lnTo>
                    <a:lnTo>
                      <a:pt x="4" y="8"/>
                    </a:lnTo>
                    <a:lnTo>
                      <a:pt x="7" y="7"/>
                    </a:lnTo>
                    <a:lnTo>
                      <a:pt x="7" y="7"/>
                    </a:lnTo>
                    <a:lnTo>
                      <a:pt x="7" y="6"/>
                    </a:lnTo>
                    <a:lnTo>
                      <a:pt x="7" y="3"/>
                    </a:lnTo>
                    <a:lnTo>
                      <a:pt x="5" y="2"/>
                    </a:lnTo>
                    <a:lnTo>
                      <a:pt x="4" y="0"/>
                    </a:lnTo>
                    <a:lnTo>
                      <a:pt x="4" y="0"/>
                    </a:lnTo>
                    <a:lnTo>
                      <a:pt x="1" y="2"/>
                    </a:lnTo>
                    <a:lnTo>
                      <a:pt x="0" y="3"/>
                    </a:lnTo>
                    <a:lnTo>
                      <a:pt x="0"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7" name="Freeform 142">
                <a:extLst>
                  <a:ext uri="{FF2B5EF4-FFF2-40B4-BE49-F238E27FC236}">
                    <a16:creationId xmlns:a16="http://schemas.microsoft.com/office/drawing/2014/main" xmlns="" id="{8999FEE4-D337-4A38-B2CC-E9B8C35F2CBC}"/>
                  </a:ext>
                </a:extLst>
              </p:cNvPr>
              <p:cNvSpPr>
                <a:spLocks/>
              </p:cNvSpPr>
              <p:nvPr/>
            </p:nvSpPr>
            <p:spPr bwMode="auto">
              <a:xfrm>
                <a:off x="4811467" y="3173542"/>
                <a:ext cx="13447" cy="15368"/>
              </a:xfrm>
              <a:custGeom>
                <a:avLst/>
                <a:gdLst>
                  <a:gd name="T0" fmla="*/ 0 w 7"/>
                  <a:gd name="T1" fmla="*/ 4 h 8"/>
                  <a:gd name="T2" fmla="*/ 0 w 7"/>
                  <a:gd name="T3" fmla="*/ 4 h 8"/>
                  <a:gd name="T4" fmla="*/ 3 w 7"/>
                  <a:gd name="T5" fmla="*/ 7 h 8"/>
                  <a:gd name="T6" fmla="*/ 4 w 7"/>
                  <a:gd name="T7" fmla="*/ 8 h 8"/>
                  <a:gd name="T8" fmla="*/ 7 w 7"/>
                  <a:gd name="T9" fmla="*/ 7 h 8"/>
                  <a:gd name="T10" fmla="*/ 7 w 7"/>
                  <a:gd name="T11" fmla="*/ 7 h 8"/>
                  <a:gd name="T12" fmla="*/ 7 w 7"/>
                  <a:gd name="T13" fmla="*/ 6 h 8"/>
                  <a:gd name="T14" fmla="*/ 7 w 7"/>
                  <a:gd name="T15" fmla="*/ 3 h 8"/>
                  <a:gd name="T16" fmla="*/ 5 w 7"/>
                  <a:gd name="T17" fmla="*/ 2 h 8"/>
                  <a:gd name="T18" fmla="*/ 4 w 7"/>
                  <a:gd name="T19" fmla="*/ 0 h 8"/>
                  <a:gd name="T20" fmla="*/ 4 w 7"/>
                  <a:gd name="T21" fmla="*/ 0 h 8"/>
                  <a:gd name="T22" fmla="*/ 1 w 7"/>
                  <a:gd name="T23" fmla="*/ 2 h 8"/>
                  <a:gd name="T24" fmla="*/ 0 w 7"/>
                  <a:gd name="T25" fmla="*/ 3 h 8"/>
                  <a:gd name="T26" fmla="*/ 0 w 7"/>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0" y="4"/>
                    </a:moveTo>
                    <a:lnTo>
                      <a:pt x="0" y="4"/>
                    </a:lnTo>
                    <a:lnTo>
                      <a:pt x="3" y="7"/>
                    </a:lnTo>
                    <a:lnTo>
                      <a:pt x="4" y="8"/>
                    </a:lnTo>
                    <a:lnTo>
                      <a:pt x="7" y="7"/>
                    </a:lnTo>
                    <a:lnTo>
                      <a:pt x="7" y="7"/>
                    </a:lnTo>
                    <a:lnTo>
                      <a:pt x="7" y="6"/>
                    </a:lnTo>
                    <a:lnTo>
                      <a:pt x="7" y="3"/>
                    </a:lnTo>
                    <a:lnTo>
                      <a:pt x="5" y="2"/>
                    </a:lnTo>
                    <a:lnTo>
                      <a:pt x="4" y="0"/>
                    </a:lnTo>
                    <a:lnTo>
                      <a:pt x="4" y="0"/>
                    </a:lnTo>
                    <a:lnTo>
                      <a:pt x="1" y="2"/>
                    </a:lnTo>
                    <a:lnTo>
                      <a:pt x="0" y="3"/>
                    </a:lnTo>
                    <a:lnTo>
                      <a:pt x="0"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78" name="Freeform 143">
                <a:extLst>
                  <a:ext uri="{FF2B5EF4-FFF2-40B4-BE49-F238E27FC236}">
                    <a16:creationId xmlns:a16="http://schemas.microsoft.com/office/drawing/2014/main" xmlns="" id="{9E2FCA73-329D-4836-8966-8527A29D90AC}"/>
                  </a:ext>
                </a:extLst>
              </p:cNvPr>
              <p:cNvSpPr>
                <a:spLocks/>
              </p:cNvSpPr>
              <p:nvPr/>
            </p:nvSpPr>
            <p:spPr bwMode="auto">
              <a:xfrm>
                <a:off x="4798021" y="3208119"/>
                <a:ext cx="21130" cy="17289"/>
              </a:xfrm>
              <a:custGeom>
                <a:avLst/>
                <a:gdLst>
                  <a:gd name="T0" fmla="*/ 7 w 11"/>
                  <a:gd name="T1" fmla="*/ 1 h 9"/>
                  <a:gd name="T2" fmla="*/ 7 w 11"/>
                  <a:gd name="T3" fmla="*/ 1 h 9"/>
                  <a:gd name="T4" fmla="*/ 6 w 11"/>
                  <a:gd name="T5" fmla="*/ 2 h 9"/>
                  <a:gd name="T6" fmla="*/ 4 w 11"/>
                  <a:gd name="T7" fmla="*/ 4 h 9"/>
                  <a:gd name="T8" fmla="*/ 4 w 11"/>
                  <a:gd name="T9" fmla="*/ 4 h 9"/>
                  <a:gd name="T10" fmla="*/ 2 w 11"/>
                  <a:gd name="T11" fmla="*/ 4 h 9"/>
                  <a:gd name="T12" fmla="*/ 0 w 11"/>
                  <a:gd name="T13" fmla="*/ 5 h 9"/>
                  <a:gd name="T14" fmla="*/ 0 w 11"/>
                  <a:gd name="T15" fmla="*/ 5 h 9"/>
                  <a:gd name="T16" fmla="*/ 0 w 11"/>
                  <a:gd name="T17" fmla="*/ 6 h 9"/>
                  <a:gd name="T18" fmla="*/ 2 w 11"/>
                  <a:gd name="T19" fmla="*/ 8 h 9"/>
                  <a:gd name="T20" fmla="*/ 6 w 11"/>
                  <a:gd name="T21" fmla="*/ 8 h 9"/>
                  <a:gd name="T22" fmla="*/ 6 w 11"/>
                  <a:gd name="T23" fmla="*/ 8 h 9"/>
                  <a:gd name="T24" fmla="*/ 7 w 11"/>
                  <a:gd name="T25" fmla="*/ 9 h 9"/>
                  <a:gd name="T26" fmla="*/ 7 w 11"/>
                  <a:gd name="T27" fmla="*/ 9 h 9"/>
                  <a:gd name="T28" fmla="*/ 8 w 11"/>
                  <a:gd name="T29" fmla="*/ 9 h 9"/>
                  <a:gd name="T30" fmla="*/ 10 w 11"/>
                  <a:gd name="T31" fmla="*/ 8 h 9"/>
                  <a:gd name="T32" fmla="*/ 11 w 11"/>
                  <a:gd name="T33" fmla="*/ 4 h 9"/>
                  <a:gd name="T34" fmla="*/ 10 w 11"/>
                  <a:gd name="T35" fmla="*/ 0 h 9"/>
                  <a:gd name="T36" fmla="*/ 8 w 11"/>
                  <a:gd name="T37" fmla="*/ 0 h 9"/>
                  <a:gd name="T38" fmla="*/ 7 w 11"/>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9">
                    <a:moveTo>
                      <a:pt x="7" y="1"/>
                    </a:moveTo>
                    <a:lnTo>
                      <a:pt x="7" y="1"/>
                    </a:lnTo>
                    <a:lnTo>
                      <a:pt x="6" y="2"/>
                    </a:lnTo>
                    <a:lnTo>
                      <a:pt x="4" y="4"/>
                    </a:lnTo>
                    <a:lnTo>
                      <a:pt x="4" y="4"/>
                    </a:lnTo>
                    <a:lnTo>
                      <a:pt x="2" y="4"/>
                    </a:lnTo>
                    <a:lnTo>
                      <a:pt x="0" y="5"/>
                    </a:lnTo>
                    <a:lnTo>
                      <a:pt x="0" y="5"/>
                    </a:lnTo>
                    <a:lnTo>
                      <a:pt x="0" y="6"/>
                    </a:lnTo>
                    <a:lnTo>
                      <a:pt x="2" y="8"/>
                    </a:lnTo>
                    <a:lnTo>
                      <a:pt x="6" y="8"/>
                    </a:lnTo>
                    <a:lnTo>
                      <a:pt x="6" y="8"/>
                    </a:lnTo>
                    <a:lnTo>
                      <a:pt x="7" y="9"/>
                    </a:lnTo>
                    <a:lnTo>
                      <a:pt x="7" y="9"/>
                    </a:lnTo>
                    <a:lnTo>
                      <a:pt x="8" y="9"/>
                    </a:lnTo>
                    <a:lnTo>
                      <a:pt x="10" y="8"/>
                    </a:lnTo>
                    <a:lnTo>
                      <a:pt x="11" y="4"/>
                    </a:lnTo>
                    <a:lnTo>
                      <a:pt x="10" y="0"/>
                    </a:lnTo>
                    <a:lnTo>
                      <a:pt x="8" y="0"/>
                    </a:lnTo>
                    <a:lnTo>
                      <a:pt x="7"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9" name="Freeform 144">
                <a:extLst>
                  <a:ext uri="{FF2B5EF4-FFF2-40B4-BE49-F238E27FC236}">
                    <a16:creationId xmlns:a16="http://schemas.microsoft.com/office/drawing/2014/main" xmlns="" id="{1ED93591-047C-462D-96ED-40C0293073ED}"/>
                  </a:ext>
                </a:extLst>
              </p:cNvPr>
              <p:cNvSpPr>
                <a:spLocks/>
              </p:cNvSpPr>
              <p:nvPr/>
            </p:nvSpPr>
            <p:spPr bwMode="auto">
              <a:xfrm>
                <a:off x="4798021" y="3208119"/>
                <a:ext cx="21130" cy="17289"/>
              </a:xfrm>
              <a:custGeom>
                <a:avLst/>
                <a:gdLst>
                  <a:gd name="T0" fmla="*/ 7 w 11"/>
                  <a:gd name="T1" fmla="*/ 1 h 9"/>
                  <a:gd name="T2" fmla="*/ 7 w 11"/>
                  <a:gd name="T3" fmla="*/ 1 h 9"/>
                  <a:gd name="T4" fmla="*/ 6 w 11"/>
                  <a:gd name="T5" fmla="*/ 2 h 9"/>
                  <a:gd name="T6" fmla="*/ 4 w 11"/>
                  <a:gd name="T7" fmla="*/ 4 h 9"/>
                  <a:gd name="T8" fmla="*/ 4 w 11"/>
                  <a:gd name="T9" fmla="*/ 4 h 9"/>
                  <a:gd name="T10" fmla="*/ 2 w 11"/>
                  <a:gd name="T11" fmla="*/ 4 h 9"/>
                  <a:gd name="T12" fmla="*/ 0 w 11"/>
                  <a:gd name="T13" fmla="*/ 5 h 9"/>
                  <a:gd name="T14" fmla="*/ 0 w 11"/>
                  <a:gd name="T15" fmla="*/ 5 h 9"/>
                  <a:gd name="T16" fmla="*/ 0 w 11"/>
                  <a:gd name="T17" fmla="*/ 6 h 9"/>
                  <a:gd name="T18" fmla="*/ 2 w 11"/>
                  <a:gd name="T19" fmla="*/ 8 h 9"/>
                  <a:gd name="T20" fmla="*/ 6 w 11"/>
                  <a:gd name="T21" fmla="*/ 8 h 9"/>
                  <a:gd name="T22" fmla="*/ 6 w 11"/>
                  <a:gd name="T23" fmla="*/ 8 h 9"/>
                  <a:gd name="T24" fmla="*/ 7 w 11"/>
                  <a:gd name="T25" fmla="*/ 9 h 9"/>
                  <a:gd name="T26" fmla="*/ 7 w 11"/>
                  <a:gd name="T27" fmla="*/ 9 h 9"/>
                  <a:gd name="T28" fmla="*/ 8 w 11"/>
                  <a:gd name="T29" fmla="*/ 9 h 9"/>
                  <a:gd name="T30" fmla="*/ 10 w 11"/>
                  <a:gd name="T31" fmla="*/ 8 h 9"/>
                  <a:gd name="T32" fmla="*/ 11 w 11"/>
                  <a:gd name="T33" fmla="*/ 4 h 9"/>
                  <a:gd name="T34" fmla="*/ 10 w 11"/>
                  <a:gd name="T35" fmla="*/ 0 h 9"/>
                  <a:gd name="T36" fmla="*/ 8 w 11"/>
                  <a:gd name="T37" fmla="*/ 0 h 9"/>
                  <a:gd name="T38" fmla="*/ 7 w 11"/>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9">
                    <a:moveTo>
                      <a:pt x="7" y="1"/>
                    </a:moveTo>
                    <a:lnTo>
                      <a:pt x="7" y="1"/>
                    </a:lnTo>
                    <a:lnTo>
                      <a:pt x="6" y="2"/>
                    </a:lnTo>
                    <a:lnTo>
                      <a:pt x="4" y="4"/>
                    </a:lnTo>
                    <a:lnTo>
                      <a:pt x="4" y="4"/>
                    </a:lnTo>
                    <a:lnTo>
                      <a:pt x="2" y="4"/>
                    </a:lnTo>
                    <a:lnTo>
                      <a:pt x="0" y="5"/>
                    </a:lnTo>
                    <a:lnTo>
                      <a:pt x="0" y="5"/>
                    </a:lnTo>
                    <a:lnTo>
                      <a:pt x="0" y="6"/>
                    </a:lnTo>
                    <a:lnTo>
                      <a:pt x="2" y="8"/>
                    </a:lnTo>
                    <a:lnTo>
                      <a:pt x="6" y="8"/>
                    </a:lnTo>
                    <a:lnTo>
                      <a:pt x="6" y="8"/>
                    </a:lnTo>
                    <a:lnTo>
                      <a:pt x="7" y="9"/>
                    </a:lnTo>
                    <a:lnTo>
                      <a:pt x="7" y="9"/>
                    </a:lnTo>
                    <a:lnTo>
                      <a:pt x="8" y="9"/>
                    </a:lnTo>
                    <a:lnTo>
                      <a:pt x="10" y="8"/>
                    </a:lnTo>
                    <a:lnTo>
                      <a:pt x="11" y="4"/>
                    </a:lnTo>
                    <a:lnTo>
                      <a:pt x="10" y="0"/>
                    </a:lnTo>
                    <a:lnTo>
                      <a:pt x="8" y="0"/>
                    </a:lnTo>
                    <a:lnTo>
                      <a:pt x="7"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80" name="Freeform 145">
                <a:extLst>
                  <a:ext uri="{FF2B5EF4-FFF2-40B4-BE49-F238E27FC236}">
                    <a16:creationId xmlns:a16="http://schemas.microsoft.com/office/drawing/2014/main" xmlns="" id="{33220435-84F6-4D61-871A-48F2BDA4A7A1}"/>
                  </a:ext>
                </a:extLst>
              </p:cNvPr>
              <p:cNvSpPr>
                <a:spLocks/>
              </p:cNvSpPr>
              <p:nvPr/>
            </p:nvSpPr>
            <p:spPr bwMode="auto">
              <a:xfrm>
                <a:off x="4728867" y="3188910"/>
                <a:ext cx="107573" cy="76838"/>
              </a:xfrm>
              <a:custGeom>
                <a:avLst/>
                <a:gdLst>
                  <a:gd name="T0" fmla="*/ 30 w 56"/>
                  <a:gd name="T1" fmla="*/ 22 h 40"/>
                  <a:gd name="T2" fmla="*/ 24 w 56"/>
                  <a:gd name="T3" fmla="*/ 23 h 40"/>
                  <a:gd name="T4" fmla="*/ 23 w 56"/>
                  <a:gd name="T5" fmla="*/ 23 h 40"/>
                  <a:gd name="T6" fmla="*/ 22 w 56"/>
                  <a:gd name="T7" fmla="*/ 20 h 40"/>
                  <a:gd name="T8" fmla="*/ 23 w 56"/>
                  <a:gd name="T9" fmla="*/ 19 h 40"/>
                  <a:gd name="T10" fmla="*/ 26 w 56"/>
                  <a:gd name="T11" fmla="*/ 18 h 40"/>
                  <a:gd name="T12" fmla="*/ 26 w 56"/>
                  <a:gd name="T13" fmla="*/ 15 h 40"/>
                  <a:gd name="T14" fmla="*/ 28 w 56"/>
                  <a:gd name="T15" fmla="*/ 14 h 40"/>
                  <a:gd name="T16" fmla="*/ 31 w 56"/>
                  <a:gd name="T17" fmla="*/ 11 h 40"/>
                  <a:gd name="T18" fmla="*/ 30 w 56"/>
                  <a:gd name="T19" fmla="*/ 10 h 40"/>
                  <a:gd name="T20" fmla="*/ 26 w 56"/>
                  <a:gd name="T21" fmla="*/ 7 h 40"/>
                  <a:gd name="T22" fmla="*/ 24 w 56"/>
                  <a:gd name="T23" fmla="*/ 6 h 40"/>
                  <a:gd name="T24" fmla="*/ 23 w 56"/>
                  <a:gd name="T25" fmla="*/ 3 h 40"/>
                  <a:gd name="T26" fmla="*/ 19 w 56"/>
                  <a:gd name="T27" fmla="*/ 3 h 40"/>
                  <a:gd name="T28" fmla="*/ 14 w 56"/>
                  <a:gd name="T29" fmla="*/ 0 h 40"/>
                  <a:gd name="T30" fmla="*/ 10 w 56"/>
                  <a:gd name="T31" fmla="*/ 0 h 40"/>
                  <a:gd name="T32" fmla="*/ 7 w 56"/>
                  <a:gd name="T33" fmla="*/ 2 h 40"/>
                  <a:gd name="T34" fmla="*/ 4 w 56"/>
                  <a:gd name="T35" fmla="*/ 3 h 40"/>
                  <a:gd name="T36" fmla="*/ 3 w 56"/>
                  <a:gd name="T37" fmla="*/ 6 h 40"/>
                  <a:gd name="T38" fmla="*/ 3 w 56"/>
                  <a:gd name="T39" fmla="*/ 12 h 40"/>
                  <a:gd name="T40" fmla="*/ 0 w 56"/>
                  <a:gd name="T41" fmla="*/ 18 h 40"/>
                  <a:gd name="T42" fmla="*/ 2 w 56"/>
                  <a:gd name="T43" fmla="*/ 22 h 40"/>
                  <a:gd name="T44" fmla="*/ 3 w 56"/>
                  <a:gd name="T45" fmla="*/ 24 h 40"/>
                  <a:gd name="T46" fmla="*/ 4 w 56"/>
                  <a:gd name="T47" fmla="*/ 30 h 40"/>
                  <a:gd name="T48" fmla="*/ 7 w 56"/>
                  <a:gd name="T49" fmla="*/ 30 h 40"/>
                  <a:gd name="T50" fmla="*/ 8 w 56"/>
                  <a:gd name="T51" fmla="*/ 23 h 40"/>
                  <a:gd name="T52" fmla="*/ 10 w 56"/>
                  <a:gd name="T53" fmla="*/ 19 h 40"/>
                  <a:gd name="T54" fmla="*/ 12 w 56"/>
                  <a:gd name="T55" fmla="*/ 19 h 40"/>
                  <a:gd name="T56" fmla="*/ 12 w 56"/>
                  <a:gd name="T57" fmla="*/ 22 h 40"/>
                  <a:gd name="T58" fmla="*/ 11 w 56"/>
                  <a:gd name="T59" fmla="*/ 28 h 40"/>
                  <a:gd name="T60" fmla="*/ 11 w 56"/>
                  <a:gd name="T61" fmla="*/ 31 h 40"/>
                  <a:gd name="T62" fmla="*/ 12 w 56"/>
                  <a:gd name="T63" fmla="*/ 32 h 40"/>
                  <a:gd name="T64" fmla="*/ 12 w 56"/>
                  <a:gd name="T65" fmla="*/ 33 h 40"/>
                  <a:gd name="T66" fmla="*/ 16 w 56"/>
                  <a:gd name="T67" fmla="*/ 37 h 40"/>
                  <a:gd name="T68" fmla="*/ 20 w 56"/>
                  <a:gd name="T69" fmla="*/ 37 h 40"/>
                  <a:gd name="T70" fmla="*/ 24 w 56"/>
                  <a:gd name="T71" fmla="*/ 35 h 40"/>
                  <a:gd name="T72" fmla="*/ 30 w 56"/>
                  <a:gd name="T73" fmla="*/ 32 h 40"/>
                  <a:gd name="T74" fmla="*/ 32 w 56"/>
                  <a:gd name="T75" fmla="*/ 32 h 40"/>
                  <a:gd name="T76" fmla="*/ 35 w 56"/>
                  <a:gd name="T77" fmla="*/ 35 h 40"/>
                  <a:gd name="T78" fmla="*/ 36 w 56"/>
                  <a:gd name="T79" fmla="*/ 37 h 40"/>
                  <a:gd name="T80" fmla="*/ 43 w 56"/>
                  <a:gd name="T81" fmla="*/ 40 h 40"/>
                  <a:gd name="T82" fmla="*/ 50 w 56"/>
                  <a:gd name="T83" fmla="*/ 37 h 40"/>
                  <a:gd name="T84" fmla="*/ 54 w 56"/>
                  <a:gd name="T85" fmla="*/ 36 h 40"/>
                  <a:gd name="T86" fmla="*/ 56 w 56"/>
                  <a:gd name="T87" fmla="*/ 32 h 40"/>
                  <a:gd name="T88" fmla="*/ 56 w 56"/>
                  <a:gd name="T89" fmla="*/ 30 h 40"/>
                  <a:gd name="T90" fmla="*/ 56 w 56"/>
                  <a:gd name="T91" fmla="*/ 28 h 40"/>
                  <a:gd name="T92" fmla="*/ 51 w 56"/>
                  <a:gd name="T93" fmla="*/ 28 h 40"/>
                  <a:gd name="T94" fmla="*/ 48 w 56"/>
                  <a:gd name="T95" fmla="*/ 31 h 40"/>
                  <a:gd name="T96" fmla="*/ 47 w 56"/>
                  <a:gd name="T97" fmla="*/ 32 h 40"/>
                  <a:gd name="T98" fmla="*/ 43 w 56"/>
                  <a:gd name="T99" fmla="*/ 32 h 40"/>
                  <a:gd name="T100" fmla="*/ 40 w 56"/>
                  <a:gd name="T101" fmla="*/ 30 h 40"/>
                  <a:gd name="T102" fmla="*/ 40 w 56"/>
                  <a:gd name="T103" fmla="*/ 27 h 40"/>
                  <a:gd name="T104" fmla="*/ 40 w 56"/>
                  <a:gd name="T105" fmla="*/ 24 h 40"/>
                  <a:gd name="T106" fmla="*/ 36 w 56"/>
                  <a:gd name="T107" fmla="*/ 23 h 40"/>
                  <a:gd name="T108" fmla="*/ 32 w 56"/>
                  <a:gd name="T109"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 h="40">
                    <a:moveTo>
                      <a:pt x="30" y="22"/>
                    </a:moveTo>
                    <a:lnTo>
                      <a:pt x="30" y="22"/>
                    </a:lnTo>
                    <a:lnTo>
                      <a:pt x="27" y="22"/>
                    </a:lnTo>
                    <a:lnTo>
                      <a:pt x="24" y="23"/>
                    </a:lnTo>
                    <a:lnTo>
                      <a:pt x="24" y="23"/>
                    </a:lnTo>
                    <a:lnTo>
                      <a:pt x="23" y="23"/>
                    </a:lnTo>
                    <a:lnTo>
                      <a:pt x="22" y="23"/>
                    </a:lnTo>
                    <a:lnTo>
                      <a:pt x="22" y="20"/>
                    </a:lnTo>
                    <a:lnTo>
                      <a:pt x="23" y="19"/>
                    </a:lnTo>
                    <a:lnTo>
                      <a:pt x="23" y="19"/>
                    </a:lnTo>
                    <a:lnTo>
                      <a:pt x="26" y="18"/>
                    </a:lnTo>
                    <a:lnTo>
                      <a:pt x="26" y="18"/>
                    </a:lnTo>
                    <a:lnTo>
                      <a:pt x="26" y="15"/>
                    </a:lnTo>
                    <a:lnTo>
                      <a:pt x="26" y="15"/>
                    </a:lnTo>
                    <a:lnTo>
                      <a:pt x="28" y="14"/>
                    </a:lnTo>
                    <a:lnTo>
                      <a:pt x="28" y="14"/>
                    </a:lnTo>
                    <a:lnTo>
                      <a:pt x="30" y="12"/>
                    </a:lnTo>
                    <a:lnTo>
                      <a:pt x="31" y="11"/>
                    </a:lnTo>
                    <a:lnTo>
                      <a:pt x="30" y="10"/>
                    </a:lnTo>
                    <a:lnTo>
                      <a:pt x="30" y="10"/>
                    </a:lnTo>
                    <a:lnTo>
                      <a:pt x="27" y="8"/>
                    </a:lnTo>
                    <a:lnTo>
                      <a:pt x="26" y="7"/>
                    </a:lnTo>
                    <a:lnTo>
                      <a:pt x="26" y="7"/>
                    </a:lnTo>
                    <a:lnTo>
                      <a:pt x="24" y="6"/>
                    </a:lnTo>
                    <a:lnTo>
                      <a:pt x="23" y="3"/>
                    </a:lnTo>
                    <a:lnTo>
                      <a:pt x="23" y="3"/>
                    </a:lnTo>
                    <a:lnTo>
                      <a:pt x="19" y="3"/>
                    </a:lnTo>
                    <a:lnTo>
                      <a:pt x="19" y="3"/>
                    </a:lnTo>
                    <a:lnTo>
                      <a:pt x="16" y="2"/>
                    </a:lnTo>
                    <a:lnTo>
                      <a:pt x="14" y="0"/>
                    </a:lnTo>
                    <a:lnTo>
                      <a:pt x="14" y="0"/>
                    </a:lnTo>
                    <a:lnTo>
                      <a:pt x="10" y="0"/>
                    </a:lnTo>
                    <a:lnTo>
                      <a:pt x="7" y="2"/>
                    </a:lnTo>
                    <a:lnTo>
                      <a:pt x="7" y="2"/>
                    </a:lnTo>
                    <a:lnTo>
                      <a:pt x="6" y="3"/>
                    </a:lnTo>
                    <a:lnTo>
                      <a:pt x="4" y="3"/>
                    </a:lnTo>
                    <a:lnTo>
                      <a:pt x="4" y="3"/>
                    </a:lnTo>
                    <a:lnTo>
                      <a:pt x="3" y="6"/>
                    </a:lnTo>
                    <a:lnTo>
                      <a:pt x="3" y="7"/>
                    </a:lnTo>
                    <a:lnTo>
                      <a:pt x="3" y="12"/>
                    </a:lnTo>
                    <a:lnTo>
                      <a:pt x="3" y="12"/>
                    </a:lnTo>
                    <a:lnTo>
                      <a:pt x="0" y="18"/>
                    </a:lnTo>
                    <a:lnTo>
                      <a:pt x="0" y="18"/>
                    </a:lnTo>
                    <a:lnTo>
                      <a:pt x="2" y="22"/>
                    </a:lnTo>
                    <a:lnTo>
                      <a:pt x="3" y="24"/>
                    </a:lnTo>
                    <a:lnTo>
                      <a:pt x="3" y="24"/>
                    </a:lnTo>
                    <a:lnTo>
                      <a:pt x="3" y="28"/>
                    </a:lnTo>
                    <a:lnTo>
                      <a:pt x="4" y="30"/>
                    </a:lnTo>
                    <a:lnTo>
                      <a:pt x="7" y="30"/>
                    </a:lnTo>
                    <a:lnTo>
                      <a:pt x="7" y="30"/>
                    </a:lnTo>
                    <a:lnTo>
                      <a:pt x="8" y="23"/>
                    </a:lnTo>
                    <a:lnTo>
                      <a:pt x="8" y="23"/>
                    </a:lnTo>
                    <a:lnTo>
                      <a:pt x="10" y="19"/>
                    </a:lnTo>
                    <a:lnTo>
                      <a:pt x="10" y="19"/>
                    </a:lnTo>
                    <a:lnTo>
                      <a:pt x="11" y="18"/>
                    </a:lnTo>
                    <a:lnTo>
                      <a:pt x="12" y="19"/>
                    </a:lnTo>
                    <a:lnTo>
                      <a:pt x="12" y="19"/>
                    </a:lnTo>
                    <a:lnTo>
                      <a:pt x="12" y="22"/>
                    </a:lnTo>
                    <a:lnTo>
                      <a:pt x="12" y="24"/>
                    </a:lnTo>
                    <a:lnTo>
                      <a:pt x="11" y="28"/>
                    </a:lnTo>
                    <a:lnTo>
                      <a:pt x="11" y="31"/>
                    </a:lnTo>
                    <a:lnTo>
                      <a:pt x="11" y="31"/>
                    </a:lnTo>
                    <a:lnTo>
                      <a:pt x="12" y="32"/>
                    </a:lnTo>
                    <a:lnTo>
                      <a:pt x="12" y="32"/>
                    </a:lnTo>
                    <a:lnTo>
                      <a:pt x="12" y="33"/>
                    </a:lnTo>
                    <a:lnTo>
                      <a:pt x="12" y="33"/>
                    </a:lnTo>
                    <a:lnTo>
                      <a:pt x="14" y="36"/>
                    </a:lnTo>
                    <a:lnTo>
                      <a:pt x="16" y="37"/>
                    </a:lnTo>
                    <a:lnTo>
                      <a:pt x="16" y="37"/>
                    </a:lnTo>
                    <a:lnTo>
                      <a:pt x="20" y="37"/>
                    </a:lnTo>
                    <a:lnTo>
                      <a:pt x="24" y="35"/>
                    </a:lnTo>
                    <a:lnTo>
                      <a:pt x="24" y="35"/>
                    </a:lnTo>
                    <a:lnTo>
                      <a:pt x="27" y="33"/>
                    </a:lnTo>
                    <a:lnTo>
                      <a:pt x="30" y="32"/>
                    </a:lnTo>
                    <a:lnTo>
                      <a:pt x="30" y="32"/>
                    </a:lnTo>
                    <a:lnTo>
                      <a:pt x="32" y="32"/>
                    </a:lnTo>
                    <a:lnTo>
                      <a:pt x="35" y="35"/>
                    </a:lnTo>
                    <a:lnTo>
                      <a:pt x="35" y="35"/>
                    </a:lnTo>
                    <a:lnTo>
                      <a:pt x="36" y="37"/>
                    </a:lnTo>
                    <a:lnTo>
                      <a:pt x="36" y="37"/>
                    </a:lnTo>
                    <a:lnTo>
                      <a:pt x="43" y="40"/>
                    </a:lnTo>
                    <a:lnTo>
                      <a:pt x="43" y="40"/>
                    </a:lnTo>
                    <a:lnTo>
                      <a:pt x="47" y="39"/>
                    </a:lnTo>
                    <a:lnTo>
                      <a:pt x="50" y="37"/>
                    </a:lnTo>
                    <a:lnTo>
                      <a:pt x="50" y="37"/>
                    </a:lnTo>
                    <a:lnTo>
                      <a:pt x="54" y="36"/>
                    </a:lnTo>
                    <a:lnTo>
                      <a:pt x="55" y="35"/>
                    </a:lnTo>
                    <a:lnTo>
                      <a:pt x="56" y="32"/>
                    </a:lnTo>
                    <a:lnTo>
                      <a:pt x="56" y="32"/>
                    </a:lnTo>
                    <a:lnTo>
                      <a:pt x="56" y="30"/>
                    </a:lnTo>
                    <a:lnTo>
                      <a:pt x="56" y="28"/>
                    </a:lnTo>
                    <a:lnTo>
                      <a:pt x="56" y="28"/>
                    </a:lnTo>
                    <a:lnTo>
                      <a:pt x="54" y="28"/>
                    </a:lnTo>
                    <a:lnTo>
                      <a:pt x="51" y="28"/>
                    </a:lnTo>
                    <a:lnTo>
                      <a:pt x="51" y="28"/>
                    </a:lnTo>
                    <a:lnTo>
                      <a:pt x="48" y="31"/>
                    </a:lnTo>
                    <a:lnTo>
                      <a:pt x="47" y="32"/>
                    </a:lnTo>
                    <a:lnTo>
                      <a:pt x="47" y="32"/>
                    </a:lnTo>
                    <a:lnTo>
                      <a:pt x="44" y="33"/>
                    </a:lnTo>
                    <a:lnTo>
                      <a:pt x="43" y="32"/>
                    </a:lnTo>
                    <a:lnTo>
                      <a:pt x="42" y="31"/>
                    </a:lnTo>
                    <a:lnTo>
                      <a:pt x="40" y="30"/>
                    </a:lnTo>
                    <a:lnTo>
                      <a:pt x="40" y="30"/>
                    </a:lnTo>
                    <a:lnTo>
                      <a:pt x="40" y="27"/>
                    </a:lnTo>
                    <a:lnTo>
                      <a:pt x="40" y="24"/>
                    </a:lnTo>
                    <a:lnTo>
                      <a:pt x="40" y="24"/>
                    </a:lnTo>
                    <a:lnTo>
                      <a:pt x="39" y="23"/>
                    </a:lnTo>
                    <a:lnTo>
                      <a:pt x="36" y="23"/>
                    </a:lnTo>
                    <a:lnTo>
                      <a:pt x="36" y="23"/>
                    </a:lnTo>
                    <a:lnTo>
                      <a:pt x="32" y="22"/>
                    </a:lnTo>
                    <a:lnTo>
                      <a:pt x="30" y="2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1" name="Freeform 146">
                <a:extLst>
                  <a:ext uri="{FF2B5EF4-FFF2-40B4-BE49-F238E27FC236}">
                    <a16:creationId xmlns:a16="http://schemas.microsoft.com/office/drawing/2014/main" xmlns="" id="{66B84422-7113-4049-BF8F-B6655FACC9BE}"/>
                  </a:ext>
                </a:extLst>
              </p:cNvPr>
              <p:cNvSpPr>
                <a:spLocks/>
              </p:cNvSpPr>
              <p:nvPr/>
            </p:nvSpPr>
            <p:spPr bwMode="auto">
              <a:xfrm>
                <a:off x="4728867" y="3188910"/>
                <a:ext cx="107573" cy="76838"/>
              </a:xfrm>
              <a:custGeom>
                <a:avLst/>
                <a:gdLst>
                  <a:gd name="T0" fmla="*/ 30 w 56"/>
                  <a:gd name="T1" fmla="*/ 22 h 40"/>
                  <a:gd name="T2" fmla="*/ 24 w 56"/>
                  <a:gd name="T3" fmla="*/ 23 h 40"/>
                  <a:gd name="T4" fmla="*/ 23 w 56"/>
                  <a:gd name="T5" fmla="*/ 23 h 40"/>
                  <a:gd name="T6" fmla="*/ 22 w 56"/>
                  <a:gd name="T7" fmla="*/ 20 h 40"/>
                  <a:gd name="T8" fmla="*/ 23 w 56"/>
                  <a:gd name="T9" fmla="*/ 19 h 40"/>
                  <a:gd name="T10" fmla="*/ 26 w 56"/>
                  <a:gd name="T11" fmla="*/ 18 h 40"/>
                  <a:gd name="T12" fmla="*/ 26 w 56"/>
                  <a:gd name="T13" fmla="*/ 15 h 40"/>
                  <a:gd name="T14" fmla="*/ 28 w 56"/>
                  <a:gd name="T15" fmla="*/ 14 h 40"/>
                  <a:gd name="T16" fmla="*/ 31 w 56"/>
                  <a:gd name="T17" fmla="*/ 11 h 40"/>
                  <a:gd name="T18" fmla="*/ 30 w 56"/>
                  <a:gd name="T19" fmla="*/ 10 h 40"/>
                  <a:gd name="T20" fmla="*/ 26 w 56"/>
                  <a:gd name="T21" fmla="*/ 7 h 40"/>
                  <a:gd name="T22" fmla="*/ 24 w 56"/>
                  <a:gd name="T23" fmla="*/ 6 h 40"/>
                  <a:gd name="T24" fmla="*/ 23 w 56"/>
                  <a:gd name="T25" fmla="*/ 3 h 40"/>
                  <a:gd name="T26" fmla="*/ 19 w 56"/>
                  <a:gd name="T27" fmla="*/ 3 h 40"/>
                  <a:gd name="T28" fmla="*/ 14 w 56"/>
                  <a:gd name="T29" fmla="*/ 0 h 40"/>
                  <a:gd name="T30" fmla="*/ 10 w 56"/>
                  <a:gd name="T31" fmla="*/ 0 h 40"/>
                  <a:gd name="T32" fmla="*/ 7 w 56"/>
                  <a:gd name="T33" fmla="*/ 2 h 40"/>
                  <a:gd name="T34" fmla="*/ 4 w 56"/>
                  <a:gd name="T35" fmla="*/ 3 h 40"/>
                  <a:gd name="T36" fmla="*/ 3 w 56"/>
                  <a:gd name="T37" fmla="*/ 6 h 40"/>
                  <a:gd name="T38" fmla="*/ 3 w 56"/>
                  <a:gd name="T39" fmla="*/ 12 h 40"/>
                  <a:gd name="T40" fmla="*/ 0 w 56"/>
                  <a:gd name="T41" fmla="*/ 18 h 40"/>
                  <a:gd name="T42" fmla="*/ 2 w 56"/>
                  <a:gd name="T43" fmla="*/ 22 h 40"/>
                  <a:gd name="T44" fmla="*/ 3 w 56"/>
                  <a:gd name="T45" fmla="*/ 24 h 40"/>
                  <a:gd name="T46" fmla="*/ 4 w 56"/>
                  <a:gd name="T47" fmla="*/ 30 h 40"/>
                  <a:gd name="T48" fmla="*/ 7 w 56"/>
                  <a:gd name="T49" fmla="*/ 30 h 40"/>
                  <a:gd name="T50" fmla="*/ 8 w 56"/>
                  <a:gd name="T51" fmla="*/ 23 h 40"/>
                  <a:gd name="T52" fmla="*/ 10 w 56"/>
                  <a:gd name="T53" fmla="*/ 19 h 40"/>
                  <a:gd name="T54" fmla="*/ 12 w 56"/>
                  <a:gd name="T55" fmla="*/ 19 h 40"/>
                  <a:gd name="T56" fmla="*/ 12 w 56"/>
                  <a:gd name="T57" fmla="*/ 22 h 40"/>
                  <a:gd name="T58" fmla="*/ 11 w 56"/>
                  <a:gd name="T59" fmla="*/ 28 h 40"/>
                  <a:gd name="T60" fmla="*/ 11 w 56"/>
                  <a:gd name="T61" fmla="*/ 31 h 40"/>
                  <a:gd name="T62" fmla="*/ 12 w 56"/>
                  <a:gd name="T63" fmla="*/ 32 h 40"/>
                  <a:gd name="T64" fmla="*/ 12 w 56"/>
                  <a:gd name="T65" fmla="*/ 33 h 40"/>
                  <a:gd name="T66" fmla="*/ 16 w 56"/>
                  <a:gd name="T67" fmla="*/ 37 h 40"/>
                  <a:gd name="T68" fmla="*/ 20 w 56"/>
                  <a:gd name="T69" fmla="*/ 37 h 40"/>
                  <a:gd name="T70" fmla="*/ 24 w 56"/>
                  <a:gd name="T71" fmla="*/ 35 h 40"/>
                  <a:gd name="T72" fmla="*/ 30 w 56"/>
                  <a:gd name="T73" fmla="*/ 32 h 40"/>
                  <a:gd name="T74" fmla="*/ 32 w 56"/>
                  <a:gd name="T75" fmla="*/ 32 h 40"/>
                  <a:gd name="T76" fmla="*/ 35 w 56"/>
                  <a:gd name="T77" fmla="*/ 35 h 40"/>
                  <a:gd name="T78" fmla="*/ 36 w 56"/>
                  <a:gd name="T79" fmla="*/ 37 h 40"/>
                  <a:gd name="T80" fmla="*/ 43 w 56"/>
                  <a:gd name="T81" fmla="*/ 40 h 40"/>
                  <a:gd name="T82" fmla="*/ 50 w 56"/>
                  <a:gd name="T83" fmla="*/ 37 h 40"/>
                  <a:gd name="T84" fmla="*/ 54 w 56"/>
                  <a:gd name="T85" fmla="*/ 36 h 40"/>
                  <a:gd name="T86" fmla="*/ 56 w 56"/>
                  <a:gd name="T87" fmla="*/ 32 h 40"/>
                  <a:gd name="T88" fmla="*/ 56 w 56"/>
                  <a:gd name="T89" fmla="*/ 30 h 40"/>
                  <a:gd name="T90" fmla="*/ 56 w 56"/>
                  <a:gd name="T91" fmla="*/ 28 h 40"/>
                  <a:gd name="T92" fmla="*/ 51 w 56"/>
                  <a:gd name="T93" fmla="*/ 28 h 40"/>
                  <a:gd name="T94" fmla="*/ 48 w 56"/>
                  <a:gd name="T95" fmla="*/ 31 h 40"/>
                  <a:gd name="T96" fmla="*/ 47 w 56"/>
                  <a:gd name="T97" fmla="*/ 32 h 40"/>
                  <a:gd name="T98" fmla="*/ 43 w 56"/>
                  <a:gd name="T99" fmla="*/ 32 h 40"/>
                  <a:gd name="T100" fmla="*/ 40 w 56"/>
                  <a:gd name="T101" fmla="*/ 30 h 40"/>
                  <a:gd name="T102" fmla="*/ 40 w 56"/>
                  <a:gd name="T103" fmla="*/ 27 h 40"/>
                  <a:gd name="T104" fmla="*/ 40 w 56"/>
                  <a:gd name="T105" fmla="*/ 24 h 40"/>
                  <a:gd name="T106" fmla="*/ 36 w 56"/>
                  <a:gd name="T107" fmla="*/ 23 h 40"/>
                  <a:gd name="T108" fmla="*/ 32 w 56"/>
                  <a:gd name="T109"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 h="40">
                    <a:moveTo>
                      <a:pt x="30" y="22"/>
                    </a:moveTo>
                    <a:lnTo>
                      <a:pt x="30" y="22"/>
                    </a:lnTo>
                    <a:lnTo>
                      <a:pt x="27" y="22"/>
                    </a:lnTo>
                    <a:lnTo>
                      <a:pt x="24" y="23"/>
                    </a:lnTo>
                    <a:lnTo>
                      <a:pt x="24" y="23"/>
                    </a:lnTo>
                    <a:lnTo>
                      <a:pt x="23" y="23"/>
                    </a:lnTo>
                    <a:lnTo>
                      <a:pt x="22" y="23"/>
                    </a:lnTo>
                    <a:lnTo>
                      <a:pt x="22" y="20"/>
                    </a:lnTo>
                    <a:lnTo>
                      <a:pt x="23" y="19"/>
                    </a:lnTo>
                    <a:lnTo>
                      <a:pt x="23" y="19"/>
                    </a:lnTo>
                    <a:lnTo>
                      <a:pt x="26" y="18"/>
                    </a:lnTo>
                    <a:lnTo>
                      <a:pt x="26" y="18"/>
                    </a:lnTo>
                    <a:lnTo>
                      <a:pt x="26" y="15"/>
                    </a:lnTo>
                    <a:lnTo>
                      <a:pt x="26" y="15"/>
                    </a:lnTo>
                    <a:lnTo>
                      <a:pt x="28" y="14"/>
                    </a:lnTo>
                    <a:lnTo>
                      <a:pt x="28" y="14"/>
                    </a:lnTo>
                    <a:lnTo>
                      <a:pt x="30" y="12"/>
                    </a:lnTo>
                    <a:lnTo>
                      <a:pt x="31" y="11"/>
                    </a:lnTo>
                    <a:lnTo>
                      <a:pt x="30" y="10"/>
                    </a:lnTo>
                    <a:lnTo>
                      <a:pt x="30" y="10"/>
                    </a:lnTo>
                    <a:lnTo>
                      <a:pt x="27" y="8"/>
                    </a:lnTo>
                    <a:lnTo>
                      <a:pt x="26" y="7"/>
                    </a:lnTo>
                    <a:lnTo>
                      <a:pt x="26" y="7"/>
                    </a:lnTo>
                    <a:lnTo>
                      <a:pt x="24" y="6"/>
                    </a:lnTo>
                    <a:lnTo>
                      <a:pt x="23" y="3"/>
                    </a:lnTo>
                    <a:lnTo>
                      <a:pt x="23" y="3"/>
                    </a:lnTo>
                    <a:lnTo>
                      <a:pt x="19" y="3"/>
                    </a:lnTo>
                    <a:lnTo>
                      <a:pt x="19" y="3"/>
                    </a:lnTo>
                    <a:lnTo>
                      <a:pt x="16" y="2"/>
                    </a:lnTo>
                    <a:lnTo>
                      <a:pt x="14" y="0"/>
                    </a:lnTo>
                    <a:lnTo>
                      <a:pt x="14" y="0"/>
                    </a:lnTo>
                    <a:lnTo>
                      <a:pt x="10" y="0"/>
                    </a:lnTo>
                    <a:lnTo>
                      <a:pt x="7" y="2"/>
                    </a:lnTo>
                    <a:lnTo>
                      <a:pt x="7" y="2"/>
                    </a:lnTo>
                    <a:lnTo>
                      <a:pt x="6" y="3"/>
                    </a:lnTo>
                    <a:lnTo>
                      <a:pt x="4" y="3"/>
                    </a:lnTo>
                    <a:lnTo>
                      <a:pt x="4" y="3"/>
                    </a:lnTo>
                    <a:lnTo>
                      <a:pt x="3" y="6"/>
                    </a:lnTo>
                    <a:lnTo>
                      <a:pt x="3" y="7"/>
                    </a:lnTo>
                    <a:lnTo>
                      <a:pt x="3" y="12"/>
                    </a:lnTo>
                    <a:lnTo>
                      <a:pt x="3" y="12"/>
                    </a:lnTo>
                    <a:lnTo>
                      <a:pt x="0" y="18"/>
                    </a:lnTo>
                    <a:lnTo>
                      <a:pt x="0" y="18"/>
                    </a:lnTo>
                    <a:lnTo>
                      <a:pt x="2" y="22"/>
                    </a:lnTo>
                    <a:lnTo>
                      <a:pt x="3" y="24"/>
                    </a:lnTo>
                    <a:lnTo>
                      <a:pt x="3" y="24"/>
                    </a:lnTo>
                    <a:lnTo>
                      <a:pt x="3" y="28"/>
                    </a:lnTo>
                    <a:lnTo>
                      <a:pt x="4" y="30"/>
                    </a:lnTo>
                    <a:lnTo>
                      <a:pt x="7" y="30"/>
                    </a:lnTo>
                    <a:lnTo>
                      <a:pt x="7" y="30"/>
                    </a:lnTo>
                    <a:lnTo>
                      <a:pt x="8" y="23"/>
                    </a:lnTo>
                    <a:lnTo>
                      <a:pt x="8" y="23"/>
                    </a:lnTo>
                    <a:lnTo>
                      <a:pt x="10" y="19"/>
                    </a:lnTo>
                    <a:lnTo>
                      <a:pt x="10" y="19"/>
                    </a:lnTo>
                    <a:lnTo>
                      <a:pt x="11" y="18"/>
                    </a:lnTo>
                    <a:lnTo>
                      <a:pt x="12" y="19"/>
                    </a:lnTo>
                    <a:lnTo>
                      <a:pt x="12" y="19"/>
                    </a:lnTo>
                    <a:lnTo>
                      <a:pt x="12" y="22"/>
                    </a:lnTo>
                    <a:lnTo>
                      <a:pt x="12" y="24"/>
                    </a:lnTo>
                    <a:lnTo>
                      <a:pt x="11" y="28"/>
                    </a:lnTo>
                    <a:lnTo>
                      <a:pt x="11" y="31"/>
                    </a:lnTo>
                    <a:lnTo>
                      <a:pt x="11" y="31"/>
                    </a:lnTo>
                    <a:lnTo>
                      <a:pt x="12" y="32"/>
                    </a:lnTo>
                    <a:lnTo>
                      <a:pt x="12" y="32"/>
                    </a:lnTo>
                    <a:lnTo>
                      <a:pt x="12" y="33"/>
                    </a:lnTo>
                    <a:lnTo>
                      <a:pt x="12" y="33"/>
                    </a:lnTo>
                    <a:lnTo>
                      <a:pt x="14" y="36"/>
                    </a:lnTo>
                    <a:lnTo>
                      <a:pt x="16" y="37"/>
                    </a:lnTo>
                    <a:lnTo>
                      <a:pt x="16" y="37"/>
                    </a:lnTo>
                    <a:lnTo>
                      <a:pt x="20" y="37"/>
                    </a:lnTo>
                    <a:lnTo>
                      <a:pt x="24" y="35"/>
                    </a:lnTo>
                    <a:lnTo>
                      <a:pt x="24" y="35"/>
                    </a:lnTo>
                    <a:lnTo>
                      <a:pt x="27" y="33"/>
                    </a:lnTo>
                    <a:lnTo>
                      <a:pt x="30" y="32"/>
                    </a:lnTo>
                    <a:lnTo>
                      <a:pt x="30" y="32"/>
                    </a:lnTo>
                    <a:lnTo>
                      <a:pt x="32" y="32"/>
                    </a:lnTo>
                    <a:lnTo>
                      <a:pt x="35" y="35"/>
                    </a:lnTo>
                    <a:lnTo>
                      <a:pt x="35" y="35"/>
                    </a:lnTo>
                    <a:lnTo>
                      <a:pt x="36" y="37"/>
                    </a:lnTo>
                    <a:lnTo>
                      <a:pt x="36" y="37"/>
                    </a:lnTo>
                    <a:lnTo>
                      <a:pt x="43" y="40"/>
                    </a:lnTo>
                    <a:lnTo>
                      <a:pt x="43" y="40"/>
                    </a:lnTo>
                    <a:lnTo>
                      <a:pt x="47" y="39"/>
                    </a:lnTo>
                    <a:lnTo>
                      <a:pt x="50" y="37"/>
                    </a:lnTo>
                    <a:lnTo>
                      <a:pt x="50" y="37"/>
                    </a:lnTo>
                    <a:lnTo>
                      <a:pt x="54" y="36"/>
                    </a:lnTo>
                    <a:lnTo>
                      <a:pt x="55" y="35"/>
                    </a:lnTo>
                    <a:lnTo>
                      <a:pt x="56" y="32"/>
                    </a:lnTo>
                    <a:lnTo>
                      <a:pt x="56" y="32"/>
                    </a:lnTo>
                    <a:lnTo>
                      <a:pt x="56" y="30"/>
                    </a:lnTo>
                    <a:lnTo>
                      <a:pt x="56" y="28"/>
                    </a:lnTo>
                    <a:lnTo>
                      <a:pt x="56" y="28"/>
                    </a:lnTo>
                    <a:lnTo>
                      <a:pt x="54" y="28"/>
                    </a:lnTo>
                    <a:lnTo>
                      <a:pt x="51" y="28"/>
                    </a:lnTo>
                    <a:lnTo>
                      <a:pt x="51" y="28"/>
                    </a:lnTo>
                    <a:lnTo>
                      <a:pt x="48" y="31"/>
                    </a:lnTo>
                    <a:lnTo>
                      <a:pt x="47" y="32"/>
                    </a:lnTo>
                    <a:lnTo>
                      <a:pt x="47" y="32"/>
                    </a:lnTo>
                    <a:lnTo>
                      <a:pt x="44" y="33"/>
                    </a:lnTo>
                    <a:lnTo>
                      <a:pt x="43" y="32"/>
                    </a:lnTo>
                    <a:lnTo>
                      <a:pt x="42" y="31"/>
                    </a:lnTo>
                    <a:lnTo>
                      <a:pt x="40" y="30"/>
                    </a:lnTo>
                    <a:lnTo>
                      <a:pt x="40" y="30"/>
                    </a:lnTo>
                    <a:lnTo>
                      <a:pt x="40" y="27"/>
                    </a:lnTo>
                    <a:lnTo>
                      <a:pt x="40" y="24"/>
                    </a:lnTo>
                    <a:lnTo>
                      <a:pt x="40" y="24"/>
                    </a:lnTo>
                    <a:lnTo>
                      <a:pt x="39" y="23"/>
                    </a:lnTo>
                    <a:lnTo>
                      <a:pt x="36" y="23"/>
                    </a:lnTo>
                    <a:lnTo>
                      <a:pt x="36" y="23"/>
                    </a:lnTo>
                    <a:lnTo>
                      <a:pt x="32" y="22"/>
                    </a:lnTo>
                    <a:lnTo>
                      <a:pt x="30" y="2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82" name="Freeform 147">
                <a:extLst>
                  <a:ext uri="{FF2B5EF4-FFF2-40B4-BE49-F238E27FC236}">
                    <a16:creationId xmlns:a16="http://schemas.microsoft.com/office/drawing/2014/main" xmlns="" id="{638EDBA9-1071-4B02-A669-E3B860991B3C}"/>
                  </a:ext>
                </a:extLst>
              </p:cNvPr>
              <p:cNvSpPr>
                <a:spLocks/>
              </p:cNvSpPr>
              <p:nvPr/>
            </p:nvSpPr>
            <p:spPr bwMode="auto">
              <a:xfrm>
                <a:off x="4723104" y="3256143"/>
                <a:ext cx="36498" cy="38419"/>
              </a:xfrm>
              <a:custGeom>
                <a:avLst/>
                <a:gdLst>
                  <a:gd name="T0" fmla="*/ 2 w 19"/>
                  <a:gd name="T1" fmla="*/ 1 h 20"/>
                  <a:gd name="T2" fmla="*/ 2 w 19"/>
                  <a:gd name="T3" fmla="*/ 1 h 20"/>
                  <a:gd name="T4" fmla="*/ 1 w 19"/>
                  <a:gd name="T5" fmla="*/ 2 h 20"/>
                  <a:gd name="T6" fmla="*/ 0 w 19"/>
                  <a:gd name="T7" fmla="*/ 5 h 20"/>
                  <a:gd name="T8" fmla="*/ 0 w 19"/>
                  <a:gd name="T9" fmla="*/ 5 h 20"/>
                  <a:gd name="T10" fmla="*/ 1 w 19"/>
                  <a:gd name="T11" fmla="*/ 6 h 20"/>
                  <a:gd name="T12" fmla="*/ 2 w 19"/>
                  <a:gd name="T13" fmla="*/ 6 h 20"/>
                  <a:gd name="T14" fmla="*/ 2 w 19"/>
                  <a:gd name="T15" fmla="*/ 6 h 20"/>
                  <a:gd name="T16" fmla="*/ 3 w 19"/>
                  <a:gd name="T17" fmla="*/ 10 h 20"/>
                  <a:gd name="T18" fmla="*/ 3 w 19"/>
                  <a:gd name="T19" fmla="*/ 10 h 20"/>
                  <a:gd name="T20" fmla="*/ 6 w 19"/>
                  <a:gd name="T21" fmla="*/ 14 h 20"/>
                  <a:gd name="T22" fmla="*/ 6 w 19"/>
                  <a:gd name="T23" fmla="*/ 14 h 20"/>
                  <a:gd name="T24" fmla="*/ 9 w 19"/>
                  <a:gd name="T25" fmla="*/ 18 h 20"/>
                  <a:gd name="T26" fmla="*/ 9 w 19"/>
                  <a:gd name="T27" fmla="*/ 18 h 20"/>
                  <a:gd name="T28" fmla="*/ 10 w 19"/>
                  <a:gd name="T29" fmla="*/ 20 h 20"/>
                  <a:gd name="T30" fmla="*/ 13 w 19"/>
                  <a:gd name="T31" fmla="*/ 20 h 20"/>
                  <a:gd name="T32" fmla="*/ 13 w 19"/>
                  <a:gd name="T33" fmla="*/ 20 h 20"/>
                  <a:gd name="T34" fmla="*/ 15 w 19"/>
                  <a:gd name="T35" fmla="*/ 20 h 20"/>
                  <a:gd name="T36" fmla="*/ 17 w 19"/>
                  <a:gd name="T37" fmla="*/ 18 h 20"/>
                  <a:gd name="T38" fmla="*/ 17 w 19"/>
                  <a:gd name="T39" fmla="*/ 18 h 20"/>
                  <a:gd name="T40" fmla="*/ 19 w 19"/>
                  <a:gd name="T41" fmla="*/ 17 h 20"/>
                  <a:gd name="T42" fmla="*/ 19 w 19"/>
                  <a:gd name="T43" fmla="*/ 17 h 20"/>
                  <a:gd name="T44" fmla="*/ 19 w 19"/>
                  <a:gd name="T45" fmla="*/ 14 h 20"/>
                  <a:gd name="T46" fmla="*/ 19 w 19"/>
                  <a:gd name="T47" fmla="*/ 12 h 20"/>
                  <a:gd name="T48" fmla="*/ 15 w 19"/>
                  <a:gd name="T49" fmla="*/ 8 h 20"/>
                  <a:gd name="T50" fmla="*/ 15 w 19"/>
                  <a:gd name="T51" fmla="*/ 8 h 20"/>
                  <a:gd name="T52" fmla="*/ 13 w 19"/>
                  <a:gd name="T53" fmla="*/ 4 h 20"/>
                  <a:gd name="T54" fmla="*/ 13 w 19"/>
                  <a:gd name="T55" fmla="*/ 4 h 20"/>
                  <a:gd name="T56" fmla="*/ 10 w 19"/>
                  <a:gd name="T57" fmla="*/ 2 h 20"/>
                  <a:gd name="T58" fmla="*/ 7 w 19"/>
                  <a:gd name="T59" fmla="*/ 1 h 20"/>
                  <a:gd name="T60" fmla="*/ 7 w 19"/>
                  <a:gd name="T61" fmla="*/ 1 h 20"/>
                  <a:gd name="T62" fmla="*/ 5 w 19"/>
                  <a:gd name="T63" fmla="*/ 0 h 20"/>
                  <a:gd name="T64" fmla="*/ 2 w 19"/>
                  <a:gd name="T6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0">
                    <a:moveTo>
                      <a:pt x="2" y="1"/>
                    </a:moveTo>
                    <a:lnTo>
                      <a:pt x="2" y="1"/>
                    </a:lnTo>
                    <a:lnTo>
                      <a:pt x="1" y="2"/>
                    </a:lnTo>
                    <a:lnTo>
                      <a:pt x="0" y="5"/>
                    </a:lnTo>
                    <a:lnTo>
                      <a:pt x="0" y="5"/>
                    </a:lnTo>
                    <a:lnTo>
                      <a:pt x="1" y="6"/>
                    </a:lnTo>
                    <a:lnTo>
                      <a:pt x="2" y="6"/>
                    </a:lnTo>
                    <a:lnTo>
                      <a:pt x="2" y="6"/>
                    </a:lnTo>
                    <a:lnTo>
                      <a:pt x="3" y="10"/>
                    </a:lnTo>
                    <a:lnTo>
                      <a:pt x="3" y="10"/>
                    </a:lnTo>
                    <a:lnTo>
                      <a:pt x="6" y="14"/>
                    </a:lnTo>
                    <a:lnTo>
                      <a:pt x="6" y="14"/>
                    </a:lnTo>
                    <a:lnTo>
                      <a:pt x="9" y="18"/>
                    </a:lnTo>
                    <a:lnTo>
                      <a:pt x="9" y="18"/>
                    </a:lnTo>
                    <a:lnTo>
                      <a:pt x="10" y="20"/>
                    </a:lnTo>
                    <a:lnTo>
                      <a:pt x="13" y="20"/>
                    </a:lnTo>
                    <a:lnTo>
                      <a:pt x="13" y="20"/>
                    </a:lnTo>
                    <a:lnTo>
                      <a:pt x="15" y="20"/>
                    </a:lnTo>
                    <a:lnTo>
                      <a:pt x="17" y="18"/>
                    </a:lnTo>
                    <a:lnTo>
                      <a:pt x="17" y="18"/>
                    </a:lnTo>
                    <a:lnTo>
                      <a:pt x="19" y="17"/>
                    </a:lnTo>
                    <a:lnTo>
                      <a:pt x="19" y="17"/>
                    </a:lnTo>
                    <a:lnTo>
                      <a:pt x="19" y="14"/>
                    </a:lnTo>
                    <a:lnTo>
                      <a:pt x="19" y="12"/>
                    </a:lnTo>
                    <a:lnTo>
                      <a:pt x="15" y="8"/>
                    </a:lnTo>
                    <a:lnTo>
                      <a:pt x="15" y="8"/>
                    </a:lnTo>
                    <a:lnTo>
                      <a:pt x="13" y="4"/>
                    </a:lnTo>
                    <a:lnTo>
                      <a:pt x="13" y="4"/>
                    </a:lnTo>
                    <a:lnTo>
                      <a:pt x="10" y="2"/>
                    </a:lnTo>
                    <a:lnTo>
                      <a:pt x="7" y="1"/>
                    </a:lnTo>
                    <a:lnTo>
                      <a:pt x="7" y="1"/>
                    </a:lnTo>
                    <a:lnTo>
                      <a:pt x="5" y="0"/>
                    </a:lnTo>
                    <a:lnTo>
                      <a:pt x="2"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3" name="Freeform 148">
                <a:extLst>
                  <a:ext uri="{FF2B5EF4-FFF2-40B4-BE49-F238E27FC236}">
                    <a16:creationId xmlns:a16="http://schemas.microsoft.com/office/drawing/2014/main" xmlns="" id="{41ECED42-9C25-4B9E-B541-2A0BC5A30862}"/>
                  </a:ext>
                </a:extLst>
              </p:cNvPr>
              <p:cNvSpPr>
                <a:spLocks/>
              </p:cNvSpPr>
              <p:nvPr/>
            </p:nvSpPr>
            <p:spPr bwMode="auto">
              <a:xfrm>
                <a:off x="4723104" y="3256143"/>
                <a:ext cx="36498" cy="38419"/>
              </a:xfrm>
              <a:custGeom>
                <a:avLst/>
                <a:gdLst>
                  <a:gd name="T0" fmla="*/ 2 w 19"/>
                  <a:gd name="T1" fmla="*/ 1 h 20"/>
                  <a:gd name="T2" fmla="*/ 2 w 19"/>
                  <a:gd name="T3" fmla="*/ 1 h 20"/>
                  <a:gd name="T4" fmla="*/ 1 w 19"/>
                  <a:gd name="T5" fmla="*/ 2 h 20"/>
                  <a:gd name="T6" fmla="*/ 0 w 19"/>
                  <a:gd name="T7" fmla="*/ 5 h 20"/>
                  <a:gd name="T8" fmla="*/ 0 w 19"/>
                  <a:gd name="T9" fmla="*/ 5 h 20"/>
                  <a:gd name="T10" fmla="*/ 1 w 19"/>
                  <a:gd name="T11" fmla="*/ 6 h 20"/>
                  <a:gd name="T12" fmla="*/ 2 w 19"/>
                  <a:gd name="T13" fmla="*/ 6 h 20"/>
                  <a:gd name="T14" fmla="*/ 2 w 19"/>
                  <a:gd name="T15" fmla="*/ 6 h 20"/>
                  <a:gd name="T16" fmla="*/ 3 w 19"/>
                  <a:gd name="T17" fmla="*/ 10 h 20"/>
                  <a:gd name="T18" fmla="*/ 3 w 19"/>
                  <a:gd name="T19" fmla="*/ 10 h 20"/>
                  <a:gd name="T20" fmla="*/ 6 w 19"/>
                  <a:gd name="T21" fmla="*/ 14 h 20"/>
                  <a:gd name="T22" fmla="*/ 6 w 19"/>
                  <a:gd name="T23" fmla="*/ 14 h 20"/>
                  <a:gd name="T24" fmla="*/ 9 w 19"/>
                  <a:gd name="T25" fmla="*/ 18 h 20"/>
                  <a:gd name="T26" fmla="*/ 9 w 19"/>
                  <a:gd name="T27" fmla="*/ 18 h 20"/>
                  <a:gd name="T28" fmla="*/ 10 w 19"/>
                  <a:gd name="T29" fmla="*/ 20 h 20"/>
                  <a:gd name="T30" fmla="*/ 13 w 19"/>
                  <a:gd name="T31" fmla="*/ 20 h 20"/>
                  <a:gd name="T32" fmla="*/ 13 w 19"/>
                  <a:gd name="T33" fmla="*/ 20 h 20"/>
                  <a:gd name="T34" fmla="*/ 15 w 19"/>
                  <a:gd name="T35" fmla="*/ 20 h 20"/>
                  <a:gd name="T36" fmla="*/ 17 w 19"/>
                  <a:gd name="T37" fmla="*/ 18 h 20"/>
                  <a:gd name="T38" fmla="*/ 17 w 19"/>
                  <a:gd name="T39" fmla="*/ 18 h 20"/>
                  <a:gd name="T40" fmla="*/ 19 w 19"/>
                  <a:gd name="T41" fmla="*/ 17 h 20"/>
                  <a:gd name="T42" fmla="*/ 19 w 19"/>
                  <a:gd name="T43" fmla="*/ 17 h 20"/>
                  <a:gd name="T44" fmla="*/ 19 w 19"/>
                  <a:gd name="T45" fmla="*/ 14 h 20"/>
                  <a:gd name="T46" fmla="*/ 19 w 19"/>
                  <a:gd name="T47" fmla="*/ 12 h 20"/>
                  <a:gd name="T48" fmla="*/ 15 w 19"/>
                  <a:gd name="T49" fmla="*/ 8 h 20"/>
                  <a:gd name="T50" fmla="*/ 15 w 19"/>
                  <a:gd name="T51" fmla="*/ 8 h 20"/>
                  <a:gd name="T52" fmla="*/ 13 w 19"/>
                  <a:gd name="T53" fmla="*/ 4 h 20"/>
                  <a:gd name="T54" fmla="*/ 13 w 19"/>
                  <a:gd name="T55" fmla="*/ 4 h 20"/>
                  <a:gd name="T56" fmla="*/ 10 w 19"/>
                  <a:gd name="T57" fmla="*/ 2 h 20"/>
                  <a:gd name="T58" fmla="*/ 7 w 19"/>
                  <a:gd name="T59" fmla="*/ 1 h 20"/>
                  <a:gd name="T60" fmla="*/ 7 w 19"/>
                  <a:gd name="T61" fmla="*/ 1 h 20"/>
                  <a:gd name="T62" fmla="*/ 5 w 19"/>
                  <a:gd name="T63" fmla="*/ 0 h 20"/>
                  <a:gd name="T64" fmla="*/ 2 w 19"/>
                  <a:gd name="T6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0">
                    <a:moveTo>
                      <a:pt x="2" y="1"/>
                    </a:moveTo>
                    <a:lnTo>
                      <a:pt x="2" y="1"/>
                    </a:lnTo>
                    <a:lnTo>
                      <a:pt x="1" y="2"/>
                    </a:lnTo>
                    <a:lnTo>
                      <a:pt x="0" y="5"/>
                    </a:lnTo>
                    <a:lnTo>
                      <a:pt x="0" y="5"/>
                    </a:lnTo>
                    <a:lnTo>
                      <a:pt x="1" y="6"/>
                    </a:lnTo>
                    <a:lnTo>
                      <a:pt x="2" y="6"/>
                    </a:lnTo>
                    <a:lnTo>
                      <a:pt x="2" y="6"/>
                    </a:lnTo>
                    <a:lnTo>
                      <a:pt x="3" y="10"/>
                    </a:lnTo>
                    <a:lnTo>
                      <a:pt x="3" y="10"/>
                    </a:lnTo>
                    <a:lnTo>
                      <a:pt x="6" y="14"/>
                    </a:lnTo>
                    <a:lnTo>
                      <a:pt x="6" y="14"/>
                    </a:lnTo>
                    <a:lnTo>
                      <a:pt x="9" y="18"/>
                    </a:lnTo>
                    <a:lnTo>
                      <a:pt x="9" y="18"/>
                    </a:lnTo>
                    <a:lnTo>
                      <a:pt x="10" y="20"/>
                    </a:lnTo>
                    <a:lnTo>
                      <a:pt x="13" y="20"/>
                    </a:lnTo>
                    <a:lnTo>
                      <a:pt x="13" y="20"/>
                    </a:lnTo>
                    <a:lnTo>
                      <a:pt x="15" y="20"/>
                    </a:lnTo>
                    <a:lnTo>
                      <a:pt x="17" y="18"/>
                    </a:lnTo>
                    <a:lnTo>
                      <a:pt x="17" y="18"/>
                    </a:lnTo>
                    <a:lnTo>
                      <a:pt x="19" y="17"/>
                    </a:lnTo>
                    <a:lnTo>
                      <a:pt x="19" y="17"/>
                    </a:lnTo>
                    <a:lnTo>
                      <a:pt x="19" y="14"/>
                    </a:lnTo>
                    <a:lnTo>
                      <a:pt x="19" y="12"/>
                    </a:lnTo>
                    <a:lnTo>
                      <a:pt x="15" y="8"/>
                    </a:lnTo>
                    <a:lnTo>
                      <a:pt x="15" y="8"/>
                    </a:lnTo>
                    <a:lnTo>
                      <a:pt x="13" y="4"/>
                    </a:lnTo>
                    <a:lnTo>
                      <a:pt x="13" y="4"/>
                    </a:lnTo>
                    <a:lnTo>
                      <a:pt x="10" y="2"/>
                    </a:lnTo>
                    <a:lnTo>
                      <a:pt x="7" y="1"/>
                    </a:lnTo>
                    <a:lnTo>
                      <a:pt x="7" y="1"/>
                    </a:lnTo>
                    <a:lnTo>
                      <a:pt x="5" y="0"/>
                    </a:lnTo>
                    <a:lnTo>
                      <a:pt x="2"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84" name="Freeform 149">
                <a:extLst>
                  <a:ext uri="{FF2B5EF4-FFF2-40B4-BE49-F238E27FC236}">
                    <a16:creationId xmlns:a16="http://schemas.microsoft.com/office/drawing/2014/main" xmlns="" id="{5D454E9D-DFCD-4889-8EE7-3F218B767D64}"/>
                  </a:ext>
                </a:extLst>
              </p:cNvPr>
              <p:cNvSpPr>
                <a:spLocks/>
              </p:cNvSpPr>
              <p:nvPr/>
            </p:nvSpPr>
            <p:spPr bwMode="auto">
              <a:xfrm>
                <a:off x="4790337" y="3281115"/>
                <a:ext cx="15368" cy="30735"/>
              </a:xfrm>
              <a:custGeom>
                <a:avLst/>
                <a:gdLst>
                  <a:gd name="T0" fmla="*/ 0 w 8"/>
                  <a:gd name="T1" fmla="*/ 3 h 16"/>
                  <a:gd name="T2" fmla="*/ 0 w 8"/>
                  <a:gd name="T3" fmla="*/ 3 h 16"/>
                  <a:gd name="T4" fmla="*/ 0 w 8"/>
                  <a:gd name="T5" fmla="*/ 5 h 16"/>
                  <a:gd name="T6" fmla="*/ 0 w 8"/>
                  <a:gd name="T7" fmla="*/ 8 h 16"/>
                  <a:gd name="T8" fmla="*/ 0 w 8"/>
                  <a:gd name="T9" fmla="*/ 8 h 16"/>
                  <a:gd name="T10" fmla="*/ 2 w 8"/>
                  <a:gd name="T11" fmla="*/ 12 h 16"/>
                  <a:gd name="T12" fmla="*/ 2 w 8"/>
                  <a:gd name="T13" fmla="*/ 12 h 16"/>
                  <a:gd name="T14" fmla="*/ 3 w 8"/>
                  <a:gd name="T15" fmla="*/ 15 h 16"/>
                  <a:gd name="T16" fmla="*/ 3 w 8"/>
                  <a:gd name="T17" fmla="*/ 15 h 16"/>
                  <a:gd name="T18" fmla="*/ 6 w 8"/>
                  <a:gd name="T19" fmla="*/ 16 h 16"/>
                  <a:gd name="T20" fmla="*/ 7 w 8"/>
                  <a:gd name="T21" fmla="*/ 16 h 16"/>
                  <a:gd name="T22" fmla="*/ 7 w 8"/>
                  <a:gd name="T23" fmla="*/ 15 h 16"/>
                  <a:gd name="T24" fmla="*/ 7 w 8"/>
                  <a:gd name="T25" fmla="*/ 15 h 16"/>
                  <a:gd name="T26" fmla="*/ 7 w 8"/>
                  <a:gd name="T27" fmla="*/ 12 h 16"/>
                  <a:gd name="T28" fmla="*/ 6 w 8"/>
                  <a:gd name="T29" fmla="*/ 11 h 16"/>
                  <a:gd name="T30" fmla="*/ 6 w 8"/>
                  <a:gd name="T31" fmla="*/ 11 h 16"/>
                  <a:gd name="T32" fmla="*/ 7 w 8"/>
                  <a:gd name="T33" fmla="*/ 7 h 16"/>
                  <a:gd name="T34" fmla="*/ 8 w 8"/>
                  <a:gd name="T35" fmla="*/ 4 h 16"/>
                  <a:gd name="T36" fmla="*/ 8 w 8"/>
                  <a:gd name="T37" fmla="*/ 4 h 16"/>
                  <a:gd name="T38" fmla="*/ 8 w 8"/>
                  <a:gd name="T39" fmla="*/ 1 h 16"/>
                  <a:gd name="T40" fmla="*/ 8 w 8"/>
                  <a:gd name="T41" fmla="*/ 1 h 16"/>
                  <a:gd name="T42" fmla="*/ 7 w 8"/>
                  <a:gd name="T43" fmla="*/ 0 h 16"/>
                  <a:gd name="T44" fmla="*/ 7 w 8"/>
                  <a:gd name="T45" fmla="*/ 0 h 16"/>
                  <a:gd name="T46" fmla="*/ 3 w 8"/>
                  <a:gd name="T47" fmla="*/ 0 h 16"/>
                  <a:gd name="T48" fmla="*/ 3 w 8"/>
                  <a:gd name="T49" fmla="*/ 0 h 16"/>
                  <a:gd name="T50" fmla="*/ 2 w 8"/>
                  <a:gd name="T51" fmla="*/ 1 h 16"/>
                  <a:gd name="T52" fmla="*/ 0 w 8"/>
                  <a:gd name="T5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6">
                    <a:moveTo>
                      <a:pt x="0" y="3"/>
                    </a:moveTo>
                    <a:lnTo>
                      <a:pt x="0" y="3"/>
                    </a:lnTo>
                    <a:lnTo>
                      <a:pt x="0" y="5"/>
                    </a:lnTo>
                    <a:lnTo>
                      <a:pt x="0" y="8"/>
                    </a:lnTo>
                    <a:lnTo>
                      <a:pt x="0" y="8"/>
                    </a:lnTo>
                    <a:lnTo>
                      <a:pt x="2" y="12"/>
                    </a:lnTo>
                    <a:lnTo>
                      <a:pt x="2" y="12"/>
                    </a:lnTo>
                    <a:lnTo>
                      <a:pt x="3" y="15"/>
                    </a:lnTo>
                    <a:lnTo>
                      <a:pt x="3" y="15"/>
                    </a:lnTo>
                    <a:lnTo>
                      <a:pt x="6" y="16"/>
                    </a:lnTo>
                    <a:lnTo>
                      <a:pt x="7" y="16"/>
                    </a:lnTo>
                    <a:lnTo>
                      <a:pt x="7" y="15"/>
                    </a:lnTo>
                    <a:lnTo>
                      <a:pt x="7" y="15"/>
                    </a:lnTo>
                    <a:lnTo>
                      <a:pt x="7" y="12"/>
                    </a:lnTo>
                    <a:lnTo>
                      <a:pt x="6" y="11"/>
                    </a:lnTo>
                    <a:lnTo>
                      <a:pt x="6" y="11"/>
                    </a:lnTo>
                    <a:lnTo>
                      <a:pt x="7" y="7"/>
                    </a:lnTo>
                    <a:lnTo>
                      <a:pt x="8" y="4"/>
                    </a:lnTo>
                    <a:lnTo>
                      <a:pt x="8" y="4"/>
                    </a:lnTo>
                    <a:lnTo>
                      <a:pt x="8" y="1"/>
                    </a:lnTo>
                    <a:lnTo>
                      <a:pt x="8" y="1"/>
                    </a:lnTo>
                    <a:lnTo>
                      <a:pt x="7" y="0"/>
                    </a:lnTo>
                    <a:lnTo>
                      <a:pt x="7" y="0"/>
                    </a:lnTo>
                    <a:lnTo>
                      <a:pt x="3" y="0"/>
                    </a:lnTo>
                    <a:lnTo>
                      <a:pt x="3" y="0"/>
                    </a:lnTo>
                    <a:lnTo>
                      <a:pt x="2" y="1"/>
                    </a:lnTo>
                    <a:lnTo>
                      <a:pt x="0" y="3"/>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5" name="Freeform 150">
                <a:extLst>
                  <a:ext uri="{FF2B5EF4-FFF2-40B4-BE49-F238E27FC236}">
                    <a16:creationId xmlns:a16="http://schemas.microsoft.com/office/drawing/2014/main" xmlns="" id="{3A4CD90A-0C6B-4764-A54F-02C134584DEB}"/>
                  </a:ext>
                </a:extLst>
              </p:cNvPr>
              <p:cNvSpPr>
                <a:spLocks/>
              </p:cNvSpPr>
              <p:nvPr/>
            </p:nvSpPr>
            <p:spPr bwMode="auto">
              <a:xfrm>
                <a:off x="4790337" y="3281115"/>
                <a:ext cx="15368" cy="30735"/>
              </a:xfrm>
              <a:custGeom>
                <a:avLst/>
                <a:gdLst>
                  <a:gd name="T0" fmla="*/ 0 w 8"/>
                  <a:gd name="T1" fmla="*/ 3 h 16"/>
                  <a:gd name="T2" fmla="*/ 0 w 8"/>
                  <a:gd name="T3" fmla="*/ 3 h 16"/>
                  <a:gd name="T4" fmla="*/ 0 w 8"/>
                  <a:gd name="T5" fmla="*/ 5 h 16"/>
                  <a:gd name="T6" fmla="*/ 0 w 8"/>
                  <a:gd name="T7" fmla="*/ 8 h 16"/>
                  <a:gd name="T8" fmla="*/ 0 w 8"/>
                  <a:gd name="T9" fmla="*/ 8 h 16"/>
                  <a:gd name="T10" fmla="*/ 2 w 8"/>
                  <a:gd name="T11" fmla="*/ 12 h 16"/>
                  <a:gd name="T12" fmla="*/ 2 w 8"/>
                  <a:gd name="T13" fmla="*/ 12 h 16"/>
                  <a:gd name="T14" fmla="*/ 3 w 8"/>
                  <a:gd name="T15" fmla="*/ 15 h 16"/>
                  <a:gd name="T16" fmla="*/ 3 w 8"/>
                  <a:gd name="T17" fmla="*/ 15 h 16"/>
                  <a:gd name="T18" fmla="*/ 6 w 8"/>
                  <a:gd name="T19" fmla="*/ 16 h 16"/>
                  <a:gd name="T20" fmla="*/ 7 w 8"/>
                  <a:gd name="T21" fmla="*/ 16 h 16"/>
                  <a:gd name="T22" fmla="*/ 7 w 8"/>
                  <a:gd name="T23" fmla="*/ 15 h 16"/>
                  <a:gd name="T24" fmla="*/ 7 w 8"/>
                  <a:gd name="T25" fmla="*/ 15 h 16"/>
                  <a:gd name="T26" fmla="*/ 7 w 8"/>
                  <a:gd name="T27" fmla="*/ 12 h 16"/>
                  <a:gd name="T28" fmla="*/ 6 w 8"/>
                  <a:gd name="T29" fmla="*/ 11 h 16"/>
                  <a:gd name="T30" fmla="*/ 6 w 8"/>
                  <a:gd name="T31" fmla="*/ 11 h 16"/>
                  <a:gd name="T32" fmla="*/ 7 w 8"/>
                  <a:gd name="T33" fmla="*/ 7 h 16"/>
                  <a:gd name="T34" fmla="*/ 8 w 8"/>
                  <a:gd name="T35" fmla="*/ 4 h 16"/>
                  <a:gd name="T36" fmla="*/ 8 w 8"/>
                  <a:gd name="T37" fmla="*/ 4 h 16"/>
                  <a:gd name="T38" fmla="*/ 8 w 8"/>
                  <a:gd name="T39" fmla="*/ 1 h 16"/>
                  <a:gd name="T40" fmla="*/ 8 w 8"/>
                  <a:gd name="T41" fmla="*/ 1 h 16"/>
                  <a:gd name="T42" fmla="*/ 7 w 8"/>
                  <a:gd name="T43" fmla="*/ 0 h 16"/>
                  <a:gd name="T44" fmla="*/ 7 w 8"/>
                  <a:gd name="T45" fmla="*/ 0 h 16"/>
                  <a:gd name="T46" fmla="*/ 3 w 8"/>
                  <a:gd name="T47" fmla="*/ 0 h 16"/>
                  <a:gd name="T48" fmla="*/ 3 w 8"/>
                  <a:gd name="T49" fmla="*/ 0 h 16"/>
                  <a:gd name="T50" fmla="*/ 2 w 8"/>
                  <a:gd name="T51" fmla="*/ 1 h 16"/>
                  <a:gd name="T52" fmla="*/ 0 w 8"/>
                  <a:gd name="T53"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6">
                    <a:moveTo>
                      <a:pt x="0" y="3"/>
                    </a:moveTo>
                    <a:lnTo>
                      <a:pt x="0" y="3"/>
                    </a:lnTo>
                    <a:lnTo>
                      <a:pt x="0" y="5"/>
                    </a:lnTo>
                    <a:lnTo>
                      <a:pt x="0" y="8"/>
                    </a:lnTo>
                    <a:lnTo>
                      <a:pt x="0" y="8"/>
                    </a:lnTo>
                    <a:lnTo>
                      <a:pt x="2" y="12"/>
                    </a:lnTo>
                    <a:lnTo>
                      <a:pt x="2" y="12"/>
                    </a:lnTo>
                    <a:lnTo>
                      <a:pt x="3" y="15"/>
                    </a:lnTo>
                    <a:lnTo>
                      <a:pt x="3" y="15"/>
                    </a:lnTo>
                    <a:lnTo>
                      <a:pt x="6" y="16"/>
                    </a:lnTo>
                    <a:lnTo>
                      <a:pt x="7" y="16"/>
                    </a:lnTo>
                    <a:lnTo>
                      <a:pt x="7" y="15"/>
                    </a:lnTo>
                    <a:lnTo>
                      <a:pt x="7" y="15"/>
                    </a:lnTo>
                    <a:lnTo>
                      <a:pt x="7" y="12"/>
                    </a:lnTo>
                    <a:lnTo>
                      <a:pt x="6" y="11"/>
                    </a:lnTo>
                    <a:lnTo>
                      <a:pt x="6" y="11"/>
                    </a:lnTo>
                    <a:lnTo>
                      <a:pt x="7" y="7"/>
                    </a:lnTo>
                    <a:lnTo>
                      <a:pt x="8" y="4"/>
                    </a:lnTo>
                    <a:lnTo>
                      <a:pt x="8" y="4"/>
                    </a:lnTo>
                    <a:lnTo>
                      <a:pt x="8" y="1"/>
                    </a:lnTo>
                    <a:lnTo>
                      <a:pt x="8" y="1"/>
                    </a:lnTo>
                    <a:lnTo>
                      <a:pt x="7" y="0"/>
                    </a:lnTo>
                    <a:lnTo>
                      <a:pt x="7" y="0"/>
                    </a:lnTo>
                    <a:lnTo>
                      <a:pt x="3" y="0"/>
                    </a:lnTo>
                    <a:lnTo>
                      <a:pt x="3" y="0"/>
                    </a:lnTo>
                    <a:lnTo>
                      <a:pt x="2" y="1"/>
                    </a:lnTo>
                    <a:lnTo>
                      <a:pt x="0" y="3"/>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86" name="Freeform 151">
                <a:extLst>
                  <a:ext uri="{FF2B5EF4-FFF2-40B4-BE49-F238E27FC236}">
                    <a16:creationId xmlns:a16="http://schemas.microsoft.com/office/drawing/2014/main" xmlns="" id="{BEB661B5-E768-45D4-BEA3-9892E0EB5244}"/>
                  </a:ext>
                </a:extLst>
              </p:cNvPr>
              <p:cNvSpPr>
                <a:spLocks/>
              </p:cNvSpPr>
              <p:nvPr/>
            </p:nvSpPr>
            <p:spPr bwMode="auto">
              <a:xfrm>
                <a:off x="4767286" y="3173542"/>
                <a:ext cx="23051" cy="21130"/>
              </a:xfrm>
              <a:custGeom>
                <a:avLst/>
                <a:gdLst>
                  <a:gd name="T0" fmla="*/ 0 w 12"/>
                  <a:gd name="T1" fmla="*/ 3 h 11"/>
                  <a:gd name="T2" fmla="*/ 0 w 12"/>
                  <a:gd name="T3" fmla="*/ 3 h 11"/>
                  <a:gd name="T4" fmla="*/ 0 w 12"/>
                  <a:gd name="T5" fmla="*/ 6 h 11"/>
                  <a:gd name="T6" fmla="*/ 2 w 12"/>
                  <a:gd name="T7" fmla="*/ 7 h 11"/>
                  <a:gd name="T8" fmla="*/ 2 w 12"/>
                  <a:gd name="T9" fmla="*/ 7 h 11"/>
                  <a:gd name="T10" fmla="*/ 3 w 12"/>
                  <a:gd name="T11" fmla="*/ 8 h 11"/>
                  <a:gd name="T12" fmla="*/ 4 w 12"/>
                  <a:gd name="T13" fmla="*/ 10 h 11"/>
                  <a:gd name="T14" fmla="*/ 4 w 12"/>
                  <a:gd name="T15" fmla="*/ 10 h 11"/>
                  <a:gd name="T16" fmla="*/ 7 w 12"/>
                  <a:gd name="T17" fmla="*/ 11 h 11"/>
                  <a:gd name="T18" fmla="*/ 10 w 12"/>
                  <a:gd name="T19" fmla="*/ 11 h 11"/>
                  <a:gd name="T20" fmla="*/ 11 w 12"/>
                  <a:gd name="T21" fmla="*/ 8 h 11"/>
                  <a:gd name="T22" fmla="*/ 12 w 12"/>
                  <a:gd name="T23" fmla="*/ 6 h 11"/>
                  <a:gd name="T24" fmla="*/ 12 w 12"/>
                  <a:gd name="T25" fmla="*/ 6 h 11"/>
                  <a:gd name="T26" fmla="*/ 11 w 12"/>
                  <a:gd name="T27" fmla="*/ 4 h 11"/>
                  <a:gd name="T28" fmla="*/ 10 w 12"/>
                  <a:gd name="T29" fmla="*/ 3 h 11"/>
                  <a:gd name="T30" fmla="*/ 10 w 12"/>
                  <a:gd name="T31" fmla="*/ 3 h 11"/>
                  <a:gd name="T32" fmla="*/ 3 w 12"/>
                  <a:gd name="T33" fmla="*/ 2 h 11"/>
                  <a:gd name="T34" fmla="*/ 3 w 12"/>
                  <a:gd name="T35" fmla="*/ 2 h 11"/>
                  <a:gd name="T36" fmla="*/ 3 w 12"/>
                  <a:gd name="T37" fmla="*/ 0 h 11"/>
                  <a:gd name="T38" fmla="*/ 2 w 12"/>
                  <a:gd name="T39" fmla="*/ 0 h 11"/>
                  <a:gd name="T40" fmla="*/ 2 w 12"/>
                  <a:gd name="T41" fmla="*/ 0 h 11"/>
                  <a:gd name="T42" fmla="*/ 0 w 12"/>
                  <a:gd name="T43" fmla="*/ 2 h 11"/>
                  <a:gd name="T44" fmla="*/ 0 w 12"/>
                  <a:gd name="T4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1">
                    <a:moveTo>
                      <a:pt x="0" y="3"/>
                    </a:moveTo>
                    <a:lnTo>
                      <a:pt x="0" y="3"/>
                    </a:lnTo>
                    <a:lnTo>
                      <a:pt x="0" y="6"/>
                    </a:lnTo>
                    <a:lnTo>
                      <a:pt x="2" y="7"/>
                    </a:lnTo>
                    <a:lnTo>
                      <a:pt x="2" y="7"/>
                    </a:lnTo>
                    <a:lnTo>
                      <a:pt x="3" y="8"/>
                    </a:lnTo>
                    <a:lnTo>
                      <a:pt x="4" y="10"/>
                    </a:lnTo>
                    <a:lnTo>
                      <a:pt x="4" y="10"/>
                    </a:lnTo>
                    <a:lnTo>
                      <a:pt x="7" y="11"/>
                    </a:lnTo>
                    <a:lnTo>
                      <a:pt x="10" y="11"/>
                    </a:lnTo>
                    <a:lnTo>
                      <a:pt x="11" y="8"/>
                    </a:lnTo>
                    <a:lnTo>
                      <a:pt x="12" y="6"/>
                    </a:lnTo>
                    <a:lnTo>
                      <a:pt x="12" y="6"/>
                    </a:lnTo>
                    <a:lnTo>
                      <a:pt x="11" y="4"/>
                    </a:lnTo>
                    <a:lnTo>
                      <a:pt x="10" y="3"/>
                    </a:lnTo>
                    <a:lnTo>
                      <a:pt x="10" y="3"/>
                    </a:lnTo>
                    <a:lnTo>
                      <a:pt x="3" y="2"/>
                    </a:lnTo>
                    <a:lnTo>
                      <a:pt x="3" y="2"/>
                    </a:lnTo>
                    <a:lnTo>
                      <a:pt x="3" y="0"/>
                    </a:lnTo>
                    <a:lnTo>
                      <a:pt x="2" y="0"/>
                    </a:lnTo>
                    <a:lnTo>
                      <a:pt x="2" y="0"/>
                    </a:lnTo>
                    <a:lnTo>
                      <a:pt x="0" y="2"/>
                    </a:lnTo>
                    <a:lnTo>
                      <a:pt x="0" y="3"/>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7" name="Freeform 152">
                <a:extLst>
                  <a:ext uri="{FF2B5EF4-FFF2-40B4-BE49-F238E27FC236}">
                    <a16:creationId xmlns:a16="http://schemas.microsoft.com/office/drawing/2014/main" xmlns="" id="{DE785B3A-4045-4CEC-84DF-46914800EFF5}"/>
                  </a:ext>
                </a:extLst>
              </p:cNvPr>
              <p:cNvSpPr>
                <a:spLocks/>
              </p:cNvSpPr>
              <p:nvPr/>
            </p:nvSpPr>
            <p:spPr bwMode="auto">
              <a:xfrm>
                <a:off x="4767286" y="3173542"/>
                <a:ext cx="23051" cy="21130"/>
              </a:xfrm>
              <a:custGeom>
                <a:avLst/>
                <a:gdLst>
                  <a:gd name="T0" fmla="*/ 0 w 12"/>
                  <a:gd name="T1" fmla="*/ 3 h 11"/>
                  <a:gd name="T2" fmla="*/ 0 w 12"/>
                  <a:gd name="T3" fmla="*/ 3 h 11"/>
                  <a:gd name="T4" fmla="*/ 0 w 12"/>
                  <a:gd name="T5" fmla="*/ 6 h 11"/>
                  <a:gd name="T6" fmla="*/ 2 w 12"/>
                  <a:gd name="T7" fmla="*/ 7 h 11"/>
                  <a:gd name="T8" fmla="*/ 2 w 12"/>
                  <a:gd name="T9" fmla="*/ 7 h 11"/>
                  <a:gd name="T10" fmla="*/ 3 w 12"/>
                  <a:gd name="T11" fmla="*/ 8 h 11"/>
                  <a:gd name="T12" fmla="*/ 4 w 12"/>
                  <a:gd name="T13" fmla="*/ 10 h 11"/>
                  <a:gd name="T14" fmla="*/ 4 w 12"/>
                  <a:gd name="T15" fmla="*/ 10 h 11"/>
                  <a:gd name="T16" fmla="*/ 7 w 12"/>
                  <a:gd name="T17" fmla="*/ 11 h 11"/>
                  <a:gd name="T18" fmla="*/ 10 w 12"/>
                  <a:gd name="T19" fmla="*/ 11 h 11"/>
                  <a:gd name="T20" fmla="*/ 11 w 12"/>
                  <a:gd name="T21" fmla="*/ 8 h 11"/>
                  <a:gd name="T22" fmla="*/ 12 w 12"/>
                  <a:gd name="T23" fmla="*/ 6 h 11"/>
                  <a:gd name="T24" fmla="*/ 12 w 12"/>
                  <a:gd name="T25" fmla="*/ 6 h 11"/>
                  <a:gd name="T26" fmla="*/ 11 w 12"/>
                  <a:gd name="T27" fmla="*/ 4 h 11"/>
                  <a:gd name="T28" fmla="*/ 10 w 12"/>
                  <a:gd name="T29" fmla="*/ 3 h 11"/>
                  <a:gd name="T30" fmla="*/ 10 w 12"/>
                  <a:gd name="T31" fmla="*/ 3 h 11"/>
                  <a:gd name="T32" fmla="*/ 3 w 12"/>
                  <a:gd name="T33" fmla="*/ 2 h 11"/>
                  <a:gd name="T34" fmla="*/ 3 w 12"/>
                  <a:gd name="T35" fmla="*/ 2 h 11"/>
                  <a:gd name="T36" fmla="*/ 3 w 12"/>
                  <a:gd name="T37" fmla="*/ 0 h 11"/>
                  <a:gd name="T38" fmla="*/ 2 w 12"/>
                  <a:gd name="T39" fmla="*/ 0 h 11"/>
                  <a:gd name="T40" fmla="*/ 2 w 12"/>
                  <a:gd name="T41" fmla="*/ 0 h 11"/>
                  <a:gd name="T42" fmla="*/ 0 w 12"/>
                  <a:gd name="T43" fmla="*/ 2 h 11"/>
                  <a:gd name="T44" fmla="*/ 0 w 12"/>
                  <a:gd name="T4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1">
                    <a:moveTo>
                      <a:pt x="0" y="3"/>
                    </a:moveTo>
                    <a:lnTo>
                      <a:pt x="0" y="3"/>
                    </a:lnTo>
                    <a:lnTo>
                      <a:pt x="0" y="6"/>
                    </a:lnTo>
                    <a:lnTo>
                      <a:pt x="2" y="7"/>
                    </a:lnTo>
                    <a:lnTo>
                      <a:pt x="2" y="7"/>
                    </a:lnTo>
                    <a:lnTo>
                      <a:pt x="3" y="8"/>
                    </a:lnTo>
                    <a:lnTo>
                      <a:pt x="4" y="10"/>
                    </a:lnTo>
                    <a:lnTo>
                      <a:pt x="4" y="10"/>
                    </a:lnTo>
                    <a:lnTo>
                      <a:pt x="7" y="11"/>
                    </a:lnTo>
                    <a:lnTo>
                      <a:pt x="10" y="11"/>
                    </a:lnTo>
                    <a:lnTo>
                      <a:pt x="11" y="8"/>
                    </a:lnTo>
                    <a:lnTo>
                      <a:pt x="12" y="6"/>
                    </a:lnTo>
                    <a:lnTo>
                      <a:pt x="12" y="6"/>
                    </a:lnTo>
                    <a:lnTo>
                      <a:pt x="11" y="4"/>
                    </a:lnTo>
                    <a:lnTo>
                      <a:pt x="10" y="3"/>
                    </a:lnTo>
                    <a:lnTo>
                      <a:pt x="10" y="3"/>
                    </a:lnTo>
                    <a:lnTo>
                      <a:pt x="3" y="2"/>
                    </a:lnTo>
                    <a:lnTo>
                      <a:pt x="3" y="2"/>
                    </a:lnTo>
                    <a:lnTo>
                      <a:pt x="3" y="0"/>
                    </a:lnTo>
                    <a:lnTo>
                      <a:pt x="2" y="0"/>
                    </a:lnTo>
                    <a:lnTo>
                      <a:pt x="2" y="0"/>
                    </a:lnTo>
                    <a:lnTo>
                      <a:pt x="0" y="2"/>
                    </a:lnTo>
                    <a:lnTo>
                      <a:pt x="0" y="3"/>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88" name="Freeform 153">
                <a:extLst>
                  <a:ext uri="{FF2B5EF4-FFF2-40B4-BE49-F238E27FC236}">
                    <a16:creationId xmlns:a16="http://schemas.microsoft.com/office/drawing/2014/main" xmlns="" id="{6761F62C-44C8-4DEE-AA17-54F59F3DAA12}"/>
                  </a:ext>
                </a:extLst>
              </p:cNvPr>
              <p:cNvSpPr>
                <a:spLocks/>
              </p:cNvSpPr>
              <p:nvPr/>
            </p:nvSpPr>
            <p:spPr bwMode="auto">
              <a:xfrm>
                <a:off x="4840282" y="3185068"/>
                <a:ext cx="23051" cy="23051"/>
              </a:xfrm>
              <a:custGeom>
                <a:avLst/>
                <a:gdLst>
                  <a:gd name="T0" fmla="*/ 0 w 12"/>
                  <a:gd name="T1" fmla="*/ 0 h 12"/>
                  <a:gd name="T2" fmla="*/ 0 w 12"/>
                  <a:gd name="T3" fmla="*/ 0 h 12"/>
                  <a:gd name="T4" fmla="*/ 0 w 12"/>
                  <a:gd name="T5" fmla="*/ 1 h 12"/>
                  <a:gd name="T6" fmla="*/ 0 w 12"/>
                  <a:gd name="T7" fmla="*/ 2 h 12"/>
                  <a:gd name="T8" fmla="*/ 1 w 12"/>
                  <a:gd name="T9" fmla="*/ 4 h 12"/>
                  <a:gd name="T10" fmla="*/ 1 w 12"/>
                  <a:gd name="T11" fmla="*/ 4 h 12"/>
                  <a:gd name="T12" fmla="*/ 2 w 12"/>
                  <a:gd name="T13" fmla="*/ 5 h 12"/>
                  <a:gd name="T14" fmla="*/ 2 w 12"/>
                  <a:gd name="T15" fmla="*/ 8 h 12"/>
                  <a:gd name="T16" fmla="*/ 2 w 12"/>
                  <a:gd name="T17" fmla="*/ 8 h 12"/>
                  <a:gd name="T18" fmla="*/ 2 w 12"/>
                  <a:gd name="T19" fmla="*/ 10 h 12"/>
                  <a:gd name="T20" fmla="*/ 5 w 12"/>
                  <a:gd name="T21" fmla="*/ 12 h 12"/>
                  <a:gd name="T22" fmla="*/ 5 w 12"/>
                  <a:gd name="T23" fmla="*/ 12 h 12"/>
                  <a:gd name="T24" fmla="*/ 8 w 12"/>
                  <a:gd name="T25" fmla="*/ 12 h 12"/>
                  <a:gd name="T26" fmla="*/ 10 w 12"/>
                  <a:gd name="T27" fmla="*/ 12 h 12"/>
                  <a:gd name="T28" fmla="*/ 10 w 12"/>
                  <a:gd name="T29" fmla="*/ 12 h 12"/>
                  <a:gd name="T30" fmla="*/ 12 w 12"/>
                  <a:gd name="T31" fmla="*/ 10 h 12"/>
                  <a:gd name="T32" fmla="*/ 12 w 12"/>
                  <a:gd name="T33" fmla="*/ 9 h 12"/>
                  <a:gd name="T34" fmla="*/ 10 w 12"/>
                  <a:gd name="T35" fmla="*/ 6 h 12"/>
                  <a:gd name="T36" fmla="*/ 10 w 12"/>
                  <a:gd name="T37" fmla="*/ 6 h 12"/>
                  <a:gd name="T38" fmla="*/ 8 w 12"/>
                  <a:gd name="T39" fmla="*/ 4 h 12"/>
                  <a:gd name="T40" fmla="*/ 8 w 12"/>
                  <a:gd name="T41" fmla="*/ 4 h 12"/>
                  <a:gd name="T42" fmla="*/ 4 w 12"/>
                  <a:gd name="T43" fmla="*/ 1 h 12"/>
                  <a:gd name="T44" fmla="*/ 4 w 12"/>
                  <a:gd name="T45" fmla="*/ 1 h 12"/>
                  <a:gd name="T46" fmla="*/ 2 w 12"/>
                  <a:gd name="T47" fmla="*/ 0 h 12"/>
                  <a:gd name="T48" fmla="*/ 0 w 12"/>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2">
                    <a:moveTo>
                      <a:pt x="0" y="0"/>
                    </a:moveTo>
                    <a:lnTo>
                      <a:pt x="0" y="0"/>
                    </a:lnTo>
                    <a:lnTo>
                      <a:pt x="0" y="1"/>
                    </a:lnTo>
                    <a:lnTo>
                      <a:pt x="0" y="2"/>
                    </a:lnTo>
                    <a:lnTo>
                      <a:pt x="1" y="4"/>
                    </a:lnTo>
                    <a:lnTo>
                      <a:pt x="1" y="4"/>
                    </a:lnTo>
                    <a:lnTo>
                      <a:pt x="2" y="5"/>
                    </a:lnTo>
                    <a:lnTo>
                      <a:pt x="2" y="8"/>
                    </a:lnTo>
                    <a:lnTo>
                      <a:pt x="2" y="8"/>
                    </a:lnTo>
                    <a:lnTo>
                      <a:pt x="2" y="10"/>
                    </a:lnTo>
                    <a:lnTo>
                      <a:pt x="5" y="12"/>
                    </a:lnTo>
                    <a:lnTo>
                      <a:pt x="5" y="12"/>
                    </a:lnTo>
                    <a:lnTo>
                      <a:pt x="8" y="12"/>
                    </a:lnTo>
                    <a:lnTo>
                      <a:pt x="10" y="12"/>
                    </a:lnTo>
                    <a:lnTo>
                      <a:pt x="10" y="12"/>
                    </a:lnTo>
                    <a:lnTo>
                      <a:pt x="12" y="10"/>
                    </a:lnTo>
                    <a:lnTo>
                      <a:pt x="12" y="9"/>
                    </a:lnTo>
                    <a:lnTo>
                      <a:pt x="10" y="6"/>
                    </a:lnTo>
                    <a:lnTo>
                      <a:pt x="10" y="6"/>
                    </a:lnTo>
                    <a:lnTo>
                      <a:pt x="8" y="4"/>
                    </a:lnTo>
                    <a:lnTo>
                      <a:pt x="8" y="4"/>
                    </a:lnTo>
                    <a:lnTo>
                      <a:pt x="4" y="1"/>
                    </a:lnTo>
                    <a:lnTo>
                      <a:pt x="4" y="1"/>
                    </a:lnTo>
                    <a:lnTo>
                      <a:pt x="2" y="0"/>
                    </a:lnTo>
                    <a:lnTo>
                      <a:pt x="0"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9" name="Freeform 154">
                <a:extLst>
                  <a:ext uri="{FF2B5EF4-FFF2-40B4-BE49-F238E27FC236}">
                    <a16:creationId xmlns:a16="http://schemas.microsoft.com/office/drawing/2014/main" xmlns="" id="{686C228A-A4BD-44C1-845B-7D743E2F83EE}"/>
                  </a:ext>
                </a:extLst>
              </p:cNvPr>
              <p:cNvSpPr>
                <a:spLocks/>
              </p:cNvSpPr>
              <p:nvPr/>
            </p:nvSpPr>
            <p:spPr bwMode="auto">
              <a:xfrm>
                <a:off x="4840282" y="3185068"/>
                <a:ext cx="23051" cy="23051"/>
              </a:xfrm>
              <a:custGeom>
                <a:avLst/>
                <a:gdLst>
                  <a:gd name="T0" fmla="*/ 0 w 12"/>
                  <a:gd name="T1" fmla="*/ 0 h 12"/>
                  <a:gd name="T2" fmla="*/ 0 w 12"/>
                  <a:gd name="T3" fmla="*/ 0 h 12"/>
                  <a:gd name="T4" fmla="*/ 0 w 12"/>
                  <a:gd name="T5" fmla="*/ 1 h 12"/>
                  <a:gd name="T6" fmla="*/ 0 w 12"/>
                  <a:gd name="T7" fmla="*/ 2 h 12"/>
                  <a:gd name="T8" fmla="*/ 1 w 12"/>
                  <a:gd name="T9" fmla="*/ 4 h 12"/>
                  <a:gd name="T10" fmla="*/ 1 w 12"/>
                  <a:gd name="T11" fmla="*/ 4 h 12"/>
                  <a:gd name="T12" fmla="*/ 2 w 12"/>
                  <a:gd name="T13" fmla="*/ 5 h 12"/>
                  <a:gd name="T14" fmla="*/ 2 w 12"/>
                  <a:gd name="T15" fmla="*/ 8 h 12"/>
                  <a:gd name="T16" fmla="*/ 2 w 12"/>
                  <a:gd name="T17" fmla="*/ 8 h 12"/>
                  <a:gd name="T18" fmla="*/ 2 w 12"/>
                  <a:gd name="T19" fmla="*/ 10 h 12"/>
                  <a:gd name="T20" fmla="*/ 5 w 12"/>
                  <a:gd name="T21" fmla="*/ 12 h 12"/>
                  <a:gd name="T22" fmla="*/ 5 w 12"/>
                  <a:gd name="T23" fmla="*/ 12 h 12"/>
                  <a:gd name="T24" fmla="*/ 8 w 12"/>
                  <a:gd name="T25" fmla="*/ 12 h 12"/>
                  <a:gd name="T26" fmla="*/ 10 w 12"/>
                  <a:gd name="T27" fmla="*/ 12 h 12"/>
                  <a:gd name="T28" fmla="*/ 10 w 12"/>
                  <a:gd name="T29" fmla="*/ 12 h 12"/>
                  <a:gd name="T30" fmla="*/ 12 w 12"/>
                  <a:gd name="T31" fmla="*/ 10 h 12"/>
                  <a:gd name="T32" fmla="*/ 12 w 12"/>
                  <a:gd name="T33" fmla="*/ 9 h 12"/>
                  <a:gd name="T34" fmla="*/ 10 w 12"/>
                  <a:gd name="T35" fmla="*/ 6 h 12"/>
                  <a:gd name="T36" fmla="*/ 10 w 12"/>
                  <a:gd name="T37" fmla="*/ 6 h 12"/>
                  <a:gd name="T38" fmla="*/ 8 w 12"/>
                  <a:gd name="T39" fmla="*/ 4 h 12"/>
                  <a:gd name="T40" fmla="*/ 8 w 12"/>
                  <a:gd name="T41" fmla="*/ 4 h 12"/>
                  <a:gd name="T42" fmla="*/ 4 w 12"/>
                  <a:gd name="T43" fmla="*/ 1 h 12"/>
                  <a:gd name="T44" fmla="*/ 4 w 12"/>
                  <a:gd name="T45" fmla="*/ 1 h 12"/>
                  <a:gd name="T46" fmla="*/ 2 w 12"/>
                  <a:gd name="T47" fmla="*/ 0 h 12"/>
                  <a:gd name="T48" fmla="*/ 0 w 12"/>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2">
                    <a:moveTo>
                      <a:pt x="0" y="0"/>
                    </a:moveTo>
                    <a:lnTo>
                      <a:pt x="0" y="0"/>
                    </a:lnTo>
                    <a:lnTo>
                      <a:pt x="0" y="1"/>
                    </a:lnTo>
                    <a:lnTo>
                      <a:pt x="0" y="2"/>
                    </a:lnTo>
                    <a:lnTo>
                      <a:pt x="1" y="4"/>
                    </a:lnTo>
                    <a:lnTo>
                      <a:pt x="1" y="4"/>
                    </a:lnTo>
                    <a:lnTo>
                      <a:pt x="2" y="5"/>
                    </a:lnTo>
                    <a:lnTo>
                      <a:pt x="2" y="8"/>
                    </a:lnTo>
                    <a:lnTo>
                      <a:pt x="2" y="8"/>
                    </a:lnTo>
                    <a:lnTo>
                      <a:pt x="2" y="10"/>
                    </a:lnTo>
                    <a:lnTo>
                      <a:pt x="5" y="12"/>
                    </a:lnTo>
                    <a:lnTo>
                      <a:pt x="5" y="12"/>
                    </a:lnTo>
                    <a:lnTo>
                      <a:pt x="8" y="12"/>
                    </a:lnTo>
                    <a:lnTo>
                      <a:pt x="10" y="12"/>
                    </a:lnTo>
                    <a:lnTo>
                      <a:pt x="10" y="12"/>
                    </a:lnTo>
                    <a:lnTo>
                      <a:pt x="12" y="10"/>
                    </a:lnTo>
                    <a:lnTo>
                      <a:pt x="12" y="9"/>
                    </a:lnTo>
                    <a:lnTo>
                      <a:pt x="10" y="6"/>
                    </a:lnTo>
                    <a:lnTo>
                      <a:pt x="10" y="6"/>
                    </a:lnTo>
                    <a:lnTo>
                      <a:pt x="8" y="4"/>
                    </a:lnTo>
                    <a:lnTo>
                      <a:pt x="8" y="4"/>
                    </a:lnTo>
                    <a:lnTo>
                      <a:pt x="4" y="1"/>
                    </a:lnTo>
                    <a:lnTo>
                      <a:pt x="4" y="1"/>
                    </a:lnTo>
                    <a:lnTo>
                      <a:pt x="2" y="0"/>
                    </a:lnTo>
                    <a:lnTo>
                      <a:pt x="0"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90" name="Freeform 155">
                <a:extLst>
                  <a:ext uri="{FF2B5EF4-FFF2-40B4-BE49-F238E27FC236}">
                    <a16:creationId xmlns:a16="http://schemas.microsoft.com/office/drawing/2014/main" xmlns="" id="{0E7CFF79-0805-4A78-8103-5BD7FC0DA04E}"/>
                  </a:ext>
                </a:extLst>
              </p:cNvPr>
              <p:cNvSpPr>
                <a:spLocks/>
              </p:cNvSpPr>
              <p:nvPr/>
            </p:nvSpPr>
            <p:spPr bwMode="auto">
              <a:xfrm>
                <a:off x="4840282" y="3140886"/>
                <a:ext cx="32656" cy="23051"/>
              </a:xfrm>
              <a:custGeom>
                <a:avLst/>
                <a:gdLst>
                  <a:gd name="T0" fmla="*/ 10 w 17"/>
                  <a:gd name="T1" fmla="*/ 11 h 12"/>
                  <a:gd name="T2" fmla="*/ 10 w 17"/>
                  <a:gd name="T3" fmla="*/ 11 h 12"/>
                  <a:gd name="T4" fmla="*/ 13 w 17"/>
                  <a:gd name="T5" fmla="*/ 8 h 12"/>
                  <a:gd name="T6" fmla="*/ 16 w 17"/>
                  <a:gd name="T7" fmla="*/ 4 h 12"/>
                  <a:gd name="T8" fmla="*/ 16 w 17"/>
                  <a:gd name="T9" fmla="*/ 4 h 12"/>
                  <a:gd name="T10" fmla="*/ 17 w 17"/>
                  <a:gd name="T11" fmla="*/ 3 h 12"/>
                  <a:gd name="T12" fmla="*/ 17 w 17"/>
                  <a:gd name="T13" fmla="*/ 2 h 12"/>
                  <a:gd name="T14" fmla="*/ 17 w 17"/>
                  <a:gd name="T15" fmla="*/ 2 h 12"/>
                  <a:gd name="T16" fmla="*/ 16 w 17"/>
                  <a:gd name="T17" fmla="*/ 2 h 12"/>
                  <a:gd name="T18" fmla="*/ 14 w 17"/>
                  <a:gd name="T19" fmla="*/ 3 h 12"/>
                  <a:gd name="T20" fmla="*/ 14 w 17"/>
                  <a:gd name="T21" fmla="*/ 3 h 12"/>
                  <a:gd name="T22" fmla="*/ 10 w 17"/>
                  <a:gd name="T23" fmla="*/ 6 h 12"/>
                  <a:gd name="T24" fmla="*/ 9 w 17"/>
                  <a:gd name="T25" fmla="*/ 6 h 12"/>
                  <a:gd name="T26" fmla="*/ 8 w 17"/>
                  <a:gd name="T27" fmla="*/ 6 h 12"/>
                  <a:gd name="T28" fmla="*/ 8 w 17"/>
                  <a:gd name="T29" fmla="*/ 6 h 12"/>
                  <a:gd name="T30" fmla="*/ 8 w 17"/>
                  <a:gd name="T31" fmla="*/ 4 h 12"/>
                  <a:gd name="T32" fmla="*/ 8 w 17"/>
                  <a:gd name="T33" fmla="*/ 3 h 12"/>
                  <a:gd name="T34" fmla="*/ 9 w 17"/>
                  <a:gd name="T35" fmla="*/ 2 h 12"/>
                  <a:gd name="T36" fmla="*/ 9 w 17"/>
                  <a:gd name="T37" fmla="*/ 2 h 12"/>
                  <a:gd name="T38" fmla="*/ 8 w 17"/>
                  <a:gd name="T39" fmla="*/ 0 h 12"/>
                  <a:gd name="T40" fmla="*/ 5 w 17"/>
                  <a:gd name="T41" fmla="*/ 0 h 12"/>
                  <a:gd name="T42" fmla="*/ 5 w 17"/>
                  <a:gd name="T43" fmla="*/ 0 h 12"/>
                  <a:gd name="T44" fmla="*/ 4 w 17"/>
                  <a:gd name="T45" fmla="*/ 2 h 12"/>
                  <a:gd name="T46" fmla="*/ 4 w 17"/>
                  <a:gd name="T47" fmla="*/ 4 h 12"/>
                  <a:gd name="T48" fmla="*/ 4 w 17"/>
                  <a:gd name="T49" fmla="*/ 4 h 12"/>
                  <a:gd name="T50" fmla="*/ 1 w 17"/>
                  <a:gd name="T51" fmla="*/ 8 h 12"/>
                  <a:gd name="T52" fmla="*/ 1 w 17"/>
                  <a:gd name="T53" fmla="*/ 8 h 12"/>
                  <a:gd name="T54" fmla="*/ 0 w 17"/>
                  <a:gd name="T55" fmla="*/ 8 h 12"/>
                  <a:gd name="T56" fmla="*/ 0 w 17"/>
                  <a:gd name="T57" fmla="*/ 10 h 12"/>
                  <a:gd name="T58" fmla="*/ 0 w 17"/>
                  <a:gd name="T59" fmla="*/ 10 h 12"/>
                  <a:gd name="T60" fmla="*/ 1 w 17"/>
                  <a:gd name="T61" fmla="*/ 12 h 12"/>
                  <a:gd name="T62" fmla="*/ 4 w 17"/>
                  <a:gd name="T63" fmla="*/ 12 h 12"/>
                  <a:gd name="T64" fmla="*/ 4 w 17"/>
                  <a:gd name="T65" fmla="*/ 12 h 12"/>
                  <a:gd name="T66" fmla="*/ 5 w 17"/>
                  <a:gd name="T67" fmla="*/ 11 h 12"/>
                  <a:gd name="T68" fmla="*/ 6 w 17"/>
                  <a:gd name="T69" fmla="*/ 11 h 12"/>
                  <a:gd name="T70" fmla="*/ 6 w 17"/>
                  <a:gd name="T71" fmla="*/ 11 h 12"/>
                  <a:gd name="T72" fmla="*/ 10 w 17"/>
                  <a:gd name="T7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0" y="11"/>
                    </a:moveTo>
                    <a:lnTo>
                      <a:pt x="10" y="11"/>
                    </a:lnTo>
                    <a:lnTo>
                      <a:pt x="13" y="8"/>
                    </a:lnTo>
                    <a:lnTo>
                      <a:pt x="16" y="4"/>
                    </a:lnTo>
                    <a:lnTo>
                      <a:pt x="16" y="4"/>
                    </a:lnTo>
                    <a:lnTo>
                      <a:pt x="17" y="3"/>
                    </a:lnTo>
                    <a:lnTo>
                      <a:pt x="17" y="2"/>
                    </a:lnTo>
                    <a:lnTo>
                      <a:pt x="17" y="2"/>
                    </a:lnTo>
                    <a:lnTo>
                      <a:pt x="16" y="2"/>
                    </a:lnTo>
                    <a:lnTo>
                      <a:pt x="14" y="3"/>
                    </a:lnTo>
                    <a:lnTo>
                      <a:pt x="14" y="3"/>
                    </a:lnTo>
                    <a:lnTo>
                      <a:pt x="10" y="6"/>
                    </a:lnTo>
                    <a:lnTo>
                      <a:pt x="9" y="6"/>
                    </a:lnTo>
                    <a:lnTo>
                      <a:pt x="8" y="6"/>
                    </a:lnTo>
                    <a:lnTo>
                      <a:pt x="8" y="6"/>
                    </a:lnTo>
                    <a:lnTo>
                      <a:pt x="8" y="4"/>
                    </a:lnTo>
                    <a:lnTo>
                      <a:pt x="8" y="3"/>
                    </a:lnTo>
                    <a:lnTo>
                      <a:pt x="9" y="2"/>
                    </a:lnTo>
                    <a:lnTo>
                      <a:pt x="9" y="2"/>
                    </a:lnTo>
                    <a:lnTo>
                      <a:pt x="8" y="0"/>
                    </a:lnTo>
                    <a:lnTo>
                      <a:pt x="5" y="0"/>
                    </a:lnTo>
                    <a:lnTo>
                      <a:pt x="5" y="0"/>
                    </a:lnTo>
                    <a:lnTo>
                      <a:pt x="4" y="2"/>
                    </a:lnTo>
                    <a:lnTo>
                      <a:pt x="4" y="4"/>
                    </a:lnTo>
                    <a:lnTo>
                      <a:pt x="4" y="4"/>
                    </a:lnTo>
                    <a:lnTo>
                      <a:pt x="1" y="8"/>
                    </a:lnTo>
                    <a:lnTo>
                      <a:pt x="1" y="8"/>
                    </a:lnTo>
                    <a:lnTo>
                      <a:pt x="0" y="8"/>
                    </a:lnTo>
                    <a:lnTo>
                      <a:pt x="0" y="10"/>
                    </a:lnTo>
                    <a:lnTo>
                      <a:pt x="0" y="10"/>
                    </a:lnTo>
                    <a:lnTo>
                      <a:pt x="1" y="12"/>
                    </a:lnTo>
                    <a:lnTo>
                      <a:pt x="4" y="12"/>
                    </a:lnTo>
                    <a:lnTo>
                      <a:pt x="4" y="12"/>
                    </a:lnTo>
                    <a:lnTo>
                      <a:pt x="5" y="11"/>
                    </a:lnTo>
                    <a:lnTo>
                      <a:pt x="6" y="11"/>
                    </a:lnTo>
                    <a:lnTo>
                      <a:pt x="6" y="11"/>
                    </a:lnTo>
                    <a:lnTo>
                      <a:pt x="10" y="1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1" name="Freeform 156">
                <a:extLst>
                  <a:ext uri="{FF2B5EF4-FFF2-40B4-BE49-F238E27FC236}">
                    <a16:creationId xmlns:a16="http://schemas.microsoft.com/office/drawing/2014/main" xmlns="" id="{9470B489-77C9-4247-9069-EEC4E50CD0A5}"/>
                  </a:ext>
                </a:extLst>
              </p:cNvPr>
              <p:cNvSpPr>
                <a:spLocks/>
              </p:cNvSpPr>
              <p:nvPr/>
            </p:nvSpPr>
            <p:spPr bwMode="auto">
              <a:xfrm>
                <a:off x="4840282" y="3140886"/>
                <a:ext cx="32656" cy="23051"/>
              </a:xfrm>
              <a:custGeom>
                <a:avLst/>
                <a:gdLst>
                  <a:gd name="T0" fmla="*/ 10 w 17"/>
                  <a:gd name="T1" fmla="*/ 11 h 12"/>
                  <a:gd name="T2" fmla="*/ 10 w 17"/>
                  <a:gd name="T3" fmla="*/ 11 h 12"/>
                  <a:gd name="T4" fmla="*/ 13 w 17"/>
                  <a:gd name="T5" fmla="*/ 8 h 12"/>
                  <a:gd name="T6" fmla="*/ 16 w 17"/>
                  <a:gd name="T7" fmla="*/ 4 h 12"/>
                  <a:gd name="T8" fmla="*/ 16 w 17"/>
                  <a:gd name="T9" fmla="*/ 4 h 12"/>
                  <a:gd name="T10" fmla="*/ 17 w 17"/>
                  <a:gd name="T11" fmla="*/ 3 h 12"/>
                  <a:gd name="T12" fmla="*/ 17 w 17"/>
                  <a:gd name="T13" fmla="*/ 2 h 12"/>
                  <a:gd name="T14" fmla="*/ 17 w 17"/>
                  <a:gd name="T15" fmla="*/ 2 h 12"/>
                  <a:gd name="T16" fmla="*/ 16 w 17"/>
                  <a:gd name="T17" fmla="*/ 2 h 12"/>
                  <a:gd name="T18" fmla="*/ 14 w 17"/>
                  <a:gd name="T19" fmla="*/ 3 h 12"/>
                  <a:gd name="T20" fmla="*/ 14 w 17"/>
                  <a:gd name="T21" fmla="*/ 3 h 12"/>
                  <a:gd name="T22" fmla="*/ 10 w 17"/>
                  <a:gd name="T23" fmla="*/ 6 h 12"/>
                  <a:gd name="T24" fmla="*/ 9 w 17"/>
                  <a:gd name="T25" fmla="*/ 6 h 12"/>
                  <a:gd name="T26" fmla="*/ 8 w 17"/>
                  <a:gd name="T27" fmla="*/ 6 h 12"/>
                  <a:gd name="T28" fmla="*/ 8 w 17"/>
                  <a:gd name="T29" fmla="*/ 6 h 12"/>
                  <a:gd name="T30" fmla="*/ 8 w 17"/>
                  <a:gd name="T31" fmla="*/ 4 h 12"/>
                  <a:gd name="T32" fmla="*/ 8 w 17"/>
                  <a:gd name="T33" fmla="*/ 3 h 12"/>
                  <a:gd name="T34" fmla="*/ 9 w 17"/>
                  <a:gd name="T35" fmla="*/ 2 h 12"/>
                  <a:gd name="T36" fmla="*/ 9 w 17"/>
                  <a:gd name="T37" fmla="*/ 2 h 12"/>
                  <a:gd name="T38" fmla="*/ 8 w 17"/>
                  <a:gd name="T39" fmla="*/ 0 h 12"/>
                  <a:gd name="T40" fmla="*/ 5 w 17"/>
                  <a:gd name="T41" fmla="*/ 0 h 12"/>
                  <a:gd name="T42" fmla="*/ 5 w 17"/>
                  <a:gd name="T43" fmla="*/ 0 h 12"/>
                  <a:gd name="T44" fmla="*/ 4 w 17"/>
                  <a:gd name="T45" fmla="*/ 2 h 12"/>
                  <a:gd name="T46" fmla="*/ 4 w 17"/>
                  <a:gd name="T47" fmla="*/ 4 h 12"/>
                  <a:gd name="T48" fmla="*/ 4 w 17"/>
                  <a:gd name="T49" fmla="*/ 4 h 12"/>
                  <a:gd name="T50" fmla="*/ 1 w 17"/>
                  <a:gd name="T51" fmla="*/ 8 h 12"/>
                  <a:gd name="T52" fmla="*/ 1 w 17"/>
                  <a:gd name="T53" fmla="*/ 8 h 12"/>
                  <a:gd name="T54" fmla="*/ 0 w 17"/>
                  <a:gd name="T55" fmla="*/ 8 h 12"/>
                  <a:gd name="T56" fmla="*/ 0 w 17"/>
                  <a:gd name="T57" fmla="*/ 10 h 12"/>
                  <a:gd name="T58" fmla="*/ 0 w 17"/>
                  <a:gd name="T59" fmla="*/ 10 h 12"/>
                  <a:gd name="T60" fmla="*/ 1 w 17"/>
                  <a:gd name="T61" fmla="*/ 12 h 12"/>
                  <a:gd name="T62" fmla="*/ 4 w 17"/>
                  <a:gd name="T63" fmla="*/ 12 h 12"/>
                  <a:gd name="T64" fmla="*/ 4 w 17"/>
                  <a:gd name="T65" fmla="*/ 12 h 12"/>
                  <a:gd name="T66" fmla="*/ 5 w 17"/>
                  <a:gd name="T67" fmla="*/ 11 h 12"/>
                  <a:gd name="T68" fmla="*/ 6 w 17"/>
                  <a:gd name="T69" fmla="*/ 11 h 12"/>
                  <a:gd name="T70" fmla="*/ 6 w 17"/>
                  <a:gd name="T71" fmla="*/ 11 h 12"/>
                  <a:gd name="T72" fmla="*/ 10 w 17"/>
                  <a:gd name="T7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0" y="11"/>
                    </a:moveTo>
                    <a:lnTo>
                      <a:pt x="10" y="11"/>
                    </a:lnTo>
                    <a:lnTo>
                      <a:pt x="13" y="8"/>
                    </a:lnTo>
                    <a:lnTo>
                      <a:pt x="16" y="4"/>
                    </a:lnTo>
                    <a:lnTo>
                      <a:pt x="16" y="4"/>
                    </a:lnTo>
                    <a:lnTo>
                      <a:pt x="17" y="3"/>
                    </a:lnTo>
                    <a:lnTo>
                      <a:pt x="17" y="2"/>
                    </a:lnTo>
                    <a:lnTo>
                      <a:pt x="17" y="2"/>
                    </a:lnTo>
                    <a:lnTo>
                      <a:pt x="16" y="2"/>
                    </a:lnTo>
                    <a:lnTo>
                      <a:pt x="14" y="3"/>
                    </a:lnTo>
                    <a:lnTo>
                      <a:pt x="14" y="3"/>
                    </a:lnTo>
                    <a:lnTo>
                      <a:pt x="10" y="6"/>
                    </a:lnTo>
                    <a:lnTo>
                      <a:pt x="9" y="6"/>
                    </a:lnTo>
                    <a:lnTo>
                      <a:pt x="8" y="6"/>
                    </a:lnTo>
                    <a:lnTo>
                      <a:pt x="8" y="6"/>
                    </a:lnTo>
                    <a:lnTo>
                      <a:pt x="8" y="4"/>
                    </a:lnTo>
                    <a:lnTo>
                      <a:pt x="8" y="3"/>
                    </a:lnTo>
                    <a:lnTo>
                      <a:pt x="9" y="2"/>
                    </a:lnTo>
                    <a:lnTo>
                      <a:pt x="9" y="2"/>
                    </a:lnTo>
                    <a:lnTo>
                      <a:pt x="8" y="0"/>
                    </a:lnTo>
                    <a:lnTo>
                      <a:pt x="5" y="0"/>
                    </a:lnTo>
                    <a:lnTo>
                      <a:pt x="5" y="0"/>
                    </a:lnTo>
                    <a:lnTo>
                      <a:pt x="4" y="2"/>
                    </a:lnTo>
                    <a:lnTo>
                      <a:pt x="4" y="4"/>
                    </a:lnTo>
                    <a:lnTo>
                      <a:pt x="4" y="4"/>
                    </a:lnTo>
                    <a:lnTo>
                      <a:pt x="1" y="8"/>
                    </a:lnTo>
                    <a:lnTo>
                      <a:pt x="1" y="8"/>
                    </a:lnTo>
                    <a:lnTo>
                      <a:pt x="0" y="8"/>
                    </a:lnTo>
                    <a:lnTo>
                      <a:pt x="0" y="10"/>
                    </a:lnTo>
                    <a:lnTo>
                      <a:pt x="0" y="10"/>
                    </a:lnTo>
                    <a:lnTo>
                      <a:pt x="1" y="12"/>
                    </a:lnTo>
                    <a:lnTo>
                      <a:pt x="4" y="12"/>
                    </a:lnTo>
                    <a:lnTo>
                      <a:pt x="4" y="12"/>
                    </a:lnTo>
                    <a:lnTo>
                      <a:pt x="5" y="11"/>
                    </a:lnTo>
                    <a:lnTo>
                      <a:pt x="6" y="11"/>
                    </a:lnTo>
                    <a:lnTo>
                      <a:pt x="6" y="11"/>
                    </a:lnTo>
                    <a:lnTo>
                      <a:pt x="10" y="1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92" name="Freeform 157">
                <a:extLst>
                  <a:ext uri="{FF2B5EF4-FFF2-40B4-BE49-F238E27FC236}">
                    <a16:creationId xmlns:a16="http://schemas.microsoft.com/office/drawing/2014/main" xmlns="" id="{E1129EC1-CFDB-4A87-959D-2C0E3E634DBD}"/>
                  </a:ext>
                </a:extLst>
              </p:cNvPr>
              <p:cNvSpPr>
                <a:spLocks/>
              </p:cNvSpPr>
              <p:nvPr/>
            </p:nvSpPr>
            <p:spPr bwMode="auto">
              <a:xfrm>
                <a:off x="4774969" y="3133202"/>
                <a:ext cx="34577" cy="26893"/>
              </a:xfrm>
              <a:custGeom>
                <a:avLst/>
                <a:gdLst>
                  <a:gd name="T0" fmla="*/ 15 w 18"/>
                  <a:gd name="T1" fmla="*/ 6 h 14"/>
                  <a:gd name="T2" fmla="*/ 15 w 18"/>
                  <a:gd name="T3" fmla="*/ 6 h 14"/>
                  <a:gd name="T4" fmla="*/ 11 w 18"/>
                  <a:gd name="T5" fmla="*/ 3 h 14"/>
                  <a:gd name="T6" fmla="*/ 11 w 18"/>
                  <a:gd name="T7" fmla="*/ 3 h 14"/>
                  <a:gd name="T8" fmla="*/ 7 w 18"/>
                  <a:gd name="T9" fmla="*/ 2 h 14"/>
                  <a:gd name="T10" fmla="*/ 7 w 18"/>
                  <a:gd name="T11" fmla="*/ 2 h 14"/>
                  <a:gd name="T12" fmla="*/ 6 w 18"/>
                  <a:gd name="T13" fmla="*/ 0 h 14"/>
                  <a:gd name="T14" fmla="*/ 3 w 18"/>
                  <a:gd name="T15" fmla="*/ 0 h 14"/>
                  <a:gd name="T16" fmla="*/ 3 w 18"/>
                  <a:gd name="T17" fmla="*/ 0 h 14"/>
                  <a:gd name="T18" fmla="*/ 2 w 18"/>
                  <a:gd name="T19" fmla="*/ 0 h 14"/>
                  <a:gd name="T20" fmla="*/ 0 w 18"/>
                  <a:gd name="T21" fmla="*/ 2 h 14"/>
                  <a:gd name="T22" fmla="*/ 0 w 18"/>
                  <a:gd name="T23" fmla="*/ 2 h 14"/>
                  <a:gd name="T24" fmla="*/ 2 w 18"/>
                  <a:gd name="T25" fmla="*/ 4 h 14"/>
                  <a:gd name="T26" fmla="*/ 3 w 18"/>
                  <a:gd name="T27" fmla="*/ 6 h 14"/>
                  <a:gd name="T28" fmla="*/ 3 w 18"/>
                  <a:gd name="T29" fmla="*/ 6 h 14"/>
                  <a:gd name="T30" fmla="*/ 3 w 18"/>
                  <a:gd name="T31" fmla="*/ 8 h 14"/>
                  <a:gd name="T32" fmla="*/ 3 w 18"/>
                  <a:gd name="T33" fmla="*/ 10 h 14"/>
                  <a:gd name="T34" fmla="*/ 3 w 18"/>
                  <a:gd name="T35" fmla="*/ 10 h 14"/>
                  <a:gd name="T36" fmla="*/ 4 w 18"/>
                  <a:gd name="T37" fmla="*/ 11 h 14"/>
                  <a:gd name="T38" fmla="*/ 4 w 18"/>
                  <a:gd name="T39" fmla="*/ 11 h 14"/>
                  <a:gd name="T40" fmla="*/ 6 w 18"/>
                  <a:gd name="T41" fmla="*/ 11 h 14"/>
                  <a:gd name="T42" fmla="*/ 7 w 18"/>
                  <a:gd name="T43" fmla="*/ 10 h 14"/>
                  <a:gd name="T44" fmla="*/ 7 w 18"/>
                  <a:gd name="T45" fmla="*/ 10 h 14"/>
                  <a:gd name="T46" fmla="*/ 10 w 18"/>
                  <a:gd name="T47" fmla="*/ 8 h 14"/>
                  <a:gd name="T48" fmla="*/ 11 w 18"/>
                  <a:gd name="T49" fmla="*/ 11 h 14"/>
                  <a:gd name="T50" fmla="*/ 11 w 18"/>
                  <a:gd name="T51" fmla="*/ 11 h 14"/>
                  <a:gd name="T52" fmla="*/ 14 w 18"/>
                  <a:gd name="T53" fmla="*/ 12 h 14"/>
                  <a:gd name="T54" fmla="*/ 16 w 18"/>
                  <a:gd name="T55" fmla="*/ 14 h 14"/>
                  <a:gd name="T56" fmla="*/ 18 w 18"/>
                  <a:gd name="T57" fmla="*/ 12 h 14"/>
                  <a:gd name="T58" fmla="*/ 18 w 18"/>
                  <a:gd name="T59" fmla="*/ 12 h 14"/>
                  <a:gd name="T60" fmla="*/ 18 w 18"/>
                  <a:gd name="T61" fmla="*/ 11 h 14"/>
                  <a:gd name="T62" fmla="*/ 16 w 18"/>
                  <a:gd name="T63" fmla="*/ 10 h 14"/>
                  <a:gd name="T64" fmla="*/ 15 w 18"/>
                  <a:gd name="T6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4">
                    <a:moveTo>
                      <a:pt x="15" y="6"/>
                    </a:moveTo>
                    <a:lnTo>
                      <a:pt x="15" y="6"/>
                    </a:lnTo>
                    <a:lnTo>
                      <a:pt x="11" y="3"/>
                    </a:lnTo>
                    <a:lnTo>
                      <a:pt x="11" y="3"/>
                    </a:lnTo>
                    <a:lnTo>
                      <a:pt x="7" y="2"/>
                    </a:lnTo>
                    <a:lnTo>
                      <a:pt x="7" y="2"/>
                    </a:lnTo>
                    <a:lnTo>
                      <a:pt x="6" y="0"/>
                    </a:lnTo>
                    <a:lnTo>
                      <a:pt x="3" y="0"/>
                    </a:lnTo>
                    <a:lnTo>
                      <a:pt x="3" y="0"/>
                    </a:lnTo>
                    <a:lnTo>
                      <a:pt x="2" y="0"/>
                    </a:lnTo>
                    <a:lnTo>
                      <a:pt x="0" y="2"/>
                    </a:lnTo>
                    <a:lnTo>
                      <a:pt x="0" y="2"/>
                    </a:lnTo>
                    <a:lnTo>
                      <a:pt x="2" y="4"/>
                    </a:lnTo>
                    <a:lnTo>
                      <a:pt x="3" y="6"/>
                    </a:lnTo>
                    <a:lnTo>
                      <a:pt x="3" y="6"/>
                    </a:lnTo>
                    <a:lnTo>
                      <a:pt x="3" y="8"/>
                    </a:lnTo>
                    <a:lnTo>
                      <a:pt x="3" y="10"/>
                    </a:lnTo>
                    <a:lnTo>
                      <a:pt x="3" y="10"/>
                    </a:lnTo>
                    <a:lnTo>
                      <a:pt x="4" y="11"/>
                    </a:lnTo>
                    <a:lnTo>
                      <a:pt x="4" y="11"/>
                    </a:lnTo>
                    <a:lnTo>
                      <a:pt x="6" y="11"/>
                    </a:lnTo>
                    <a:lnTo>
                      <a:pt x="7" y="10"/>
                    </a:lnTo>
                    <a:lnTo>
                      <a:pt x="7" y="10"/>
                    </a:lnTo>
                    <a:lnTo>
                      <a:pt x="10" y="8"/>
                    </a:lnTo>
                    <a:lnTo>
                      <a:pt x="11" y="11"/>
                    </a:lnTo>
                    <a:lnTo>
                      <a:pt x="11" y="11"/>
                    </a:lnTo>
                    <a:lnTo>
                      <a:pt x="14" y="12"/>
                    </a:lnTo>
                    <a:lnTo>
                      <a:pt x="16" y="14"/>
                    </a:lnTo>
                    <a:lnTo>
                      <a:pt x="18" y="12"/>
                    </a:lnTo>
                    <a:lnTo>
                      <a:pt x="18" y="12"/>
                    </a:lnTo>
                    <a:lnTo>
                      <a:pt x="18" y="11"/>
                    </a:lnTo>
                    <a:lnTo>
                      <a:pt x="16" y="10"/>
                    </a:lnTo>
                    <a:lnTo>
                      <a:pt x="15" y="6"/>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3" name="Freeform 158">
                <a:extLst>
                  <a:ext uri="{FF2B5EF4-FFF2-40B4-BE49-F238E27FC236}">
                    <a16:creationId xmlns:a16="http://schemas.microsoft.com/office/drawing/2014/main" xmlns="" id="{CD9F70E1-7DCF-43A0-91B0-7C1121236C17}"/>
                  </a:ext>
                </a:extLst>
              </p:cNvPr>
              <p:cNvSpPr>
                <a:spLocks/>
              </p:cNvSpPr>
              <p:nvPr/>
            </p:nvSpPr>
            <p:spPr bwMode="auto">
              <a:xfrm>
                <a:off x="4774969" y="3133202"/>
                <a:ext cx="34577" cy="26893"/>
              </a:xfrm>
              <a:custGeom>
                <a:avLst/>
                <a:gdLst>
                  <a:gd name="T0" fmla="*/ 15 w 18"/>
                  <a:gd name="T1" fmla="*/ 6 h 14"/>
                  <a:gd name="T2" fmla="*/ 15 w 18"/>
                  <a:gd name="T3" fmla="*/ 6 h 14"/>
                  <a:gd name="T4" fmla="*/ 11 w 18"/>
                  <a:gd name="T5" fmla="*/ 3 h 14"/>
                  <a:gd name="T6" fmla="*/ 11 w 18"/>
                  <a:gd name="T7" fmla="*/ 3 h 14"/>
                  <a:gd name="T8" fmla="*/ 7 w 18"/>
                  <a:gd name="T9" fmla="*/ 2 h 14"/>
                  <a:gd name="T10" fmla="*/ 7 w 18"/>
                  <a:gd name="T11" fmla="*/ 2 h 14"/>
                  <a:gd name="T12" fmla="*/ 6 w 18"/>
                  <a:gd name="T13" fmla="*/ 0 h 14"/>
                  <a:gd name="T14" fmla="*/ 3 w 18"/>
                  <a:gd name="T15" fmla="*/ 0 h 14"/>
                  <a:gd name="T16" fmla="*/ 3 w 18"/>
                  <a:gd name="T17" fmla="*/ 0 h 14"/>
                  <a:gd name="T18" fmla="*/ 2 w 18"/>
                  <a:gd name="T19" fmla="*/ 0 h 14"/>
                  <a:gd name="T20" fmla="*/ 0 w 18"/>
                  <a:gd name="T21" fmla="*/ 2 h 14"/>
                  <a:gd name="T22" fmla="*/ 0 w 18"/>
                  <a:gd name="T23" fmla="*/ 2 h 14"/>
                  <a:gd name="T24" fmla="*/ 2 w 18"/>
                  <a:gd name="T25" fmla="*/ 4 h 14"/>
                  <a:gd name="T26" fmla="*/ 3 w 18"/>
                  <a:gd name="T27" fmla="*/ 6 h 14"/>
                  <a:gd name="T28" fmla="*/ 3 w 18"/>
                  <a:gd name="T29" fmla="*/ 6 h 14"/>
                  <a:gd name="T30" fmla="*/ 3 w 18"/>
                  <a:gd name="T31" fmla="*/ 8 h 14"/>
                  <a:gd name="T32" fmla="*/ 3 w 18"/>
                  <a:gd name="T33" fmla="*/ 10 h 14"/>
                  <a:gd name="T34" fmla="*/ 3 w 18"/>
                  <a:gd name="T35" fmla="*/ 10 h 14"/>
                  <a:gd name="T36" fmla="*/ 4 w 18"/>
                  <a:gd name="T37" fmla="*/ 11 h 14"/>
                  <a:gd name="T38" fmla="*/ 4 w 18"/>
                  <a:gd name="T39" fmla="*/ 11 h 14"/>
                  <a:gd name="T40" fmla="*/ 6 w 18"/>
                  <a:gd name="T41" fmla="*/ 11 h 14"/>
                  <a:gd name="T42" fmla="*/ 7 w 18"/>
                  <a:gd name="T43" fmla="*/ 10 h 14"/>
                  <a:gd name="T44" fmla="*/ 7 w 18"/>
                  <a:gd name="T45" fmla="*/ 10 h 14"/>
                  <a:gd name="T46" fmla="*/ 10 w 18"/>
                  <a:gd name="T47" fmla="*/ 8 h 14"/>
                  <a:gd name="T48" fmla="*/ 11 w 18"/>
                  <a:gd name="T49" fmla="*/ 11 h 14"/>
                  <a:gd name="T50" fmla="*/ 11 w 18"/>
                  <a:gd name="T51" fmla="*/ 11 h 14"/>
                  <a:gd name="T52" fmla="*/ 14 w 18"/>
                  <a:gd name="T53" fmla="*/ 12 h 14"/>
                  <a:gd name="T54" fmla="*/ 16 w 18"/>
                  <a:gd name="T55" fmla="*/ 14 h 14"/>
                  <a:gd name="T56" fmla="*/ 18 w 18"/>
                  <a:gd name="T57" fmla="*/ 12 h 14"/>
                  <a:gd name="T58" fmla="*/ 18 w 18"/>
                  <a:gd name="T59" fmla="*/ 12 h 14"/>
                  <a:gd name="T60" fmla="*/ 18 w 18"/>
                  <a:gd name="T61" fmla="*/ 11 h 14"/>
                  <a:gd name="T62" fmla="*/ 16 w 18"/>
                  <a:gd name="T63" fmla="*/ 10 h 14"/>
                  <a:gd name="T64" fmla="*/ 15 w 18"/>
                  <a:gd name="T6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4">
                    <a:moveTo>
                      <a:pt x="15" y="6"/>
                    </a:moveTo>
                    <a:lnTo>
                      <a:pt x="15" y="6"/>
                    </a:lnTo>
                    <a:lnTo>
                      <a:pt x="11" y="3"/>
                    </a:lnTo>
                    <a:lnTo>
                      <a:pt x="11" y="3"/>
                    </a:lnTo>
                    <a:lnTo>
                      <a:pt x="7" y="2"/>
                    </a:lnTo>
                    <a:lnTo>
                      <a:pt x="7" y="2"/>
                    </a:lnTo>
                    <a:lnTo>
                      <a:pt x="6" y="0"/>
                    </a:lnTo>
                    <a:lnTo>
                      <a:pt x="3" y="0"/>
                    </a:lnTo>
                    <a:lnTo>
                      <a:pt x="3" y="0"/>
                    </a:lnTo>
                    <a:lnTo>
                      <a:pt x="2" y="0"/>
                    </a:lnTo>
                    <a:lnTo>
                      <a:pt x="0" y="2"/>
                    </a:lnTo>
                    <a:lnTo>
                      <a:pt x="0" y="2"/>
                    </a:lnTo>
                    <a:lnTo>
                      <a:pt x="2" y="4"/>
                    </a:lnTo>
                    <a:lnTo>
                      <a:pt x="3" y="6"/>
                    </a:lnTo>
                    <a:lnTo>
                      <a:pt x="3" y="6"/>
                    </a:lnTo>
                    <a:lnTo>
                      <a:pt x="3" y="8"/>
                    </a:lnTo>
                    <a:lnTo>
                      <a:pt x="3" y="10"/>
                    </a:lnTo>
                    <a:lnTo>
                      <a:pt x="3" y="10"/>
                    </a:lnTo>
                    <a:lnTo>
                      <a:pt x="4" y="11"/>
                    </a:lnTo>
                    <a:lnTo>
                      <a:pt x="4" y="11"/>
                    </a:lnTo>
                    <a:lnTo>
                      <a:pt x="6" y="11"/>
                    </a:lnTo>
                    <a:lnTo>
                      <a:pt x="7" y="10"/>
                    </a:lnTo>
                    <a:lnTo>
                      <a:pt x="7" y="10"/>
                    </a:lnTo>
                    <a:lnTo>
                      <a:pt x="10" y="8"/>
                    </a:lnTo>
                    <a:lnTo>
                      <a:pt x="11" y="11"/>
                    </a:lnTo>
                    <a:lnTo>
                      <a:pt x="11" y="11"/>
                    </a:lnTo>
                    <a:lnTo>
                      <a:pt x="14" y="12"/>
                    </a:lnTo>
                    <a:lnTo>
                      <a:pt x="16" y="14"/>
                    </a:lnTo>
                    <a:lnTo>
                      <a:pt x="18" y="12"/>
                    </a:lnTo>
                    <a:lnTo>
                      <a:pt x="18" y="12"/>
                    </a:lnTo>
                    <a:lnTo>
                      <a:pt x="18" y="11"/>
                    </a:lnTo>
                    <a:lnTo>
                      <a:pt x="16" y="10"/>
                    </a:lnTo>
                    <a:lnTo>
                      <a:pt x="15" y="6"/>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94" name="Freeform 159">
                <a:extLst>
                  <a:ext uri="{FF2B5EF4-FFF2-40B4-BE49-F238E27FC236}">
                    <a16:creationId xmlns:a16="http://schemas.microsoft.com/office/drawing/2014/main" xmlns="" id="{F80360FC-D66B-4907-81DB-56F66118A923}"/>
                  </a:ext>
                </a:extLst>
              </p:cNvPr>
              <p:cNvSpPr>
                <a:spLocks/>
              </p:cNvSpPr>
              <p:nvPr/>
            </p:nvSpPr>
            <p:spPr bwMode="auto">
              <a:xfrm>
                <a:off x="4817230" y="3160096"/>
                <a:ext cx="9605" cy="11526"/>
              </a:xfrm>
              <a:custGeom>
                <a:avLst/>
                <a:gdLst>
                  <a:gd name="T0" fmla="*/ 0 w 5"/>
                  <a:gd name="T1" fmla="*/ 4 h 6"/>
                  <a:gd name="T2" fmla="*/ 0 w 5"/>
                  <a:gd name="T3" fmla="*/ 4 h 6"/>
                  <a:gd name="T4" fmla="*/ 2 w 5"/>
                  <a:gd name="T5" fmla="*/ 6 h 6"/>
                  <a:gd name="T6" fmla="*/ 4 w 5"/>
                  <a:gd name="T7" fmla="*/ 6 h 6"/>
                  <a:gd name="T8" fmla="*/ 5 w 5"/>
                  <a:gd name="T9" fmla="*/ 5 h 6"/>
                  <a:gd name="T10" fmla="*/ 5 w 5"/>
                  <a:gd name="T11" fmla="*/ 5 h 6"/>
                  <a:gd name="T12" fmla="*/ 5 w 5"/>
                  <a:gd name="T13" fmla="*/ 1 h 6"/>
                  <a:gd name="T14" fmla="*/ 4 w 5"/>
                  <a:gd name="T15" fmla="*/ 0 h 6"/>
                  <a:gd name="T16" fmla="*/ 2 w 5"/>
                  <a:gd name="T17" fmla="*/ 0 h 6"/>
                  <a:gd name="T18" fmla="*/ 2 w 5"/>
                  <a:gd name="T19" fmla="*/ 0 h 6"/>
                  <a:gd name="T20" fmla="*/ 1 w 5"/>
                  <a:gd name="T21" fmla="*/ 0 h 6"/>
                  <a:gd name="T22" fmla="*/ 0 w 5"/>
                  <a:gd name="T23" fmla="*/ 1 h 6"/>
                  <a:gd name="T24" fmla="*/ 0 w 5"/>
                  <a:gd name="T25" fmla="*/ 1 h 6"/>
                  <a:gd name="T26" fmla="*/ 0 w 5"/>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0" y="4"/>
                    </a:moveTo>
                    <a:lnTo>
                      <a:pt x="0" y="4"/>
                    </a:lnTo>
                    <a:lnTo>
                      <a:pt x="2" y="6"/>
                    </a:lnTo>
                    <a:lnTo>
                      <a:pt x="4" y="6"/>
                    </a:lnTo>
                    <a:lnTo>
                      <a:pt x="5" y="5"/>
                    </a:lnTo>
                    <a:lnTo>
                      <a:pt x="5" y="5"/>
                    </a:lnTo>
                    <a:lnTo>
                      <a:pt x="5" y="1"/>
                    </a:lnTo>
                    <a:lnTo>
                      <a:pt x="4" y="0"/>
                    </a:lnTo>
                    <a:lnTo>
                      <a:pt x="2" y="0"/>
                    </a:lnTo>
                    <a:lnTo>
                      <a:pt x="2" y="0"/>
                    </a:lnTo>
                    <a:lnTo>
                      <a:pt x="1" y="0"/>
                    </a:lnTo>
                    <a:lnTo>
                      <a:pt x="0" y="1"/>
                    </a:lnTo>
                    <a:lnTo>
                      <a:pt x="0" y="1"/>
                    </a:lnTo>
                    <a:lnTo>
                      <a:pt x="0"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5" name="Freeform 160">
                <a:extLst>
                  <a:ext uri="{FF2B5EF4-FFF2-40B4-BE49-F238E27FC236}">
                    <a16:creationId xmlns:a16="http://schemas.microsoft.com/office/drawing/2014/main" xmlns="" id="{B290F33E-FEF0-4D3A-8C2E-84B9E6114DF6}"/>
                  </a:ext>
                </a:extLst>
              </p:cNvPr>
              <p:cNvSpPr>
                <a:spLocks/>
              </p:cNvSpPr>
              <p:nvPr/>
            </p:nvSpPr>
            <p:spPr bwMode="auto">
              <a:xfrm>
                <a:off x="4817230" y="3160096"/>
                <a:ext cx="9605" cy="11526"/>
              </a:xfrm>
              <a:custGeom>
                <a:avLst/>
                <a:gdLst>
                  <a:gd name="T0" fmla="*/ 0 w 5"/>
                  <a:gd name="T1" fmla="*/ 4 h 6"/>
                  <a:gd name="T2" fmla="*/ 0 w 5"/>
                  <a:gd name="T3" fmla="*/ 4 h 6"/>
                  <a:gd name="T4" fmla="*/ 2 w 5"/>
                  <a:gd name="T5" fmla="*/ 6 h 6"/>
                  <a:gd name="T6" fmla="*/ 4 w 5"/>
                  <a:gd name="T7" fmla="*/ 6 h 6"/>
                  <a:gd name="T8" fmla="*/ 5 w 5"/>
                  <a:gd name="T9" fmla="*/ 5 h 6"/>
                  <a:gd name="T10" fmla="*/ 5 w 5"/>
                  <a:gd name="T11" fmla="*/ 5 h 6"/>
                  <a:gd name="T12" fmla="*/ 5 w 5"/>
                  <a:gd name="T13" fmla="*/ 1 h 6"/>
                  <a:gd name="T14" fmla="*/ 4 w 5"/>
                  <a:gd name="T15" fmla="*/ 0 h 6"/>
                  <a:gd name="T16" fmla="*/ 2 w 5"/>
                  <a:gd name="T17" fmla="*/ 0 h 6"/>
                  <a:gd name="T18" fmla="*/ 2 w 5"/>
                  <a:gd name="T19" fmla="*/ 0 h 6"/>
                  <a:gd name="T20" fmla="*/ 1 w 5"/>
                  <a:gd name="T21" fmla="*/ 0 h 6"/>
                  <a:gd name="T22" fmla="*/ 0 w 5"/>
                  <a:gd name="T23" fmla="*/ 1 h 6"/>
                  <a:gd name="T24" fmla="*/ 0 w 5"/>
                  <a:gd name="T25" fmla="*/ 1 h 6"/>
                  <a:gd name="T26" fmla="*/ 0 w 5"/>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0" y="4"/>
                    </a:moveTo>
                    <a:lnTo>
                      <a:pt x="0" y="4"/>
                    </a:lnTo>
                    <a:lnTo>
                      <a:pt x="2" y="6"/>
                    </a:lnTo>
                    <a:lnTo>
                      <a:pt x="4" y="6"/>
                    </a:lnTo>
                    <a:lnTo>
                      <a:pt x="5" y="5"/>
                    </a:lnTo>
                    <a:lnTo>
                      <a:pt x="5" y="5"/>
                    </a:lnTo>
                    <a:lnTo>
                      <a:pt x="5" y="1"/>
                    </a:lnTo>
                    <a:lnTo>
                      <a:pt x="4" y="0"/>
                    </a:lnTo>
                    <a:lnTo>
                      <a:pt x="2" y="0"/>
                    </a:lnTo>
                    <a:lnTo>
                      <a:pt x="2" y="0"/>
                    </a:lnTo>
                    <a:lnTo>
                      <a:pt x="1" y="0"/>
                    </a:lnTo>
                    <a:lnTo>
                      <a:pt x="0" y="1"/>
                    </a:lnTo>
                    <a:lnTo>
                      <a:pt x="0" y="1"/>
                    </a:lnTo>
                    <a:lnTo>
                      <a:pt x="0"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96" name="Freeform 161">
                <a:extLst>
                  <a:ext uri="{FF2B5EF4-FFF2-40B4-BE49-F238E27FC236}">
                    <a16:creationId xmlns:a16="http://schemas.microsoft.com/office/drawing/2014/main" xmlns="" id="{A0186EE6-6EF3-4E65-AC29-4C40BB89AF5C}"/>
                  </a:ext>
                </a:extLst>
              </p:cNvPr>
              <p:cNvSpPr>
                <a:spLocks/>
              </p:cNvSpPr>
              <p:nvPr/>
            </p:nvSpPr>
            <p:spPr bwMode="auto">
              <a:xfrm>
                <a:off x="4811467" y="3173542"/>
                <a:ext cx="13447" cy="15368"/>
              </a:xfrm>
              <a:custGeom>
                <a:avLst/>
                <a:gdLst>
                  <a:gd name="T0" fmla="*/ 0 w 7"/>
                  <a:gd name="T1" fmla="*/ 4 h 8"/>
                  <a:gd name="T2" fmla="*/ 0 w 7"/>
                  <a:gd name="T3" fmla="*/ 4 h 8"/>
                  <a:gd name="T4" fmla="*/ 3 w 7"/>
                  <a:gd name="T5" fmla="*/ 7 h 8"/>
                  <a:gd name="T6" fmla="*/ 4 w 7"/>
                  <a:gd name="T7" fmla="*/ 8 h 8"/>
                  <a:gd name="T8" fmla="*/ 7 w 7"/>
                  <a:gd name="T9" fmla="*/ 7 h 8"/>
                  <a:gd name="T10" fmla="*/ 7 w 7"/>
                  <a:gd name="T11" fmla="*/ 7 h 8"/>
                  <a:gd name="T12" fmla="*/ 7 w 7"/>
                  <a:gd name="T13" fmla="*/ 6 h 8"/>
                  <a:gd name="T14" fmla="*/ 7 w 7"/>
                  <a:gd name="T15" fmla="*/ 3 h 8"/>
                  <a:gd name="T16" fmla="*/ 5 w 7"/>
                  <a:gd name="T17" fmla="*/ 2 h 8"/>
                  <a:gd name="T18" fmla="*/ 4 w 7"/>
                  <a:gd name="T19" fmla="*/ 0 h 8"/>
                  <a:gd name="T20" fmla="*/ 4 w 7"/>
                  <a:gd name="T21" fmla="*/ 0 h 8"/>
                  <a:gd name="T22" fmla="*/ 1 w 7"/>
                  <a:gd name="T23" fmla="*/ 2 h 8"/>
                  <a:gd name="T24" fmla="*/ 0 w 7"/>
                  <a:gd name="T25" fmla="*/ 3 h 8"/>
                  <a:gd name="T26" fmla="*/ 0 w 7"/>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0" y="4"/>
                    </a:moveTo>
                    <a:lnTo>
                      <a:pt x="0" y="4"/>
                    </a:lnTo>
                    <a:lnTo>
                      <a:pt x="3" y="7"/>
                    </a:lnTo>
                    <a:lnTo>
                      <a:pt x="4" y="8"/>
                    </a:lnTo>
                    <a:lnTo>
                      <a:pt x="7" y="7"/>
                    </a:lnTo>
                    <a:lnTo>
                      <a:pt x="7" y="7"/>
                    </a:lnTo>
                    <a:lnTo>
                      <a:pt x="7" y="6"/>
                    </a:lnTo>
                    <a:lnTo>
                      <a:pt x="7" y="3"/>
                    </a:lnTo>
                    <a:lnTo>
                      <a:pt x="5" y="2"/>
                    </a:lnTo>
                    <a:lnTo>
                      <a:pt x="4" y="0"/>
                    </a:lnTo>
                    <a:lnTo>
                      <a:pt x="4" y="0"/>
                    </a:lnTo>
                    <a:lnTo>
                      <a:pt x="1" y="2"/>
                    </a:lnTo>
                    <a:lnTo>
                      <a:pt x="0" y="3"/>
                    </a:lnTo>
                    <a:lnTo>
                      <a:pt x="0" y="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 name="Freeform 162">
                <a:extLst>
                  <a:ext uri="{FF2B5EF4-FFF2-40B4-BE49-F238E27FC236}">
                    <a16:creationId xmlns:a16="http://schemas.microsoft.com/office/drawing/2014/main" xmlns="" id="{14D94893-2274-4762-A221-793A2D26161D}"/>
                  </a:ext>
                </a:extLst>
              </p:cNvPr>
              <p:cNvSpPr>
                <a:spLocks/>
              </p:cNvSpPr>
              <p:nvPr/>
            </p:nvSpPr>
            <p:spPr bwMode="auto">
              <a:xfrm>
                <a:off x="4811467" y="3173542"/>
                <a:ext cx="13447" cy="15368"/>
              </a:xfrm>
              <a:custGeom>
                <a:avLst/>
                <a:gdLst>
                  <a:gd name="T0" fmla="*/ 0 w 7"/>
                  <a:gd name="T1" fmla="*/ 4 h 8"/>
                  <a:gd name="T2" fmla="*/ 0 w 7"/>
                  <a:gd name="T3" fmla="*/ 4 h 8"/>
                  <a:gd name="T4" fmla="*/ 3 w 7"/>
                  <a:gd name="T5" fmla="*/ 7 h 8"/>
                  <a:gd name="T6" fmla="*/ 4 w 7"/>
                  <a:gd name="T7" fmla="*/ 8 h 8"/>
                  <a:gd name="T8" fmla="*/ 7 w 7"/>
                  <a:gd name="T9" fmla="*/ 7 h 8"/>
                  <a:gd name="T10" fmla="*/ 7 w 7"/>
                  <a:gd name="T11" fmla="*/ 7 h 8"/>
                  <a:gd name="T12" fmla="*/ 7 w 7"/>
                  <a:gd name="T13" fmla="*/ 6 h 8"/>
                  <a:gd name="T14" fmla="*/ 7 w 7"/>
                  <a:gd name="T15" fmla="*/ 3 h 8"/>
                  <a:gd name="T16" fmla="*/ 5 w 7"/>
                  <a:gd name="T17" fmla="*/ 2 h 8"/>
                  <a:gd name="T18" fmla="*/ 4 w 7"/>
                  <a:gd name="T19" fmla="*/ 0 h 8"/>
                  <a:gd name="T20" fmla="*/ 4 w 7"/>
                  <a:gd name="T21" fmla="*/ 0 h 8"/>
                  <a:gd name="T22" fmla="*/ 1 w 7"/>
                  <a:gd name="T23" fmla="*/ 2 h 8"/>
                  <a:gd name="T24" fmla="*/ 0 w 7"/>
                  <a:gd name="T25" fmla="*/ 3 h 8"/>
                  <a:gd name="T26" fmla="*/ 0 w 7"/>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0" y="4"/>
                    </a:moveTo>
                    <a:lnTo>
                      <a:pt x="0" y="4"/>
                    </a:lnTo>
                    <a:lnTo>
                      <a:pt x="3" y="7"/>
                    </a:lnTo>
                    <a:lnTo>
                      <a:pt x="4" y="8"/>
                    </a:lnTo>
                    <a:lnTo>
                      <a:pt x="7" y="7"/>
                    </a:lnTo>
                    <a:lnTo>
                      <a:pt x="7" y="7"/>
                    </a:lnTo>
                    <a:lnTo>
                      <a:pt x="7" y="6"/>
                    </a:lnTo>
                    <a:lnTo>
                      <a:pt x="7" y="3"/>
                    </a:lnTo>
                    <a:lnTo>
                      <a:pt x="5" y="2"/>
                    </a:lnTo>
                    <a:lnTo>
                      <a:pt x="4" y="0"/>
                    </a:lnTo>
                    <a:lnTo>
                      <a:pt x="4" y="0"/>
                    </a:lnTo>
                    <a:lnTo>
                      <a:pt x="1" y="2"/>
                    </a:lnTo>
                    <a:lnTo>
                      <a:pt x="0" y="3"/>
                    </a:lnTo>
                    <a:lnTo>
                      <a:pt x="0" y="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298" name="Freeform 163">
                <a:extLst>
                  <a:ext uri="{FF2B5EF4-FFF2-40B4-BE49-F238E27FC236}">
                    <a16:creationId xmlns:a16="http://schemas.microsoft.com/office/drawing/2014/main" xmlns="" id="{4B8D7ED5-678C-4F58-AC60-EEE117C72048}"/>
                  </a:ext>
                </a:extLst>
              </p:cNvPr>
              <p:cNvSpPr>
                <a:spLocks/>
              </p:cNvSpPr>
              <p:nvPr/>
            </p:nvSpPr>
            <p:spPr bwMode="auto">
              <a:xfrm>
                <a:off x="4798021" y="3208119"/>
                <a:ext cx="21130" cy="17289"/>
              </a:xfrm>
              <a:custGeom>
                <a:avLst/>
                <a:gdLst>
                  <a:gd name="T0" fmla="*/ 7 w 11"/>
                  <a:gd name="T1" fmla="*/ 1 h 9"/>
                  <a:gd name="T2" fmla="*/ 7 w 11"/>
                  <a:gd name="T3" fmla="*/ 1 h 9"/>
                  <a:gd name="T4" fmla="*/ 6 w 11"/>
                  <a:gd name="T5" fmla="*/ 2 h 9"/>
                  <a:gd name="T6" fmla="*/ 4 w 11"/>
                  <a:gd name="T7" fmla="*/ 4 h 9"/>
                  <a:gd name="T8" fmla="*/ 4 w 11"/>
                  <a:gd name="T9" fmla="*/ 4 h 9"/>
                  <a:gd name="T10" fmla="*/ 2 w 11"/>
                  <a:gd name="T11" fmla="*/ 4 h 9"/>
                  <a:gd name="T12" fmla="*/ 0 w 11"/>
                  <a:gd name="T13" fmla="*/ 5 h 9"/>
                  <a:gd name="T14" fmla="*/ 0 w 11"/>
                  <a:gd name="T15" fmla="*/ 5 h 9"/>
                  <a:gd name="T16" fmla="*/ 0 w 11"/>
                  <a:gd name="T17" fmla="*/ 6 h 9"/>
                  <a:gd name="T18" fmla="*/ 2 w 11"/>
                  <a:gd name="T19" fmla="*/ 8 h 9"/>
                  <a:gd name="T20" fmla="*/ 6 w 11"/>
                  <a:gd name="T21" fmla="*/ 8 h 9"/>
                  <a:gd name="T22" fmla="*/ 6 w 11"/>
                  <a:gd name="T23" fmla="*/ 8 h 9"/>
                  <a:gd name="T24" fmla="*/ 7 w 11"/>
                  <a:gd name="T25" fmla="*/ 9 h 9"/>
                  <a:gd name="T26" fmla="*/ 7 w 11"/>
                  <a:gd name="T27" fmla="*/ 9 h 9"/>
                  <a:gd name="T28" fmla="*/ 8 w 11"/>
                  <a:gd name="T29" fmla="*/ 9 h 9"/>
                  <a:gd name="T30" fmla="*/ 10 w 11"/>
                  <a:gd name="T31" fmla="*/ 8 h 9"/>
                  <a:gd name="T32" fmla="*/ 11 w 11"/>
                  <a:gd name="T33" fmla="*/ 4 h 9"/>
                  <a:gd name="T34" fmla="*/ 10 w 11"/>
                  <a:gd name="T35" fmla="*/ 0 h 9"/>
                  <a:gd name="T36" fmla="*/ 8 w 11"/>
                  <a:gd name="T37" fmla="*/ 0 h 9"/>
                  <a:gd name="T38" fmla="*/ 7 w 11"/>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9">
                    <a:moveTo>
                      <a:pt x="7" y="1"/>
                    </a:moveTo>
                    <a:lnTo>
                      <a:pt x="7" y="1"/>
                    </a:lnTo>
                    <a:lnTo>
                      <a:pt x="6" y="2"/>
                    </a:lnTo>
                    <a:lnTo>
                      <a:pt x="4" y="4"/>
                    </a:lnTo>
                    <a:lnTo>
                      <a:pt x="4" y="4"/>
                    </a:lnTo>
                    <a:lnTo>
                      <a:pt x="2" y="4"/>
                    </a:lnTo>
                    <a:lnTo>
                      <a:pt x="0" y="5"/>
                    </a:lnTo>
                    <a:lnTo>
                      <a:pt x="0" y="5"/>
                    </a:lnTo>
                    <a:lnTo>
                      <a:pt x="0" y="6"/>
                    </a:lnTo>
                    <a:lnTo>
                      <a:pt x="2" y="8"/>
                    </a:lnTo>
                    <a:lnTo>
                      <a:pt x="6" y="8"/>
                    </a:lnTo>
                    <a:lnTo>
                      <a:pt x="6" y="8"/>
                    </a:lnTo>
                    <a:lnTo>
                      <a:pt x="7" y="9"/>
                    </a:lnTo>
                    <a:lnTo>
                      <a:pt x="7" y="9"/>
                    </a:lnTo>
                    <a:lnTo>
                      <a:pt x="8" y="9"/>
                    </a:lnTo>
                    <a:lnTo>
                      <a:pt x="10" y="8"/>
                    </a:lnTo>
                    <a:lnTo>
                      <a:pt x="11" y="4"/>
                    </a:lnTo>
                    <a:lnTo>
                      <a:pt x="10" y="0"/>
                    </a:lnTo>
                    <a:lnTo>
                      <a:pt x="8" y="0"/>
                    </a:lnTo>
                    <a:lnTo>
                      <a:pt x="7"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9" name="Freeform 164">
                <a:extLst>
                  <a:ext uri="{FF2B5EF4-FFF2-40B4-BE49-F238E27FC236}">
                    <a16:creationId xmlns:a16="http://schemas.microsoft.com/office/drawing/2014/main" xmlns="" id="{10B2D7AD-40A0-4E82-B00D-445F66395E7A}"/>
                  </a:ext>
                </a:extLst>
              </p:cNvPr>
              <p:cNvSpPr>
                <a:spLocks/>
              </p:cNvSpPr>
              <p:nvPr/>
            </p:nvSpPr>
            <p:spPr bwMode="auto">
              <a:xfrm>
                <a:off x="4798021" y="3208119"/>
                <a:ext cx="21130" cy="17289"/>
              </a:xfrm>
              <a:custGeom>
                <a:avLst/>
                <a:gdLst>
                  <a:gd name="T0" fmla="*/ 7 w 11"/>
                  <a:gd name="T1" fmla="*/ 1 h 9"/>
                  <a:gd name="T2" fmla="*/ 7 w 11"/>
                  <a:gd name="T3" fmla="*/ 1 h 9"/>
                  <a:gd name="T4" fmla="*/ 6 w 11"/>
                  <a:gd name="T5" fmla="*/ 2 h 9"/>
                  <a:gd name="T6" fmla="*/ 4 w 11"/>
                  <a:gd name="T7" fmla="*/ 4 h 9"/>
                  <a:gd name="T8" fmla="*/ 4 w 11"/>
                  <a:gd name="T9" fmla="*/ 4 h 9"/>
                  <a:gd name="T10" fmla="*/ 2 w 11"/>
                  <a:gd name="T11" fmla="*/ 4 h 9"/>
                  <a:gd name="T12" fmla="*/ 0 w 11"/>
                  <a:gd name="T13" fmla="*/ 5 h 9"/>
                  <a:gd name="T14" fmla="*/ 0 w 11"/>
                  <a:gd name="T15" fmla="*/ 5 h 9"/>
                  <a:gd name="T16" fmla="*/ 0 w 11"/>
                  <a:gd name="T17" fmla="*/ 6 h 9"/>
                  <a:gd name="T18" fmla="*/ 2 w 11"/>
                  <a:gd name="T19" fmla="*/ 8 h 9"/>
                  <a:gd name="T20" fmla="*/ 6 w 11"/>
                  <a:gd name="T21" fmla="*/ 8 h 9"/>
                  <a:gd name="T22" fmla="*/ 6 w 11"/>
                  <a:gd name="T23" fmla="*/ 8 h 9"/>
                  <a:gd name="T24" fmla="*/ 7 w 11"/>
                  <a:gd name="T25" fmla="*/ 9 h 9"/>
                  <a:gd name="T26" fmla="*/ 7 w 11"/>
                  <a:gd name="T27" fmla="*/ 9 h 9"/>
                  <a:gd name="T28" fmla="*/ 8 w 11"/>
                  <a:gd name="T29" fmla="*/ 9 h 9"/>
                  <a:gd name="T30" fmla="*/ 10 w 11"/>
                  <a:gd name="T31" fmla="*/ 8 h 9"/>
                  <a:gd name="T32" fmla="*/ 11 w 11"/>
                  <a:gd name="T33" fmla="*/ 4 h 9"/>
                  <a:gd name="T34" fmla="*/ 10 w 11"/>
                  <a:gd name="T35" fmla="*/ 0 h 9"/>
                  <a:gd name="T36" fmla="*/ 8 w 11"/>
                  <a:gd name="T37" fmla="*/ 0 h 9"/>
                  <a:gd name="T38" fmla="*/ 7 w 11"/>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9">
                    <a:moveTo>
                      <a:pt x="7" y="1"/>
                    </a:moveTo>
                    <a:lnTo>
                      <a:pt x="7" y="1"/>
                    </a:lnTo>
                    <a:lnTo>
                      <a:pt x="6" y="2"/>
                    </a:lnTo>
                    <a:lnTo>
                      <a:pt x="4" y="4"/>
                    </a:lnTo>
                    <a:lnTo>
                      <a:pt x="4" y="4"/>
                    </a:lnTo>
                    <a:lnTo>
                      <a:pt x="2" y="4"/>
                    </a:lnTo>
                    <a:lnTo>
                      <a:pt x="0" y="5"/>
                    </a:lnTo>
                    <a:lnTo>
                      <a:pt x="0" y="5"/>
                    </a:lnTo>
                    <a:lnTo>
                      <a:pt x="0" y="6"/>
                    </a:lnTo>
                    <a:lnTo>
                      <a:pt x="2" y="8"/>
                    </a:lnTo>
                    <a:lnTo>
                      <a:pt x="6" y="8"/>
                    </a:lnTo>
                    <a:lnTo>
                      <a:pt x="6" y="8"/>
                    </a:lnTo>
                    <a:lnTo>
                      <a:pt x="7" y="9"/>
                    </a:lnTo>
                    <a:lnTo>
                      <a:pt x="7" y="9"/>
                    </a:lnTo>
                    <a:lnTo>
                      <a:pt x="8" y="9"/>
                    </a:lnTo>
                    <a:lnTo>
                      <a:pt x="10" y="8"/>
                    </a:lnTo>
                    <a:lnTo>
                      <a:pt x="11" y="4"/>
                    </a:lnTo>
                    <a:lnTo>
                      <a:pt x="10" y="0"/>
                    </a:lnTo>
                    <a:lnTo>
                      <a:pt x="8" y="0"/>
                    </a:lnTo>
                    <a:lnTo>
                      <a:pt x="7"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12" name="Freeform 177">
                <a:extLst>
                  <a:ext uri="{FF2B5EF4-FFF2-40B4-BE49-F238E27FC236}">
                    <a16:creationId xmlns:a16="http://schemas.microsoft.com/office/drawing/2014/main" xmlns="" id="{4336791D-015D-43DE-8428-544B9A97A322}"/>
                  </a:ext>
                </a:extLst>
              </p:cNvPr>
              <p:cNvSpPr>
                <a:spLocks/>
              </p:cNvSpPr>
              <p:nvPr/>
            </p:nvSpPr>
            <p:spPr bwMode="auto">
              <a:xfrm>
                <a:off x="4436882" y="4168593"/>
                <a:ext cx="28814" cy="55708"/>
              </a:xfrm>
              <a:custGeom>
                <a:avLst/>
                <a:gdLst>
                  <a:gd name="T0" fmla="*/ 14 w 15"/>
                  <a:gd name="T1" fmla="*/ 17 h 29"/>
                  <a:gd name="T2" fmla="*/ 14 w 15"/>
                  <a:gd name="T3" fmla="*/ 17 h 29"/>
                  <a:gd name="T4" fmla="*/ 11 w 15"/>
                  <a:gd name="T5" fmla="*/ 10 h 29"/>
                  <a:gd name="T6" fmla="*/ 11 w 15"/>
                  <a:gd name="T7" fmla="*/ 10 h 29"/>
                  <a:gd name="T8" fmla="*/ 9 w 15"/>
                  <a:gd name="T9" fmla="*/ 8 h 29"/>
                  <a:gd name="T10" fmla="*/ 5 w 15"/>
                  <a:gd name="T11" fmla="*/ 5 h 29"/>
                  <a:gd name="T12" fmla="*/ 5 w 15"/>
                  <a:gd name="T13" fmla="*/ 5 h 29"/>
                  <a:gd name="T14" fmla="*/ 1 w 15"/>
                  <a:gd name="T15" fmla="*/ 0 h 29"/>
                  <a:gd name="T16" fmla="*/ 1 w 15"/>
                  <a:gd name="T17" fmla="*/ 0 h 29"/>
                  <a:gd name="T18" fmla="*/ 0 w 15"/>
                  <a:gd name="T19" fmla="*/ 2 h 29"/>
                  <a:gd name="T20" fmla="*/ 0 w 15"/>
                  <a:gd name="T21" fmla="*/ 5 h 29"/>
                  <a:gd name="T22" fmla="*/ 0 w 15"/>
                  <a:gd name="T23" fmla="*/ 5 h 29"/>
                  <a:gd name="T24" fmla="*/ 1 w 15"/>
                  <a:gd name="T25" fmla="*/ 8 h 29"/>
                  <a:gd name="T26" fmla="*/ 2 w 15"/>
                  <a:gd name="T27" fmla="*/ 10 h 29"/>
                  <a:gd name="T28" fmla="*/ 2 w 15"/>
                  <a:gd name="T29" fmla="*/ 10 h 29"/>
                  <a:gd name="T30" fmla="*/ 3 w 15"/>
                  <a:gd name="T31" fmla="*/ 13 h 29"/>
                  <a:gd name="T32" fmla="*/ 3 w 15"/>
                  <a:gd name="T33" fmla="*/ 15 h 29"/>
                  <a:gd name="T34" fmla="*/ 3 w 15"/>
                  <a:gd name="T35" fmla="*/ 15 h 29"/>
                  <a:gd name="T36" fmla="*/ 3 w 15"/>
                  <a:gd name="T37" fmla="*/ 18 h 29"/>
                  <a:gd name="T38" fmla="*/ 5 w 15"/>
                  <a:gd name="T39" fmla="*/ 19 h 29"/>
                  <a:gd name="T40" fmla="*/ 7 w 15"/>
                  <a:gd name="T41" fmla="*/ 22 h 29"/>
                  <a:gd name="T42" fmla="*/ 7 w 15"/>
                  <a:gd name="T43" fmla="*/ 22 h 29"/>
                  <a:gd name="T44" fmla="*/ 7 w 15"/>
                  <a:gd name="T45" fmla="*/ 23 h 29"/>
                  <a:gd name="T46" fmla="*/ 7 w 15"/>
                  <a:gd name="T47" fmla="*/ 23 h 29"/>
                  <a:gd name="T48" fmla="*/ 10 w 15"/>
                  <a:gd name="T49" fmla="*/ 26 h 29"/>
                  <a:gd name="T50" fmla="*/ 10 w 15"/>
                  <a:gd name="T51" fmla="*/ 26 h 29"/>
                  <a:gd name="T52" fmla="*/ 11 w 15"/>
                  <a:gd name="T53" fmla="*/ 27 h 29"/>
                  <a:gd name="T54" fmla="*/ 11 w 15"/>
                  <a:gd name="T55" fmla="*/ 27 h 29"/>
                  <a:gd name="T56" fmla="*/ 13 w 15"/>
                  <a:gd name="T57" fmla="*/ 29 h 29"/>
                  <a:gd name="T58" fmla="*/ 14 w 15"/>
                  <a:gd name="T59" fmla="*/ 29 h 29"/>
                  <a:gd name="T60" fmla="*/ 14 w 15"/>
                  <a:gd name="T61" fmla="*/ 26 h 29"/>
                  <a:gd name="T62" fmla="*/ 14 w 15"/>
                  <a:gd name="T63" fmla="*/ 26 h 29"/>
                  <a:gd name="T64" fmla="*/ 15 w 15"/>
                  <a:gd name="T65" fmla="*/ 21 h 29"/>
                  <a:gd name="T66" fmla="*/ 14 w 15"/>
                  <a:gd name="T67"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29">
                    <a:moveTo>
                      <a:pt x="14" y="17"/>
                    </a:moveTo>
                    <a:lnTo>
                      <a:pt x="14" y="17"/>
                    </a:lnTo>
                    <a:lnTo>
                      <a:pt x="11" y="10"/>
                    </a:lnTo>
                    <a:lnTo>
                      <a:pt x="11" y="10"/>
                    </a:lnTo>
                    <a:lnTo>
                      <a:pt x="9" y="8"/>
                    </a:lnTo>
                    <a:lnTo>
                      <a:pt x="5" y="5"/>
                    </a:lnTo>
                    <a:lnTo>
                      <a:pt x="5" y="5"/>
                    </a:lnTo>
                    <a:lnTo>
                      <a:pt x="1" y="0"/>
                    </a:lnTo>
                    <a:lnTo>
                      <a:pt x="1" y="0"/>
                    </a:lnTo>
                    <a:lnTo>
                      <a:pt x="0" y="2"/>
                    </a:lnTo>
                    <a:lnTo>
                      <a:pt x="0" y="5"/>
                    </a:lnTo>
                    <a:lnTo>
                      <a:pt x="0" y="5"/>
                    </a:lnTo>
                    <a:lnTo>
                      <a:pt x="1" y="8"/>
                    </a:lnTo>
                    <a:lnTo>
                      <a:pt x="2" y="10"/>
                    </a:lnTo>
                    <a:lnTo>
                      <a:pt x="2" y="10"/>
                    </a:lnTo>
                    <a:lnTo>
                      <a:pt x="3" y="13"/>
                    </a:lnTo>
                    <a:lnTo>
                      <a:pt x="3" y="15"/>
                    </a:lnTo>
                    <a:lnTo>
                      <a:pt x="3" y="15"/>
                    </a:lnTo>
                    <a:lnTo>
                      <a:pt x="3" y="18"/>
                    </a:lnTo>
                    <a:lnTo>
                      <a:pt x="5" y="19"/>
                    </a:lnTo>
                    <a:lnTo>
                      <a:pt x="7" y="22"/>
                    </a:lnTo>
                    <a:lnTo>
                      <a:pt x="7" y="22"/>
                    </a:lnTo>
                    <a:lnTo>
                      <a:pt x="7" y="23"/>
                    </a:lnTo>
                    <a:lnTo>
                      <a:pt x="7" y="23"/>
                    </a:lnTo>
                    <a:lnTo>
                      <a:pt x="10" y="26"/>
                    </a:lnTo>
                    <a:lnTo>
                      <a:pt x="10" y="26"/>
                    </a:lnTo>
                    <a:lnTo>
                      <a:pt x="11" y="27"/>
                    </a:lnTo>
                    <a:lnTo>
                      <a:pt x="11" y="27"/>
                    </a:lnTo>
                    <a:lnTo>
                      <a:pt x="13" y="29"/>
                    </a:lnTo>
                    <a:lnTo>
                      <a:pt x="14" y="29"/>
                    </a:lnTo>
                    <a:lnTo>
                      <a:pt x="14" y="26"/>
                    </a:lnTo>
                    <a:lnTo>
                      <a:pt x="14" y="26"/>
                    </a:lnTo>
                    <a:lnTo>
                      <a:pt x="15" y="21"/>
                    </a:lnTo>
                    <a:lnTo>
                      <a:pt x="14" y="1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13" name="Freeform 178">
                <a:extLst>
                  <a:ext uri="{FF2B5EF4-FFF2-40B4-BE49-F238E27FC236}">
                    <a16:creationId xmlns:a16="http://schemas.microsoft.com/office/drawing/2014/main" xmlns="" id="{2E2E9041-D3CF-4941-ADBF-CA8BA216696E}"/>
                  </a:ext>
                </a:extLst>
              </p:cNvPr>
              <p:cNvSpPr>
                <a:spLocks/>
              </p:cNvSpPr>
              <p:nvPr/>
            </p:nvSpPr>
            <p:spPr bwMode="auto">
              <a:xfrm>
                <a:off x="4436882" y="4168593"/>
                <a:ext cx="28814" cy="55708"/>
              </a:xfrm>
              <a:custGeom>
                <a:avLst/>
                <a:gdLst>
                  <a:gd name="T0" fmla="*/ 14 w 15"/>
                  <a:gd name="T1" fmla="*/ 17 h 29"/>
                  <a:gd name="T2" fmla="*/ 14 w 15"/>
                  <a:gd name="T3" fmla="*/ 17 h 29"/>
                  <a:gd name="T4" fmla="*/ 11 w 15"/>
                  <a:gd name="T5" fmla="*/ 10 h 29"/>
                  <a:gd name="T6" fmla="*/ 11 w 15"/>
                  <a:gd name="T7" fmla="*/ 10 h 29"/>
                  <a:gd name="T8" fmla="*/ 9 w 15"/>
                  <a:gd name="T9" fmla="*/ 8 h 29"/>
                  <a:gd name="T10" fmla="*/ 5 w 15"/>
                  <a:gd name="T11" fmla="*/ 5 h 29"/>
                  <a:gd name="T12" fmla="*/ 5 w 15"/>
                  <a:gd name="T13" fmla="*/ 5 h 29"/>
                  <a:gd name="T14" fmla="*/ 1 w 15"/>
                  <a:gd name="T15" fmla="*/ 0 h 29"/>
                  <a:gd name="T16" fmla="*/ 1 w 15"/>
                  <a:gd name="T17" fmla="*/ 0 h 29"/>
                  <a:gd name="T18" fmla="*/ 0 w 15"/>
                  <a:gd name="T19" fmla="*/ 2 h 29"/>
                  <a:gd name="T20" fmla="*/ 0 w 15"/>
                  <a:gd name="T21" fmla="*/ 5 h 29"/>
                  <a:gd name="T22" fmla="*/ 0 w 15"/>
                  <a:gd name="T23" fmla="*/ 5 h 29"/>
                  <a:gd name="T24" fmla="*/ 1 w 15"/>
                  <a:gd name="T25" fmla="*/ 8 h 29"/>
                  <a:gd name="T26" fmla="*/ 2 w 15"/>
                  <a:gd name="T27" fmla="*/ 10 h 29"/>
                  <a:gd name="T28" fmla="*/ 2 w 15"/>
                  <a:gd name="T29" fmla="*/ 10 h 29"/>
                  <a:gd name="T30" fmla="*/ 3 w 15"/>
                  <a:gd name="T31" fmla="*/ 13 h 29"/>
                  <a:gd name="T32" fmla="*/ 3 w 15"/>
                  <a:gd name="T33" fmla="*/ 15 h 29"/>
                  <a:gd name="T34" fmla="*/ 3 w 15"/>
                  <a:gd name="T35" fmla="*/ 15 h 29"/>
                  <a:gd name="T36" fmla="*/ 3 w 15"/>
                  <a:gd name="T37" fmla="*/ 18 h 29"/>
                  <a:gd name="T38" fmla="*/ 5 w 15"/>
                  <a:gd name="T39" fmla="*/ 19 h 29"/>
                  <a:gd name="T40" fmla="*/ 7 w 15"/>
                  <a:gd name="T41" fmla="*/ 22 h 29"/>
                  <a:gd name="T42" fmla="*/ 7 w 15"/>
                  <a:gd name="T43" fmla="*/ 22 h 29"/>
                  <a:gd name="T44" fmla="*/ 7 w 15"/>
                  <a:gd name="T45" fmla="*/ 23 h 29"/>
                  <a:gd name="T46" fmla="*/ 7 w 15"/>
                  <a:gd name="T47" fmla="*/ 23 h 29"/>
                  <a:gd name="T48" fmla="*/ 10 w 15"/>
                  <a:gd name="T49" fmla="*/ 26 h 29"/>
                  <a:gd name="T50" fmla="*/ 10 w 15"/>
                  <a:gd name="T51" fmla="*/ 26 h 29"/>
                  <a:gd name="T52" fmla="*/ 11 w 15"/>
                  <a:gd name="T53" fmla="*/ 27 h 29"/>
                  <a:gd name="T54" fmla="*/ 11 w 15"/>
                  <a:gd name="T55" fmla="*/ 27 h 29"/>
                  <a:gd name="T56" fmla="*/ 13 w 15"/>
                  <a:gd name="T57" fmla="*/ 29 h 29"/>
                  <a:gd name="T58" fmla="*/ 14 w 15"/>
                  <a:gd name="T59" fmla="*/ 29 h 29"/>
                  <a:gd name="T60" fmla="*/ 14 w 15"/>
                  <a:gd name="T61" fmla="*/ 26 h 29"/>
                  <a:gd name="T62" fmla="*/ 14 w 15"/>
                  <a:gd name="T63" fmla="*/ 26 h 29"/>
                  <a:gd name="T64" fmla="*/ 15 w 15"/>
                  <a:gd name="T65" fmla="*/ 21 h 29"/>
                  <a:gd name="T66" fmla="*/ 14 w 15"/>
                  <a:gd name="T67"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29">
                    <a:moveTo>
                      <a:pt x="14" y="17"/>
                    </a:moveTo>
                    <a:lnTo>
                      <a:pt x="14" y="17"/>
                    </a:lnTo>
                    <a:lnTo>
                      <a:pt x="11" y="10"/>
                    </a:lnTo>
                    <a:lnTo>
                      <a:pt x="11" y="10"/>
                    </a:lnTo>
                    <a:lnTo>
                      <a:pt x="9" y="8"/>
                    </a:lnTo>
                    <a:lnTo>
                      <a:pt x="5" y="5"/>
                    </a:lnTo>
                    <a:lnTo>
                      <a:pt x="5" y="5"/>
                    </a:lnTo>
                    <a:lnTo>
                      <a:pt x="1" y="0"/>
                    </a:lnTo>
                    <a:lnTo>
                      <a:pt x="1" y="0"/>
                    </a:lnTo>
                    <a:lnTo>
                      <a:pt x="0" y="2"/>
                    </a:lnTo>
                    <a:lnTo>
                      <a:pt x="0" y="5"/>
                    </a:lnTo>
                    <a:lnTo>
                      <a:pt x="0" y="5"/>
                    </a:lnTo>
                    <a:lnTo>
                      <a:pt x="1" y="8"/>
                    </a:lnTo>
                    <a:lnTo>
                      <a:pt x="2" y="10"/>
                    </a:lnTo>
                    <a:lnTo>
                      <a:pt x="2" y="10"/>
                    </a:lnTo>
                    <a:lnTo>
                      <a:pt x="3" y="13"/>
                    </a:lnTo>
                    <a:lnTo>
                      <a:pt x="3" y="15"/>
                    </a:lnTo>
                    <a:lnTo>
                      <a:pt x="3" y="15"/>
                    </a:lnTo>
                    <a:lnTo>
                      <a:pt x="3" y="18"/>
                    </a:lnTo>
                    <a:lnTo>
                      <a:pt x="5" y="19"/>
                    </a:lnTo>
                    <a:lnTo>
                      <a:pt x="7" y="22"/>
                    </a:lnTo>
                    <a:lnTo>
                      <a:pt x="7" y="22"/>
                    </a:lnTo>
                    <a:lnTo>
                      <a:pt x="7" y="23"/>
                    </a:lnTo>
                    <a:lnTo>
                      <a:pt x="7" y="23"/>
                    </a:lnTo>
                    <a:lnTo>
                      <a:pt x="10" y="26"/>
                    </a:lnTo>
                    <a:lnTo>
                      <a:pt x="10" y="26"/>
                    </a:lnTo>
                    <a:lnTo>
                      <a:pt x="11" y="27"/>
                    </a:lnTo>
                    <a:lnTo>
                      <a:pt x="11" y="27"/>
                    </a:lnTo>
                    <a:lnTo>
                      <a:pt x="13" y="29"/>
                    </a:lnTo>
                    <a:lnTo>
                      <a:pt x="14" y="29"/>
                    </a:lnTo>
                    <a:lnTo>
                      <a:pt x="14" y="26"/>
                    </a:lnTo>
                    <a:lnTo>
                      <a:pt x="14" y="26"/>
                    </a:lnTo>
                    <a:lnTo>
                      <a:pt x="15" y="21"/>
                    </a:lnTo>
                    <a:lnTo>
                      <a:pt x="14" y="1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14" name="Freeform 179">
                <a:extLst>
                  <a:ext uri="{FF2B5EF4-FFF2-40B4-BE49-F238E27FC236}">
                    <a16:creationId xmlns:a16="http://schemas.microsoft.com/office/drawing/2014/main" xmlns="" id="{BCD7BC98-04F8-4640-BD7C-462C99E5A394}"/>
                  </a:ext>
                </a:extLst>
              </p:cNvPr>
              <p:cNvSpPr>
                <a:spLocks/>
              </p:cNvSpPr>
              <p:nvPr/>
            </p:nvSpPr>
            <p:spPr bwMode="auto">
              <a:xfrm>
                <a:off x="4398463" y="4231985"/>
                <a:ext cx="55708" cy="82601"/>
              </a:xfrm>
              <a:custGeom>
                <a:avLst/>
                <a:gdLst>
                  <a:gd name="T0" fmla="*/ 8 w 29"/>
                  <a:gd name="T1" fmla="*/ 1 h 43"/>
                  <a:gd name="T2" fmla="*/ 8 w 29"/>
                  <a:gd name="T3" fmla="*/ 1 h 43"/>
                  <a:gd name="T4" fmla="*/ 5 w 29"/>
                  <a:gd name="T5" fmla="*/ 2 h 43"/>
                  <a:gd name="T6" fmla="*/ 5 w 29"/>
                  <a:gd name="T7" fmla="*/ 5 h 43"/>
                  <a:gd name="T8" fmla="*/ 5 w 29"/>
                  <a:gd name="T9" fmla="*/ 5 h 43"/>
                  <a:gd name="T10" fmla="*/ 2 w 29"/>
                  <a:gd name="T11" fmla="*/ 9 h 43"/>
                  <a:gd name="T12" fmla="*/ 0 w 29"/>
                  <a:gd name="T13" fmla="*/ 13 h 43"/>
                  <a:gd name="T14" fmla="*/ 0 w 29"/>
                  <a:gd name="T15" fmla="*/ 13 h 43"/>
                  <a:gd name="T16" fmla="*/ 1 w 29"/>
                  <a:gd name="T17" fmla="*/ 16 h 43"/>
                  <a:gd name="T18" fmla="*/ 2 w 29"/>
                  <a:gd name="T19" fmla="*/ 20 h 43"/>
                  <a:gd name="T20" fmla="*/ 2 w 29"/>
                  <a:gd name="T21" fmla="*/ 20 h 43"/>
                  <a:gd name="T22" fmla="*/ 6 w 29"/>
                  <a:gd name="T23" fmla="*/ 23 h 43"/>
                  <a:gd name="T24" fmla="*/ 6 w 29"/>
                  <a:gd name="T25" fmla="*/ 23 h 43"/>
                  <a:gd name="T26" fmla="*/ 6 w 29"/>
                  <a:gd name="T27" fmla="*/ 25 h 43"/>
                  <a:gd name="T28" fmla="*/ 5 w 29"/>
                  <a:gd name="T29" fmla="*/ 26 h 43"/>
                  <a:gd name="T30" fmla="*/ 5 w 29"/>
                  <a:gd name="T31" fmla="*/ 26 h 43"/>
                  <a:gd name="T32" fmla="*/ 5 w 29"/>
                  <a:gd name="T33" fmla="*/ 27 h 43"/>
                  <a:gd name="T34" fmla="*/ 5 w 29"/>
                  <a:gd name="T35" fmla="*/ 30 h 43"/>
                  <a:gd name="T36" fmla="*/ 5 w 29"/>
                  <a:gd name="T37" fmla="*/ 30 h 43"/>
                  <a:gd name="T38" fmla="*/ 6 w 29"/>
                  <a:gd name="T39" fmla="*/ 35 h 43"/>
                  <a:gd name="T40" fmla="*/ 6 w 29"/>
                  <a:gd name="T41" fmla="*/ 35 h 43"/>
                  <a:gd name="T42" fmla="*/ 6 w 29"/>
                  <a:gd name="T43" fmla="*/ 38 h 43"/>
                  <a:gd name="T44" fmla="*/ 9 w 29"/>
                  <a:gd name="T45" fmla="*/ 39 h 43"/>
                  <a:gd name="T46" fmla="*/ 9 w 29"/>
                  <a:gd name="T47" fmla="*/ 39 h 43"/>
                  <a:gd name="T48" fmla="*/ 14 w 29"/>
                  <a:gd name="T49" fmla="*/ 42 h 43"/>
                  <a:gd name="T50" fmla="*/ 14 w 29"/>
                  <a:gd name="T51" fmla="*/ 42 h 43"/>
                  <a:gd name="T52" fmla="*/ 21 w 29"/>
                  <a:gd name="T53" fmla="*/ 43 h 43"/>
                  <a:gd name="T54" fmla="*/ 21 w 29"/>
                  <a:gd name="T55" fmla="*/ 43 h 43"/>
                  <a:gd name="T56" fmla="*/ 23 w 29"/>
                  <a:gd name="T57" fmla="*/ 42 h 43"/>
                  <a:gd name="T58" fmla="*/ 26 w 29"/>
                  <a:gd name="T59" fmla="*/ 41 h 43"/>
                  <a:gd name="T60" fmla="*/ 26 w 29"/>
                  <a:gd name="T61" fmla="*/ 41 h 43"/>
                  <a:gd name="T62" fmla="*/ 27 w 29"/>
                  <a:gd name="T63" fmla="*/ 38 h 43"/>
                  <a:gd name="T64" fmla="*/ 29 w 29"/>
                  <a:gd name="T65" fmla="*/ 35 h 43"/>
                  <a:gd name="T66" fmla="*/ 29 w 29"/>
                  <a:gd name="T67" fmla="*/ 33 h 43"/>
                  <a:gd name="T68" fmla="*/ 26 w 29"/>
                  <a:gd name="T69" fmla="*/ 30 h 43"/>
                  <a:gd name="T70" fmla="*/ 26 w 29"/>
                  <a:gd name="T71" fmla="*/ 30 h 43"/>
                  <a:gd name="T72" fmla="*/ 26 w 29"/>
                  <a:gd name="T73" fmla="*/ 27 h 43"/>
                  <a:gd name="T74" fmla="*/ 26 w 29"/>
                  <a:gd name="T75" fmla="*/ 26 h 43"/>
                  <a:gd name="T76" fmla="*/ 26 w 29"/>
                  <a:gd name="T77" fmla="*/ 26 h 43"/>
                  <a:gd name="T78" fmla="*/ 29 w 29"/>
                  <a:gd name="T79" fmla="*/ 23 h 43"/>
                  <a:gd name="T80" fmla="*/ 27 w 29"/>
                  <a:gd name="T81" fmla="*/ 21 h 43"/>
                  <a:gd name="T82" fmla="*/ 26 w 29"/>
                  <a:gd name="T83" fmla="*/ 20 h 43"/>
                  <a:gd name="T84" fmla="*/ 26 w 29"/>
                  <a:gd name="T85" fmla="*/ 20 h 43"/>
                  <a:gd name="T86" fmla="*/ 23 w 29"/>
                  <a:gd name="T87" fmla="*/ 18 h 43"/>
                  <a:gd name="T88" fmla="*/ 25 w 29"/>
                  <a:gd name="T89" fmla="*/ 16 h 43"/>
                  <a:gd name="T90" fmla="*/ 25 w 29"/>
                  <a:gd name="T91" fmla="*/ 16 h 43"/>
                  <a:gd name="T92" fmla="*/ 25 w 29"/>
                  <a:gd name="T93" fmla="*/ 12 h 43"/>
                  <a:gd name="T94" fmla="*/ 23 w 29"/>
                  <a:gd name="T95" fmla="*/ 9 h 43"/>
                  <a:gd name="T96" fmla="*/ 23 w 29"/>
                  <a:gd name="T97" fmla="*/ 9 h 43"/>
                  <a:gd name="T98" fmla="*/ 22 w 29"/>
                  <a:gd name="T99" fmla="*/ 6 h 43"/>
                  <a:gd name="T100" fmla="*/ 22 w 29"/>
                  <a:gd name="T101" fmla="*/ 6 h 43"/>
                  <a:gd name="T102" fmla="*/ 20 w 29"/>
                  <a:gd name="T103" fmla="*/ 2 h 43"/>
                  <a:gd name="T104" fmla="*/ 16 w 29"/>
                  <a:gd name="T105" fmla="*/ 0 h 43"/>
                  <a:gd name="T106" fmla="*/ 12 w 29"/>
                  <a:gd name="T107" fmla="*/ 0 h 43"/>
                  <a:gd name="T108" fmla="*/ 8 w 29"/>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43">
                    <a:moveTo>
                      <a:pt x="8" y="1"/>
                    </a:moveTo>
                    <a:lnTo>
                      <a:pt x="8" y="1"/>
                    </a:lnTo>
                    <a:lnTo>
                      <a:pt x="5" y="2"/>
                    </a:lnTo>
                    <a:lnTo>
                      <a:pt x="5" y="5"/>
                    </a:lnTo>
                    <a:lnTo>
                      <a:pt x="5" y="5"/>
                    </a:lnTo>
                    <a:lnTo>
                      <a:pt x="2" y="9"/>
                    </a:lnTo>
                    <a:lnTo>
                      <a:pt x="0" y="13"/>
                    </a:lnTo>
                    <a:lnTo>
                      <a:pt x="0" y="13"/>
                    </a:lnTo>
                    <a:lnTo>
                      <a:pt x="1" y="16"/>
                    </a:lnTo>
                    <a:lnTo>
                      <a:pt x="2" y="20"/>
                    </a:lnTo>
                    <a:lnTo>
                      <a:pt x="2" y="20"/>
                    </a:lnTo>
                    <a:lnTo>
                      <a:pt x="6" y="23"/>
                    </a:lnTo>
                    <a:lnTo>
                      <a:pt x="6" y="23"/>
                    </a:lnTo>
                    <a:lnTo>
                      <a:pt x="6" y="25"/>
                    </a:lnTo>
                    <a:lnTo>
                      <a:pt x="5" y="26"/>
                    </a:lnTo>
                    <a:lnTo>
                      <a:pt x="5" y="26"/>
                    </a:lnTo>
                    <a:lnTo>
                      <a:pt x="5" y="27"/>
                    </a:lnTo>
                    <a:lnTo>
                      <a:pt x="5" y="30"/>
                    </a:lnTo>
                    <a:lnTo>
                      <a:pt x="5" y="30"/>
                    </a:lnTo>
                    <a:lnTo>
                      <a:pt x="6" y="35"/>
                    </a:lnTo>
                    <a:lnTo>
                      <a:pt x="6" y="35"/>
                    </a:lnTo>
                    <a:lnTo>
                      <a:pt x="6" y="38"/>
                    </a:lnTo>
                    <a:lnTo>
                      <a:pt x="9" y="39"/>
                    </a:lnTo>
                    <a:lnTo>
                      <a:pt x="9" y="39"/>
                    </a:lnTo>
                    <a:lnTo>
                      <a:pt x="14" y="42"/>
                    </a:lnTo>
                    <a:lnTo>
                      <a:pt x="14" y="42"/>
                    </a:lnTo>
                    <a:lnTo>
                      <a:pt x="21" y="43"/>
                    </a:lnTo>
                    <a:lnTo>
                      <a:pt x="21" y="43"/>
                    </a:lnTo>
                    <a:lnTo>
                      <a:pt x="23" y="42"/>
                    </a:lnTo>
                    <a:lnTo>
                      <a:pt x="26" y="41"/>
                    </a:lnTo>
                    <a:lnTo>
                      <a:pt x="26" y="41"/>
                    </a:lnTo>
                    <a:lnTo>
                      <a:pt x="27" y="38"/>
                    </a:lnTo>
                    <a:lnTo>
                      <a:pt x="29" y="35"/>
                    </a:lnTo>
                    <a:lnTo>
                      <a:pt x="29" y="33"/>
                    </a:lnTo>
                    <a:lnTo>
                      <a:pt x="26" y="30"/>
                    </a:lnTo>
                    <a:lnTo>
                      <a:pt x="26" y="30"/>
                    </a:lnTo>
                    <a:lnTo>
                      <a:pt x="26" y="27"/>
                    </a:lnTo>
                    <a:lnTo>
                      <a:pt x="26" y="26"/>
                    </a:lnTo>
                    <a:lnTo>
                      <a:pt x="26" y="26"/>
                    </a:lnTo>
                    <a:lnTo>
                      <a:pt x="29" y="23"/>
                    </a:lnTo>
                    <a:lnTo>
                      <a:pt x="27" y="21"/>
                    </a:lnTo>
                    <a:lnTo>
                      <a:pt x="26" y="20"/>
                    </a:lnTo>
                    <a:lnTo>
                      <a:pt x="26" y="20"/>
                    </a:lnTo>
                    <a:lnTo>
                      <a:pt x="23" y="18"/>
                    </a:lnTo>
                    <a:lnTo>
                      <a:pt x="25" y="16"/>
                    </a:lnTo>
                    <a:lnTo>
                      <a:pt x="25" y="16"/>
                    </a:lnTo>
                    <a:lnTo>
                      <a:pt x="25" y="12"/>
                    </a:lnTo>
                    <a:lnTo>
                      <a:pt x="23" y="9"/>
                    </a:lnTo>
                    <a:lnTo>
                      <a:pt x="23" y="9"/>
                    </a:lnTo>
                    <a:lnTo>
                      <a:pt x="22" y="6"/>
                    </a:lnTo>
                    <a:lnTo>
                      <a:pt x="22" y="6"/>
                    </a:lnTo>
                    <a:lnTo>
                      <a:pt x="20" y="2"/>
                    </a:lnTo>
                    <a:lnTo>
                      <a:pt x="16" y="0"/>
                    </a:lnTo>
                    <a:lnTo>
                      <a:pt x="12" y="0"/>
                    </a:lnTo>
                    <a:lnTo>
                      <a:pt x="8"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15" name="Freeform 180">
                <a:extLst>
                  <a:ext uri="{FF2B5EF4-FFF2-40B4-BE49-F238E27FC236}">
                    <a16:creationId xmlns:a16="http://schemas.microsoft.com/office/drawing/2014/main" xmlns="" id="{E4594625-8F24-4BF4-AFF5-1D16A56618F6}"/>
                  </a:ext>
                </a:extLst>
              </p:cNvPr>
              <p:cNvSpPr>
                <a:spLocks/>
              </p:cNvSpPr>
              <p:nvPr/>
            </p:nvSpPr>
            <p:spPr bwMode="auto">
              <a:xfrm>
                <a:off x="4398463" y="4231985"/>
                <a:ext cx="55708" cy="82601"/>
              </a:xfrm>
              <a:custGeom>
                <a:avLst/>
                <a:gdLst>
                  <a:gd name="T0" fmla="*/ 8 w 29"/>
                  <a:gd name="T1" fmla="*/ 1 h 43"/>
                  <a:gd name="T2" fmla="*/ 8 w 29"/>
                  <a:gd name="T3" fmla="*/ 1 h 43"/>
                  <a:gd name="T4" fmla="*/ 5 w 29"/>
                  <a:gd name="T5" fmla="*/ 2 h 43"/>
                  <a:gd name="T6" fmla="*/ 5 w 29"/>
                  <a:gd name="T7" fmla="*/ 5 h 43"/>
                  <a:gd name="T8" fmla="*/ 5 w 29"/>
                  <a:gd name="T9" fmla="*/ 5 h 43"/>
                  <a:gd name="T10" fmla="*/ 2 w 29"/>
                  <a:gd name="T11" fmla="*/ 9 h 43"/>
                  <a:gd name="T12" fmla="*/ 0 w 29"/>
                  <a:gd name="T13" fmla="*/ 13 h 43"/>
                  <a:gd name="T14" fmla="*/ 0 w 29"/>
                  <a:gd name="T15" fmla="*/ 13 h 43"/>
                  <a:gd name="T16" fmla="*/ 1 w 29"/>
                  <a:gd name="T17" fmla="*/ 16 h 43"/>
                  <a:gd name="T18" fmla="*/ 2 w 29"/>
                  <a:gd name="T19" fmla="*/ 20 h 43"/>
                  <a:gd name="T20" fmla="*/ 2 w 29"/>
                  <a:gd name="T21" fmla="*/ 20 h 43"/>
                  <a:gd name="T22" fmla="*/ 6 w 29"/>
                  <a:gd name="T23" fmla="*/ 23 h 43"/>
                  <a:gd name="T24" fmla="*/ 6 w 29"/>
                  <a:gd name="T25" fmla="*/ 23 h 43"/>
                  <a:gd name="T26" fmla="*/ 6 w 29"/>
                  <a:gd name="T27" fmla="*/ 25 h 43"/>
                  <a:gd name="T28" fmla="*/ 5 w 29"/>
                  <a:gd name="T29" fmla="*/ 26 h 43"/>
                  <a:gd name="T30" fmla="*/ 5 w 29"/>
                  <a:gd name="T31" fmla="*/ 26 h 43"/>
                  <a:gd name="T32" fmla="*/ 5 w 29"/>
                  <a:gd name="T33" fmla="*/ 27 h 43"/>
                  <a:gd name="T34" fmla="*/ 5 w 29"/>
                  <a:gd name="T35" fmla="*/ 30 h 43"/>
                  <a:gd name="T36" fmla="*/ 5 w 29"/>
                  <a:gd name="T37" fmla="*/ 30 h 43"/>
                  <a:gd name="T38" fmla="*/ 6 w 29"/>
                  <a:gd name="T39" fmla="*/ 35 h 43"/>
                  <a:gd name="T40" fmla="*/ 6 w 29"/>
                  <a:gd name="T41" fmla="*/ 35 h 43"/>
                  <a:gd name="T42" fmla="*/ 6 w 29"/>
                  <a:gd name="T43" fmla="*/ 38 h 43"/>
                  <a:gd name="T44" fmla="*/ 9 w 29"/>
                  <a:gd name="T45" fmla="*/ 39 h 43"/>
                  <a:gd name="T46" fmla="*/ 9 w 29"/>
                  <a:gd name="T47" fmla="*/ 39 h 43"/>
                  <a:gd name="T48" fmla="*/ 14 w 29"/>
                  <a:gd name="T49" fmla="*/ 42 h 43"/>
                  <a:gd name="T50" fmla="*/ 14 w 29"/>
                  <a:gd name="T51" fmla="*/ 42 h 43"/>
                  <a:gd name="T52" fmla="*/ 21 w 29"/>
                  <a:gd name="T53" fmla="*/ 43 h 43"/>
                  <a:gd name="T54" fmla="*/ 21 w 29"/>
                  <a:gd name="T55" fmla="*/ 43 h 43"/>
                  <a:gd name="T56" fmla="*/ 23 w 29"/>
                  <a:gd name="T57" fmla="*/ 42 h 43"/>
                  <a:gd name="T58" fmla="*/ 26 w 29"/>
                  <a:gd name="T59" fmla="*/ 41 h 43"/>
                  <a:gd name="T60" fmla="*/ 26 w 29"/>
                  <a:gd name="T61" fmla="*/ 41 h 43"/>
                  <a:gd name="T62" fmla="*/ 27 w 29"/>
                  <a:gd name="T63" fmla="*/ 38 h 43"/>
                  <a:gd name="T64" fmla="*/ 29 w 29"/>
                  <a:gd name="T65" fmla="*/ 35 h 43"/>
                  <a:gd name="T66" fmla="*/ 29 w 29"/>
                  <a:gd name="T67" fmla="*/ 33 h 43"/>
                  <a:gd name="T68" fmla="*/ 26 w 29"/>
                  <a:gd name="T69" fmla="*/ 30 h 43"/>
                  <a:gd name="T70" fmla="*/ 26 w 29"/>
                  <a:gd name="T71" fmla="*/ 30 h 43"/>
                  <a:gd name="T72" fmla="*/ 26 w 29"/>
                  <a:gd name="T73" fmla="*/ 27 h 43"/>
                  <a:gd name="T74" fmla="*/ 26 w 29"/>
                  <a:gd name="T75" fmla="*/ 26 h 43"/>
                  <a:gd name="T76" fmla="*/ 26 w 29"/>
                  <a:gd name="T77" fmla="*/ 26 h 43"/>
                  <a:gd name="T78" fmla="*/ 29 w 29"/>
                  <a:gd name="T79" fmla="*/ 23 h 43"/>
                  <a:gd name="T80" fmla="*/ 27 w 29"/>
                  <a:gd name="T81" fmla="*/ 21 h 43"/>
                  <a:gd name="T82" fmla="*/ 26 w 29"/>
                  <a:gd name="T83" fmla="*/ 20 h 43"/>
                  <a:gd name="T84" fmla="*/ 26 w 29"/>
                  <a:gd name="T85" fmla="*/ 20 h 43"/>
                  <a:gd name="T86" fmla="*/ 23 w 29"/>
                  <a:gd name="T87" fmla="*/ 18 h 43"/>
                  <a:gd name="T88" fmla="*/ 25 w 29"/>
                  <a:gd name="T89" fmla="*/ 16 h 43"/>
                  <a:gd name="T90" fmla="*/ 25 w 29"/>
                  <a:gd name="T91" fmla="*/ 16 h 43"/>
                  <a:gd name="T92" fmla="*/ 25 w 29"/>
                  <a:gd name="T93" fmla="*/ 12 h 43"/>
                  <a:gd name="T94" fmla="*/ 23 w 29"/>
                  <a:gd name="T95" fmla="*/ 9 h 43"/>
                  <a:gd name="T96" fmla="*/ 23 w 29"/>
                  <a:gd name="T97" fmla="*/ 9 h 43"/>
                  <a:gd name="T98" fmla="*/ 22 w 29"/>
                  <a:gd name="T99" fmla="*/ 6 h 43"/>
                  <a:gd name="T100" fmla="*/ 22 w 29"/>
                  <a:gd name="T101" fmla="*/ 6 h 43"/>
                  <a:gd name="T102" fmla="*/ 20 w 29"/>
                  <a:gd name="T103" fmla="*/ 2 h 43"/>
                  <a:gd name="T104" fmla="*/ 16 w 29"/>
                  <a:gd name="T105" fmla="*/ 0 h 43"/>
                  <a:gd name="T106" fmla="*/ 12 w 29"/>
                  <a:gd name="T107" fmla="*/ 0 h 43"/>
                  <a:gd name="T108" fmla="*/ 8 w 29"/>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43">
                    <a:moveTo>
                      <a:pt x="8" y="1"/>
                    </a:moveTo>
                    <a:lnTo>
                      <a:pt x="8" y="1"/>
                    </a:lnTo>
                    <a:lnTo>
                      <a:pt x="5" y="2"/>
                    </a:lnTo>
                    <a:lnTo>
                      <a:pt x="5" y="5"/>
                    </a:lnTo>
                    <a:lnTo>
                      <a:pt x="5" y="5"/>
                    </a:lnTo>
                    <a:lnTo>
                      <a:pt x="2" y="9"/>
                    </a:lnTo>
                    <a:lnTo>
                      <a:pt x="0" y="13"/>
                    </a:lnTo>
                    <a:lnTo>
                      <a:pt x="0" y="13"/>
                    </a:lnTo>
                    <a:lnTo>
                      <a:pt x="1" y="16"/>
                    </a:lnTo>
                    <a:lnTo>
                      <a:pt x="2" y="20"/>
                    </a:lnTo>
                    <a:lnTo>
                      <a:pt x="2" y="20"/>
                    </a:lnTo>
                    <a:lnTo>
                      <a:pt x="6" y="23"/>
                    </a:lnTo>
                    <a:lnTo>
                      <a:pt x="6" y="23"/>
                    </a:lnTo>
                    <a:lnTo>
                      <a:pt x="6" y="25"/>
                    </a:lnTo>
                    <a:lnTo>
                      <a:pt x="5" y="26"/>
                    </a:lnTo>
                    <a:lnTo>
                      <a:pt x="5" y="26"/>
                    </a:lnTo>
                    <a:lnTo>
                      <a:pt x="5" y="27"/>
                    </a:lnTo>
                    <a:lnTo>
                      <a:pt x="5" y="30"/>
                    </a:lnTo>
                    <a:lnTo>
                      <a:pt x="5" y="30"/>
                    </a:lnTo>
                    <a:lnTo>
                      <a:pt x="6" y="35"/>
                    </a:lnTo>
                    <a:lnTo>
                      <a:pt x="6" y="35"/>
                    </a:lnTo>
                    <a:lnTo>
                      <a:pt x="6" y="38"/>
                    </a:lnTo>
                    <a:lnTo>
                      <a:pt x="9" y="39"/>
                    </a:lnTo>
                    <a:lnTo>
                      <a:pt x="9" y="39"/>
                    </a:lnTo>
                    <a:lnTo>
                      <a:pt x="14" y="42"/>
                    </a:lnTo>
                    <a:lnTo>
                      <a:pt x="14" y="42"/>
                    </a:lnTo>
                    <a:lnTo>
                      <a:pt x="21" y="43"/>
                    </a:lnTo>
                    <a:lnTo>
                      <a:pt x="21" y="43"/>
                    </a:lnTo>
                    <a:lnTo>
                      <a:pt x="23" y="42"/>
                    </a:lnTo>
                    <a:lnTo>
                      <a:pt x="26" y="41"/>
                    </a:lnTo>
                    <a:lnTo>
                      <a:pt x="26" y="41"/>
                    </a:lnTo>
                    <a:lnTo>
                      <a:pt x="27" y="38"/>
                    </a:lnTo>
                    <a:lnTo>
                      <a:pt x="29" y="35"/>
                    </a:lnTo>
                    <a:lnTo>
                      <a:pt x="29" y="33"/>
                    </a:lnTo>
                    <a:lnTo>
                      <a:pt x="26" y="30"/>
                    </a:lnTo>
                    <a:lnTo>
                      <a:pt x="26" y="30"/>
                    </a:lnTo>
                    <a:lnTo>
                      <a:pt x="26" y="27"/>
                    </a:lnTo>
                    <a:lnTo>
                      <a:pt x="26" y="26"/>
                    </a:lnTo>
                    <a:lnTo>
                      <a:pt x="26" y="26"/>
                    </a:lnTo>
                    <a:lnTo>
                      <a:pt x="29" y="23"/>
                    </a:lnTo>
                    <a:lnTo>
                      <a:pt x="27" y="21"/>
                    </a:lnTo>
                    <a:lnTo>
                      <a:pt x="26" y="20"/>
                    </a:lnTo>
                    <a:lnTo>
                      <a:pt x="26" y="20"/>
                    </a:lnTo>
                    <a:lnTo>
                      <a:pt x="23" y="18"/>
                    </a:lnTo>
                    <a:lnTo>
                      <a:pt x="25" y="16"/>
                    </a:lnTo>
                    <a:lnTo>
                      <a:pt x="25" y="16"/>
                    </a:lnTo>
                    <a:lnTo>
                      <a:pt x="25" y="12"/>
                    </a:lnTo>
                    <a:lnTo>
                      <a:pt x="23" y="9"/>
                    </a:lnTo>
                    <a:lnTo>
                      <a:pt x="23" y="9"/>
                    </a:lnTo>
                    <a:lnTo>
                      <a:pt x="22" y="6"/>
                    </a:lnTo>
                    <a:lnTo>
                      <a:pt x="22" y="6"/>
                    </a:lnTo>
                    <a:lnTo>
                      <a:pt x="20" y="2"/>
                    </a:lnTo>
                    <a:lnTo>
                      <a:pt x="16" y="0"/>
                    </a:lnTo>
                    <a:lnTo>
                      <a:pt x="12" y="0"/>
                    </a:lnTo>
                    <a:lnTo>
                      <a:pt x="8"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16" name="Freeform 181">
                <a:extLst>
                  <a:ext uri="{FF2B5EF4-FFF2-40B4-BE49-F238E27FC236}">
                    <a16:creationId xmlns:a16="http://schemas.microsoft.com/office/drawing/2014/main" xmlns="" id="{05FEA6D4-F99A-4560-BDA4-0CAC16BA00C7}"/>
                  </a:ext>
                </a:extLst>
              </p:cNvPr>
              <p:cNvSpPr>
                <a:spLocks/>
              </p:cNvSpPr>
              <p:nvPr/>
            </p:nvSpPr>
            <p:spPr bwMode="auto">
              <a:xfrm>
                <a:off x="4285128" y="4099439"/>
                <a:ext cx="69154" cy="105652"/>
              </a:xfrm>
              <a:custGeom>
                <a:avLst/>
                <a:gdLst>
                  <a:gd name="T0" fmla="*/ 16 w 36"/>
                  <a:gd name="T1" fmla="*/ 25 h 55"/>
                  <a:gd name="T2" fmla="*/ 12 w 36"/>
                  <a:gd name="T3" fmla="*/ 26 h 55"/>
                  <a:gd name="T4" fmla="*/ 8 w 36"/>
                  <a:gd name="T5" fmla="*/ 26 h 55"/>
                  <a:gd name="T6" fmla="*/ 7 w 36"/>
                  <a:gd name="T7" fmla="*/ 25 h 55"/>
                  <a:gd name="T8" fmla="*/ 8 w 36"/>
                  <a:gd name="T9" fmla="*/ 21 h 55"/>
                  <a:gd name="T10" fmla="*/ 11 w 36"/>
                  <a:gd name="T11" fmla="*/ 17 h 55"/>
                  <a:gd name="T12" fmla="*/ 13 w 36"/>
                  <a:gd name="T13" fmla="*/ 16 h 55"/>
                  <a:gd name="T14" fmla="*/ 15 w 36"/>
                  <a:gd name="T15" fmla="*/ 14 h 55"/>
                  <a:gd name="T16" fmla="*/ 20 w 36"/>
                  <a:gd name="T17" fmla="*/ 10 h 55"/>
                  <a:gd name="T18" fmla="*/ 24 w 36"/>
                  <a:gd name="T19" fmla="*/ 7 h 55"/>
                  <a:gd name="T20" fmla="*/ 31 w 36"/>
                  <a:gd name="T21" fmla="*/ 0 h 55"/>
                  <a:gd name="T22" fmla="*/ 33 w 36"/>
                  <a:gd name="T23" fmla="*/ 0 h 55"/>
                  <a:gd name="T24" fmla="*/ 35 w 36"/>
                  <a:gd name="T25" fmla="*/ 0 h 55"/>
                  <a:gd name="T26" fmla="*/ 35 w 36"/>
                  <a:gd name="T27" fmla="*/ 4 h 55"/>
                  <a:gd name="T28" fmla="*/ 32 w 36"/>
                  <a:gd name="T29" fmla="*/ 10 h 55"/>
                  <a:gd name="T30" fmla="*/ 31 w 36"/>
                  <a:gd name="T31" fmla="*/ 13 h 55"/>
                  <a:gd name="T32" fmla="*/ 28 w 36"/>
                  <a:gd name="T33" fmla="*/ 16 h 55"/>
                  <a:gd name="T34" fmla="*/ 25 w 36"/>
                  <a:gd name="T35" fmla="*/ 21 h 55"/>
                  <a:gd name="T36" fmla="*/ 24 w 36"/>
                  <a:gd name="T37" fmla="*/ 26 h 55"/>
                  <a:gd name="T38" fmla="*/ 21 w 36"/>
                  <a:gd name="T39" fmla="*/ 32 h 55"/>
                  <a:gd name="T40" fmla="*/ 19 w 36"/>
                  <a:gd name="T41" fmla="*/ 36 h 55"/>
                  <a:gd name="T42" fmla="*/ 17 w 36"/>
                  <a:gd name="T43" fmla="*/ 40 h 55"/>
                  <a:gd name="T44" fmla="*/ 13 w 36"/>
                  <a:gd name="T45" fmla="*/ 44 h 55"/>
                  <a:gd name="T46" fmla="*/ 12 w 36"/>
                  <a:gd name="T47" fmla="*/ 46 h 55"/>
                  <a:gd name="T48" fmla="*/ 11 w 36"/>
                  <a:gd name="T49" fmla="*/ 53 h 55"/>
                  <a:gd name="T50" fmla="*/ 8 w 36"/>
                  <a:gd name="T51" fmla="*/ 54 h 55"/>
                  <a:gd name="T52" fmla="*/ 3 w 36"/>
                  <a:gd name="T53" fmla="*/ 54 h 55"/>
                  <a:gd name="T54" fmla="*/ 1 w 36"/>
                  <a:gd name="T55" fmla="*/ 51 h 55"/>
                  <a:gd name="T56" fmla="*/ 0 w 36"/>
                  <a:gd name="T57" fmla="*/ 44 h 55"/>
                  <a:gd name="T58" fmla="*/ 0 w 36"/>
                  <a:gd name="T59" fmla="*/ 40 h 55"/>
                  <a:gd name="T60" fmla="*/ 1 w 36"/>
                  <a:gd name="T61" fmla="*/ 34 h 55"/>
                  <a:gd name="T62" fmla="*/ 7 w 36"/>
                  <a:gd name="T63" fmla="*/ 30 h 55"/>
                  <a:gd name="T64" fmla="*/ 12 w 36"/>
                  <a:gd name="T65" fmla="*/ 29 h 55"/>
                  <a:gd name="T66" fmla="*/ 15 w 36"/>
                  <a:gd name="T67" fmla="*/ 28 h 55"/>
                  <a:gd name="T68" fmla="*/ 16 w 36"/>
                  <a:gd name="T6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55">
                    <a:moveTo>
                      <a:pt x="16" y="25"/>
                    </a:moveTo>
                    <a:lnTo>
                      <a:pt x="16" y="25"/>
                    </a:lnTo>
                    <a:lnTo>
                      <a:pt x="15" y="26"/>
                    </a:lnTo>
                    <a:lnTo>
                      <a:pt x="12" y="26"/>
                    </a:lnTo>
                    <a:lnTo>
                      <a:pt x="11" y="28"/>
                    </a:lnTo>
                    <a:lnTo>
                      <a:pt x="8" y="26"/>
                    </a:lnTo>
                    <a:lnTo>
                      <a:pt x="8" y="26"/>
                    </a:lnTo>
                    <a:lnTo>
                      <a:pt x="7" y="25"/>
                    </a:lnTo>
                    <a:lnTo>
                      <a:pt x="7" y="24"/>
                    </a:lnTo>
                    <a:lnTo>
                      <a:pt x="8" y="21"/>
                    </a:lnTo>
                    <a:lnTo>
                      <a:pt x="8" y="21"/>
                    </a:lnTo>
                    <a:lnTo>
                      <a:pt x="11" y="17"/>
                    </a:lnTo>
                    <a:lnTo>
                      <a:pt x="11" y="17"/>
                    </a:lnTo>
                    <a:lnTo>
                      <a:pt x="13" y="16"/>
                    </a:lnTo>
                    <a:lnTo>
                      <a:pt x="15" y="14"/>
                    </a:lnTo>
                    <a:lnTo>
                      <a:pt x="15" y="14"/>
                    </a:lnTo>
                    <a:lnTo>
                      <a:pt x="20" y="10"/>
                    </a:lnTo>
                    <a:lnTo>
                      <a:pt x="20" y="10"/>
                    </a:lnTo>
                    <a:lnTo>
                      <a:pt x="24" y="7"/>
                    </a:lnTo>
                    <a:lnTo>
                      <a:pt x="24" y="7"/>
                    </a:lnTo>
                    <a:lnTo>
                      <a:pt x="28" y="3"/>
                    </a:lnTo>
                    <a:lnTo>
                      <a:pt x="31" y="0"/>
                    </a:lnTo>
                    <a:lnTo>
                      <a:pt x="31" y="0"/>
                    </a:lnTo>
                    <a:lnTo>
                      <a:pt x="33" y="0"/>
                    </a:lnTo>
                    <a:lnTo>
                      <a:pt x="35" y="0"/>
                    </a:lnTo>
                    <a:lnTo>
                      <a:pt x="35" y="0"/>
                    </a:lnTo>
                    <a:lnTo>
                      <a:pt x="36" y="1"/>
                    </a:lnTo>
                    <a:lnTo>
                      <a:pt x="35" y="4"/>
                    </a:lnTo>
                    <a:lnTo>
                      <a:pt x="35" y="4"/>
                    </a:lnTo>
                    <a:lnTo>
                      <a:pt x="32" y="10"/>
                    </a:lnTo>
                    <a:lnTo>
                      <a:pt x="32" y="10"/>
                    </a:lnTo>
                    <a:lnTo>
                      <a:pt x="31" y="13"/>
                    </a:lnTo>
                    <a:lnTo>
                      <a:pt x="28" y="16"/>
                    </a:lnTo>
                    <a:lnTo>
                      <a:pt x="28" y="16"/>
                    </a:lnTo>
                    <a:lnTo>
                      <a:pt x="27" y="18"/>
                    </a:lnTo>
                    <a:lnTo>
                      <a:pt x="25" y="21"/>
                    </a:lnTo>
                    <a:lnTo>
                      <a:pt x="25" y="21"/>
                    </a:lnTo>
                    <a:lnTo>
                      <a:pt x="24" y="26"/>
                    </a:lnTo>
                    <a:lnTo>
                      <a:pt x="24" y="26"/>
                    </a:lnTo>
                    <a:lnTo>
                      <a:pt x="21" y="32"/>
                    </a:lnTo>
                    <a:lnTo>
                      <a:pt x="21" y="32"/>
                    </a:lnTo>
                    <a:lnTo>
                      <a:pt x="19" y="36"/>
                    </a:lnTo>
                    <a:lnTo>
                      <a:pt x="17" y="40"/>
                    </a:lnTo>
                    <a:lnTo>
                      <a:pt x="17" y="40"/>
                    </a:lnTo>
                    <a:lnTo>
                      <a:pt x="15" y="42"/>
                    </a:lnTo>
                    <a:lnTo>
                      <a:pt x="13" y="44"/>
                    </a:lnTo>
                    <a:lnTo>
                      <a:pt x="12" y="46"/>
                    </a:lnTo>
                    <a:lnTo>
                      <a:pt x="12" y="46"/>
                    </a:lnTo>
                    <a:lnTo>
                      <a:pt x="12" y="49"/>
                    </a:lnTo>
                    <a:lnTo>
                      <a:pt x="11" y="53"/>
                    </a:lnTo>
                    <a:lnTo>
                      <a:pt x="11" y="53"/>
                    </a:lnTo>
                    <a:lnTo>
                      <a:pt x="8" y="54"/>
                    </a:lnTo>
                    <a:lnTo>
                      <a:pt x="5" y="55"/>
                    </a:lnTo>
                    <a:lnTo>
                      <a:pt x="3" y="54"/>
                    </a:lnTo>
                    <a:lnTo>
                      <a:pt x="1" y="51"/>
                    </a:lnTo>
                    <a:lnTo>
                      <a:pt x="1" y="51"/>
                    </a:lnTo>
                    <a:lnTo>
                      <a:pt x="0" y="48"/>
                    </a:lnTo>
                    <a:lnTo>
                      <a:pt x="0" y="44"/>
                    </a:lnTo>
                    <a:lnTo>
                      <a:pt x="0" y="44"/>
                    </a:lnTo>
                    <a:lnTo>
                      <a:pt x="0" y="40"/>
                    </a:lnTo>
                    <a:lnTo>
                      <a:pt x="1" y="34"/>
                    </a:lnTo>
                    <a:lnTo>
                      <a:pt x="1" y="34"/>
                    </a:lnTo>
                    <a:lnTo>
                      <a:pt x="4" y="32"/>
                    </a:lnTo>
                    <a:lnTo>
                      <a:pt x="7" y="30"/>
                    </a:lnTo>
                    <a:lnTo>
                      <a:pt x="7" y="30"/>
                    </a:lnTo>
                    <a:lnTo>
                      <a:pt x="12" y="29"/>
                    </a:lnTo>
                    <a:lnTo>
                      <a:pt x="12" y="29"/>
                    </a:lnTo>
                    <a:lnTo>
                      <a:pt x="15" y="28"/>
                    </a:lnTo>
                    <a:lnTo>
                      <a:pt x="15" y="28"/>
                    </a:lnTo>
                    <a:lnTo>
                      <a:pt x="16" y="26"/>
                    </a:lnTo>
                    <a:lnTo>
                      <a:pt x="16" y="25"/>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17" name="Freeform 182">
                <a:extLst>
                  <a:ext uri="{FF2B5EF4-FFF2-40B4-BE49-F238E27FC236}">
                    <a16:creationId xmlns:a16="http://schemas.microsoft.com/office/drawing/2014/main" xmlns="" id="{4D99FAC5-A0E2-4E5C-AE25-0215BEE99D54}"/>
                  </a:ext>
                </a:extLst>
              </p:cNvPr>
              <p:cNvSpPr>
                <a:spLocks/>
              </p:cNvSpPr>
              <p:nvPr/>
            </p:nvSpPr>
            <p:spPr bwMode="auto">
              <a:xfrm>
                <a:off x="4285128" y="4099439"/>
                <a:ext cx="69154" cy="105652"/>
              </a:xfrm>
              <a:custGeom>
                <a:avLst/>
                <a:gdLst>
                  <a:gd name="T0" fmla="*/ 16 w 36"/>
                  <a:gd name="T1" fmla="*/ 25 h 55"/>
                  <a:gd name="T2" fmla="*/ 12 w 36"/>
                  <a:gd name="T3" fmla="*/ 26 h 55"/>
                  <a:gd name="T4" fmla="*/ 8 w 36"/>
                  <a:gd name="T5" fmla="*/ 26 h 55"/>
                  <a:gd name="T6" fmla="*/ 7 w 36"/>
                  <a:gd name="T7" fmla="*/ 25 h 55"/>
                  <a:gd name="T8" fmla="*/ 8 w 36"/>
                  <a:gd name="T9" fmla="*/ 21 h 55"/>
                  <a:gd name="T10" fmla="*/ 11 w 36"/>
                  <a:gd name="T11" fmla="*/ 17 h 55"/>
                  <a:gd name="T12" fmla="*/ 13 w 36"/>
                  <a:gd name="T13" fmla="*/ 16 h 55"/>
                  <a:gd name="T14" fmla="*/ 15 w 36"/>
                  <a:gd name="T15" fmla="*/ 14 h 55"/>
                  <a:gd name="T16" fmla="*/ 20 w 36"/>
                  <a:gd name="T17" fmla="*/ 10 h 55"/>
                  <a:gd name="T18" fmla="*/ 24 w 36"/>
                  <a:gd name="T19" fmla="*/ 7 h 55"/>
                  <a:gd name="T20" fmla="*/ 31 w 36"/>
                  <a:gd name="T21" fmla="*/ 0 h 55"/>
                  <a:gd name="T22" fmla="*/ 33 w 36"/>
                  <a:gd name="T23" fmla="*/ 0 h 55"/>
                  <a:gd name="T24" fmla="*/ 35 w 36"/>
                  <a:gd name="T25" fmla="*/ 0 h 55"/>
                  <a:gd name="T26" fmla="*/ 35 w 36"/>
                  <a:gd name="T27" fmla="*/ 4 h 55"/>
                  <a:gd name="T28" fmla="*/ 32 w 36"/>
                  <a:gd name="T29" fmla="*/ 10 h 55"/>
                  <a:gd name="T30" fmla="*/ 31 w 36"/>
                  <a:gd name="T31" fmla="*/ 13 h 55"/>
                  <a:gd name="T32" fmla="*/ 28 w 36"/>
                  <a:gd name="T33" fmla="*/ 16 h 55"/>
                  <a:gd name="T34" fmla="*/ 25 w 36"/>
                  <a:gd name="T35" fmla="*/ 21 h 55"/>
                  <a:gd name="T36" fmla="*/ 24 w 36"/>
                  <a:gd name="T37" fmla="*/ 26 h 55"/>
                  <a:gd name="T38" fmla="*/ 21 w 36"/>
                  <a:gd name="T39" fmla="*/ 32 h 55"/>
                  <a:gd name="T40" fmla="*/ 19 w 36"/>
                  <a:gd name="T41" fmla="*/ 36 h 55"/>
                  <a:gd name="T42" fmla="*/ 17 w 36"/>
                  <a:gd name="T43" fmla="*/ 40 h 55"/>
                  <a:gd name="T44" fmla="*/ 13 w 36"/>
                  <a:gd name="T45" fmla="*/ 44 h 55"/>
                  <a:gd name="T46" fmla="*/ 12 w 36"/>
                  <a:gd name="T47" fmla="*/ 46 h 55"/>
                  <a:gd name="T48" fmla="*/ 11 w 36"/>
                  <a:gd name="T49" fmla="*/ 53 h 55"/>
                  <a:gd name="T50" fmla="*/ 8 w 36"/>
                  <a:gd name="T51" fmla="*/ 54 h 55"/>
                  <a:gd name="T52" fmla="*/ 3 w 36"/>
                  <a:gd name="T53" fmla="*/ 54 h 55"/>
                  <a:gd name="T54" fmla="*/ 1 w 36"/>
                  <a:gd name="T55" fmla="*/ 51 h 55"/>
                  <a:gd name="T56" fmla="*/ 0 w 36"/>
                  <a:gd name="T57" fmla="*/ 44 h 55"/>
                  <a:gd name="T58" fmla="*/ 0 w 36"/>
                  <a:gd name="T59" fmla="*/ 40 h 55"/>
                  <a:gd name="T60" fmla="*/ 1 w 36"/>
                  <a:gd name="T61" fmla="*/ 34 h 55"/>
                  <a:gd name="T62" fmla="*/ 7 w 36"/>
                  <a:gd name="T63" fmla="*/ 30 h 55"/>
                  <a:gd name="T64" fmla="*/ 12 w 36"/>
                  <a:gd name="T65" fmla="*/ 29 h 55"/>
                  <a:gd name="T66" fmla="*/ 15 w 36"/>
                  <a:gd name="T67" fmla="*/ 28 h 55"/>
                  <a:gd name="T68" fmla="*/ 16 w 36"/>
                  <a:gd name="T6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55">
                    <a:moveTo>
                      <a:pt x="16" y="25"/>
                    </a:moveTo>
                    <a:lnTo>
                      <a:pt x="16" y="25"/>
                    </a:lnTo>
                    <a:lnTo>
                      <a:pt x="15" y="26"/>
                    </a:lnTo>
                    <a:lnTo>
                      <a:pt x="12" y="26"/>
                    </a:lnTo>
                    <a:lnTo>
                      <a:pt x="11" y="28"/>
                    </a:lnTo>
                    <a:lnTo>
                      <a:pt x="8" y="26"/>
                    </a:lnTo>
                    <a:lnTo>
                      <a:pt x="8" y="26"/>
                    </a:lnTo>
                    <a:lnTo>
                      <a:pt x="7" y="25"/>
                    </a:lnTo>
                    <a:lnTo>
                      <a:pt x="7" y="24"/>
                    </a:lnTo>
                    <a:lnTo>
                      <a:pt x="8" y="21"/>
                    </a:lnTo>
                    <a:lnTo>
                      <a:pt x="8" y="21"/>
                    </a:lnTo>
                    <a:lnTo>
                      <a:pt x="11" y="17"/>
                    </a:lnTo>
                    <a:lnTo>
                      <a:pt x="11" y="17"/>
                    </a:lnTo>
                    <a:lnTo>
                      <a:pt x="13" y="16"/>
                    </a:lnTo>
                    <a:lnTo>
                      <a:pt x="15" y="14"/>
                    </a:lnTo>
                    <a:lnTo>
                      <a:pt x="15" y="14"/>
                    </a:lnTo>
                    <a:lnTo>
                      <a:pt x="20" y="10"/>
                    </a:lnTo>
                    <a:lnTo>
                      <a:pt x="20" y="10"/>
                    </a:lnTo>
                    <a:lnTo>
                      <a:pt x="24" y="7"/>
                    </a:lnTo>
                    <a:lnTo>
                      <a:pt x="24" y="7"/>
                    </a:lnTo>
                    <a:lnTo>
                      <a:pt x="28" y="3"/>
                    </a:lnTo>
                    <a:lnTo>
                      <a:pt x="31" y="0"/>
                    </a:lnTo>
                    <a:lnTo>
                      <a:pt x="31" y="0"/>
                    </a:lnTo>
                    <a:lnTo>
                      <a:pt x="33" y="0"/>
                    </a:lnTo>
                    <a:lnTo>
                      <a:pt x="35" y="0"/>
                    </a:lnTo>
                    <a:lnTo>
                      <a:pt x="35" y="0"/>
                    </a:lnTo>
                    <a:lnTo>
                      <a:pt x="36" y="1"/>
                    </a:lnTo>
                    <a:lnTo>
                      <a:pt x="35" y="4"/>
                    </a:lnTo>
                    <a:lnTo>
                      <a:pt x="35" y="4"/>
                    </a:lnTo>
                    <a:lnTo>
                      <a:pt x="32" y="10"/>
                    </a:lnTo>
                    <a:lnTo>
                      <a:pt x="32" y="10"/>
                    </a:lnTo>
                    <a:lnTo>
                      <a:pt x="31" y="13"/>
                    </a:lnTo>
                    <a:lnTo>
                      <a:pt x="28" y="16"/>
                    </a:lnTo>
                    <a:lnTo>
                      <a:pt x="28" y="16"/>
                    </a:lnTo>
                    <a:lnTo>
                      <a:pt x="27" y="18"/>
                    </a:lnTo>
                    <a:lnTo>
                      <a:pt x="25" y="21"/>
                    </a:lnTo>
                    <a:lnTo>
                      <a:pt x="25" y="21"/>
                    </a:lnTo>
                    <a:lnTo>
                      <a:pt x="24" y="26"/>
                    </a:lnTo>
                    <a:lnTo>
                      <a:pt x="24" y="26"/>
                    </a:lnTo>
                    <a:lnTo>
                      <a:pt x="21" y="32"/>
                    </a:lnTo>
                    <a:lnTo>
                      <a:pt x="21" y="32"/>
                    </a:lnTo>
                    <a:lnTo>
                      <a:pt x="19" y="36"/>
                    </a:lnTo>
                    <a:lnTo>
                      <a:pt x="17" y="40"/>
                    </a:lnTo>
                    <a:lnTo>
                      <a:pt x="17" y="40"/>
                    </a:lnTo>
                    <a:lnTo>
                      <a:pt x="15" y="42"/>
                    </a:lnTo>
                    <a:lnTo>
                      <a:pt x="13" y="44"/>
                    </a:lnTo>
                    <a:lnTo>
                      <a:pt x="12" y="46"/>
                    </a:lnTo>
                    <a:lnTo>
                      <a:pt x="12" y="46"/>
                    </a:lnTo>
                    <a:lnTo>
                      <a:pt x="12" y="49"/>
                    </a:lnTo>
                    <a:lnTo>
                      <a:pt x="11" y="53"/>
                    </a:lnTo>
                    <a:lnTo>
                      <a:pt x="11" y="53"/>
                    </a:lnTo>
                    <a:lnTo>
                      <a:pt x="8" y="54"/>
                    </a:lnTo>
                    <a:lnTo>
                      <a:pt x="5" y="55"/>
                    </a:lnTo>
                    <a:lnTo>
                      <a:pt x="3" y="54"/>
                    </a:lnTo>
                    <a:lnTo>
                      <a:pt x="1" y="51"/>
                    </a:lnTo>
                    <a:lnTo>
                      <a:pt x="1" y="51"/>
                    </a:lnTo>
                    <a:lnTo>
                      <a:pt x="0" y="48"/>
                    </a:lnTo>
                    <a:lnTo>
                      <a:pt x="0" y="44"/>
                    </a:lnTo>
                    <a:lnTo>
                      <a:pt x="0" y="44"/>
                    </a:lnTo>
                    <a:lnTo>
                      <a:pt x="0" y="40"/>
                    </a:lnTo>
                    <a:lnTo>
                      <a:pt x="1" y="34"/>
                    </a:lnTo>
                    <a:lnTo>
                      <a:pt x="1" y="34"/>
                    </a:lnTo>
                    <a:lnTo>
                      <a:pt x="4" y="32"/>
                    </a:lnTo>
                    <a:lnTo>
                      <a:pt x="7" y="30"/>
                    </a:lnTo>
                    <a:lnTo>
                      <a:pt x="7" y="30"/>
                    </a:lnTo>
                    <a:lnTo>
                      <a:pt x="12" y="29"/>
                    </a:lnTo>
                    <a:lnTo>
                      <a:pt x="12" y="29"/>
                    </a:lnTo>
                    <a:lnTo>
                      <a:pt x="15" y="28"/>
                    </a:lnTo>
                    <a:lnTo>
                      <a:pt x="15" y="28"/>
                    </a:lnTo>
                    <a:lnTo>
                      <a:pt x="16" y="26"/>
                    </a:lnTo>
                    <a:lnTo>
                      <a:pt x="16" y="25"/>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18" name="Freeform 183">
                <a:extLst>
                  <a:ext uri="{FF2B5EF4-FFF2-40B4-BE49-F238E27FC236}">
                    <a16:creationId xmlns:a16="http://schemas.microsoft.com/office/drawing/2014/main" xmlns="" id="{447CC2C6-F812-45A2-B6F1-DBAFD53BF8F1}"/>
                  </a:ext>
                </a:extLst>
              </p:cNvPr>
              <p:cNvSpPr>
                <a:spLocks/>
              </p:cNvSpPr>
              <p:nvPr/>
            </p:nvSpPr>
            <p:spPr bwMode="auto">
              <a:xfrm>
                <a:off x="4254392" y="4101360"/>
                <a:ext cx="23051" cy="36498"/>
              </a:xfrm>
              <a:custGeom>
                <a:avLst/>
                <a:gdLst>
                  <a:gd name="T0" fmla="*/ 9 w 12"/>
                  <a:gd name="T1" fmla="*/ 2 h 19"/>
                  <a:gd name="T2" fmla="*/ 9 w 12"/>
                  <a:gd name="T3" fmla="*/ 2 h 19"/>
                  <a:gd name="T4" fmla="*/ 5 w 12"/>
                  <a:gd name="T5" fmla="*/ 4 h 19"/>
                  <a:gd name="T6" fmla="*/ 5 w 12"/>
                  <a:gd name="T7" fmla="*/ 4 h 19"/>
                  <a:gd name="T8" fmla="*/ 3 w 12"/>
                  <a:gd name="T9" fmla="*/ 8 h 19"/>
                  <a:gd name="T10" fmla="*/ 3 w 12"/>
                  <a:gd name="T11" fmla="*/ 8 h 19"/>
                  <a:gd name="T12" fmla="*/ 1 w 12"/>
                  <a:gd name="T13" fmla="*/ 11 h 19"/>
                  <a:gd name="T14" fmla="*/ 0 w 12"/>
                  <a:gd name="T15" fmla="*/ 15 h 19"/>
                  <a:gd name="T16" fmla="*/ 0 w 12"/>
                  <a:gd name="T17" fmla="*/ 15 h 19"/>
                  <a:gd name="T18" fmla="*/ 0 w 12"/>
                  <a:gd name="T19" fmla="*/ 16 h 19"/>
                  <a:gd name="T20" fmla="*/ 1 w 12"/>
                  <a:gd name="T21" fmla="*/ 19 h 19"/>
                  <a:gd name="T22" fmla="*/ 1 w 12"/>
                  <a:gd name="T23" fmla="*/ 19 h 19"/>
                  <a:gd name="T24" fmla="*/ 3 w 12"/>
                  <a:gd name="T25" fmla="*/ 19 h 19"/>
                  <a:gd name="T26" fmla="*/ 4 w 12"/>
                  <a:gd name="T27" fmla="*/ 17 h 19"/>
                  <a:gd name="T28" fmla="*/ 4 w 12"/>
                  <a:gd name="T29" fmla="*/ 17 h 19"/>
                  <a:gd name="T30" fmla="*/ 5 w 12"/>
                  <a:gd name="T31" fmla="*/ 15 h 19"/>
                  <a:gd name="T32" fmla="*/ 8 w 12"/>
                  <a:gd name="T33" fmla="*/ 11 h 19"/>
                  <a:gd name="T34" fmla="*/ 8 w 12"/>
                  <a:gd name="T35" fmla="*/ 11 h 19"/>
                  <a:gd name="T36" fmla="*/ 9 w 12"/>
                  <a:gd name="T37" fmla="*/ 8 h 19"/>
                  <a:gd name="T38" fmla="*/ 9 w 12"/>
                  <a:gd name="T39" fmla="*/ 8 h 19"/>
                  <a:gd name="T40" fmla="*/ 12 w 12"/>
                  <a:gd name="T41" fmla="*/ 4 h 19"/>
                  <a:gd name="T42" fmla="*/ 12 w 12"/>
                  <a:gd name="T43" fmla="*/ 4 h 19"/>
                  <a:gd name="T44" fmla="*/ 12 w 12"/>
                  <a:gd name="T45" fmla="*/ 3 h 19"/>
                  <a:gd name="T46" fmla="*/ 12 w 12"/>
                  <a:gd name="T47" fmla="*/ 2 h 19"/>
                  <a:gd name="T48" fmla="*/ 12 w 12"/>
                  <a:gd name="T49" fmla="*/ 2 h 19"/>
                  <a:gd name="T50" fmla="*/ 11 w 12"/>
                  <a:gd name="T51" fmla="*/ 0 h 19"/>
                  <a:gd name="T52" fmla="*/ 9 w 12"/>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9">
                    <a:moveTo>
                      <a:pt x="9" y="2"/>
                    </a:moveTo>
                    <a:lnTo>
                      <a:pt x="9" y="2"/>
                    </a:lnTo>
                    <a:lnTo>
                      <a:pt x="5" y="4"/>
                    </a:lnTo>
                    <a:lnTo>
                      <a:pt x="5" y="4"/>
                    </a:lnTo>
                    <a:lnTo>
                      <a:pt x="3" y="8"/>
                    </a:lnTo>
                    <a:lnTo>
                      <a:pt x="3" y="8"/>
                    </a:lnTo>
                    <a:lnTo>
                      <a:pt x="1" y="11"/>
                    </a:lnTo>
                    <a:lnTo>
                      <a:pt x="0" y="15"/>
                    </a:lnTo>
                    <a:lnTo>
                      <a:pt x="0" y="15"/>
                    </a:lnTo>
                    <a:lnTo>
                      <a:pt x="0" y="16"/>
                    </a:lnTo>
                    <a:lnTo>
                      <a:pt x="1" y="19"/>
                    </a:lnTo>
                    <a:lnTo>
                      <a:pt x="1" y="19"/>
                    </a:lnTo>
                    <a:lnTo>
                      <a:pt x="3" y="19"/>
                    </a:lnTo>
                    <a:lnTo>
                      <a:pt x="4" y="17"/>
                    </a:lnTo>
                    <a:lnTo>
                      <a:pt x="4" y="17"/>
                    </a:lnTo>
                    <a:lnTo>
                      <a:pt x="5" y="15"/>
                    </a:lnTo>
                    <a:lnTo>
                      <a:pt x="8" y="11"/>
                    </a:lnTo>
                    <a:lnTo>
                      <a:pt x="8" y="11"/>
                    </a:lnTo>
                    <a:lnTo>
                      <a:pt x="9" y="8"/>
                    </a:lnTo>
                    <a:lnTo>
                      <a:pt x="9" y="8"/>
                    </a:lnTo>
                    <a:lnTo>
                      <a:pt x="12" y="4"/>
                    </a:lnTo>
                    <a:lnTo>
                      <a:pt x="12" y="4"/>
                    </a:lnTo>
                    <a:lnTo>
                      <a:pt x="12" y="3"/>
                    </a:lnTo>
                    <a:lnTo>
                      <a:pt x="12" y="2"/>
                    </a:lnTo>
                    <a:lnTo>
                      <a:pt x="12" y="2"/>
                    </a:lnTo>
                    <a:lnTo>
                      <a:pt x="11" y="0"/>
                    </a:lnTo>
                    <a:lnTo>
                      <a:pt x="9"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19" name="Freeform 184">
                <a:extLst>
                  <a:ext uri="{FF2B5EF4-FFF2-40B4-BE49-F238E27FC236}">
                    <a16:creationId xmlns:a16="http://schemas.microsoft.com/office/drawing/2014/main" xmlns="" id="{893C0EB2-396C-4F46-8EE9-47E5D0861891}"/>
                  </a:ext>
                </a:extLst>
              </p:cNvPr>
              <p:cNvSpPr>
                <a:spLocks/>
              </p:cNvSpPr>
              <p:nvPr/>
            </p:nvSpPr>
            <p:spPr bwMode="auto">
              <a:xfrm>
                <a:off x="4254392" y="4101360"/>
                <a:ext cx="23051" cy="36498"/>
              </a:xfrm>
              <a:custGeom>
                <a:avLst/>
                <a:gdLst>
                  <a:gd name="T0" fmla="*/ 9 w 12"/>
                  <a:gd name="T1" fmla="*/ 2 h 19"/>
                  <a:gd name="T2" fmla="*/ 9 w 12"/>
                  <a:gd name="T3" fmla="*/ 2 h 19"/>
                  <a:gd name="T4" fmla="*/ 5 w 12"/>
                  <a:gd name="T5" fmla="*/ 4 h 19"/>
                  <a:gd name="T6" fmla="*/ 5 w 12"/>
                  <a:gd name="T7" fmla="*/ 4 h 19"/>
                  <a:gd name="T8" fmla="*/ 3 w 12"/>
                  <a:gd name="T9" fmla="*/ 8 h 19"/>
                  <a:gd name="T10" fmla="*/ 3 w 12"/>
                  <a:gd name="T11" fmla="*/ 8 h 19"/>
                  <a:gd name="T12" fmla="*/ 1 w 12"/>
                  <a:gd name="T13" fmla="*/ 11 h 19"/>
                  <a:gd name="T14" fmla="*/ 0 w 12"/>
                  <a:gd name="T15" fmla="*/ 15 h 19"/>
                  <a:gd name="T16" fmla="*/ 0 w 12"/>
                  <a:gd name="T17" fmla="*/ 15 h 19"/>
                  <a:gd name="T18" fmla="*/ 0 w 12"/>
                  <a:gd name="T19" fmla="*/ 16 h 19"/>
                  <a:gd name="T20" fmla="*/ 1 w 12"/>
                  <a:gd name="T21" fmla="*/ 19 h 19"/>
                  <a:gd name="T22" fmla="*/ 1 w 12"/>
                  <a:gd name="T23" fmla="*/ 19 h 19"/>
                  <a:gd name="T24" fmla="*/ 3 w 12"/>
                  <a:gd name="T25" fmla="*/ 19 h 19"/>
                  <a:gd name="T26" fmla="*/ 4 w 12"/>
                  <a:gd name="T27" fmla="*/ 17 h 19"/>
                  <a:gd name="T28" fmla="*/ 4 w 12"/>
                  <a:gd name="T29" fmla="*/ 17 h 19"/>
                  <a:gd name="T30" fmla="*/ 5 w 12"/>
                  <a:gd name="T31" fmla="*/ 15 h 19"/>
                  <a:gd name="T32" fmla="*/ 8 w 12"/>
                  <a:gd name="T33" fmla="*/ 11 h 19"/>
                  <a:gd name="T34" fmla="*/ 8 w 12"/>
                  <a:gd name="T35" fmla="*/ 11 h 19"/>
                  <a:gd name="T36" fmla="*/ 9 w 12"/>
                  <a:gd name="T37" fmla="*/ 8 h 19"/>
                  <a:gd name="T38" fmla="*/ 9 w 12"/>
                  <a:gd name="T39" fmla="*/ 8 h 19"/>
                  <a:gd name="T40" fmla="*/ 12 w 12"/>
                  <a:gd name="T41" fmla="*/ 4 h 19"/>
                  <a:gd name="T42" fmla="*/ 12 w 12"/>
                  <a:gd name="T43" fmla="*/ 4 h 19"/>
                  <a:gd name="T44" fmla="*/ 12 w 12"/>
                  <a:gd name="T45" fmla="*/ 3 h 19"/>
                  <a:gd name="T46" fmla="*/ 12 w 12"/>
                  <a:gd name="T47" fmla="*/ 2 h 19"/>
                  <a:gd name="T48" fmla="*/ 12 w 12"/>
                  <a:gd name="T49" fmla="*/ 2 h 19"/>
                  <a:gd name="T50" fmla="*/ 11 w 12"/>
                  <a:gd name="T51" fmla="*/ 0 h 19"/>
                  <a:gd name="T52" fmla="*/ 9 w 12"/>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9">
                    <a:moveTo>
                      <a:pt x="9" y="2"/>
                    </a:moveTo>
                    <a:lnTo>
                      <a:pt x="9" y="2"/>
                    </a:lnTo>
                    <a:lnTo>
                      <a:pt x="5" y="4"/>
                    </a:lnTo>
                    <a:lnTo>
                      <a:pt x="5" y="4"/>
                    </a:lnTo>
                    <a:lnTo>
                      <a:pt x="3" y="8"/>
                    </a:lnTo>
                    <a:lnTo>
                      <a:pt x="3" y="8"/>
                    </a:lnTo>
                    <a:lnTo>
                      <a:pt x="1" y="11"/>
                    </a:lnTo>
                    <a:lnTo>
                      <a:pt x="0" y="15"/>
                    </a:lnTo>
                    <a:lnTo>
                      <a:pt x="0" y="15"/>
                    </a:lnTo>
                    <a:lnTo>
                      <a:pt x="0" y="16"/>
                    </a:lnTo>
                    <a:lnTo>
                      <a:pt x="1" y="19"/>
                    </a:lnTo>
                    <a:lnTo>
                      <a:pt x="1" y="19"/>
                    </a:lnTo>
                    <a:lnTo>
                      <a:pt x="3" y="19"/>
                    </a:lnTo>
                    <a:lnTo>
                      <a:pt x="4" y="17"/>
                    </a:lnTo>
                    <a:lnTo>
                      <a:pt x="4" y="17"/>
                    </a:lnTo>
                    <a:lnTo>
                      <a:pt x="5" y="15"/>
                    </a:lnTo>
                    <a:lnTo>
                      <a:pt x="8" y="11"/>
                    </a:lnTo>
                    <a:lnTo>
                      <a:pt x="8" y="11"/>
                    </a:lnTo>
                    <a:lnTo>
                      <a:pt x="9" y="8"/>
                    </a:lnTo>
                    <a:lnTo>
                      <a:pt x="9" y="8"/>
                    </a:lnTo>
                    <a:lnTo>
                      <a:pt x="12" y="4"/>
                    </a:lnTo>
                    <a:lnTo>
                      <a:pt x="12" y="4"/>
                    </a:lnTo>
                    <a:lnTo>
                      <a:pt x="12" y="3"/>
                    </a:lnTo>
                    <a:lnTo>
                      <a:pt x="12" y="2"/>
                    </a:lnTo>
                    <a:lnTo>
                      <a:pt x="12" y="2"/>
                    </a:lnTo>
                    <a:lnTo>
                      <a:pt x="11" y="0"/>
                    </a:lnTo>
                    <a:lnTo>
                      <a:pt x="9"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20" name="Freeform 185">
                <a:extLst>
                  <a:ext uri="{FF2B5EF4-FFF2-40B4-BE49-F238E27FC236}">
                    <a16:creationId xmlns:a16="http://schemas.microsoft.com/office/drawing/2014/main" xmlns="" id="{D98026CB-AE92-43BF-AC0F-8649E96DFCFE}"/>
                  </a:ext>
                </a:extLst>
              </p:cNvPr>
              <p:cNvSpPr>
                <a:spLocks/>
              </p:cNvSpPr>
              <p:nvPr/>
            </p:nvSpPr>
            <p:spPr bwMode="auto">
              <a:xfrm>
                <a:off x="4210211" y="4160910"/>
                <a:ext cx="82601" cy="109494"/>
              </a:xfrm>
              <a:custGeom>
                <a:avLst/>
                <a:gdLst>
                  <a:gd name="T0" fmla="*/ 28 w 43"/>
                  <a:gd name="T1" fmla="*/ 2 h 57"/>
                  <a:gd name="T2" fmla="*/ 22 w 43"/>
                  <a:gd name="T3" fmla="*/ 9 h 57"/>
                  <a:gd name="T4" fmla="*/ 19 w 43"/>
                  <a:gd name="T5" fmla="*/ 12 h 57"/>
                  <a:gd name="T6" fmla="*/ 18 w 43"/>
                  <a:gd name="T7" fmla="*/ 14 h 57"/>
                  <a:gd name="T8" fmla="*/ 16 w 43"/>
                  <a:gd name="T9" fmla="*/ 17 h 57"/>
                  <a:gd name="T10" fmla="*/ 16 w 43"/>
                  <a:gd name="T11" fmla="*/ 10 h 57"/>
                  <a:gd name="T12" fmla="*/ 15 w 43"/>
                  <a:gd name="T13" fmla="*/ 8 h 57"/>
                  <a:gd name="T14" fmla="*/ 12 w 43"/>
                  <a:gd name="T15" fmla="*/ 9 h 57"/>
                  <a:gd name="T16" fmla="*/ 11 w 43"/>
                  <a:gd name="T17" fmla="*/ 12 h 57"/>
                  <a:gd name="T18" fmla="*/ 8 w 43"/>
                  <a:gd name="T19" fmla="*/ 13 h 57"/>
                  <a:gd name="T20" fmla="*/ 6 w 43"/>
                  <a:gd name="T21" fmla="*/ 16 h 57"/>
                  <a:gd name="T22" fmla="*/ 4 w 43"/>
                  <a:gd name="T23" fmla="*/ 18 h 57"/>
                  <a:gd name="T24" fmla="*/ 4 w 43"/>
                  <a:gd name="T25" fmla="*/ 25 h 57"/>
                  <a:gd name="T26" fmla="*/ 4 w 43"/>
                  <a:gd name="T27" fmla="*/ 29 h 57"/>
                  <a:gd name="T28" fmla="*/ 3 w 43"/>
                  <a:gd name="T29" fmla="*/ 30 h 57"/>
                  <a:gd name="T30" fmla="*/ 0 w 43"/>
                  <a:gd name="T31" fmla="*/ 34 h 57"/>
                  <a:gd name="T32" fmla="*/ 2 w 43"/>
                  <a:gd name="T33" fmla="*/ 41 h 57"/>
                  <a:gd name="T34" fmla="*/ 3 w 43"/>
                  <a:gd name="T35" fmla="*/ 41 h 57"/>
                  <a:gd name="T36" fmla="*/ 8 w 43"/>
                  <a:gd name="T37" fmla="*/ 35 h 57"/>
                  <a:gd name="T38" fmla="*/ 11 w 43"/>
                  <a:gd name="T39" fmla="*/ 31 h 57"/>
                  <a:gd name="T40" fmla="*/ 14 w 43"/>
                  <a:gd name="T41" fmla="*/ 26 h 57"/>
                  <a:gd name="T42" fmla="*/ 15 w 43"/>
                  <a:gd name="T43" fmla="*/ 23 h 57"/>
                  <a:gd name="T44" fmla="*/ 18 w 43"/>
                  <a:gd name="T45" fmla="*/ 23 h 57"/>
                  <a:gd name="T46" fmla="*/ 22 w 43"/>
                  <a:gd name="T47" fmla="*/ 23 h 57"/>
                  <a:gd name="T48" fmla="*/ 23 w 43"/>
                  <a:gd name="T49" fmla="*/ 26 h 57"/>
                  <a:gd name="T50" fmla="*/ 22 w 43"/>
                  <a:gd name="T51" fmla="*/ 27 h 57"/>
                  <a:gd name="T52" fmla="*/ 18 w 43"/>
                  <a:gd name="T53" fmla="*/ 30 h 57"/>
                  <a:gd name="T54" fmla="*/ 16 w 43"/>
                  <a:gd name="T55" fmla="*/ 31 h 57"/>
                  <a:gd name="T56" fmla="*/ 18 w 43"/>
                  <a:gd name="T57" fmla="*/ 35 h 57"/>
                  <a:gd name="T58" fmla="*/ 20 w 43"/>
                  <a:gd name="T59" fmla="*/ 38 h 57"/>
                  <a:gd name="T60" fmla="*/ 22 w 43"/>
                  <a:gd name="T61" fmla="*/ 39 h 57"/>
                  <a:gd name="T62" fmla="*/ 22 w 43"/>
                  <a:gd name="T63" fmla="*/ 43 h 57"/>
                  <a:gd name="T64" fmla="*/ 20 w 43"/>
                  <a:gd name="T65" fmla="*/ 45 h 57"/>
                  <a:gd name="T66" fmla="*/ 18 w 43"/>
                  <a:gd name="T67" fmla="*/ 45 h 57"/>
                  <a:gd name="T68" fmla="*/ 16 w 43"/>
                  <a:gd name="T69" fmla="*/ 46 h 57"/>
                  <a:gd name="T70" fmla="*/ 16 w 43"/>
                  <a:gd name="T71" fmla="*/ 53 h 57"/>
                  <a:gd name="T72" fmla="*/ 16 w 43"/>
                  <a:gd name="T73" fmla="*/ 55 h 57"/>
                  <a:gd name="T74" fmla="*/ 18 w 43"/>
                  <a:gd name="T75" fmla="*/ 57 h 57"/>
                  <a:gd name="T76" fmla="*/ 19 w 43"/>
                  <a:gd name="T77" fmla="*/ 57 h 57"/>
                  <a:gd name="T78" fmla="*/ 23 w 43"/>
                  <a:gd name="T79" fmla="*/ 55 h 57"/>
                  <a:gd name="T80" fmla="*/ 26 w 43"/>
                  <a:gd name="T81" fmla="*/ 51 h 57"/>
                  <a:gd name="T82" fmla="*/ 27 w 43"/>
                  <a:gd name="T83" fmla="*/ 49 h 57"/>
                  <a:gd name="T84" fmla="*/ 30 w 43"/>
                  <a:gd name="T85" fmla="*/ 49 h 57"/>
                  <a:gd name="T86" fmla="*/ 34 w 43"/>
                  <a:gd name="T87" fmla="*/ 47 h 57"/>
                  <a:gd name="T88" fmla="*/ 40 w 43"/>
                  <a:gd name="T89" fmla="*/ 43 h 57"/>
                  <a:gd name="T90" fmla="*/ 43 w 43"/>
                  <a:gd name="T91" fmla="*/ 41 h 57"/>
                  <a:gd name="T92" fmla="*/ 43 w 43"/>
                  <a:gd name="T93" fmla="*/ 35 h 57"/>
                  <a:gd name="T94" fmla="*/ 42 w 43"/>
                  <a:gd name="T95" fmla="*/ 31 h 57"/>
                  <a:gd name="T96" fmla="*/ 40 w 43"/>
                  <a:gd name="T97" fmla="*/ 29 h 57"/>
                  <a:gd name="T98" fmla="*/ 40 w 43"/>
                  <a:gd name="T99" fmla="*/ 25 h 57"/>
                  <a:gd name="T100" fmla="*/ 36 w 43"/>
                  <a:gd name="T101" fmla="*/ 22 h 57"/>
                  <a:gd name="T102" fmla="*/ 36 w 43"/>
                  <a:gd name="T103" fmla="*/ 17 h 57"/>
                  <a:gd name="T104" fmla="*/ 36 w 43"/>
                  <a:gd name="T105" fmla="*/ 13 h 57"/>
                  <a:gd name="T106" fmla="*/ 36 w 43"/>
                  <a:gd name="T107" fmla="*/ 8 h 57"/>
                  <a:gd name="T108" fmla="*/ 36 w 43"/>
                  <a:gd name="T109" fmla="*/ 5 h 57"/>
                  <a:gd name="T110" fmla="*/ 35 w 43"/>
                  <a:gd name="T111" fmla="*/ 2 h 57"/>
                  <a:gd name="T112" fmla="*/ 32 w 43"/>
                  <a:gd name="T11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 h="57">
                    <a:moveTo>
                      <a:pt x="28" y="2"/>
                    </a:moveTo>
                    <a:lnTo>
                      <a:pt x="28" y="2"/>
                    </a:lnTo>
                    <a:lnTo>
                      <a:pt x="22" y="9"/>
                    </a:lnTo>
                    <a:lnTo>
                      <a:pt x="22" y="9"/>
                    </a:lnTo>
                    <a:lnTo>
                      <a:pt x="20" y="10"/>
                    </a:lnTo>
                    <a:lnTo>
                      <a:pt x="19" y="12"/>
                    </a:lnTo>
                    <a:lnTo>
                      <a:pt x="19" y="12"/>
                    </a:lnTo>
                    <a:lnTo>
                      <a:pt x="18" y="14"/>
                    </a:lnTo>
                    <a:lnTo>
                      <a:pt x="16" y="17"/>
                    </a:lnTo>
                    <a:lnTo>
                      <a:pt x="16" y="17"/>
                    </a:lnTo>
                    <a:lnTo>
                      <a:pt x="16" y="10"/>
                    </a:lnTo>
                    <a:lnTo>
                      <a:pt x="16" y="10"/>
                    </a:lnTo>
                    <a:lnTo>
                      <a:pt x="15" y="8"/>
                    </a:lnTo>
                    <a:lnTo>
                      <a:pt x="15" y="8"/>
                    </a:lnTo>
                    <a:lnTo>
                      <a:pt x="14" y="8"/>
                    </a:lnTo>
                    <a:lnTo>
                      <a:pt x="12" y="9"/>
                    </a:lnTo>
                    <a:lnTo>
                      <a:pt x="12" y="9"/>
                    </a:lnTo>
                    <a:lnTo>
                      <a:pt x="11" y="12"/>
                    </a:lnTo>
                    <a:lnTo>
                      <a:pt x="11" y="12"/>
                    </a:lnTo>
                    <a:lnTo>
                      <a:pt x="8" y="13"/>
                    </a:lnTo>
                    <a:lnTo>
                      <a:pt x="8" y="13"/>
                    </a:lnTo>
                    <a:lnTo>
                      <a:pt x="6" y="16"/>
                    </a:lnTo>
                    <a:lnTo>
                      <a:pt x="4" y="18"/>
                    </a:lnTo>
                    <a:lnTo>
                      <a:pt x="4" y="18"/>
                    </a:lnTo>
                    <a:lnTo>
                      <a:pt x="4" y="25"/>
                    </a:lnTo>
                    <a:lnTo>
                      <a:pt x="4" y="25"/>
                    </a:lnTo>
                    <a:lnTo>
                      <a:pt x="4" y="29"/>
                    </a:lnTo>
                    <a:lnTo>
                      <a:pt x="4" y="29"/>
                    </a:lnTo>
                    <a:lnTo>
                      <a:pt x="3" y="30"/>
                    </a:lnTo>
                    <a:lnTo>
                      <a:pt x="3" y="30"/>
                    </a:lnTo>
                    <a:lnTo>
                      <a:pt x="2" y="31"/>
                    </a:lnTo>
                    <a:lnTo>
                      <a:pt x="0" y="34"/>
                    </a:lnTo>
                    <a:lnTo>
                      <a:pt x="0" y="34"/>
                    </a:lnTo>
                    <a:lnTo>
                      <a:pt x="2" y="41"/>
                    </a:lnTo>
                    <a:lnTo>
                      <a:pt x="2" y="41"/>
                    </a:lnTo>
                    <a:lnTo>
                      <a:pt x="3" y="41"/>
                    </a:lnTo>
                    <a:lnTo>
                      <a:pt x="6" y="39"/>
                    </a:lnTo>
                    <a:lnTo>
                      <a:pt x="8" y="35"/>
                    </a:lnTo>
                    <a:lnTo>
                      <a:pt x="8" y="35"/>
                    </a:lnTo>
                    <a:lnTo>
                      <a:pt x="11" y="31"/>
                    </a:lnTo>
                    <a:lnTo>
                      <a:pt x="14" y="26"/>
                    </a:lnTo>
                    <a:lnTo>
                      <a:pt x="14" y="26"/>
                    </a:lnTo>
                    <a:lnTo>
                      <a:pt x="15" y="23"/>
                    </a:lnTo>
                    <a:lnTo>
                      <a:pt x="15" y="23"/>
                    </a:lnTo>
                    <a:lnTo>
                      <a:pt x="16" y="23"/>
                    </a:lnTo>
                    <a:lnTo>
                      <a:pt x="18" y="23"/>
                    </a:lnTo>
                    <a:lnTo>
                      <a:pt x="18" y="23"/>
                    </a:lnTo>
                    <a:lnTo>
                      <a:pt x="22" y="23"/>
                    </a:lnTo>
                    <a:lnTo>
                      <a:pt x="23" y="25"/>
                    </a:lnTo>
                    <a:lnTo>
                      <a:pt x="23" y="26"/>
                    </a:lnTo>
                    <a:lnTo>
                      <a:pt x="23" y="26"/>
                    </a:lnTo>
                    <a:lnTo>
                      <a:pt x="22" y="27"/>
                    </a:lnTo>
                    <a:lnTo>
                      <a:pt x="20" y="29"/>
                    </a:lnTo>
                    <a:lnTo>
                      <a:pt x="18" y="30"/>
                    </a:lnTo>
                    <a:lnTo>
                      <a:pt x="16" y="31"/>
                    </a:lnTo>
                    <a:lnTo>
                      <a:pt x="16" y="31"/>
                    </a:lnTo>
                    <a:lnTo>
                      <a:pt x="16" y="34"/>
                    </a:lnTo>
                    <a:lnTo>
                      <a:pt x="18" y="35"/>
                    </a:lnTo>
                    <a:lnTo>
                      <a:pt x="18" y="35"/>
                    </a:lnTo>
                    <a:lnTo>
                      <a:pt x="20" y="38"/>
                    </a:lnTo>
                    <a:lnTo>
                      <a:pt x="20" y="38"/>
                    </a:lnTo>
                    <a:lnTo>
                      <a:pt x="22" y="39"/>
                    </a:lnTo>
                    <a:lnTo>
                      <a:pt x="22" y="39"/>
                    </a:lnTo>
                    <a:lnTo>
                      <a:pt x="22" y="43"/>
                    </a:lnTo>
                    <a:lnTo>
                      <a:pt x="22" y="43"/>
                    </a:lnTo>
                    <a:lnTo>
                      <a:pt x="20" y="45"/>
                    </a:lnTo>
                    <a:lnTo>
                      <a:pt x="20" y="45"/>
                    </a:lnTo>
                    <a:lnTo>
                      <a:pt x="18" y="45"/>
                    </a:lnTo>
                    <a:lnTo>
                      <a:pt x="16" y="46"/>
                    </a:lnTo>
                    <a:lnTo>
                      <a:pt x="16" y="46"/>
                    </a:lnTo>
                    <a:lnTo>
                      <a:pt x="16" y="49"/>
                    </a:lnTo>
                    <a:lnTo>
                      <a:pt x="16" y="53"/>
                    </a:lnTo>
                    <a:lnTo>
                      <a:pt x="16" y="53"/>
                    </a:lnTo>
                    <a:lnTo>
                      <a:pt x="16" y="55"/>
                    </a:lnTo>
                    <a:lnTo>
                      <a:pt x="16" y="55"/>
                    </a:lnTo>
                    <a:lnTo>
                      <a:pt x="18" y="57"/>
                    </a:lnTo>
                    <a:lnTo>
                      <a:pt x="19" y="57"/>
                    </a:lnTo>
                    <a:lnTo>
                      <a:pt x="19" y="57"/>
                    </a:lnTo>
                    <a:lnTo>
                      <a:pt x="22" y="57"/>
                    </a:lnTo>
                    <a:lnTo>
                      <a:pt x="23" y="55"/>
                    </a:lnTo>
                    <a:lnTo>
                      <a:pt x="26" y="51"/>
                    </a:lnTo>
                    <a:lnTo>
                      <a:pt x="26" y="51"/>
                    </a:lnTo>
                    <a:lnTo>
                      <a:pt x="27" y="49"/>
                    </a:lnTo>
                    <a:lnTo>
                      <a:pt x="27" y="49"/>
                    </a:lnTo>
                    <a:lnTo>
                      <a:pt x="30" y="49"/>
                    </a:lnTo>
                    <a:lnTo>
                      <a:pt x="30" y="49"/>
                    </a:lnTo>
                    <a:lnTo>
                      <a:pt x="34" y="47"/>
                    </a:lnTo>
                    <a:lnTo>
                      <a:pt x="34" y="47"/>
                    </a:lnTo>
                    <a:lnTo>
                      <a:pt x="36" y="46"/>
                    </a:lnTo>
                    <a:lnTo>
                      <a:pt x="40" y="43"/>
                    </a:lnTo>
                    <a:lnTo>
                      <a:pt x="40" y="43"/>
                    </a:lnTo>
                    <a:lnTo>
                      <a:pt x="43" y="41"/>
                    </a:lnTo>
                    <a:lnTo>
                      <a:pt x="43" y="35"/>
                    </a:lnTo>
                    <a:lnTo>
                      <a:pt x="43" y="35"/>
                    </a:lnTo>
                    <a:lnTo>
                      <a:pt x="42" y="31"/>
                    </a:lnTo>
                    <a:lnTo>
                      <a:pt x="42" y="31"/>
                    </a:lnTo>
                    <a:lnTo>
                      <a:pt x="40" y="29"/>
                    </a:lnTo>
                    <a:lnTo>
                      <a:pt x="40" y="29"/>
                    </a:lnTo>
                    <a:lnTo>
                      <a:pt x="40" y="27"/>
                    </a:lnTo>
                    <a:lnTo>
                      <a:pt x="40" y="25"/>
                    </a:lnTo>
                    <a:lnTo>
                      <a:pt x="40" y="25"/>
                    </a:lnTo>
                    <a:lnTo>
                      <a:pt x="36" y="22"/>
                    </a:lnTo>
                    <a:lnTo>
                      <a:pt x="36" y="22"/>
                    </a:lnTo>
                    <a:lnTo>
                      <a:pt x="36" y="17"/>
                    </a:lnTo>
                    <a:lnTo>
                      <a:pt x="36" y="17"/>
                    </a:lnTo>
                    <a:lnTo>
                      <a:pt x="36" y="13"/>
                    </a:lnTo>
                    <a:lnTo>
                      <a:pt x="36" y="13"/>
                    </a:lnTo>
                    <a:lnTo>
                      <a:pt x="36" y="8"/>
                    </a:lnTo>
                    <a:lnTo>
                      <a:pt x="36" y="8"/>
                    </a:lnTo>
                    <a:lnTo>
                      <a:pt x="36" y="5"/>
                    </a:lnTo>
                    <a:lnTo>
                      <a:pt x="35" y="2"/>
                    </a:lnTo>
                    <a:lnTo>
                      <a:pt x="35" y="2"/>
                    </a:lnTo>
                    <a:lnTo>
                      <a:pt x="34" y="0"/>
                    </a:lnTo>
                    <a:lnTo>
                      <a:pt x="32" y="0"/>
                    </a:lnTo>
                    <a:lnTo>
                      <a:pt x="28"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21" name="Freeform 186">
                <a:extLst>
                  <a:ext uri="{FF2B5EF4-FFF2-40B4-BE49-F238E27FC236}">
                    <a16:creationId xmlns:a16="http://schemas.microsoft.com/office/drawing/2014/main" xmlns="" id="{8C96035F-506A-4AF6-9C95-9ADF1E845252}"/>
                  </a:ext>
                </a:extLst>
              </p:cNvPr>
              <p:cNvSpPr>
                <a:spLocks/>
              </p:cNvSpPr>
              <p:nvPr/>
            </p:nvSpPr>
            <p:spPr bwMode="auto">
              <a:xfrm>
                <a:off x="4210211" y="4160910"/>
                <a:ext cx="82601" cy="109494"/>
              </a:xfrm>
              <a:custGeom>
                <a:avLst/>
                <a:gdLst>
                  <a:gd name="T0" fmla="*/ 28 w 43"/>
                  <a:gd name="T1" fmla="*/ 2 h 57"/>
                  <a:gd name="T2" fmla="*/ 22 w 43"/>
                  <a:gd name="T3" fmla="*/ 9 h 57"/>
                  <a:gd name="T4" fmla="*/ 19 w 43"/>
                  <a:gd name="T5" fmla="*/ 12 h 57"/>
                  <a:gd name="T6" fmla="*/ 18 w 43"/>
                  <a:gd name="T7" fmla="*/ 14 h 57"/>
                  <a:gd name="T8" fmla="*/ 16 w 43"/>
                  <a:gd name="T9" fmla="*/ 17 h 57"/>
                  <a:gd name="T10" fmla="*/ 16 w 43"/>
                  <a:gd name="T11" fmla="*/ 10 h 57"/>
                  <a:gd name="T12" fmla="*/ 15 w 43"/>
                  <a:gd name="T13" fmla="*/ 8 h 57"/>
                  <a:gd name="T14" fmla="*/ 12 w 43"/>
                  <a:gd name="T15" fmla="*/ 9 h 57"/>
                  <a:gd name="T16" fmla="*/ 11 w 43"/>
                  <a:gd name="T17" fmla="*/ 12 h 57"/>
                  <a:gd name="T18" fmla="*/ 8 w 43"/>
                  <a:gd name="T19" fmla="*/ 13 h 57"/>
                  <a:gd name="T20" fmla="*/ 6 w 43"/>
                  <a:gd name="T21" fmla="*/ 16 h 57"/>
                  <a:gd name="T22" fmla="*/ 4 w 43"/>
                  <a:gd name="T23" fmla="*/ 18 h 57"/>
                  <a:gd name="T24" fmla="*/ 4 w 43"/>
                  <a:gd name="T25" fmla="*/ 25 h 57"/>
                  <a:gd name="T26" fmla="*/ 4 w 43"/>
                  <a:gd name="T27" fmla="*/ 29 h 57"/>
                  <a:gd name="T28" fmla="*/ 3 w 43"/>
                  <a:gd name="T29" fmla="*/ 30 h 57"/>
                  <a:gd name="T30" fmla="*/ 0 w 43"/>
                  <a:gd name="T31" fmla="*/ 34 h 57"/>
                  <a:gd name="T32" fmla="*/ 2 w 43"/>
                  <a:gd name="T33" fmla="*/ 41 h 57"/>
                  <a:gd name="T34" fmla="*/ 3 w 43"/>
                  <a:gd name="T35" fmla="*/ 41 h 57"/>
                  <a:gd name="T36" fmla="*/ 8 w 43"/>
                  <a:gd name="T37" fmla="*/ 35 h 57"/>
                  <a:gd name="T38" fmla="*/ 11 w 43"/>
                  <a:gd name="T39" fmla="*/ 31 h 57"/>
                  <a:gd name="T40" fmla="*/ 14 w 43"/>
                  <a:gd name="T41" fmla="*/ 26 h 57"/>
                  <a:gd name="T42" fmla="*/ 15 w 43"/>
                  <a:gd name="T43" fmla="*/ 23 h 57"/>
                  <a:gd name="T44" fmla="*/ 18 w 43"/>
                  <a:gd name="T45" fmla="*/ 23 h 57"/>
                  <a:gd name="T46" fmla="*/ 22 w 43"/>
                  <a:gd name="T47" fmla="*/ 23 h 57"/>
                  <a:gd name="T48" fmla="*/ 23 w 43"/>
                  <a:gd name="T49" fmla="*/ 26 h 57"/>
                  <a:gd name="T50" fmla="*/ 22 w 43"/>
                  <a:gd name="T51" fmla="*/ 27 h 57"/>
                  <a:gd name="T52" fmla="*/ 18 w 43"/>
                  <a:gd name="T53" fmla="*/ 30 h 57"/>
                  <a:gd name="T54" fmla="*/ 16 w 43"/>
                  <a:gd name="T55" fmla="*/ 31 h 57"/>
                  <a:gd name="T56" fmla="*/ 18 w 43"/>
                  <a:gd name="T57" fmla="*/ 35 h 57"/>
                  <a:gd name="T58" fmla="*/ 20 w 43"/>
                  <a:gd name="T59" fmla="*/ 38 h 57"/>
                  <a:gd name="T60" fmla="*/ 22 w 43"/>
                  <a:gd name="T61" fmla="*/ 39 h 57"/>
                  <a:gd name="T62" fmla="*/ 22 w 43"/>
                  <a:gd name="T63" fmla="*/ 43 h 57"/>
                  <a:gd name="T64" fmla="*/ 20 w 43"/>
                  <a:gd name="T65" fmla="*/ 45 h 57"/>
                  <a:gd name="T66" fmla="*/ 18 w 43"/>
                  <a:gd name="T67" fmla="*/ 45 h 57"/>
                  <a:gd name="T68" fmla="*/ 16 w 43"/>
                  <a:gd name="T69" fmla="*/ 46 h 57"/>
                  <a:gd name="T70" fmla="*/ 16 w 43"/>
                  <a:gd name="T71" fmla="*/ 53 h 57"/>
                  <a:gd name="T72" fmla="*/ 16 w 43"/>
                  <a:gd name="T73" fmla="*/ 55 h 57"/>
                  <a:gd name="T74" fmla="*/ 18 w 43"/>
                  <a:gd name="T75" fmla="*/ 57 h 57"/>
                  <a:gd name="T76" fmla="*/ 19 w 43"/>
                  <a:gd name="T77" fmla="*/ 57 h 57"/>
                  <a:gd name="T78" fmla="*/ 23 w 43"/>
                  <a:gd name="T79" fmla="*/ 55 h 57"/>
                  <a:gd name="T80" fmla="*/ 26 w 43"/>
                  <a:gd name="T81" fmla="*/ 51 h 57"/>
                  <a:gd name="T82" fmla="*/ 27 w 43"/>
                  <a:gd name="T83" fmla="*/ 49 h 57"/>
                  <a:gd name="T84" fmla="*/ 30 w 43"/>
                  <a:gd name="T85" fmla="*/ 49 h 57"/>
                  <a:gd name="T86" fmla="*/ 34 w 43"/>
                  <a:gd name="T87" fmla="*/ 47 h 57"/>
                  <a:gd name="T88" fmla="*/ 40 w 43"/>
                  <a:gd name="T89" fmla="*/ 43 h 57"/>
                  <a:gd name="T90" fmla="*/ 43 w 43"/>
                  <a:gd name="T91" fmla="*/ 41 h 57"/>
                  <a:gd name="T92" fmla="*/ 43 w 43"/>
                  <a:gd name="T93" fmla="*/ 35 h 57"/>
                  <a:gd name="T94" fmla="*/ 42 w 43"/>
                  <a:gd name="T95" fmla="*/ 31 h 57"/>
                  <a:gd name="T96" fmla="*/ 40 w 43"/>
                  <a:gd name="T97" fmla="*/ 29 h 57"/>
                  <a:gd name="T98" fmla="*/ 40 w 43"/>
                  <a:gd name="T99" fmla="*/ 25 h 57"/>
                  <a:gd name="T100" fmla="*/ 36 w 43"/>
                  <a:gd name="T101" fmla="*/ 22 h 57"/>
                  <a:gd name="T102" fmla="*/ 36 w 43"/>
                  <a:gd name="T103" fmla="*/ 17 h 57"/>
                  <a:gd name="T104" fmla="*/ 36 w 43"/>
                  <a:gd name="T105" fmla="*/ 13 h 57"/>
                  <a:gd name="T106" fmla="*/ 36 w 43"/>
                  <a:gd name="T107" fmla="*/ 8 h 57"/>
                  <a:gd name="T108" fmla="*/ 36 w 43"/>
                  <a:gd name="T109" fmla="*/ 5 h 57"/>
                  <a:gd name="T110" fmla="*/ 35 w 43"/>
                  <a:gd name="T111" fmla="*/ 2 h 57"/>
                  <a:gd name="T112" fmla="*/ 32 w 43"/>
                  <a:gd name="T11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 h="57">
                    <a:moveTo>
                      <a:pt x="28" y="2"/>
                    </a:moveTo>
                    <a:lnTo>
                      <a:pt x="28" y="2"/>
                    </a:lnTo>
                    <a:lnTo>
                      <a:pt x="22" y="9"/>
                    </a:lnTo>
                    <a:lnTo>
                      <a:pt x="22" y="9"/>
                    </a:lnTo>
                    <a:lnTo>
                      <a:pt x="20" y="10"/>
                    </a:lnTo>
                    <a:lnTo>
                      <a:pt x="19" y="12"/>
                    </a:lnTo>
                    <a:lnTo>
                      <a:pt x="19" y="12"/>
                    </a:lnTo>
                    <a:lnTo>
                      <a:pt x="18" y="14"/>
                    </a:lnTo>
                    <a:lnTo>
                      <a:pt x="16" y="17"/>
                    </a:lnTo>
                    <a:lnTo>
                      <a:pt x="16" y="17"/>
                    </a:lnTo>
                    <a:lnTo>
                      <a:pt x="16" y="10"/>
                    </a:lnTo>
                    <a:lnTo>
                      <a:pt x="16" y="10"/>
                    </a:lnTo>
                    <a:lnTo>
                      <a:pt x="15" y="8"/>
                    </a:lnTo>
                    <a:lnTo>
                      <a:pt x="15" y="8"/>
                    </a:lnTo>
                    <a:lnTo>
                      <a:pt x="14" y="8"/>
                    </a:lnTo>
                    <a:lnTo>
                      <a:pt x="12" y="9"/>
                    </a:lnTo>
                    <a:lnTo>
                      <a:pt x="12" y="9"/>
                    </a:lnTo>
                    <a:lnTo>
                      <a:pt x="11" y="12"/>
                    </a:lnTo>
                    <a:lnTo>
                      <a:pt x="11" y="12"/>
                    </a:lnTo>
                    <a:lnTo>
                      <a:pt x="8" y="13"/>
                    </a:lnTo>
                    <a:lnTo>
                      <a:pt x="8" y="13"/>
                    </a:lnTo>
                    <a:lnTo>
                      <a:pt x="6" y="16"/>
                    </a:lnTo>
                    <a:lnTo>
                      <a:pt x="4" y="18"/>
                    </a:lnTo>
                    <a:lnTo>
                      <a:pt x="4" y="18"/>
                    </a:lnTo>
                    <a:lnTo>
                      <a:pt x="4" y="25"/>
                    </a:lnTo>
                    <a:lnTo>
                      <a:pt x="4" y="25"/>
                    </a:lnTo>
                    <a:lnTo>
                      <a:pt x="4" y="29"/>
                    </a:lnTo>
                    <a:lnTo>
                      <a:pt x="4" y="29"/>
                    </a:lnTo>
                    <a:lnTo>
                      <a:pt x="3" y="30"/>
                    </a:lnTo>
                    <a:lnTo>
                      <a:pt x="3" y="30"/>
                    </a:lnTo>
                    <a:lnTo>
                      <a:pt x="2" y="31"/>
                    </a:lnTo>
                    <a:lnTo>
                      <a:pt x="0" y="34"/>
                    </a:lnTo>
                    <a:lnTo>
                      <a:pt x="0" y="34"/>
                    </a:lnTo>
                    <a:lnTo>
                      <a:pt x="2" y="41"/>
                    </a:lnTo>
                    <a:lnTo>
                      <a:pt x="2" y="41"/>
                    </a:lnTo>
                    <a:lnTo>
                      <a:pt x="3" y="41"/>
                    </a:lnTo>
                    <a:lnTo>
                      <a:pt x="6" y="39"/>
                    </a:lnTo>
                    <a:lnTo>
                      <a:pt x="8" y="35"/>
                    </a:lnTo>
                    <a:lnTo>
                      <a:pt x="8" y="35"/>
                    </a:lnTo>
                    <a:lnTo>
                      <a:pt x="11" y="31"/>
                    </a:lnTo>
                    <a:lnTo>
                      <a:pt x="14" y="26"/>
                    </a:lnTo>
                    <a:lnTo>
                      <a:pt x="14" y="26"/>
                    </a:lnTo>
                    <a:lnTo>
                      <a:pt x="15" y="23"/>
                    </a:lnTo>
                    <a:lnTo>
                      <a:pt x="15" y="23"/>
                    </a:lnTo>
                    <a:lnTo>
                      <a:pt x="16" y="23"/>
                    </a:lnTo>
                    <a:lnTo>
                      <a:pt x="18" y="23"/>
                    </a:lnTo>
                    <a:lnTo>
                      <a:pt x="18" y="23"/>
                    </a:lnTo>
                    <a:lnTo>
                      <a:pt x="22" y="23"/>
                    </a:lnTo>
                    <a:lnTo>
                      <a:pt x="23" y="25"/>
                    </a:lnTo>
                    <a:lnTo>
                      <a:pt x="23" y="26"/>
                    </a:lnTo>
                    <a:lnTo>
                      <a:pt x="23" y="26"/>
                    </a:lnTo>
                    <a:lnTo>
                      <a:pt x="22" y="27"/>
                    </a:lnTo>
                    <a:lnTo>
                      <a:pt x="20" y="29"/>
                    </a:lnTo>
                    <a:lnTo>
                      <a:pt x="18" y="30"/>
                    </a:lnTo>
                    <a:lnTo>
                      <a:pt x="16" y="31"/>
                    </a:lnTo>
                    <a:lnTo>
                      <a:pt x="16" y="31"/>
                    </a:lnTo>
                    <a:lnTo>
                      <a:pt x="16" y="34"/>
                    </a:lnTo>
                    <a:lnTo>
                      <a:pt x="18" y="35"/>
                    </a:lnTo>
                    <a:lnTo>
                      <a:pt x="18" y="35"/>
                    </a:lnTo>
                    <a:lnTo>
                      <a:pt x="20" y="38"/>
                    </a:lnTo>
                    <a:lnTo>
                      <a:pt x="20" y="38"/>
                    </a:lnTo>
                    <a:lnTo>
                      <a:pt x="22" y="39"/>
                    </a:lnTo>
                    <a:lnTo>
                      <a:pt x="22" y="39"/>
                    </a:lnTo>
                    <a:lnTo>
                      <a:pt x="22" y="43"/>
                    </a:lnTo>
                    <a:lnTo>
                      <a:pt x="22" y="43"/>
                    </a:lnTo>
                    <a:lnTo>
                      <a:pt x="20" y="45"/>
                    </a:lnTo>
                    <a:lnTo>
                      <a:pt x="20" y="45"/>
                    </a:lnTo>
                    <a:lnTo>
                      <a:pt x="18" y="45"/>
                    </a:lnTo>
                    <a:lnTo>
                      <a:pt x="16" y="46"/>
                    </a:lnTo>
                    <a:lnTo>
                      <a:pt x="16" y="46"/>
                    </a:lnTo>
                    <a:lnTo>
                      <a:pt x="16" y="49"/>
                    </a:lnTo>
                    <a:lnTo>
                      <a:pt x="16" y="53"/>
                    </a:lnTo>
                    <a:lnTo>
                      <a:pt x="16" y="53"/>
                    </a:lnTo>
                    <a:lnTo>
                      <a:pt x="16" y="55"/>
                    </a:lnTo>
                    <a:lnTo>
                      <a:pt x="16" y="55"/>
                    </a:lnTo>
                    <a:lnTo>
                      <a:pt x="18" y="57"/>
                    </a:lnTo>
                    <a:lnTo>
                      <a:pt x="19" y="57"/>
                    </a:lnTo>
                    <a:lnTo>
                      <a:pt x="19" y="57"/>
                    </a:lnTo>
                    <a:lnTo>
                      <a:pt x="22" y="57"/>
                    </a:lnTo>
                    <a:lnTo>
                      <a:pt x="23" y="55"/>
                    </a:lnTo>
                    <a:lnTo>
                      <a:pt x="26" y="51"/>
                    </a:lnTo>
                    <a:lnTo>
                      <a:pt x="26" y="51"/>
                    </a:lnTo>
                    <a:lnTo>
                      <a:pt x="27" y="49"/>
                    </a:lnTo>
                    <a:lnTo>
                      <a:pt x="27" y="49"/>
                    </a:lnTo>
                    <a:lnTo>
                      <a:pt x="30" y="49"/>
                    </a:lnTo>
                    <a:lnTo>
                      <a:pt x="30" y="49"/>
                    </a:lnTo>
                    <a:lnTo>
                      <a:pt x="34" y="47"/>
                    </a:lnTo>
                    <a:lnTo>
                      <a:pt x="34" y="47"/>
                    </a:lnTo>
                    <a:lnTo>
                      <a:pt x="36" y="46"/>
                    </a:lnTo>
                    <a:lnTo>
                      <a:pt x="40" y="43"/>
                    </a:lnTo>
                    <a:lnTo>
                      <a:pt x="40" y="43"/>
                    </a:lnTo>
                    <a:lnTo>
                      <a:pt x="43" y="41"/>
                    </a:lnTo>
                    <a:lnTo>
                      <a:pt x="43" y="35"/>
                    </a:lnTo>
                    <a:lnTo>
                      <a:pt x="43" y="35"/>
                    </a:lnTo>
                    <a:lnTo>
                      <a:pt x="42" y="31"/>
                    </a:lnTo>
                    <a:lnTo>
                      <a:pt x="42" y="31"/>
                    </a:lnTo>
                    <a:lnTo>
                      <a:pt x="40" y="29"/>
                    </a:lnTo>
                    <a:lnTo>
                      <a:pt x="40" y="29"/>
                    </a:lnTo>
                    <a:lnTo>
                      <a:pt x="40" y="27"/>
                    </a:lnTo>
                    <a:lnTo>
                      <a:pt x="40" y="25"/>
                    </a:lnTo>
                    <a:lnTo>
                      <a:pt x="40" y="25"/>
                    </a:lnTo>
                    <a:lnTo>
                      <a:pt x="36" y="22"/>
                    </a:lnTo>
                    <a:lnTo>
                      <a:pt x="36" y="22"/>
                    </a:lnTo>
                    <a:lnTo>
                      <a:pt x="36" y="17"/>
                    </a:lnTo>
                    <a:lnTo>
                      <a:pt x="36" y="17"/>
                    </a:lnTo>
                    <a:lnTo>
                      <a:pt x="36" y="13"/>
                    </a:lnTo>
                    <a:lnTo>
                      <a:pt x="36" y="13"/>
                    </a:lnTo>
                    <a:lnTo>
                      <a:pt x="36" y="8"/>
                    </a:lnTo>
                    <a:lnTo>
                      <a:pt x="36" y="8"/>
                    </a:lnTo>
                    <a:lnTo>
                      <a:pt x="36" y="5"/>
                    </a:lnTo>
                    <a:lnTo>
                      <a:pt x="35" y="2"/>
                    </a:lnTo>
                    <a:lnTo>
                      <a:pt x="35" y="2"/>
                    </a:lnTo>
                    <a:lnTo>
                      <a:pt x="34" y="0"/>
                    </a:lnTo>
                    <a:lnTo>
                      <a:pt x="32" y="0"/>
                    </a:lnTo>
                    <a:lnTo>
                      <a:pt x="28"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22" name="Freeform 187">
                <a:extLst>
                  <a:ext uri="{FF2B5EF4-FFF2-40B4-BE49-F238E27FC236}">
                    <a16:creationId xmlns:a16="http://schemas.microsoft.com/office/drawing/2014/main" xmlns="" id="{2E43A1DB-D9ED-44DD-903A-982867291D73}"/>
                  </a:ext>
                </a:extLst>
              </p:cNvPr>
              <p:cNvSpPr>
                <a:spLocks/>
              </p:cNvSpPr>
              <p:nvPr/>
            </p:nvSpPr>
            <p:spPr bwMode="auto">
              <a:xfrm>
                <a:off x="4336993" y="4226222"/>
                <a:ext cx="9605" cy="23051"/>
              </a:xfrm>
              <a:custGeom>
                <a:avLst/>
                <a:gdLst>
                  <a:gd name="T0" fmla="*/ 0 w 5"/>
                  <a:gd name="T1" fmla="*/ 5 h 12"/>
                  <a:gd name="T2" fmla="*/ 0 w 5"/>
                  <a:gd name="T3" fmla="*/ 5 h 12"/>
                  <a:gd name="T4" fmla="*/ 0 w 5"/>
                  <a:gd name="T5" fmla="*/ 9 h 12"/>
                  <a:gd name="T6" fmla="*/ 1 w 5"/>
                  <a:gd name="T7" fmla="*/ 12 h 12"/>
                  <a:gd name="T8" fmla="*/ 1 w 5"/>
                  <a:gd name="T9" fmla="*/ 12 h 12"/>
                  <a:gd name="T10" fmla="*/ 4 w 5"/>
                  <a:gd name="T11" fmla="*/ 11 h 12"/>
                  <a:gd name="T12" fmla="*/ 5 w 5"/>
                  <a:gd name="T13" fmla="*/ 8 h 12"/>
                  <a:gd name="T14" fmla="*/ 4 w 5"/>
                  <a:gd name="T15" fmla="*/ 3 h 12"/>
                  <a:gd name="T16" fmla="*/ 4 w 5"/>
                  <a:gd name="T17" fmla="*/ 3 h 12"/>
                  <a:gd name="T18" fmla="*/ 2 w 5"/>
                  <a:gd name="T19" fmla="*/ 0 h 12"/>
                  <a:gd name="T20" fmla="*/ 2 w 5"/>
                  <a:gd name="T21" fmla="*/ 0 h 12"/>
                  <a:gd name="T22" fmla="*/ 1 w 5"/>
                  <a:gd name="T23" fmla="*/ 0 h 12"/>
                  <a:gd name="T24" fmla="*/ 1 w 5"/>
                  <a:gd name="T25" fmla="*/ 0 h 12"/>
                  <a:gd name="T26" fmla="*/ 0 w 5"/>
                  <a:gd name="T27" fmla="*/ 3 h 12"/>
                  <a:gd name="T28" fmla="*/ 0 w 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2">
                    <a:moveTo>
                      <a:pt x="0" y="5"/>
                    </a:moveTo>
                    <a:lnTo>
                      <a:pt x="0" y="5"/>
                    </a:lnTo>
                    <a:lnTo>
                      <a:pt x="0" y="9"/>
                    </a:lnTo>
                    <a:lnTo>
                      <a:pt x="1" y="12"/>
                    </a:lnTo>
                    <a:lnTo>
                      <a:pt x="1" y="12"/>
                    </a:lnTo>
                    <a:lnTo>
                      <a:pt x="4" y="11"/>
                    </a:lnTo>
                    <a:lnTo>
                      <a:pt x="5" y="8"/>
                    </a:lnTo>
                    <a:lnTo>
                      <a:pt x="4" y="3"/>
                    </a:lnTo>
                    <a:lnTo>
                      <a:pt x="4" y="3"/>
                    </a:lnTo>
                    <a:lnTo>
                      <a:pt x="2" y="0"/>
                    </a:lnTo>
                    <a:lnTo>
                      <a:pt x="2" y="0"/>
                    </a:lnTo>
                    <a:lnTo>
                      <a:pt x="1" y="0"/>
                    </a:lnTo>
                    <a:lnTo>
                      <a:pt x="1" y="0"/>
                    </a:lnTo>
                    <a:lnTo>
                      <a:pt x="0" y="3"/>
                    </a:lnTo>
                    <a:lnTo>
                      <a:pt x="0" y="5"/>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23" name="Freeform 188">
                <a:extLst>
                  <a:ext uri="{FF2B5EF4-FFF2-40B4-BE49-F238E27FC236}">
                    <a16:creationId xmlns:a16="http://schemas.microsoft.com/office/drawing/2014/main" xmlns="" id="{CF559334-4EE5-4375-B1DA-083739C8D3F8}"/>
                  </a:ext>
                </a:extLst>
              </p:cNvPr>
              <p:cNvSpPr>
                <a:spLocks/>
              </p:cNvSpPr>
              <p:nvPr/>
            </p:nvSpPr>
            <p:spPr bwMode="auto">
              <a:xfrm>
                <a:off x="4336993" y="4226222"/>
                <a:ext cx="9605" cy="23051"/>
              </a:xfrm>
              <a:custGeom>
                <a:avLst/>
                <a:gdLst>
                  <a:gd name="T0" fmla="*/ 0 w 5"/>
                  <a:gd name="T1" fmla="*/ 5 h 12"/>
                  <a:gd name="T2" fmla="*/ 0 w 5"/>
                  <a:gd name="T3" fmla="*/ 5 h 12"/>
                  <a:gd name="T4" fmla="*/ 0 w 5"/>
                  <a:gd name="T5" fmla="*/ 9 h 12"/>
                  <a:gd name="T6" fmla="*/ 1 w 5"/>
                  <a:gd name="T7" fmla="*/ 12 h 12"/>
                  <a:gd name="T8" fmla="*/ 1 w 5"/>
                  <a:gd name="T9" fmla="*/ 12 h 12"/>
                  <a:gd name="T10" fmla="*/ 4 w 5"/>
                  <a:gd name="T11" fmla="*/ 11 h 12"/>
                  <a:gd name="T12" fmla="*/ 5 w 5"/>
                  <a:gd name="T13" fmla="*/ 8 h 12"/>
                  <a:gd name="T14" fmla="*/ 4 w 5"/>
                  <a:gd name="T15" fmla="*/ 3 h 12"/>
                  <a:gd name="T16" fmla="*/ 4 w 5"/>
                  <a:gd name="T17" fmla="*/ 3 h 12"/>
                  <a:gd name="T18" fmla="*/ 2 w 5"/>
                  <a:gd name="T19" fmla="*/ 0 h 12"/>
                  <a:gd name="T20" fmla="*/ 2 w 5"/>
                  <a:gd name="T21" fmla="*/ 0 h 12"/>
                  <a:gd name="T22" fmla="*/ 1 w 5"/>
                  <a:gd name="T23" fmla="*/ 0 h 12"/>
                  <a:gd name="T24" fmla="*/ 1 w 5"/>
                  <a:gd name="T25" fmla="*/ 0 h 12"/>
                  <a:gd name="T26" fmla="*/ 0 w 5"/>
                  <a:gd name="T27" fmla="*/ 3 h 12"/>
                  <a:gd name="T28" fmla="*/ 0 w 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2">
                    <a:moveTo>
                      <a:pt x="0" y="5"/>
                    </a:moveTo>
                    <a:lnTo>
                      <a:pt x="0" y="5"/>
                    </a:lnTo>
                    <a:lnTo>
                      <a:pt x="0" y="9"/>
                    </a:lnTo>
                    <a:lnTo>
                      <a:pt x="1" y="12"/>
                    </a:lnTo>
                    <a:lnTo>
                      <a:pt x="1" y="12"/>
                    </a:lnTo>
                    <a:lnTo>
                      <a:pt x="4" y="11"/>
                    </a:lnTo>
                    <a:lnTo>
                      <a:pt x="5" y="8"/>
                    </a:lnTo>
                    <a:lnTo>
                      <a:pt x="4" y="3"/>
                    </a:lnTo>
                    <a:lnTo>
                      <a:pt x="4" y="3"/>
                    </a:lnTo>
                    <a:lnTo>
                      <a:pt x="2" y="0"/>
                    </a:lnTo>
                    <a:lnTo>
                      <a:pt x="2" y="0"/>
                    </a:lnTo>
                    <a:lnTo>
                      <a:pt x="1" y="0"/>
                    </a:lnTo>
                    <a:lnTo>
                      <a:pt x="1" y="0"/>
                    </a:lnTo>
                    <a:lnTo>
                      <a:pt x="0" y="3"/>
                    </a:lnTo>
                    <a:lnTo>
                      <a:pt x="0" y="5"/>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24" name="Freeform 189">
                <a:extLst>
                  <a:ext uri="{FF2B5EF4-FFF2-40B4-BE49-F238E27FC236}">
                    <a16:creationId xmlns:a16="http://schemas.microsoft.com/office/drawing/2014/main" xmlns="" id="{2F471CE8-E7A7-4600-AD61-4624A1D0D0FE}"/>
                  </a:ext>
                </a:extLst>
              </p:cNvPr>
              <p:cNvSpPr>
                <a:spLocks/>
              </p:cNvSpPr>
              <p:nvPr/>
            </p:nvSpPr>
            <p:spPr bwMode="auto">
              <a:xfrm>
                <a:off x="4187159" y="3932317"/>
                <a:ext cx="38419" cy="34577"/>
              </a:xfrm>
              <a:custGeom>
                <a:avLst/>
                <a:gdLst>
                  <a:gd name="T0" fmla="*/ 2 w 20"/>
                  <a:gd name="T1" fmla="*/ 14 h 18"/>
                  <a:gd name="T2" fmla="*/ 2 w 20"/>
                  <a:gd name="T3" fmla="*/ 14 h 18"/>
                  <a:gd name="T4" fmla="*/ 3 w 20"/>
                  <a:gd name="T5" fmla="*/ 13 h 18"/>
                  <a:gd name="T6" fmla="*/ 3 w 20"/>
                  <a:gd name="T7" fmla="*/ 13 h 18"/>
                  <a:gd name="T8" fmla="*/ 6 w 20"/>
                  <a:gd name="T9" fmla="*/ 9 h 18"/>
                  <a:gd name="T10" fmla="*/ 6 w 20"/>
                  <a:gd name="T11" fmla="*/ 9 h 18"/>
                  <a:gd name="T12" fmla="*/ 8 w 20"/>
                  <a:gd name="T13" fmla="*/ 6 h 18"/>
                  <a:gd name="T14" fmla="*/ 8 w 20"/>
                  <a:gd name="T15" fmla="*/ 6 h 18"/>
                  <a:gd name="T16" fmla="*/ 11 w 20"/>
                  <a:gd name="T17" fmla="*/ 5 h 18"/>
                  <a:gd name="T18" fmla="*/ 11 w 20"/>
                  <a:gd name="T19" fmla="*/ 5 h 18"/>
                  <a:gd name="T20" fmla="*/ 11 w 20"/>
                  <a:gd name="T21" fmla="*/ 4 h 18"/>
                  <a:gd name="T22" fmla="*/ 11 w 20"/>
                  <a:gd name="T23" fmla="*/ 4 h 18"/>
                  <a:gd name="T24" fmla="*/ 16 w 20"/>
                  <a:gd name="T25" fmla="*/ 1 h 18"/>
                  <a:gd name="T26" fmla="*/ 16 w 20"/>
                  <a:gd name="T27" fmla="*/ 1 h 18"/>
                  <a:gd name="T28" fmla="*/ 18 w 20"/>
                  <a:gd name="T29" fmla="*/ 0 h 18"/>
                  <a:gd name="T30" fmla="*/ 20 w 20"/>
                  <a:gd name="T31" fmla="*/ 0 h 18"/>
                  <a:gd name="T32" fmla="*/ 20 w 20"/>
                  <a:gd name="T33" fmla="*/ 0 h 18"/>
                  <a:gd name="T34" fmla="*/ 20 w 20"/>
                  <a:gd name="T35" fmla="*/ 2 h 18"/>
                  <a:gd name="T36" fmla="*/ 20 w 20"/>
                  <a:gd name="T37" fmla="*/ 4 h 18"/>
                  <a:gd name="T38" fmla="*/ 20 w 20"/>
                  <a:gd name="T39" fmla="*/ 4 h 18"/>
                  <a:gd name="T40" fmla="*/ 18 w 20"/>
                  <a:gd name="T41" fmla="*/ 8 h 18"/>
                  <a:gd name="T42" fmla="*/ 15 w 20"/>
                  <a:gd name="T43" fmla="*/ 10 h 18"/>
                  <a:gd name="T44" fmla="*/ 15 w 20"/>
                  <a:gd name="T45" fmla="*/ 10 h 18"/>
                  <a:gd name="T46" fmla="*/ 10 w 20"/>
                  <a:gd name="T47" fmla="*/ 14 h 18"/>
                  <a:gd name="T48" fmla="*/ 10 w 20"/>
                  <a:gd name="T49" fmla="*/ 14 h 18"/>
                  <a:gd name="T50" fmla="*/ 7 w 20"/>
                  <a:gd name="T51" fmla="*/ 17 h 18"/>
                  <a:gd name="T52" fmla="*/ 4 w 20"/>
                  <a:gd name="T53" fmla="*/ 17 h 18"/>
                  <a:gd name="T54" fmla="*/ 4 w 20"/>
                  <a:gd name="T55" fmla="*/ 17 h 18"/>
                  <a:gd name="T56" fmla="*/ 2 w 20"/>
                  <a:gd name="T57" fmla="*/ 18 h 18"/>
                  <a:gd name="T58" fmla="*/ 0 w 20"/>
                  <a:gd name="T59" fmla="*/ 17 h 18"/>
                  <a:gd name="T60" fmla="*/ 0 w 20"/>
                  <a:gd name="T61" fmla="*/ 17 h 18"/>
                  <a:gd name="T62" fmla="*/ 0 w 20"/>
                  <a:gd name="T63" fmla="*/ 15 h 18"/>
                  <a:gd name="T64" fmla="*/ 2 w 20"/>
                  <a:gd name="T6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8">
                    <a:moveTo>
                      <a:pt x="2" y="14"/>
                    </a:moveTo>
                    <a:lnTo>
                      <a:pt x="2" y="14"/>
                    </a:lnTo>
                    <a:lnTo>
                      <a:pt x="3" y="13"/>
                    </a:lnTo>
                    <a:lnTo>
                      <a:pt x="3" y="13"/>
                    </a:lnTo>
                    <a:lnTo>
                      <a:pt x="6" y="9"/>
                    </a:lnTo>
                    <a:lnTo>
                      <a:pt x="6" y="9"/>
                    </a:lnTo>
                    <a:lnTo>
                      <a:pt x="8" y="6"/>
                    </a:lnTo>
                    <a:lnTo>
                      <a:pt x="8" y="6"/>
                    </a:lnTo>
                    <a:lnTo>
                      <a:pt x="11" y="5"/>
                    </a:lnTo>
                    <a:lnTo>
                      <a:pt x="11" y="5"/>
                    </a:lnTo>
                    <a:lnTo>
                      <a:pt x="11" y="4"/>
                    </a:lnTo>
                    <a:lnTo>
                      <a:pt x="11" y="4"/>
                    </a:lnTo>
                    <a:lnTo>
                      <a:pt x="16" y="1"/>
                    </a:lnTo>
                    <a:lnTo>
                      <a:pt x="16" y="1"/>
                    </a:lnTo>
                    <a:lnTo>
                      <a:pt x="18" y="0"/>
                    </a:lnTo>
                    <a:lnTo>
                      <a:pt x="20" y="0"/>
                    </a:lnTo>
                    <a:lnTo>
                      <a:pt x="20" y="0"/>
                    </a:lnTo>
                    <a:lnTo>
                      <a:pt x="20" y="2"/>
                    </a:lnTo>
                    <a:lnTo>
                      <a:pt x="20" y="4"/>
                    </a:lnTo>
                    <a:lnTo>
                      <a:pt x="20" y="4"/>
                    </a:lnTo>
                    <a:lnTo>
                      <a:pt x="18" y="8"/>
                    </a:lnTo>
                    <a:lnTo>
                      <a:pt x="15" y="10"/>
                    </a:lnTo>
                    <a:lnTo>
                      <a:pt x="15" y="10"/>
                    </a:lnTo>
                    <a:lnTo>
                      <a:pt x="10" y="14"/>
                    </a:lnTo>
                    <a:lnTo>
                      <a:pt x="10" y="14"/>
                    </a:lnTo>
                    <a:lnTo>
                      <a:pt x="7" y="17"/>
                    </a:lnTo>
                    <a:lnTo>
                      <a:pt x="4" y="17"/>
                    </a:lnTo>
                    <a:lnTo>
                      <a:pt x="4" y="17"/>
                    </a:lnTo>
                    <a:lnTo>
                      <a:pt x="2" y="18"/>
                    </a:lnTo>
                    <a:lnTo>
                      <a:pt x="0" y="17"/>
                    </a:lnTo>
                    <a:lnTo>
                      <a:pt x="0" y="17"/>
                    </a:lnTo>
                    <a:lnTo>
                      <a:pt x="0" y="15"/>
                    </a:lnTo>
                    <a:lnTo>
                      <a:pt x="2" y="14"/>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25" name="Freeform 190">
                <a:extLst>
                  <a:ext uri="{FF2B5EF4-FFF2-40B4-BE49-F238E27FC236}">
                    <a16:creationId xmlns:a16="http://schemas.microsoft.com/office/drawing/2014/main" xmlns="" id="{8F2B93F5-809C-4E9B-B06B-44EC1FD746B7}"/>
                  </a:ext>
                </a:extLst>
              </p:cNvPr>
              <p:cNvSpPr>
                <a:spLocks/>
              </p:cNvSpPr>
              <p:nvPr/>
            </p:nvSpPr>
            <p:spPr bwMode="auto">
              <a:xfrm>
                <a:off x="4187159" y="3932317"/>
                <a:ext cx="38419" cy="34577"/>
              </a:xfrm>
              <a:custGeom>
                <a:avLst/>
                <a:gdLst>
                  <a:gd name="T0" fmla="*/ 2 w 20"/>
                  <a:gd name="T1" fmla="*/ 14 h 18"/>
                  <a:gd name="T2" fmla="*/ 2 w 20"/>
                  <a:gd name="T3" fmla="*/ 14 h 18"/>
                  <a:gd name="T4" fmla="*/ 3 w 20"/>
                  <a:gd name="T5" fmla="*/ 13 h 18"/>
                  <a:gd name="T6" fmla="*/ 3 w 20"/>
                  <a:gd name="T7" fmla="*/ 13 h 18"/>
                  <a:gd name="T8" fmla="*/ 6 w 20"/>
                  <a:gd name="T9" fmla="*/ 9 h 18"/>
                  <a:gd name="T10" fmla="*/ 6 w 20"/>
                  <a:gd name="T11" fmla="*/ 9 h 18"/>
                  <a:gd name="T12" fmla="*/ 8 w 20"/>
                  <a:gd name="T13" fmla="*/ 6 h 18"/>
                  <a:gd name="T14" fmla="*/ 8 w 20"/>
                  <a:gd name="T15" fmla="*/ 6 h 18"/>
                  <a:gd name="T16" fmla="*/ 11 w 20"/>
                  <a:gd name="T17" fmla="*/ 5 h 18"/>
                  <a:gd name="T18" fmla="*/ 11 w 20"/>
                  <a:gd name="T19" fmla="*/ 5 h 18"/>
                  <a:gd name="T20" fmla="*/ 11 w 20"/>
                  <a:gd name="T21" fmla="*/ 4 h 18"/>
                  <a:gd name="T22" fmla="*/ 11 w 20"/>
                  <a:gd name="T23" fmla="*/ 4 h 18"/>
                  <a:gd name="T24" fmla="*/ 16 w 20"/>
                  <a:gd name="T25" fmla="*/ 1 h 18"/>
                  <a:gd name="T26" fmla="*/ 16 w 20"/>
                  <a:gd name="T27" fmla="*/ 1 h 18"/>
                  <a:gd name="T28" fmla="*/ 18 w 20"/>
                  <a:gd name="T29" fmla="*/ 0 h 18"/>
                  <a:gd name="T30" fmla="*/ 20 w 20"/>
                  <a:gd name="T31" fmla="*/ 0 h 18"/>
                  <a:gd name="T32" fmla="*/ 20 w 20"/>
                  <a:gd name="T33" fmla="*/ 0 h 18"/>
                  <a:gd name="T34" fmla="*/ 20 w 20"/>
                  <a:gd name="T35" fmla="*/ 2 h 18"/>
                  <a:gd name="T36" fmla="*/ 20 w 20"/>
                  <a:gd name="T37" fmla="*/ 4 h 18"/>
                  <a:gd name="T38" fmla="*/ 20 w 20"/>
                  <a:gd name="T39" fmla="*/ 4 h 18"/>
                  <a:gd name="T40" fmla="*/ 18 w 20"/>
                  <a:gd name="T41" fmla="*/ 8 h 18"/>
                  <a:gd name="T42" fmla="*/ 15 w 20"/>
                  <a:gd name="T43" fmla="*/ 10 h 18"/>
                  <a:gd name="T44" fmla="*/ 15 w 20"/>
                  <a:gd name="T45" fmla="*/ 10 h 18"/>
                  <a:gd name="T46" fmla="*/ 10 w 20"/>
                  <a:gd name="T47" fmla="*/ 14 h 18"/>
                  <a:gd name="T48" fmla="*/ 10 w 20"/>
                  <a:gd name="T49" fmla="*/ 14 h 18"/>
                  <a:gd name="T50" fmla="*/ 7 w 20"/>
                  <a:gd name="T51" fmla="*/ 17 h 18"/>
                  <a:gd name="T52" fmla="*/ 4 w 20"/>
                  <a:gd name="T53" fmla="*/ 17 h 18"/>
                  <a:gd name="T54" fmla="*/ 4 w 20"/>
                  <a:gd name="T55" fmla="*/ 17 h 18"/>
                  <a:gd name="T56" fmla="*/ 2 w 20"/>
                  <a:gd name="T57" fmla="*/ 18 h 18"/>
                  <a:gd name="T58" fmla="*/ 0 w 20"/>
                  <a:gd name="T59" fmla="*/ 17 h 18"/>
                  <a:gd name="T60" fmla="*/ 0 w 20"/>
                  <a:gd name="T61" fmla="*/ 17 h 18"/>
                  <a:gd name="T62" fmla="*/ 0 w 20"/>
                  <a:gd name="T63" fmla="*/ 15 h 18"/>
                  <a:gd name="T64" fmla="*/ 2 w 20"/>
                  <a:gd name="T6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8">
                    <a:moveTo>
                      <a:pt x="2" y="14"/>
                    </a:moveTo>
                    <a:lnTo>
                      <a:pt x="2" y="14"/>
                    </a:lnTo>
                    <a:lnTo>
                      <a:pt x="3" y="13"/>
                    </a:lnTo>
                    <a:lnTo>
                      <a:pt x="3" y="13"/>
                    </a:lnTo>
                    <a:lnTo>
                      <a:pt x="6" y="9"/>
                    </a:lnTo>
                    <a:lnTo>
                      <a:pt x="6" y="9"/>
                    </a:lnTo>
                    <a:lnTo>
                      <a:pt x="8" y="6"/>
                    </a:lnTo>
                    <a:lnTo>
                      <a:pt x="8" y="6"/>
                    </a:lnTo>
                    <a:lnTo>
                      <a:pt x="11" y="5"/>
                    </a:lnTo>
                    <a:lnTo>
                      <a:pt x="11" y="5"/>
                    </a:lnTo>
                    <a:lnTo>
                      <a:pt x="11" y="4"/>
                    </a:lnTo>
                    <a:lnTo>
                      <a:pt x="11" y="4"/>
                    </a:lnTo>
                    <a:lnTo>
                      <a:pt x="16" y="1"/>
                    </a:lnTo>
                    <a:lnTo>
                      <a:pt x="16" y="1"/>
                    </a:lnTo>
                    <a:lnTo>
                      <a:pt x="18" y="0"/>
                    </a:lnTo>
                    <a:lnTo>
                      <a:pt x="20" y="0"/>
                    </a:lnTo>
                    <a:lnTo>
                      <a:pt x="20" y="0"/>
                    </a:lnTo>
                    <a:lnTo>
                      <a:pt x="20" y="2"/>
                    </a:lnTo>
                    <a:lnTo>
                      <a:pt x="20" y="4"/>
                    </a:lnTo>
                    <a:lnTo>
                      <a:pt x="20" y="4"/>
                    </a:lnTo>
                    <a:lnTo>
                      <a:pt x="18" y="8"/>
                    </a:lnTo>
                    <a:lnTo>
                      <a:pt x="15" y="10"/>
                    </a:lnTo>
                    <a:lnTo>
                      <a:pt x="15" y="10"/>
                    </a:lnTo>
                    <a:lnTo>
                      <a:pt x="10" y="14"/>
                    </a:lnTo>
                    <a:lnTo>
                      <a:pt x="10" y="14"/>
                    </a:lnTo>
                    <a:lnTo>
                      <a:pt x="7" y="17"/>
                    </a:lnTo>
                    <a:lnTo>
                      <a:pt x="4" y="17"/>
                    </a:lnTo>
                    <a:lnTo>
                      <a:pt x="4" y="17"/>
                    </a:lnTo>
                    <a:lnTo>
                      <a:pt x="2" y="18"/>
                    </a:lnTo>
                    <a:lnTo>
                      <a:pt x="0" y="17"/>
                    </a:lnTo>
                    <a:lnTo>
                      <a:pt x="0" y="17"/>
                    </a:lnTo>
                    <a:lnTo>
                      <a:pt x="0" y="15"/>
                    </a:lnTo>
                    <a:lnTo>
                      <a:pt x="2" y="14"/>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26" name="Freeform 191">
                <a:extLst>
                  <a:ext uri="{FF2B5EF4-FFF2-40B4-BE49-F238E27FC236}">
                    <a16:creationId xmlns:a16="http://schemas.microsoft.com/office/drawing/2014/main" xmlns="" id="{208705C8-DB63-4B77-89D1-A2923AF6DAF9}"/>
                  </a:ext>
                </a:extLst>
              </p:cNvPr>
              <p:cNvSpPr>
                <a:spLocks/>
              </p:cNvSpPr>
              <p:nvPr/>
            </p:nvSpPr>
            <p:spPr bwMode="auto">
              <a:xfrm>
                <a:off x="4137214" y="3972657"/>
                <a:ext cx="42261" cy="26893"/>
              </a:xfrm>
              <a:custGeom>
                <a:avLst/>
                <a:gdLst>
                  <a:gd name="T0" fmla="*/ 13 w 22"/>
                  <a:gd name="T1" fmla="*/ 2 h 14"/>
                  <a:gd name="T2" fmla="*/ 13 w 22"/>
                  <a:gd name="T3" fmla="*/ 2 h 14"/>
                  <a:gd name="T4" fmla="*/ 9 w 22"/>
                  <a:gd name="T5" fmla="*/ 2 h 14"/>
                  <a:gd name="T6" fmla="*/ 9 w 22"/>
                  <a:gd name="T7" fmla="*/ 2 h 14"/>
                  <a:gd name="T8" fmla="*/ 7 w 22"/>
                  <a:gd name="T9" fmla="*/ 2 h 14"/>
                  <a:gd name="T10" fmla="*/ 3 w 22"/>
                  <a:gd name="T11" fmla="*/ 2 h 14"/>
                  <a:gd name="T12" fmla="*/ 3 w 22"/>
                  <a:gd name="T13" fmla="*/ 2 h 14"/>
                  <a:gd name="T14" fmla="*/ 0 w 22"/>
                  <a:gd name="T15" fmla="*/ 6 h 14"/>
                  <a:gd name="T16" fmla="*/ 0 w 22"/>
                  <a:gd name="T17" fmla="*/ 6 h 14"/>
                  <a:gd name="T18" fmla="*/ 1 w 22"/>
                  <a:gd name="T19" fmla="*/ 9 h 14"/>
                  <a:gd name="T20" fmla="*/ 1 w 22"/>
                  <a:gd name="T21" fmla="*/ 9 h 14"/>
                  <a:gd name="T22" fmla="*/ 3 w 22"/>
                  <a:gd name="T23" fmla="*/ 12 h 14"/>
                  <a:gd name="T24" fmla="*/ 4 w 22"/>
                  <a:gd name="T25" fmla="*/ 14 h 14"/>
                  <a:gd name="T26" fmla="*/ 4 w 22"/>
                  <a:gd name="T27" fmla="*/ 14 h 14"/>
                  <a:gd name="T28" fmla="*/ 7 w 22"/>
                  <a:gd name="T29" fmla="*/ 14 h 14"/>
                  <a:gd name="T30" fmla="*/ 8 w 22"/>
                  <a:gd name="T31" fmla="*/ 13 h 14"/>
                  <a:gd name="T32" fmla="*/ 8 w 22"/>
                  <a:gd name="T33" fmla="*/ 13 h 14"/>
                  <a:gd name="T34" fmla="*/ 9 w 22"/>
                  <a:gd name="T35" fmla="*/ 10 h 14"/>
                  <a:gd name="T36" fmla="*/ 9 w 22"/>
                  <a:gd name="T37" fmla="*/ 10 h 14"/>
                  <a:gd name="T38" fmla="*/ 11 w 22"/>
                  <a:gd name="T39" fmla="*/ 10 h 14"/>
                  <a:gd name="T40" fmla="*/ 13 w 22"/>
                  <a:gd name="T41" fmla="*/ 9 h 14"/>
                  <a:gd name="T42" fmla="*/ 13 w 22"/>
                  <a:gd name="T43" fmla="*/ 9 h 14"/>
                  <a:gd name="T44" fmla="*/ 16 w 22"/>
                  <a:gd name="T45" fmla="*/ 8 h 14"/>
                  <a:gd name="T46" fmla="*/ 16 w 22"/>
                  <a:gd name="T47" fmla="*/ 8 h 14"/>
                  <a:gd name="T48" fmla="*/ 17 w 22"/>
                  <a:gd name="T49" fmla="*/ 5 h 14"/>
                  <a:gd name="T50" fmla="*/ 20 w 22"/>
                  <a:gd name="T51" fmla="*/ 5 h 14"/>
                  <a:gd name="T52" fmla="*/ 20 w 22"/>
                  <a:gd name="T53" fmla="*/ 5 h 14"/>
                  <a:gd name="T54" fmla="*/ 21 w 22"/>
                  <a:gd name="T55" fmla="*/ 4 h 14"/>
                  <a:gd name="T56" fmla="*/ 22 w 22"/>
                  <a:gd name="T57" fmla="*/ 2 h 14"/>
                  <a:gd name="T58" fmla="*/ 22 w 22"/>
                  <a:gd name="T59" fmla="*/ 2 h 14"/>
                  <a:gd name="T60" fmla="*/ 22 w 22"/>
                  <a:gd name="T61" fmla="*/ 1 h 14"/>
                  <a:gd name="T62" fmla="*/ 21 w 22"/>
                  <a:gd name="T63" fmla="*/ 0 h 14"/>
                  <a:gd name="T64" fmla="*/ 18 w 22"/>
                  <a:gd name="T65" fmla="*/ 0 h 14"/>
                  <a:gd name="T66" fmla="*/ 18 w 22"/>
                  <a:gd name="T67" fmla="*/ 0 h 14"/>
                  <a:gd name="T68" fmla="*/ 16 w 22"/>
                  <a:gd name="T69" fmla="*/ 1 h 14"/>
                  <a:gd name="T70" fmla="*/ 13 w 22"/>
                  <a:gd name="T7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 h="14">
                    <a:moveTo>
                      <a:pt x="13" y="2"/>
                    </a:moveTo>
                    <a:lnTo>
                      <a:pt x="13" y="2"/>
                    </a:lnTo>
                    <a:lnTo>
                      <a:pt x="9" y="2"/>
                    </a:lnTo>
                    <a:lnTo>
                      <a:pt x="9" y="2"/>
                    </a:lnTo>
                    <a:lnTo>
                      <a:pt x="7" y="2"/>
                    </a:lnTo>
                    <a:lnTo>
                      <a:pt x="3" y="2"/>
                    </a:lnTo>
                    <a:lnTo>
                      <a:pt x="3" y="2"/>
                    </a:lnTo>
                    <a:lnTo>
                      <a:pt x="0" y="6"/>
                    </a:lnTo>
                    <a:lnTo>
                      <a:pt x="0" y="6"/>
                    </a:lnTo>
                    <a:lnTo>
                      <a:pt x="1" y="9"/>
                    </a:lnTo>
                    <a:lnTo>
                      <a:pt x="1" y="9"/>
                    </a:lnTo>
                    <a:lnTo>
                      <a:pt x="3" y="12"/>
                    </a:lnTo>
                    <a:lnTo>
                      <a:pt x="4" y="14"/>
                    </a:lnTo>
                    <a:lnTo>
                      <a:pt x="4" y="14"/>
                    </a:lnTo>
                    <a:lnTo>
                      <a:pt x="7" y="14"/>
                    </a:lnTo>
                    <a:lnTo>
                      <a:pt x="8" y="13"/>
                    </a:lnTo>
                    <a:lnTo>
                      <a:pt x="8" y="13"/>
                    </a:lnTo>
                    <a:lnTo>
                      <a:pt x="9" y="10"/>
                    </a:lnTo>
                    <a:lnTo>
                      <a:pt x="9" y="10"/>
                    </a:lnTo>
                    <a:lnTo>
                      <a:pt x="11" y="10"/>
                    </a:lnTo>
                    <a:lnTo>
                      <a:pt x="13" y="9"/>
                    </a:lnTo>
                    <a:lnTo>
                      <a:pt x="13" y="9"/>
                    </a:lnTo>
                    <a:lnTo>
                      <a:pt x="16" y="8"/>
                    </a:lnTo>
                    <a:lnTo>
                      <a:pt x="16" y="8"/>
                    </a:lnTo>
                    <a:lnTo>
                      <a:pt x="17" y="5"/>
                    </a:lnTo>
                    <a:lnTo>
                      <a:pt x="20" y="5"/>
                    </a:lnTo>
                    <a:lnTo>
                      <a:pt x="20" y="5"/>
                    </a:lnTo>
                    <a:lnTo>
                      <a:pt x="21" y="4"/>
                    </a:lnTo>
                    <a:lnTo>
                      <a:pt x="22" y="2"/>
                    </a:lnTo>
                    <a:lnTo>
                      <a:pt x="22" y="2"/>
                    </a:lnTo>
                    <a:lnTo>
                      <a:pt x="22" y="1"/>
                    </a:lnTo>
                    <a:lnTo>
                      <a:pt x="21" y="0"/>
                    </a:lnTo>
                    <a:lnTo>
                      <a:pt x="18" y="0"/>
                    </a:lnTo>
                    <a:lnTo>
                      <a:pt x="18" y="0"/>
                    </a:lnTo>
                    <a:lnTo>
                      <a:pt x="16" y="1"/>
                    </a:lnTo>
                    <a:lnTo>
                      <a:pt x="13"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27" name="Freeform 192">
                <a:extLst>
                  <a:ext uri="{FF2B5EF4-FFF2-40B4-BE49-F238E27FC236}">
                    <a16:creationId xmlns:a16="http://schemas.microsoft.com/office/drawing/2014/main" xmlns="" id="{09BF15ED-182C-41A0-A04B-E2783BF3F953}"/>
                  </a:ext>
                </a:extLst>
              </p:cNvPr>
              <p:cNvSpPr>
                <a:spLocks/>
              </p:cNvSpPr>
              <p:nvPr/>
            </p:nvSpPr>
            <p:spPr bwMode="auto">
              <a:xfrm>
                <a:off x="4137214" y="3972657"/>
                <a:ext cx="42261" cy="26893"/>
              </a:xfrm>
              <a:custGeom>
                <a:avLst/>
                <a:gdLst>
                  <a:gd name="T0" fmla="*/ 13 w 22"/>
                  <a:gd name="T1" fmla="*/ 2 h 14"/>
                  <a:gd name="T2" fmla="*/ 13 w 22"/>
                  <a:gd name="T3" fmla="*/ 2 h 14"/>
                  <a:gd name="T4" fmla="*/ 9 w 22"/>
                  <a:gd name="T5" fmla="*/ 2 h 14"/>
                  <a:gd name="T6" fmla="*/ 9 w 22"/>
                  <a:gd name="T7" fmla="*/ 2 h 14"/>
                  <a:gd name="T8" fmla="*/ 7 w 22"/>
                  <a:gd name="T9" fmla="*/ 2 h 14"/>
                  <a:gd name="T10" fmla="*/ 3 w 22"/>
                  <a:gd name="T11" fmla="*/ 2 h 14"/>
                  <a:gd name="T12" fmla="*/ 3 w 22"/>
                  <a:gd name="T13" fmla="*/ 2 h 14"/>
                  <a:gd name="T14" fmla="*/ 0 w 22"/>
                  <a:gd name="T15" fmla="*/ 6 h 14"/>
                  <a:gd name="T16" fmla="*/ 0 w 22"/>
                  <a:gd name="T17" fmla="*/ 6 h 14"/>
                  <a:gd name="T18" fmla="*/ 1 w 22"/>
                  <a:gd name="T19" fmla="*/ 9 h 14"/>
                  <a:gd name="T20" fmla="*/ 1 w 22"/>
                  <a:gd name="T21" fmla="*/ 9 h 14"/>
                  <a:gd name="T22" fmla="*/ 3 w 22"/>
                  <a:gd name="T23" fmla="*/ 12 h 14"/>
                  <a:gd name="T24" fmla="*/ 4 w 22"/>
                  <a:gd name="T25" fmla="*/ 14 h 14"/>
                  <a:gd name="T26" fmla="*/ 4 w 22"/>
                  <a:gd name="T27" fmla="*/ 14 h 14"/>
                  <a:gd name="T28" fmla="*/ 7 w 22"/>
                  <a:gd name="T29" fmla="*/ 14 h 14"/>
                  <a:gd name="T30" fmla="*/ 8 w 22"/>
                  <a:gd name="T31" fmla="*/ 13 h 14"/>
                  <a:gd name="T32" fmla="*/ 8 w 22"/>
                  <a:gd name="T33" fmla="*/ 13 h 14"/>
                  <a:gd name="T34" fmla="*/ 9 w 22"/>
                  <a:gd name="T35" fmla="*/ 10 h 14"/>
                  <a:gd name="T36" fmla="*/ 9 w 22"/>
                  <a:gd name="T37" fmla="*/ 10 h 14"/>
                  <a:gd name="T38" fmla="*/ 11 w 22"/>
                  <a:gd name="T39" fmla="*/ 10 h 14"/>
                  <a:gd name="T40" fmla="*/ 13 w 22"/>
                  <a:gd name="T41" fmla="*/ 9 h 14"/>
                  <a:gd name="T42" fmla="*/ 13 w 22"/>
                  <a:gd name="T43" fmla="*/ 9 h 14"/>
                  <a:gd name="T44" fmla="*/ 16 w 22"/>
                  <a:gd name="T45" fmla="*/ 8 h 14"/>
                  <a:gd name="T46" fmla="*/ 16 w 22"/>
                  <a:gd name="T47" fmla="*/ 8 h 14"/>
                  <a:gd name="T48" fmla="*/ 17 w 22"/>
                  <a:gd name="T49" fmla="*/ 5 h 14"/>
                  <a:gd name="T50" fmla="*/ 20 w 22"/>
                  <a:gd name="T51" fmla="*/ 5 h 14"/>
                  <a:gd name="T52" fmla="*/ 20 w 22"/>
                  <a:gd name="T53" fmla="*/ 5 h 14"/>
                  <a:gd name="T54" fmla="*/ 21 w 22"/>
                  <a:gd name="T55" fmla="*/ 4 h 14"/>
                  <a:gd name="T56" fmla="*/ 22 w 22"/>
                  <a:gd name="T57" fmla="*/ 2 h 14"/>
                  <a:gd name="T58" fmla="*/ 22 w 22"/>
                  <a:gd name="T59" fmla="*/ 2 h 14"/>
                  <a:gd name="T60" fmla="*/ 22 w 22"/>
                  <a:gd name="T61" fmla="*/ 1 h 14"/>
                  <a:gd name="T62" fmla="*/ 21 w 22"/>
                  <a:gd name="T63" fmla="*/ 0 h 14"/>
                  <a:gd name="T64" fmla="*/ 18 w 22"/>
                  <a:gd name="T65" fmla="*/ 0 h 14"/>
                  <a:gd name="T66" fmla="*/ 18 w 22"/>
                  <a:gd name="T67" fmla="*/ 0 h 14"/>
                  <a:gd name="T68" fmla="*/ 16 w 22"/>
                  <a:gd name="T69" fmla="*/ 1 h 14"/>
                  <a:gd name="T70" fmla="*/ 13 w 22"/>
                  <a:gd name="T7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 h="14">
                    <a:moveTo>
                      <a:pt x="13" y="2"/>
                    </a:moveTo>
                    <a:lnTo>
                      <a:pt x="13" y="2"/>
                    </a:lnTo>
                    <a:lnTo>
                      <a:pt x="9" y="2"/>
                    </a:lnTo>
                    <a:lnTo>
                      <a:pt x="9" y="2"/>
                    </a:lnTo>
                    <a:lnTo>
                      <a:pt x="7" y="2"/>
                    </a:lnTo>
                    <a:lnTo>
                      <a:pt x="3" y="2"/>
                    </a:lnTo>
                    <a:lnTo>
                      <a:pt x="3" y="2"/>
                    </a:lnTo>
                    <a:lnTo>
                      <a:pt x="0" y="6"/>
                    </a:lnTo>
                    <a:lnTo>
                      <a:pt x="0" y="6"/>
                    </a:lnTo>
                    <a:lnTo>
                      <a:pt x="1" y="9"/>
                    </a:lnTo>
                    <a:lnTo>
                      <a:pt x="1" y="9"/>
                    </a:lnTo>
                    <a:lnTo>
                      <a:pt x="3" y="12"/>
                    </a:lnTo>
                    <a:lnTo>
                      <a:pt x="4" y="14"/>
                    </a:lnTo>
                    <a:lnTo>
                      <a:pt x="4" y="14"/>
                    </a:lnTo>
                    <a:lnTo>
                      <a:pt x="7" y="14"/>
                    </a:lnTo>
                    <a:lnTo>
                      <a:pt x="8" y="13"/>
                    </a:lnTo>
                    <a:lnTo>
                      <a:pt x="8" y="13"/>
                    </a:lnTo>
                    <a:lnTo>
                      <a:pt x="9" y="10"/>
                    </a:lnTo>
                    <a:lnTo>
                      <a:pt x="9" y="10"/>
                    </a:lnTo>
                    <a:lnTo>
                      <a:pt x="11" y="10"/>
                    </a:lnTo>
                    <a:lnTo>
                      <a:pt x="13" y="9"/>
                    </a:lnTo>
                    <a:lnTo>
                      <a:pt x="13" y="9"/>
                    </a:lnTo>
                    <a:lnTo>
                      <a:pt x="16" y="8"/>
                    </a:lnTo>
                    <a:lnTo>
                      <a:pt x="16" y="8"/>
                    </a:lnTo>
                    <a:lnTo>
                      <a:pt x="17" y="5"/>
                    </a:lnTo>
                    <a:lnTo>
                      <a:pt x="20" y="5"/>
                    </a:lnTo>
                    <a:lnTo>
                      <a:pt x="20" y="5"/>
                    </a:lnTo>
                    <a:lnTo>
                      <a:pt x="21" y="4"/>
                    </a:lnTo>
                    <a:lnTo>
                      <a:pt x="22" y="2"/>
                    </a:lnTo>
                    <a:lnTo>
                      <a:pt x="22" y="2"/>
                    </a:lnTo>
                    <a:lnTo>
                      <a:pt x="22" y="1"/>
                    </a:lnTo>
                    <a:lnTo>
                      <a:pt x="21" y="0"/>
                    </a:lnTo>
                    <a:lnTo>
                      <a:pt x="18" y="0"/>
                    </a:lnTo>
                    <a:lnTo>
                      <a:pt x="18" y="0"/>
                    </a:lnTo>
                    <a:lnTo>
                      <a:pt x="16" y="1"/>
                    </a:lnTo>
                    <a:lnTo>
                      <a:pt x="13"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28" name="Freeform 193">
                <a:extLst>
                  <a:ext uri="{FF2B5EF4-FFF2-40B4-BE49-F238E27FC236}">
                    <a16:creationId xmlns:a16="http://schemas.microsoft.com/office/drawing/2014/main" xmlns="" id="{0A2DD040-B972-41A6-8A4D-74DB9EF6027C}"/>
                  </a:ext>
                </a:extLst>
              </p:cNvPr>
              <p:cNvSpPr>
                <a:spLocks/>
              </p:cNvSpPr>
              <p:nvPr/>
            </p:nvSpPr>
            <p:spPr bwMode="auto">
              <a:xfrm>
                <a:off x="4369649" y="3974578"/>
                <a:ext cx="24972" cy="28814"/>
              </a:xfrm>
              <a:custGeom>
                <a:avLst/>
                <a:gdLst>
                  <a:gd name="T0" fmla="*/ 13 w 13"/>
                  <a:gd name="T1" fmla="*/ 0 h 15"/>
                  <a:gd name="T2" fmla="*/ 13 w 13"/>
                  <a:gd name="T3" fmla="*/ 0 h 15"/>
                  <a:gd name="T4" fmla="*/ 13 w 13"/>
                  <a:gd name="T5" fmla="*/ 0 h 15"/>
                  <a:gd name="T6" fmla="*/ 8 w 13"/>
                  <a:gd name="T7" fmla="*/ 3 h 15"/>
                  <a:gd name="T8" fmla="*/ 5 w 13"/>
                  <a:gd name="T9" fmla="*/ 7 h 15"/>
                  <a:gd name="T10" fmla="*/ 5 w 13"/>
                  <a:gd name="T11" fmla="*/ 7 h 15"/>
                  <a:gd name="T12" fmla="*/ 1 w 13"/>
                  <a:gd name="T13" fmla="*/ 11 h 15"/>
                  <a:gd name="T14" fmla="*/ 0 w 13"/>
                  <a:gd name="T15" fmla="*/ 12 h 15"/>
                  <a:gd name="T16" fmla="*/ 0 w 13"/>
                  <a:gd name="T17" fmla="*/ 15 h 15"/>
                  <a:gd name="T18" fmla="*/ 0 w 13"/>
                  <a:gd name="T19" fmla="*/ 15 h 15"/>
                  <a:gd name="T20" fmla="*/ 3 w 13"/>
                  <a:gd name="T21" fmla="*/ 15 h 15"/>
                  <a:gd name="T22" fmla="*/ 5 w 13"/>
                  <a:gd name="T23" fmla="*/ 12 h 15"/>
                  <a:gd name="T24" fmla="*/ 9 w 13"/>
                  <a:gd name="T25" fmla="*/ 7 h 15"/>
                  <a:gd name="T26" fmla="*/ 9 w 13"/>
                  <a:gd name="T27" fmla="*/ 7 h 15"/>
                  <a:gd name="T28" fmla="*/ 12 w 13"/>
                  <a:gd name="T29" fmla="*/ 4 h 15"/>
                  <a:gd name="T30" fmla="*/ 13 w 13"/>
                  <a:gd name="T31" fmla="*/ 1 h 15"/>
                  <a:gd name="T32" fmla="*/ 13 w 13"/>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5">
                    <a:moveTo>
                      <a:pt x="13" y="0"/>
                    </a:moveTo>
                    <a:lnTo>
                      <a:pt x="13" y="0"/>
                    </a:lnTo>
                    <a:lnTo>
                      <a:pt x="13" y="0"/>
                    </a:lnTo>
                    <a:lnTo>
                      <a:pt x="8" y="3"/>
                    </a:lnTo>
                    <a:lnTo>
                      <a:pt x="5" y="7"/>
                    </a:lnTo>
                    <a:lnTo>
                      <a:pt x="5" y="7"/>
                    </a:lnTo>
                    <a:lnTo>
                      <a:pt x="1" y="11"/>
                    </a:lnTo>
                    <a:lnTo>
                      <a:pt x="0" y="12"/>
                    </a:lnTo>
                    <a:lnTo>
                      <a:pt x="0" y="15"/>
                    </a:lnTo>
                    <a:lnTo>
                      <a:pt x="0" y="15"/>
                    </a:lnTo>
                    <a:lnTo>
                      <a:pt x="3" y="15"/>
                    </a:lnTo>
                    <a:lnTo>
                      <a:pt x="5" y="12"/>
                    </a:lnTo>
                    <a:lnTo>
                      <a:pt x="9" y="7"/>
                    </a:lnTo>
                    <a:lnTo>
                      <a:pt x="9" y="7"/>
                    </a:lnTo>
                    <a:lnTo>
                      <a:pt x="12" y="4"/>
                    </a:lnTo>
                    <a:lnTo>
                      <a:pt x="13" y="1"/>
                    </a:lnTo>
                    <a:lnTo>
                      <a:pt x="13"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29" name="Freeform 194">
                <a:extLst>
                  <a:ext uri="{FF2B5EF4-FFF2-40B4-BE49-F238E27FC236}">
                    <a16:creationId xmlns:a16="http://schemas.microsoft.com/office/drawing/2014/main" xmlns="" id="{C7EABCBF-7645-4DE6-8083-1C1A12DE4FA7}"/>
                  </a:ext>
                </a:extLst>
              </p:cNvPr>
              <p:cNvSpPr>
                <a:spLocks/>
              </p:cNvSpPr>
              <p:nvPr/>
            </p:nvSpPr>
            <p:spPr bwMode="auto">
              <a:xfrm>
                <a:off x="4369649" y="3974578"/>
                <a:ext cx="24972" cy="28814"/>
              </a:xfrm>
              <a:custGeom>
                <a:avLst/>
                <a:gdLst>
                  <a:gd name="T0" fmla="*/ 13 w 13"/>
                  <a:gd name="T1" fmla="*/ 0 h 15"/>
                  <a:gd name="T2" fmla="*/ 13 w 13"/>
                  <a:gd name="T3" fmla="*/ 0 h 15"/>
                  <a:gd name="T4" fmla="*/ 13 w 13"/>
                  <a:gd name="T5" fmla="*/ 0 h 15"/>
                  <a:gd name="T6" fmla="*/ 8 w 13"/>
                  <a:gd name="T7" fmla="*/ 3 h 15"/>
                  <a:gd name="T8" fmla="*/ 5 w 13"/>
                  <a:gd name="T9" fmla="*/ 7 h 15"/>
                  <a:gd name="T10" fmla="*/ 5 w 13"/>
                  <a:gd name="T11" fmla="*/ 7 h 15"/>
                  <a:gd name="T12" fmla="*/ 1 w 13"/>
                  <a:gd name="T13" fmla="*/ 11 h 15"/>
                  <a:gd name="T14" fmla="*/ 0 w 13"/>
                  <a:gd name="T15" fmla="*/ 12 h 15"/>
                  <a:gd name="T16" fmla="*/ 0 w 13"/>
                  <a:gd name="T17" fmla="*/ 15 h 15"/>
                  <a:gd name="T18" fmla="*/ 0 w 13"/>
                  <a:gd name="T19" fmla="*/ 15 h 15"/>
                  <a:gd name="T20" fmla="*/ 3 w 13"/>
                  <a:gd name="T21" fmla="*/ 15 h 15"/>
                  <a:gd name="T22" fmla="*/ 5 w 13"/>
                  <a:gd name="T23" fmla="*/ 12 h 15"/>
                  <a:gd name="T24" fmla="*/ 9 w 13"/>
                  <a:gd name="T25" fmla="*/ 7 h 15"/>
                  <a:gd name="T26" fmla="*/ 9 w 13"/>
                  <a:gd name="T27" fmla="*/ 7 h 15"/>
                  <a:gd name="T28" fmla="*/ 12 w 13"/>
                  <a:gd name="T29" fmla="*/ 4 h 15"/>
                  <a:gd name="T30" fmla="*/ 13 w 13"/>
                  <a:gd name="T31" fmla="*/ 1 h 15"/>
                  <a:gd name="T32" fmla="*/ 13 w 13"/>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5">
                    <a:moveTo>
                      <a:pt x="13" y="0"/>
                    </a:moveTo>
                    <a:lnTo>
                      <a:pt x="13" y="0"/>
                    </a:lnTo>
                    <a:lnTo>
                      <a:pt x="13" y="0"/>
                    </a:lnTo>
                    <a:lnTo>
                      <a:pt x="8" y="3"/>
                    </a:lnTo>
                    <a:lnTo>
                      <a:pt x="5" y="7"/>
                    </a:lnTo>
                    <a:lnTo>
                      <a:pt x="5" y="7"/>
                    </a:lnTo>
                    <a:lnTo>
                      <a:pt x="1" y="11"/>
                    </a:lnTo>
                    <a:lnTo>
                      <a:pt x="0" y="12"/>
                    </a:lnTo>
                    <a:lnTo>
                      <a:pt x="0" y="15"/>
                    </a:lnTo>
                    <a:lnTo>
                      <a:pt x="0" y="15"/>
                    </a:lnTo>
                    <a:lnTo>
                      <a:pt x="3" y="15"/>
                    </a:lnTo>
                    <a:lnTo>
                      <a:pt x="5" y="12"/>
                    </a:lnTo>
                    <a:lnTo>
                      <a:pt x="9" y="7"/>
                    </a:lnTo>
                    <a:lnTo>
                      <a:pt x="9" y="7"/>
                    </a:lnTo>
                    <a:lnTo>
                      <a:pt x="12" y="4"/>
                    </a:lnTo>
                    <a:lnTo>
                      <a:pt x="13" y="1"/>
                    </a:lnTo>
                    <a:lnTo>
                      <a:pt x="13"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30" name="Freeform 195">
                <a:extLst>
                  <a:ext uri="{FF2B5EF4-FFF2-40B4-BE49-F238E27FC236}">
                    <a16:creationId xmlns:a16="http://schemas.microsoft.com/office/drawing/2014/main" xmlns="" id="{AF8C003C-B5E9-42F6-A220-8DA1782B6657}"/>
                  </a:ext>
                </a:extLst>
              </p:cNvPr>
              <p:cNvSpPr>
                <a:spLocks/>
              </p:cNvSpPr>
              <p:nvPr/>
            </p:nvSpPr>
            <p:spPr bwMode="auto">
              <a:xfrm>
                <a:off x="4239025" y="3943843"/>
                <a:ext cx="121020" cy="115257"/>
              </a:xfrm>
              <a:custGeom>
                <a:avLst/>
                <a:gdLst>
                  <a:gd name="T0" fmla="*/ 36 w 63"/>
                  <a:gd name="T1" fmla="*/ 16 h 60"/>
                  <a:gd name="T2" fmla="*/ 33 w 63"/>
                  <a:gd name="T3" fmla="*/ 11 h 60"/>
                  <a:gd name="T4" fmla="*/ 28 w 63"/>
                  <a:gd name="T5" fmla="*/ 4 h 60"/>
                  <a:gd name="T6" fmla="*/ 25 w 63"/>
                  <a:gd name="T7" fmla="*/ 0 h 60"/>
                  <a:gd name="T8" fmla="*/ 20 w 63"/>
                  <a:gd name="T9" fmla="*/ 0 h 60"/>
                  <a:gd name="T10" fmla="*/ 16 w 63"/>
                  <a:gd name="T11" fmla="*/ 3 h 60"/>
                  <a:gd name="T12" fmla="*/ 11 w 63"/>
                  <a:gd name="T13" fmla="*/ 6 h 60"/>
                  <a:gd name="T14" fmla="*/ 5 w 63"/>
                  <a:gd name="T15" fmla="*/ 8 h 60"/>
                  <a:gd name="T16" fmla="*/ 7 w 63"/>
                  <a:gd name="T17" fmla="*/ 11 h 60"/>
                  <a:gd name="T18" fmla="*/ 7 w 63"/>
                  <a:gd name="T19" fmla="*/ 11 h 60"/>
                  <a:gd name="T20" fmla="*/ 5 w 63"/>
                  <a:gd name="T21" fmla="*/ 13 h 60"/>
                  <a:gd name="T22" fmla="*/ 4 w 63"/>
                  <a:gd name="T23" fmla="*/ 17 h 60"/>
                  <a:gd name="T24" fmla="*/ 7 w 63"/>
                  <a:gd name="T25" fmla="*/ 19 h 60"/>
                  <a:gd name="T26" fmla="*/ 15 w 63"/>
                  <a:gd name="T27" fmla="*/ 20 h 60"/>
                  <a:gd name="T28" fmla="*/ 23 w 63"/>
                  <a:gd name="T29" fmla="*/ 25 h 60"/>
                  <a:gd name="T30" fmla="*/ 25 w 63"/>
                  <a:gd name="T31" fmla="*/ 25 h 60"/>
                  <a:gd name="T32" fmla="*/ 28 w 63"/>
                  <a:gd name="T33" fmla="*/ 24 h 60"/>
                  <a:gd name="T34" fmla="*/ 33 w 63"/>
                  <a:gd name="T35" fmla="*/ 24 h 60"/>
                  <a:gd name="T36" fmla="*/ 32 w 63"/>
                  <a:gd name="T37" fmla="*/ 28 h 60"/>
                  <a:gd name="T38" fmla="*/ 27 w 63"/>
                  <a:gd name="T39" fmla="*/ 32 h 60"/>
                  <a:gd name="T40" fmla="*/ 21 w 63"/>
                  <a:gd name="T41" fmla="*/ 35 h 60"/>
                  <a:gd name="T42" fmla="*/ 20 w 63"/>
                  <a:gd name="T43" fmla="*/ 36 h 60"/>
                  <a:gd name="T44" fmla="*/ 16 w 63"/>
                  <a:gd name="T45" fmla="*/ 41 h 60"/>
                  <a:gd name="T46" fmla="*/ 16 w 63"/>
                  <a:gd name="T47" fmla="*/ 45 h 60"/>
                  <a:gd name="T48" fmla="*/ 21 w 63"/>
                  <a:gd name="T49" fmla="*/ 45 h 60"/>
                  <a:gd name="T50" fmla="*/ 29 w 63"/>
                  <a:gd name="T51" fmla="*/ 43 h 60"/>
                  <a:gd name="T52" fmla="*/ 29 w 63"/>
                  <a:gd name="T53" fmla="*/ 44 h 60"/>
                  <a:gd name="T54" fmla="*/ 27 w 63"/>
                  <a:gd name="T55" fmla="*/ 45 h 60"/>
                  <a:gd name="T56" fmla="*/ 19 w 63"/>
                  <a:gd name="T57" fmla="*/ 48 h 60"/>
                  <a:gd name="T58" fmla="*/ 12 w 63"/>
                  <a:gd name="T59" fmla="*/ 52 h 60"/>
                  <a:gd name="T60" fmla="*/ 11 w 63"/>
                  <a:gd name="T61" fmla="*/ 53 h 60"/>
                  <a:gd name="T62" fmla="*/ 7 w 63"/>
                  <a:gd name="T63" fmla="*/ 49 h 60"/>
                  <a:gd name="T64" fmla="*/ 1 w 63"/>
                  <a:gd name="T65" fmla="*/ 50 h 60"/>
                  <a:gd name="T66" fmla="*/ 1 w 63"/>
                  <a:gd name="T67" fmla="*/ 54 h 60"/>
                  <a:gd name="T68" fmla="*/ 4 w 63"/>
                  <a:gd name="T69" fmla="*/ 57 h 60"/>
                  <a:gd name="T70" fmla="*/ 7 w 63"/>
                  <a:gd name="T71" fmla="*/ 60 h 60"/>
                  <a:gd name="T72" fmla="*/ 15 w 63"/>
                  <a:gd name="T73" fmla="*/ 57 h 60"/>
                  <a:gd name="T74" fmla="*/ 19 w 63"/>
                  <a:gd name="T75" fmla="*/ 57 h 60"/>
                  <a:gd name="T76" fmla="*/ 25 w 63"/>
                  <a:gd name="T77" fmla="*/ 57 h 60"/>
                  <a:gd name="T78" fmla="*/ 40 w 63"/>
                  <a:gd name="T79" fmla="*/ 49 h 60"/>
                  <a:gd name="T80" fmla="*/ 43 w 63"/>
                  <a:gd name="T81" fmla="*/ 48 h 60"/>
                  <a:gd name="T82" fmla="*/ 44 w 63"/>
                  <a:gd name="T83" fmla="*/ 50 h 60"/>
                  <a:gd name="T84" fmla="*/ 47 w 63"/>
                  <a:gd name="T85" fmla="*/ 52 h 60"/>
                  <a:gd name="T86" fmla="*/ 52 w 63"/>
                  <a:gd name="T87" fmla="*/ 49 h 60"/>
                  <a:gd name="T88" fmla="*/ 57 w 63"/>
                  <a:gd name="T89" fmla="*/ 45 h 60"/>
                  <a:gd name="T90" fmla="*/ 55 w 63"/>
                  <a:gd name="T91" fmla="*/ 44 h 60"/>
                  <a:gd name="T92" fmla="*/ 52 w 63"/>
                  <a:gd name="T93" fmla="*/ 43 h 60"/>
                  <a:gd name="T94" fmla="*/ 56 w 63"/>
                  <a:gd name="T95" fmla="*/ 40 h 60"/>
                  <a:gd name="T96" fmla="*/ 60 w 63"/>
                  <a:gd name="T97" fmla="*/ 40 h 60"/>
                  <a:gd name="T98" fmla="*/ 61 w 63"/>
                  <a:gd name="T99" fmla="*/ 40 h 60"/>
                  <a:gd name="T100" fmla="*/ 63 w 63"/>
                  <a:gd name="T101" fmla="*/ 35 h 60"/>
                  <a:gd name="T102" fmla="*/ 60 w 63"/>
                  <a:gd name="T103" fmla="*/ 31 h 60"/>
                  <a:gd name="T104" fmla="*/ 55 w 63"/>
                  <a:gd name="T105" fmla="*/ 25 h 60"/>
                  <a:gd name="T106" fmla="*/ 51 w 63"/>
                  <a:gd name="T107" fmla="*/ 24 h 60"/>
                  <a:gd name="T108" fmla="*/ 44 w 63"/>
                  <a:gd name="T109" fmla="*/ 21 h 60"/>
                  <a:gd name="T110" fmla="*/ 39 w 63"/>
                  <a:gd name="T111"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 h="60">
                    <a:moveTo>
                      <a:pt x="36" y="17"/>
                    </a:moveTo>
                    <a:lnTo>
                      <a:pt x="36" y="17"/>
                    </a:lnTo>
                    <a:lnTo>
                      <a:pt x="36" y="16"/>
                    </a:lnTo>
                    <a:lnTo>
                      <a:pt x="36" y="16"/>
                    </a:lnTo>
                    <a:lnTo>
                      <a:pt x="35" y="13"/>
                    </a:lnTo>
                    <a:lnTo>
                      <a:pt x="33" y="11"/>
                    </a:lnTo>
                    <a:lnTo>
                      <a:pt x="33" y="11"/>
                    </a:lnTo>
                    <a:lnTo>
                      <a:pt x="31" y="7"/>
                    </a:lnTo>
                    <a:lnTo>
                      <a:pt x="28" y="4"/>
                    </a:lnTo>
                    <a:lnTo>
                      <a:pt x="28" y="4"/>
                    </a:lnTo>
                    <a:lnTo>
                      <a:pt x="25" y="0"/>
                    </a:lnTo>
                    <a:lnTo>
                      <a:pt x="25" y="0"/>
                    </a:lnTo>
                    <a:lnTo>
                      <a:pt x="23" y="0"/>
                    </a:lnTo>
                    <a:lnTo>
                      <a:pt x="20" y="0"/>
                    </a:lnTo>
                    <a:lnTo>
                      <a:pt x="20" y="0"/>
                    </a:lnTo>
                    <a:lnTo>
                      <a:pt x="17" y="0"/>
                    </a:lnTo>
                    <a:lnTo>
                      <a:pt x="16" y="3"/>
                    </a:lnTo>
                    <a:lnTo>
                      <a:pt x="16" y="3"/>
                    </a:lnTo>
                    <a:lnTo>
                      <a:pt x="13" y="6"/>
                    </a:lnTo>
                    <a:lnTo>
                      <a:pt x="13" y="6"/>
                    </a:lnTo>
                    <a:lnTo>
                      <a:pt x="11" y="6"/>
                    </a:lnTo>
                    <a:lnTo>
                      <a:pt x="9" y="6"/>
                    </a:lnTo>
                    <a:lnTo>
                      <a:pt x="7" y="6"/>
                    </a:lnTo>
                    <a:lnTo>
                      <a:pt x="5" y="8"/>
                    </a:lnTo>
                    <a:lnTo>
                      <a:pt x="5" y="8"/>
                    </a:lnTo>
                    <a:lnTo>
                      <a:pt x="5" y="9"/>
                    </a:lnTo>
                    <a:lnTo>
                      <a:pt x="7" y="11"/>
                    </a:lnTo>
                    <a:lnTo>
                      <a:pt x="7" y="11"/>
                    </a:lnTo>
                    <a:lnTo>
                      <a:pt x="7" y="11"/>
                    </a:lnTo>
                    <a:lnTo>
                      <a:pt x="7" y="11"/>
                    </a:lnTo>
                    <a:lnTo>
                      <a:pt x="7" y="12"/>
                    </a:lnTo>
                    <a:lnTo>
                      <a:pt x="5" y="13"/>
                    </a:lnTo>
                    <a:lnTo>
                      <a:pt x="5" y="13"/>
                    </a:lnTo>
                    <a:lnTo>
                      <a:pt x="4" y="16"/>
                    </a:lnTo>
                    <a:lnTo>
                      <a:pt x="3" y="16"/>
                    </a:lnTo>
                    <a:lnTo>
                      <a:pt x="4" y="17"/>
                    </a:lnTo>
                    <a:lnTo>
                      <a:pt x="4" y="17"/>
                    </a:lnTo>
                    <a:lnTo>
                      <a:pt x="5" y="19"/>
                    </a:lnTo>
                    <a:lnTo>
                      <a:pt x="7" y="19"/>
                    </a:lnTo>
                    <a:lnTo>
                      <a:pt x="11" y="19"/>
                    </a:lnTo>
                    <a:lnTo>
                      <a:pt x="11" y="19"/>
                    </a:lnTo>
                    <a:lnTo>
                      <a:pt x="15" y="20"/>
                    </a:lnTo>
                    <a:lnTo>
                      <a:pt x="19" y="23"/>
                    </a:lnTo>
                    <a:lnTo>
                      <a:pt x="19" y="23"/>
                    </a:lnTo>
                    <a:lnTo>
                      <a:pt x="23" y="25"/>
                    </a:lnTo>
                    <a:lnTo>
                      <a:pt x="23" y="25"/>
                    </a:lnTo>
                    <a:lnTo>
                      <a:pt x="24" y="27"/>
                    </a:lnTo>
                    <a:lnTo>
                      <a:pt x="25" y="25"/>
                    </a:lnTo>
                    <a:lnTo>
                      <a:pt x="25" y="25"/>
                    </a:lnTo>
                    <a:lnTo>
                      <a:pt x="28" y="24"/>
                    </a:lnTo>
                    <a:lnTo>
                      <a:pt x="28" y="24"/>
                    </a:lnTo>
                    <a:lnTo>
                      <a:pt x="32" y="24"/>
                    </a:lnTo>
                    <a:lnTo>
                      <a:pt x="32" y="24"/>
                    </a:lnTo>
                    <a:lnTo>
                      <a:pt x="33" y="24"/>
                    </a:lnTo>
                    <a:lnTo>
                      <a:pt x="33" y="24"/>
                    </a:lnTo>
                    <a:lnTo>
                      <a:pt x="33" y="27"/>
                    </a:lnTo>
                    <a:lnTo>
                      <a:pt x="32" y="28"/>
                    </a:lnTo>
                    <a:lnTo>
                      <a:pt x="32" y="28"/>
                    </a:lnTo>
                    <a:lnTo>
                      <a:pt x="27" y="32"/>
                    </a:lnTo>
                    <a:lnTo>
                      <a:pt x="27" y="32"/>
                    </a:lnTo>
                    <a:lnTo>
                      <a:pt x="24" y="33"/>
                    </a:lnTo>
                    <a:lnTo>
                      <a:pt x="21" y="35"/>
                    </a:lnTo>
                    <a:lnTo>
                      <a:pt x="21" y="35"/>
                    </a:lnTo>
                    <a:lnTo>
                      <a:pt x="20" y="35"/>
                    </a:lnTo>
                    <a:lnTo>
                      <a:pt x="20" y="36"/>
                    </a:lnTo>
                    <a:lnTo>
                      <a:pt x="20" y="36"/>
                    </a:lnTo>
                    <a:lnTo>
                      <a:pt x="17" y="40"/>
                    </a:lnTo>
                    <a:lnTo>
                      <a:pt x="17" y="40"/>
                    </a:lnTo>
                    <a:lnTo>
                      <a:pt x="16" y="41"/>
                    </a:lnTo>
                    <a:lnTo>
                      <a:pt x="15" y="44"/>
                    </a:lnTo>
                    <a:lnTo>
                      <a:pt x="15" y="44"/>
                    </a:lnTo>
                    <a:lnTo>
                      <a:pt x="16" y="45"/>
                    </a:lnTo>
                    <a:lnTo>
                      <a:pt x="19" y="45"/>
                    </a:lnTo>
                    <a:lnTo>
                      <a:pt x="19" y="45"/>
                    </a:lnTo>
                    <a:lnTo>
                      <a:pt x="21" y="45"/>
                    </a:lnTo>
                    <a:lnTo>
                      <a:pt x="25" y="44"/>
                    </a:lnTo>
                    <a:lnTo>
                      <a:pt x="25" y="44"/>
                    </a:lnTo>
                    <a:lnTo>
                      <a:pt x="29" y="43"/>
                    </a:lnTo>
                    <a:lnTo>
                      <a:pt x="29" y="43"/>
                    </a:lnTo>
                    <a:lnTo>
                      <a:pt x="29" y="44"/>
                    </a:lnTo>
                    <a:lnTo>
                      <a:pt x="29" y="44"/>
                    </a:lnTo>
                    <a:lnTo>
                      <a:pt x="28" y="45"/>
                    </a:lnTo>
                    <a:lnTo>
                      <a:pt x="27" y="45"/>
                    </a:lnTo>
                    <a:lnTo>
                      <a:pt x="27" y="45"/>
                    </a:lnTo>
                    <a:lnTo>
                      <a:pt x="23" y="47"/>
                    </a:lnTo>
                    <a:lnTo>
                      <a:pt x="19" y="48"/>
                    </a:lnTo>
                    <a:lnTo>
                      <a:pt x="19" y="48"/>
                    </a:lnTo>
                    <a:lnTo>
                      <a:pt x="15" y="50"/>
                    </a:lnTo>
                    <a:lnTo>
                      <a:pt x="15" y="50"/>
                    </a:lnTo>
                    <a:lnTo>
                      <a:pt x="12" y="52"/>
                    </a:lnTo>
                    <a:lnTo>
                      <a:pt x="12" y="52"/>
                    </a:lnTo>
                    <a:lnTo>
                      <a:pt x="12" y="53"/>
                    </a:lnTo>
                    <a:lnTo>
                      <a:pt x="11" y="53"/>
                    </a:lnTo>
                    <a:lnTo>
                      <a:pt x="11" y="53"/>
                    </a:lnTo>
                    <a:lnTo>
                      <a:pt x="8" y="52"/>
                    </a:lnTo>
                    <a:lnTo>
                      <a:pt x="7" y="49"/>
                    </a:lnTo>
                    <a:lnTo>
                      <a:pt x="7" y="49"/>
                    </a:lnTo>
                    <a:lnTo>
                      <a:pt x="4" y="48"/>
                    </a:lnTo>
                    <a:lnTo>
                      <a:pt x="1" y="50"/>
                    </a:lnTo>
                    <a:lnTo>
                      <a:pt x="1" y="50"/>
                    </a:lnTo>
                    <a:lnTo>
                      <a:pt x="0" y="53"/>
                    </a:lnTo>
                    <a:lnTo>
                      <a:pt x="1" y="54"/>
                    </a:lnTo>
                    <a:lnTo>
                      <a:pt x="1" y="54"/>
                    </a:lnTo>
                    <a:lnTo>
                      <a:pt x="4" y="57"/>
                    </a:lnTo>
                    <a:lnTo>
                      <a:pt x="4" y="57"/>
                    </a:lnTo>
                    <a:lnTo>
                      <a:pt x="5" y="58"/>
                    </a:lnTo>
                    <a:lnTo>
                      <a:pt x="5" y="58"/>
                    </a:lnTo>
                    <a:lnTo>
                      <a:pt x="7" y="60"/>
                    </a:lnTo>
                    <a:lnTo>
                      <a:pt x="11" y="60"/>
                    </a:lnTo>
                    <a:lnTo>
                      <a:pt x="11" y="60"/>
                    </a:lnTo>
                    <a:lnTo>
                      <a:pt x="15" y="57"/>
                    </a:lnTo>
                    <a:lnTo>
                      <a:pt x="15" y="57"/>
                    </a:lnTo>
                    <a:lnTo>
                      <a:pt x="17" y="57"/>
                    </a:lnTo>
                    <a:lnTo>
                      <a:pt x="19" y="57"/>
                    </a:lnTo>
                    <a:lnTo>
                      <a:pt x="19" y="57"/>
                    </a:lnTo>
                    <a:lnTo>
                      <a:pt x="25" y="57"/>
                    </a:lnTo>
                    <a:lnTo>
                      <a:pt x="25" y="57"/>
                    </a:lnTo>
                    <a:lnTo>
                      <a:pt x="33" y="53"/>
                    </a:lnTo>
                    <a:lnTo>
                      <a:pt x="33" y="53"/>
                    </a:lnTo>
                    <a:lnTo>
                      <a:pt x="40" y="49"/>
                    </a:lnTo>
                    <a:lnTo>
                      <a:pt x="40" y="49"/>
                    </a:lnTo>
                    <a:lnTo>
                      <a:pt x="43" y="48"/>
                    </a:lnTo>
                    <a:lnTo>
                      <a:pt x="43" y="48"/>
                    </a:lnTo>
                    <a:lnTo>
                      <a:pt x="44" y="49"/>
                    </a:lnTo>
                    <a:lnTo>
                      <a:pt x="44" y="49"/>
                    </a:lnTo>
                    <a:lnTo>
                      <a:pt x="44" y="50"/>
                    </a:lnTo>
                    <a:lnTo>
                      <a:pt x="45" y="52"/>
                    </a:lnTo>
                    <a:lnTo>
                      <a:pt x="45" y="52"/>
                    </a:lnTo>
                    <a:lnTo>
                      <a:pt x="47" y="52"/>
                    </a:lnTo>
                    <a:lnTo>
                      <a:pt x="48" y="52"/>
                    </a:lnTo>
                    <a:lnTo>
                      <a:pt x="52" y="49"/>
                    </a:lnTo>
                    <a:lnTo>
                      <a:pt x="52" y="49"/>
                    </a:lnTo>
                    <a:lnTo>
                      <a:pt x="55" y="48"/>
                    </a:lnTo>
                    <a:lnTo>
                      <a:pt x="57" y="45"/>
                    </a:lnTo>
                    <a:lnTo>
                      <a:pt x="57" y="45"/>
                    </a:lnTo>
                    <a:lnTo>
                      <a:pt x="57" y="45"/>
                    </a:lnTo>
                    <a:lnTo>
                      <a:pt x="57" y="44"/>
                    </a:lnTo>
                    <a:lnTo>
                      <a:pt x="55" y="44"/>
                    </a:lnTo>
                    <a:lnTo>
                      <a:pt x="55" y="44"/>
                    </a:lnTo>
                    <a:lnTo>
                      <a:pt x="53" y="43"/>
                    </a:lnTo>
                    <a:lnTo>
                      <a:pt x="52" y="43"/>
                    </a:lnTo>
                    <a:lnTo>
                      <a:pt x="52" y="41"/>
                    </a:lnTo>
                    <a:lnTo>
                      <a:pt x="52" y="41"/>
                    </a:lnTo>
                    <a:lnTo>
                      <a:pt x="56" y="40"/>
                    </a:lnTo>
                    <a:lnTo>
                      <a:pt x="59" y="37"/>
                    </a:lnTo>
                    <a:lnTo>
                      <a:pt x="59" y="37"/>
                    </a:lnTo>
                    <a:lnTo>
                      <a:pt x="60" y="40"/>
                    </a:lnTo>
                    <a:lnTo>
                      <a:pt x="61" y="40"/>
                    </a:lnTo>
                    <a:lnTo>
                      <a:pt x="61" y="40"/>
                    </a:lnTo>
                    <a:lnTo>
                      <a:pt x="61" y="40"/>
                    </a:lnTo>
                    <a:lnTo>
                      <a:pt x="63" y="37"/>
                    </a:lnTo>
                    <a:lnTo>
                      <a:pt x="63" y="35"/>
                    </a:lnTo>
                    <a:lnTo>
                      <a:pt x="63" y="35"/>
                    </a:lnTo>
                    <a:lnTo>
                      <a:pt x="63" y="32"/>
                    </a:lnTo>
                    <a:lnTo>
                      <a:pt x="60" y="31"/>
                    </a:lnTo>
                    <a:lnTo>
                      <a:pt x="60" y="31"/>
                    </a:lnTo>
                    <a:lnTo>
                      <a:pt x="57" y="28"/>
                    </a:lnTo>
                    <a:lnTo>
                      <a:pt x="57" y="28"/>
                    </a:lnTo>
                    <a:lnTo>
                      <a:pt x="55" y="25"/>
                    </a:lnTo>
                    <a:lnTo>
                      <a:pt x="55" y="25"/>
                    </a:lnTo>
                    <a:lnTo>
                      <a:pt x="51" y="24"/>
                    </a:lnTo>
                    <a:lnTo>
                      <a:pt x="51" y="24"/>
                    </a:lnTo>
                    <a:lnTo>
                      <a:pt x="48" y="23"/>
                    </a:lnTo>
                    <a:lnTo>
                      <a:pt x="44" y="21"/>
                    </a:lnTo>
                    <a:lnTo>
                      <a:pt x="44" y="21"/>
                    </a:lnTo>
                    <a:lnTo>
                      <a:pt x="41" y="20"/>
                    </a:lnTo>
                    <a:lnTo>
                      <a:pt x="41" y="20"/>
                    </a:lnTo>
                    <a:lnTo>
                      <a:pt x="39" y="20"/>
                    </a:lnTo>
                    <a:lnTo>
                      <a:pt x="39" y="20"/>
                    </a:lnTo>
                    <a:lnTo>
                      <a:pt x="36" y="17"/>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31" name="Freeform 196">
                <a:extLst>
                  <a:ext uri="{FF2B5EF4-FFF2-40B4-BE49-F238E27FC236}">
                    <a16:creationId xmlns:a16="http://schemas.microsoft.com/office/drawing/2014/main" xmlns="" id="{BBF81D6C-E952-4F44-B57D-02A70BEB14D2}"/>
                  </a:ext>
                </a:extLst>
              </p:cNvPr>
              <p:cNvSpPr>
                <a:spLocks/>
              </p:cNvSpPr>
              <p:nvPr/>
            </p:nvSpPr>
            <p:spPr bwMode="auto">
              <a:xfrm>
                <a:off x="4239025" y="3943843"/>
                <a:ext cx="121020" cy="115257"/>
              </a:xfrm>
              <a:custGeom>
                <a:avLst/>
                <a:gdLst>
                  <a:gd name="T0" fmla="*/ 36 w 63"/>
                  <a:gd name="T1" fmla="*/ 16 h 60"/>
                  <a:gd name="T2" fmla="*/ 33 w 63"/>
                  <a:gd name="T3" fmla="*/ 11 h 60"/>
                  <a:gd name="T4" fmla="*/ 28 w 63"/>
                  <a:gd name="T5" fmla="*/ 4 h 60"/>
                  <a:gd name="T6" fmla="*/ 25 w 63"/>
                  <a:gd name="T7" fmla="*/ 0 h 60"/>
                  <a:gd name="T8" fmla="*/ 20 w 63"/>
                  <a:gd name="T9" fmla="*/ 0 h 60"/>
                  <a:gd name="T10" fmla="*/ 16 w 63"/>
                  <a:gd name="T11" fmla="*/ 3 h 60"/>
                  <a:gd name="T12" fmla="*/ 11 w 63"/>
                  <a:gd name="T13" fmla="*/ 6 h 60"/>
                  <a:gd name="T14" fmla="*/ 5 w 63"/>
                  <a:gd name="T15" fmla="*/ 8 h 60"/>
                  <a:gd name="T16" fmla="*/ 7 w 63"/>
                  <a:gd name="T17" fmla="*/ 11 h 60"/>
                  <a:gd name="T18" fmla="*/ 7 w 63"/>
                  <a:gd name="T19" fmla="*/ 11 h 60"/>
                  <a:gd name="T20" fmla="*/ 5 w 63"/>
                  <a:gd name="T21" fmla="*/ 13 h 60"/>
                  <a:gd name="T22" fmla="*/ 4 w 63"/>
                  <a:gd name="T23" fmla="*/ 17 h 60"/>
                  <a:gd name="T24" fmla="*/ 7 w 63"/>
                  <a:gd name="T25" fmla="*/ 19 h 60"/>
                  <a:gd name="T26" fmla="*/ 15 w 63"/>
                  <a:gd name="T27" fmla="*/ 20 h 60"/>
                  <a:gd name="T28" fmla="*/ 23 w 63"/>
                  <a:gd name="T29" fmla="*/ 25 h 60"/>
                  <a:gd name="T30" fmla="*/ 25 w 63"/>
                  <a:gd name="T31" fmla="*/ 25 h 60"/>
                  <a:gd name="T32" fmla="*/ 28 w 63"/>
                  <a:gd name="T33" fmla="*/ 24 h 60"/>
                  <a:gd name="T34" fmla="*/ 33 w 63"/>
                  <a:gd name="T35" fmla="*/ 24 h 60"/>
                  <a:gd name="T36" fmla="*/ 32 w 63"/>
                  <a:gd name="T37" fmla="*/ 28 h 60"/>
                  <a:gd name="T38" fmla="*/ 27 w 63"/>
                  <a:gd name="T39" fmla="*/ 32 h 60"/>
                  <a:gd name="T40" fmla="*/ 21 w 63"/>
                  <a:gd name="T41" fmla="*/ 35 h 60"/>
                  <a:gd name="T42" fmla="*/ 20 w 63"/>
                  <a:gd name="T43" fmla="*/ 36 h 60"/>
                  <a:gd name="T44" fmla="*/ 16 w 63"/>
                  <a:gd name="T45" fmla="*/ 41 h 60"/>
                  <a:gd name="T46" fmla="*/ 16 w 63"/>
                  <a:gd name="T47" fmla="*/ 45 h 60"/>
                  <a:gd name="T48" fmla="*/ 21 w 63"/>
                  <a:gd name="T49" fmla="*/ 45 h 60"/>
                  <a:gd name="T50" fmla="*/ 29 w 63"/>
                  <a:gd name="T51" fmla="*/ 43 h 60"/>
                  <a:gd name="T52" fmla="*/ 29 w 63"/>
                  <a:gd name="T53" fmla="*/ 44 h 60"/>
                  <a:gd name="T54" fmla="*/ 27 w 63"/>
                  <a:gd name="T55" fmla="*/ 45 h 60"/>
                  <a:gd name="T56" fmla="*/ 19 w 63"/>
                  <a:gd name="T57" fmla="*/ 48 h 60"/>
                  <a:gd name="T58" fmla="*/ 12 w 63"/>
                  <a:gd name="T59" fmla="*/ 52 h 60"/>
                  <a:gd name="T60" fmla="*/ 11 w 63"/>
                  <a:gd name="T61" fmla="*/ 53 h 60"/>
                  <a:gd name="T62" fmla="*/ 7 w 63"/>
                  <a:gd name="T63" fmla="*/ 49 h 60"/>
                  <a:gd name="T64" fmla="*/ 1 w 63"/>
                  <a:gd name="T65" fmla="*/ 50 h 60"/>
                  <a:gd name="T66" fmla="*/ 1 w 63"/>
                  <a:gd name="T67" fmla="*/ 54 h 60"/>
                  <a:gd name="T68" fmla="*/ 4 w 63"/>
                  <a:gd name="T69" fmla="*/ 57 h 60"/>
                  <a:gd name="T70" fmla="*/ 7 w 63"/>
                  <a:gd name="T71" fmla="*/ 60 h 60"/>
                  <a:gd name="T72" fmla="*/ 15 w 63"/>
                  <a:gd name="T73" fmla="*/ 57 h 60"/>
                  <a:gd name="T74" fmla="*/ 19 w 63"/>
                  <a:gd name="T75" fmla="*/ 57 h 60"/>
                  <a:gd name="T76" fmla="*/ 25 w 63"/>
                  <a:gd name="T77" fmla="*/ 57 h 60"/>
                  <a:gd name="T78" fmla="*/ 40 w 63"/>
                  <a:gd name="T79" fmla="*/ 49 h 60"/>
                  <a:gd name="T80" fmla="*/ 43 w 63"/>
                  <a:gd name="T81" fmla="*/ 48 h 60"/>
                  <a:gd name="T82" fmla="*/ 44 w 63"/>
                  <a:gd name="T83" fmla="*/ 50 h 60"/>
                  <a:gd name="T84" fmla="*/ 47 w 63"/>
                  <a:gd name="T85" fmla="*/ 52 h 60"/>
                  <a:gd name="T86" fmla="*/ 52 w 63"/>
                  <a:gd name="T87" fmla="*/ 49 h 60"/>
                  <a:gd name="T88" fmla="*/ 57 w 63"/>
                  <a:gd name="T89" fmla="*/ 45 h 60"/>
                  <a:gd name="T90" fmla="*/ 55 w 63"/>
                  <a:gd name="T91" fmla="*/ 44 h 60"/>
                  <a:gd name="T92" fmla="*/ 52 w 63"/>
                  <a:gd name="T93" fmla="*/ 43 h 60"/>
                  <a:gd name="T94" fmla="*/ 56 w 63"/>
                  <a:gd name="T95" fmla="*/ 40 h 60"/>
                  <a:gd name="T96" fmla="*/ 60 w 63"/>
                  <a:gd name="T97" fmla="*/ 40 h 60"/>
                  <a:gd name="T98" fmla="*/ 61 w 63"/>
                  <a:gd name="T99" fmla="*/ 40 h 60"/>
                  <a:gd name="T100" fmla="*/ 63 w 63"/>
                  <a:gd name="T101" fmla="*/ 35 h 60"/>
                  <a:gd name="T102" fmla="*/ 60 w 63"/>
                  <a:gd name="T103" fmla="*/ 31 h 60"/>
                  <a:gd name="T104" fmla="*/ 55 w 63"/>
                  <a:gd name="T105" fmla="*/ 25 h 60"/>
                  <a:gd name="T106" fmla="*/ 51 w 63"/>
                  <a:gd name="T107" fmla="*/ 24 h 60"/>
                  <a:gd name="T108" fmla="*/ 44 w 63"/>
                  <a:gd name="T109" fmla="*/ 21 h 60"/>
                  <a:gd name="T110" fmla="*/ 39 w 63"/>
                  <a:gd name="T111"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 h="60">
                    <a:moveTo>
                      <a:pt x="36" y="17"/>
                    </a:moveTo>
                    <a:lnTo>
                      <a:pt x="36" y="17"/>
                    </a:lnTo>
                    <a:lnTo>
                      <a:pt x="36" y="16"/>
                    </a:lnTo>
                    <a:lnTo>
                      <a:pt x="36" y="16"/>
                    </a:lnTo>
                    <a:lnTo>
                      <a:pt x="35" y="13"/>
                    </a:lnTo>
                    <a:lnTo>
                      <a:pt x="33" y="11"/>
                    </a:lnTo>
                    <a:lnTo>
                      <a:pt x="33" y="11"/>
                    </a:lnTo>
                    <a:lnTo>
                      <a:pt x="31" y="7"/>
                    </a:lnTo>
                    <a:lnTo>
                      <a:pt x="28" y="4"/>
                    </a:lnTo>
                    <a:lnTo>
                      <a:pt x="28" y="4"/>
                    </a:lnTo>
                    <a:lnTo>
                      <a:pt x="25" y="0"/>
                    </a:lnTo>
                    <a:lnTo>
                      <a:pt x="25" y="0"/>
                    </a:lnTo>
                    <a:lnTo>
                      <a:pt x="23" y="0"/>
                    </a:lnTo>
                    <a:lnTo>
                      <a:pt x="20" y="0"/>
                    </a:lnTo>
                    <a:lnTo>
                      <a:pt x="20" y="0"/>
                    </a:lnTo>
                    <a:lnTo>
                      <a:pt x="17" y="0"/>
                    </a:lnTo>
                    <a:lnTo>
                      <a:pt x="16" y="3"/>
                    </a:lnTo>
                    <a:lnTo>
                      <a:pt x="16" y="3"/>
                    </a:lnTo>
                    <a:lnTo>
                      <a:pt x="13" y="6"/>
                    </a:lnTo>
                    <a:lnTo>
                      <a:pt x="13" y="6"/>
                    </a:lnTo>
                    <a:lnTo>
                      <a:pt x="11" y="6"/>
                    </a:lnTo>
                    <a:lnTo>
                      <a:pt x="9" y="6"/>
                    </a:lnTo>
                    <a:lnTo>
                      <a:pt x="7" y="6"/>
                    </a:lnTo>
                    <a:lnTo>
                      <a:pt x="5" y="8"/>
                    </a:lnTo>
                    <a:lnTo>
                      <a:pt x="5" y="8"/>
                    </a:lnTo>
                    <a:lnTo>
                      <a:pt x="5" y="9"/>
                    </a:lnTo>
                    <a:lnTo>
                      <a:pt x="7" y="11"/>
                    </a:lnTo>
                    <a:lnTo>
                      <a:pt x="7" y="11"/>
                    </a:lnTo>
                    <a:lnTo>
                      <a:pt x="7" y="11"/>
                    </a:lnTo>
                    <a:lnTo>
                      <a:pt x="7" y="11"/>
                    </a:lnTo>
                    <a:lnTo>
                      <a:pt x="7" y="12"/>
                    </a:lnTo>
                    <a:lnTo>
                      <a:pt x="5" y="13"/>
                    </a:lnTo>
                    <a:lnTo>
                      <a:pt x="5" y="13"/>
                    </a:lnTo>
                    <a:lnTo>
                      <a:pt x="4" y="16"/>
                    </a:lnTo>
                    <a:lnTo>
                      <a:pt x="3" y="16"/>
                    </a:lnTo>
                    <a:lnTo>
                      <a:pt x="4" y="17"/>
                    </a:lnTo>
                    <a:lnTo>
                      <a:pt x="4" y="17"/>
                    </a:lnTo>
                    <a:lnTo>
                      <a:pt x="5" y="19"/>
                    </a:lnTo>
                    <a:lnTo>
                      <a:pt x="7" y="19"/>
                    </a:lnTo>
                    <a:lnTo>
                      <a:pt x="11" y="19"/>
                    </a:lnTo>
                    <a:lnTo>
                      <a:pt x="11" y="19"/>
                    </a:lnTo>
                    <a:lnTo>
                      <a:pt x="15" y="20"/>
                    </a:lnTo>
                    <a:lnTo>
                      <a:pt x="19" y="23"/>
                    </a:lnTo>
                    <a:lnTo>
                      <a:pt x="19" y="23"/>
                    </a:lnTo>
                    <a:lnTo>
                      <a:pt x="23" y="25"/>
                    </a:lnTo>
                    <a:lnTo>
                      <a:pt x="23" y="25"/>
                    </a:lnTo>
                    <a:lnTo>
                      <a:pt x="24" y="27"/>
                    </a:lnTo>
                    <a:lnTo>
                      <a:pt x="25" y="25"/>
                    </a:lnTo>
                    <a:lnTo>
                      <a:pt x="25" y="25"/>
                    </a:lnTo>
                    <a:lnTo>
                      <a:pt x="28" y="24"/>
                    </a:lnTo>
                    <a:lnTo>
                      <a:pt x="28" y="24"/>
                    </a:lnTo>
                    <a:lnTo>
                      <a:pt x="32" y="24"/>
                    </a:lnTo>
                    <a:lnTo>
                      <a:pt x="32" y="24"/>
                    </a:lnTo>
                    <a:lnTo>
                      <a:pt x="33" y="24"/>
                    </a:lnTo>
                    <a:lnTo>
                      <a:pt x="33" y="24"/>
                    </a:lnTo>
                    <a:lnTo>
                      <a:pt x="33" y="27"/>
                    </a:lnTo>
                    <a:lnTo>
                      <a:pt x="32" y="28"/>
                    </a:lnTo>
                    <a:lnTo>
                      <a:pt x="32" y="28"/>
                    </a:lnTo>
                    <a:lnTo>
                      <a:pt x="27" y="32"/>
                    </a:lnTo>
                    <a:lnTo>
                      <a:pt x="27" y="32"/>
                    </a:lnTo>
                    <a:lnTo>
                      <a:pt x="24" y="33"/>
                    </a:lnTo>
                    <a:lnTo>
                      <a:pt x="21" y="35"/>
                    </a:lnTo>
                    <a:lnTo>
                      <a:pt x="21" y="35"/>
                    </a:lnTo>
                    <a:lnTo>
                      <a:pt x="20" y="35"/>
                    </a:lnTo>
                    <a:lnTo>
                      <a:pt x="20" y="36"/>
                    </a:lnTo>
                    <a:lnTo>
                      <a:pt x="20" y="36"/>
                    </a:lnTo>
                    <a:lnTo>
                      <a:pt x="17" y="40"/>
                    </a:lnTo>
                    <a:lnTo>
                      <a:pt x="17" y="40"/>
                    </a:lnTo>
                    <a:lnTo>
                      <a:pt x="16" y="41"/>
                    </a:lnTo>
                    <a:lnTo>
                      <a:pt x="15" y="44"/>
                    </a:lnTo>
                    <a:lnTo>
                      <a:pt x="15" y="44"/>
                    </a:lnTo>
                    <a:lnTo>
                      <a:pt x="16" y="45"/>
                    </a:lnTo>
                    <a:lnTo>
                      <a:pt x="19" y="45"/>
                    </a:lnTo>
                    <a:lnTo>
                      <a:pt x="19" y="45"/>
                    </a:lnTo>
                    <a:lnTo>
                      <a:pt x="21" y="45"/>
                    </a:lnTo>
                    <a:lnTo>
                      <a:pt x="25" y="44"/>
                    </a:lnTo>
                    <a:lnTo>
                      <a:pt x="25" y="44"/>
                    </a:lnTo>
                    <a:lnTo>
                      <a:pt x="29" y="43"/>
                    </a:lnTo>
                    <a:lnTo>
                      <a:pt x="29" y="43"/>
                    </a:lnTo>
                    <a:lnTo>
                      <a:pt x="29" y="44"/>
                    </a:lnTo>
                    <a:lnTo>
                      <a:pt x="29" y="44"/>
                    </a:lnTo>
                    <a:lnTo>
                      <a:pt x="28" y="45"/>
                    </a:lnTo>
                    <a:lnTo>
                      <a:pt x="27" y="45"/>
                    </a:lnTo>
                    <a:lnTo>
                      <a:pt x="27" y="45"/>
                    </a:lnTo>
                    <a:lnTo>
                      <a:pt x="23" y="47"/>
                    </a:lnTo>
                    <a:lnTo>
                      <a:pt x="19" y="48"/>
                    </a:lnTo>
                    <a:lnTo>
                      <a:pt x="19" y="48"/>
                    </a:lnTo>
                    <a:lnTo>
                      <a:pt x="15" y="50"/>
                    </a:lnTo>
                    <a:lnTo>
                      <a:pt x="15" y="50"/>
                    </a:lnTo>
                    <a:lnTo>
                      <a:pt x="12" y="52"/>
                    </a:lnTo>
                    <a:lnTo>
                      <a:pt x="12" y="52"/>
                    </a:lnTo>
                    <a:lnTo>
                      <a:pt x="12" y="53"/>
                    </a:lnTo>
                    <a:lnTo>
                      <a:pt x="11" y="53"/>
                    </a:lnTo>
                    <a:lnTo>
                      <a:pt x="11" y="53"/>
                    </a:lnTo>
                    <a:lnTo>
                      <a:pt x="8" y="52"/>
                    </a:lnTo>
                    <a:lnTo>
                      <a:pt x="7" y="49"/>
                    </a:lnTo>
                    <a:lnTo>
                      <a:pt x="7" y="49"/>
                    </a:lnTo>
                    <a:lnTo>
                      <a:pt x="4" y="48"/>
                    </a:lnTo>
                    <a:lnTo>
                      <a:pt x="1" y="50"/>
                    </a:lnTo>
                    <a:lnTo>
                      <a:pt x="1" y="50"/>
                    </a:lnTo>
                    <a:lnTo>
                      <a:pt x="0" y="53"/>
                    </a:lnTo>
                    <a:lnTo>
                      <a:pt x="1" y="54"/>
                    </a:lnTo>
                    <a:lnTo>
                      <a:pt x="1" y="54"/>
                    </a:lnTo>
                    <a:lnTo>
                      <a:pt x="4" y="57"/>
                    </a:lnTo>
                    <a:lnTo>
                      <a:pt x="4" y="57"/>
                    </a:lnTo>
                    <a:lnTo>
                      <a:pt x="5" y="58"/>
                    </a:lnTo>
                    <a:lnTo>
                      <a:pt x="5" y="58"/>
                    </a:lnTo>
                    <a:lnTo>
                      <a:pt x="7" y="60"/>
                    </a:lnTo>
                    <a:lnTo>
                      <a:pt x="11" y="60"/>
                    </a:lnTo>
                    <a:lnTo>
                      <a:pt x="11" y="60"/>
                    </a:lnTo>
                    <a:lnTo>
                      <a:pt x="15" y="57"/>
                    </a:lnTo>
                    <a:lnTo>
                      <a:pt x="15" y="57"/>
                    </a:lnTo>
                    <a:lnTo>
                      <a:pt x="17" y="57"/>
                    </a:lnTo>
                    <a:lnTo>
                      <a:pt x="19" y="57"/>
                    </a:lnTo>
                    <a:lnTo>
                      <a:pt x="19" y="57"/>
                    </a:lnTo>
                    <a:lnTo>
                      <a:pt x="25" y="57"/>
                    </a:lnTo>
                    <a:lnTo>
                      <a:pt x="25" y="57"/>
                    </a:lnTo>
                    <a:lnTo>
                      <a:pt x="33" y="53"/>
                    </a:lnTo>
                    <a:lnTo>
                      <a:pt x="33" y="53"/>
                    </a:lnTo>
                    <a:lnTo>
                      <a:pt x="40" y="49"/>
                    </a:lnTo>
                    <a:lnTo>
                      <a:pt x="40" y="49"/>
                    </a:lnTo>
                    <a:lnTo>
                      <a:pt x="43" y="48"/>
                    </a:lnTo>
                    <a:lnTo>
                      <a:pt x="43" y="48"/>
                    </a:lnTo>
                    <a:lnTo>
                      <a:pt x="44" y="49"/>
                    </a:lnTo>
                    <a:lnTo>
                      <a:pt x="44" y="49"/>
                    </a:lnTo>
                    <a:lnTo>
                      <a:pt x="44" y="50"/>
                    </a:lnTo>
                    <a:lnTo>
                      <a:pt x="45" y="52"/>
                    </a:lnTo>
                    <a:lnTo>
                      <a:pt x="45" y="52"/>
                    </a:lnTo>
                    <a:lnTo>
                      <a:pt x="47" y="52"/>
                    </a:lnTo>
                    <a:lnTo>
                      <a:pt x="48" y="52"/>
                    </a:lnTo>
                    <a:lnTo>
                      <a:pt x="52" y="49"/>
                    </a:lnTo>
                    <a:lnTo>
                      <a:pt x="52" y="49"/>
                    </a:lnTo>
                    <a:lnTo>
                      <a:pt x="55" y="48"/>
                    </a:lnTo>
                    <a:lnTo>
                      <a:pt x="57" y="45"/>
                    </a:lnTo>
                    <a:lnTo>
                      <a:pt x="57" y="45"/>
                    </a:lnTo>
                    <a:lnTo>
                      <a:pt x="57" y="45"/>
                    </a:lnTo>
                    <a:lnTo>
                      <a:pt x="57" y="44"/>
                    </a:lnTo>
                    <a:lnTo>
                      <a:pt x="55" y="44"/>
                    </a:lnTo>
                    <a:lnTo>
                      <a:pt x="55" y="44"/>
                    </a:lnTo>
                    <a:lnTo>
                      <a:pt x="53" y="43"/>
                    </a:lnTo>
                    <a:lnTo>
                      <a:pt x="52" y="43"/>
                    </a:lnTo>
                    <a:lnTo>
                      <a:pt x="52" y="41"/>
                    </a:lnTo>
                    <a:lnTo>
                      <a:pt x="52" y="41"/>
                    </a:lnTo>
                    <a:lnTo>
                      <a:pt x="56" y="40"/>
                    </a:lnTo>
                    <a:lnTo>
                      <a:pt x="59" y="37"/>
                    </a:lnTo>
                    <a:lnTo>
                      <a:pt x="59" y="37"/>
                    </a:lnTo>
                    <a:lnTo>
                      <a:pt x="60" y="40"/>
                    </a:lnTo>
                    <a:lnTo>
                      <a:pt x="61" y="40"/>
                    </a:lnTo>
                    <a:lnTo>
                      <a:pt x="61" y="40"/>
                    </a:lnTo>
                    <a:lnTo>
                      <a:pt x="61" y="40"/>
                    </a:lnTo>
                    <a:lnTo>
                      <a:pt x="63" y="37"/>
                    </a:lnTo>
                    <a:lnTo>
                      <a:pt x="63" y="35"/>
                    </a:lnTo>
                    <a:lnTo>
                      <a:pt x="63" y="35"/>
                    </a:lnTo>
                    <a:lnTo>
                      <a:pt x="63" y="32"/>
                    </a:lnTo>
                    <a:lnTo>
                      <a:pt x="60" y="31"/>
                    </a:lnTo>
                    <a:lnTo>
                      <a:pt x="60" y="31"/>
                    </a:lnTo>
                    <a:lnTo>
                      <a:pt x="57" y="28"/>
                    </a:lnTo>
                    <a:lnTo>
                      <a:pt x="57" y="28"/>
                    </a:lnTo>
                    <a:lnTo>
                      <a:pt x="55" y="25"/>
                    </a:lnTo>
                    <a:lnTo>
                      <a:pt x="55" y="25"/>
                    </a:lnTo>
                    <a:lnTo>
                      <a:pt x="51" y="24"/>
                    </a:lnTo>
                    <a:lnTo>
                      <a:pt x="51" y="24"/>
                    </a:lnTo>
                    <a:lnTo>
                      <a:pt x="48" y="23"/>
                    </a:lnTo>
                    <a:lnTo>
                      <a:pt x="44" y="21"/>
                    </a:lnTo>
                    <a:lnTo>
                      <a:pt x="44" y="21"/>
                    </a:lnTo>
                    <a:lnTo>
                      <a:pt x="41" y="20"/>
                    </a:lnTo>
                    <a:lnTo>
                      <a:pt x="41" y="20"/>
                    </a:lnTo>
                    <a:lnTo>
                      <a:pt x="39" y="20"/>
                    </a:lnTo>
                    <a:lnTo>
                      <a:pt x="39" y="20"/>
                    </a:lnTo>
                    <a:lnTo>
                      <a:pt x="36" y="17"/>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332" name="Rectangle 197">
                <a:extLst>
                  <a:ext uri="{FF2B5EF4-FFF2-40B4-BE49-F238E27FC236}">
                    <a16:creationId xmlns:a16="http://schemas.microsoft.com/office/drawing/2014/main" xmlns="" id="{774EBB14-066D-4284-BF5D-85FC2EA2A557}"/>
                  </a:ext>
                </a:extLst>
              </p:cNvPr>
              <p:cNvSpPr>
                <a:spLocks noChangeArrowheads="1"/>
              </p:cNvSpPr>
              <p:nvPr/>
            </p:nvSpPr>
            <p:spPr bwMode="auto">
              <a:xfrm>
                <a:off x="4771127" y="403412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33" name="Rectangle 198">
                <a:extLst>
                  <a:ext uri="{FF2B5EF4-FFF2-40B4-BE49-F238E27FC236}">
                    <a16:creationId xmlns:a16="http://schemas.microsoft.com/office/drawing/2014/main" xmlns="" id="{5AA9CDFF-E6BD-4C66-93C7-1CEF6D2D69A2}"/>
                  </a:ext>
                </a:extLst>
              </p:cNvPr>
              <p:cNvSpPr>
                <a:spLocks noChangeArrowheads="1"/>
              </p:cNvSpPr>
              <p:nvPr/>
            </p:nvSpPr>
            <p:spPr bwMode="auto">
              <a:xfrm>
                <a:off x="4771127" y="403412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334" name="Rectangle 199">
                <a:extLst>
                  <a:ext uri="{FF2B5EF4-FFF2-40B4-BE49-F238E27FC236}">
                    <a16:creationId xmlns:a16="http://schemas.microsoft.com/office/drawing/2014/main" xmlns="" id="{B8B08B16-B0E5-4533-8B1E-64E499ACEEDF}"/>
                  </a:ext>
                </a:extLst>
              </p:cNvPr>
              <p:cNvSpPr>
                <a:spLocks noChangeArrowheads="1"/>
              </p:cNvSpPr>
              <p:nvPr/>
            </p:nvSpPr>
            <p:spPr bwMode="auto">
              <a:xfrm>
                <a:off x="4548297" y="4164752"/>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35" name="Rectangle 200">
                <a:extLst>
                  <a:ext uri="{FF2B5EF4-FFF2-40B4-BE49-F238E27FC236}">
                    <a16:creationId xmlns:a16="http://schemas.microsoft.com/office/drawing/2014/main" xmlns="" id="{A399DD3A-4034-4CCE-B869-BDFEE7D8CB8C}"/>
                  </a:ext>
                </a:extLst>
              </p:cNvPr>
              <p:cNvSpPr>
                <a:spLocks noChangeArrowheads="1"/>
              </p:cNvSpPr>
              <p:nvPr/>
            </p:nvSpPr>
            <p:spPr bwMode="auto">
              <a:xfrm>
                <a:off x="4548297" y="4164752"/>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336" name="Freeform 201">
                <a:extLst>
                  <a:ext uri="{FF2B5EF4-FFF2-40B4-BE49-F238E27FC236}">
                    <a16:creationId xmlns:a16="http://schemas.microsoft.com/office/drawing/2014/main" xmlns="" id="{FB0F8FD2-73F0-4F67-9ABA-D06E2D1F3346}"/>
                  </a:ext>
                </a:extLst>
              </p:cNvPr>
              <p:cNvSpPr>
                <a:spLocks/>
              </p:cNvSpPr>
              <p:nvPr/>
            </p:nvSpPr>
            <p:spPr bwMode="auto">
              <a:xfrm>
                <a:off x="4903673" y="3909265"/>
                <a:ext cx="1921" cy="1921"/>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0"/>
                    </a:lnTo>
                    <a:lnTo>
                      <a:pt x="0" y="1"/>
                    </a:lnTo>
                    <a:lnTo>
                      <a:pt x="0" y="1"/>
                    </a:lnTo>
                    <a:lnTo>
                      <a:pt x="1" y="0"/>
                    </a:lnTo>
                    <a:close/>
                  </a:path>
                </a:pathLst>
              </a:custGeom>
              <a:solidFill>
                <a:srgbClr val="DC6978"/>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37" name="Freeform 202">
                <a:extLst>
                  <a:ext uri="{FF2B5EF4-FFF2-40B4-BE49-F238E27FC236}">
                    <a16:creationId xmlns:a16="http://schemas.microsoft.com/office/drawing/2014/main" xmlns="" id="{EBA9DD03-32B7-4B03-81D2-DF01B5927530}"/>
                  </a:ext>
                </a:extLst>
              </p:cNvPr>
              <p:cNvSpPr>
                <a:spLocks/>
              </p:cNvSpPr>
              <p:nvPr/>
            </p:nvSpPr>
            <p:spPr bwMode="auto">
              <a:xfrm>
                <a:off x="4903673" y="3909265"/>
                <a:ext cx="1921" cy="1921"/>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0"/>
                    </a:lnTo>
                    <a:lnTo>
                      <a:pt x="0" y="1"/>
                    </a:lnTo>
                    <a:lnTo>
                      <a:pt x="0" y="1"/>
                    </a:lnTo>
                    <a:lnTo>
                      <a:pt x="1"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 name="Rectangle 203">
                <a:extLst>
                  <a:ext uri="{FF2B5EF4-FFF2-40B4-BE49-F238E27FC236}">
                    <a16:creationId xmlns:a16="http://schemas.microsoft.com/office/drawing/2014/main" xmlns="" id="{A85FFEF4-11C9-4861-961D-DD1CAAAD53E2}"/>
                  </a:ext>
                </a:extLst>
              </p:cNvPr>
              <p:cNvSpPr>
                <a:spLocks noChangeArrowheads="1"/>
              </p:cNvSpPr>
              <p:nvPr/>
            </p:nvSpPr>
            <p:spPr bwMode="auto">
              <a:xfrm>
                <a:off x="4534851" y="4160910"/>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39" name="Rectangle 204">
                <a:extLst>
                  <a:ext uri="{FF2B5EF4-FFF2-40B4-BE49-F238E27FC236}">
                    <a16:creationId xmlns:a16="http://schemas.microsoft.com/office/drawing/2014/main" xmlns="" id="{A10F802B-4B3C-470B-9577-147E12193FBE}"/>
                  </a:ext>
                </a:extLst>
              </p:cNvPr>
              <p:cNvSpPr>
                <a:spLocks noChangeArrowheads="1"/>
              </p:cNvSpPr>
              <p:nvPr/>
            </p:nvSpPr>
            <p:spPr bwMode="auto">
              <a:xfrm>
                <a:off x="4534851" y="4160910"/>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39" name="Rectangle 206">
                <a:extLst>
                  <a:ext uri="{FF2B5EF4-FFF2-40B4-BE49-F238E27FC236}">
                    <a16:creationId xmlns:a16="http://schemas.microsoft.com/office/drawing/2014/main" xmlns="" id="{02C714C0-FEBA-47DB-8B6D-195324C4BC95}"/>
                  </a:ext>
                </a:extLst>
              </p:cNvPr>
              <p:cNvSpPr>
                <a:spLocks noChangeArrowheads="1"/>
              </p:cNvSpPr>
              <p:nvPr/>
            </p:nvSpPr>
            <p:spPr bwMode="auto">
              <a:xfrm>
                <a:off x="4680843" y="3646095"/>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40" name="Rectangle 207">
                <a:extLst>
                  <a:ext uri="{FF2B5EF4-FFF2-40B4-BE49-F238E27FC236}">
                    <a16:creationId xmlns:a16="http://schemas.microsoft.com/office/drawing/2014/main" xmlns="" id="{417B148C-5AEE-49E7-93B5-69902DE67160}"/>
                  </a:ext>
                </a:extLst>
              </p:cNvPr>
              <p:cNvSpPr>
                <a:spLocks noChangeArrowheads="1"/>
              </p:cNvSpPr>
              <p:nvPr/>
            </p:nvSpPr>
            <p:spPr bwMode="auto">
              <a:xfrm>
                <a:off x="4680843" y="3646095"/>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41" name="Rectangle 208">
                <a:extLst>
                  <a:ext uri="{FF2B5EF4-FFF2-40B4-BE49-F238E27FC236}">
                    <a16:creationId xmlns:a16="http://schemas.microsoft.com/office/drawing/2014/main" xmlns="" id="{FAAEFCB7-3818-4027-AE0C-DA8EA9E5FE1A}"/>
                  </a:ext>
                </a:extLst>
              </p:cNvPr>
              <p:cNvSpPr>
                <a:spLocks noChangeArrowheads="1"/>
              </p:cNvSpPr>
              <p:nvPr/>
            </p:nvSpPr>
            <p:spPr bwMode="auto">
              <a:xfrm>
                <a:off x="4773048" y="403412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42" name="Rectangle 209">
                <a:extLst>
                  <a:ext uri="{FF2B5EF4-FFF2-40B4-BE49-F238E27FC236}">
                    <a16:creationId xmlns:a16="http://schemas.microsoft.com/office/drawing/2014/main" xmlns="" id="{D7192D87-7B4E-4438-98ED-DBD6BE20CF40}"/>
                  </a:ext>
                </a:extLst>
              </p:cNvPr>
              <p:cNvSpPr>
                <a:spLocks noChangeArrowheads="1"/>
              </p:cNvSpPr>
              <p:nvPr/>
            </p:nvSpPr>
            <p:spPr bwMode="auto">
              <a:xfrm>
                <a:off x="4773048" y="403412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43" name="Rectangle 210">
                <a:extLst>
                  <a:ext uri="{FF2B5EF4-FFF2-40B4-BE49-F238E27FC236}">
                    <a16:creationId xmlns:a16="http://schemas.microsoft.com/office/drawing/2014/main" xmlns="" id="{FF55D6C0-F8DE-4DDE-B265-10CEFFE81BE5}"/>
                  </a:ext>
                </a:extLst>
              </p:cNvPr>
              <p:cNvSpPr>
                <a:spLocks noChangeArrowheads="1"/>
              </p:cNvSpPr>
              <p:nvPr/>
            </p:nvSpPr>
            <p:spPr bwMode="auto">
              <a:xfrm>
                <a:off x="4550218" y="4168593"/>
                <a:ext cx="3842"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44" name="Rectangle 211">
                <a:extLst>
                  <a:ext uri="{FF2B5EF4-FFF2-40B4-BE49-F238E27FC236}">
                    <a16:creationId xmlns:a16="http://schemas.microsoft.com/office/drawing/2014/main" xmlns="" id="{A68DA79D-F5FA-44A5-B5EA-C624CD582C9B}"/>
                  </a:ext>
                </a:extLst>
              </p:cNvPr>
              <p:cNvSpPr>
                <a:spLocks noChangeArrowheads="1"/>
              </p:cNvSpPr>
              <p:nvPr/>
            </p:nvSpPr>
            <p:spPr bwMode="auto">
              <a:xfrm>
                <a:off x="4550218" y="4168593"/>
                <a:ext cx="3842"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45" name="Rectangle 212">
                <a:extLst>
                  <a:ext uri="{FF2B5EF4-FFF2-40B4-BE49-F238E27FC236}">
                    <a16:creationId xmlns:a16="http://schemas.microsoft.com/office/drawing/2014/main" xmlns="" id="{13618BD1-0784-4DE1-869F-3830F4398983}"/>
                  </a:ext>
                </a:extLst>
              </p:cNvPr>
              <p:cNvSpPr>
                <a:spLocks noChangeArrowheads="1"/>
              </p:cNvSpPr>
              <p:nvPr/>
            </p:nvSpPr>
            <p:spPr bwMode="auto">
              <a:xfrm>
                <a:off x="4677001" y="364993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46" name="Rectangle 213">
                <a:extLst>
                  <a:ext uri="{FF2B5EF4-FFF2-40B4-BE49-F238E27FC236}">
                    <a16:creationId xmlns:a16="http://schemas.microsoft.com/office/drawing/2014/main" xmlns="" id="{72685A5D-ADB6-4925-85E1-110C83958938}"/>
                  </a:ext>
                </a:extLst>
              </p:cNvPr>
              <p:cNvSpPr>
                <a:spLocks noChangeArrowheads="1"/>
              </p:cNvSpPr>
              <p:nvPr/>
            </p:nvSpPr>
            <p:spPr bwMode="auto">
              <a:xfrm>
                <a:off x="4677001" y="364993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47" name="Freeform 214">
                <a:extLst>
                  <a:ext uri="{FF2B5EF4-FFF2-40B4-BE49-F238E27FC236}">
                    <a16:creationId xmlns:a16="http://schemas.microsoft.com/office/drawing/2014/main" xmlns="" id="{1A71DD30-5E0B-4DEB-B28E-3B235E3AE650}"/>
                  </a:ext>
                </a:extLst>
              </p:cNvPr>
              <p:cNvSpPr>
                <a:spLocks/>
              </p:cNvSpPr>
              <p:nvPr/>
            </p:nvSpPr>
            <p:spPr bwMode="auto">
              <a:xfrm>
                <a:off x="4538693" y="4162831"/>
                <a:ext cx="1921" cy="0"/>
              </a:xfrm>
              <a:custGeom>
                <a:avLst/>
                <a:gdLst>
                  <a:gd name="T0" fmla="*/ 1 w 1"/>
                  <a:gd name="T1" fmla="*/ 1 w 1"/>
                  <a:gd name="T2" fmla="*/ 1 w 1"/>
                  <a:gd name="T3" fmla="*/ 1 w 1"/>
                  <a:gd name="T4" fmla="*/ 0 w 1"/>
                  <a:gd name="T5" fmla="*/ 0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1" y="0"/>
                    </a:lnTo>
                    <a:lnTo>
                      <a:pt x="1" y="0"/>
                    </a:lnTo>
                    <a:lnTo>
                      <a:pt x="0" y="0"/>
                    </a:lnTo>
                    <a:lnTo>
                      <a:pt x="0" y="0"/>
                    </a:lnTo>
                    <a:lnTo>
                      <a:pt x="1"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8" name="Freeform 215">
                <a:extLst>
                  <a:ext uri="{FF2B5EF4-FFF2-40B4-BE49-F238E27FC236}">
                    <a16:creationId xmlns:a16="http://schemas.microsoft.com/office/drawing/2014/main" xmlns="" id="{557E85FA-73DA-4ABF-A5E5-21CF108CEDDB}"/>
                  </a:ext>
                </a:extLst>
              </p:cNvPr>
              <p:cNvSpPr>
                <a:spLocks/>
              </p:cNvSpPr>
              <p:nvPr/>
            </p:nvSpPr>
            <p:spPr bwMode="auto">
              <a:xfrm>
                <a:off x="4538693" y="4162831"/>
                <a:ext cx="1921" cy="0"/>
              </a:xfrm>
              <a:custGeom>
                <a:avLst/>
                <a:gdLst>
                  <a:gd name="T0" fmla="*/ 1 w 1"/>
                  <a:gd name="T1" fmla="*/ 1 w 1"/>
                  <a:gd name="T2" fmla="*/ 1 w 1"/>
                  <a:gd name="T3" fmla="*/ 1 w 1"/>
                  <a:gd name="T4" fmla="*/ 0 w 1"/>
                  <a:gd name="T5" fmla="*/ 0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1" y="0"/>
                    </a:lnTo>
                    <a:lnTo>
                      <a:pt x="1" y="0"/>
                    </a:lnTo>
                    <a:lnTo>
                      <a:pt x="0" y="0"/>
                    </a:lnTo>
                    <a:lnTo>
                      <a:pt x="0" y="0"/>
                    </a:lnTo>
                    <a:lnTo>
                      <a:pt x="1"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49" name="Freeform 216">
                <a:extLst>
                  <a:ext uri="{FF2B5EF4-FFF2-40B4-BE49-F238E27FC236}">
                    <a16:creationId xmlns:a16="http://schemas.microsoft.com/office/drawing/2014/main" xmlns="" id="{C5588396-C5BE-4FA5-A04B-4B0A4EE66304}"/>
                  </a:ext>
                </a:extLst>
              </p:cNvPr>
              <p:cNvSpPr>
                <a:spLocks/>
              </p:cNvSpPr>
              <p:nvPr/>
            </p:nvSpPr>
            <p:spPr bwMode="auto">
              <a:xfrm>
                <a:off x="4542535" y="4162831"/>
                <a:ext cx="3842" cy="1921"/>
              </a:xfrm>
              <a:custGeom>
                <a:avLst/>
                <a:gdLst>
                  <a:gd name="T0" fmla="*/ 2 w 2"/>
                  <a:gd name="T1" fmla="*/ 1 h 1"/>
                  <a:gd name="T2" fmla="*/ 2 w 2"/>
                  <a:gd name="T3" fmla="*/ 1 h 1"/>
                  <a:gd name="T4" fmla="*/ 0 w 2"/>
                  <a:gd name="T5" fmla="*/ 0 h 1"/>
                  <a:gd name="T6" fmla="*/ 0 w 2"/>
                  <a:gd name="T7" fmla="*/ 0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lnTo>
                      <a:pt x="2" y="1"/>
                    </a:lnTo>
                    <a:lnTo>
                      <a:pt x="0" y="0"/>
                    </a:lnTo>
                    <a:lnTo>
                      <a:pt x="0" y="0"/>
                    </a:lnTo>
                    <a:lnTo>
                      <a:pt x="2"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0" name="Freeform 217">
                <a:extLst>
                  <a:ext uri="{FF2B5EF4-FFF2-40B4-BE49-F238E27FC236}">
                    <a16:creationId xmlns:a16="http://schemas.microsoft.com/office/drawing/2014/main" xmlns="" id="{44CAF31E-D60F-46F0-BFD7-DA25692DB8D3}"/>
                  </a:ext>
                </a:extLst>
              </p:cNvPr>
              <p:cNvSpPr>
                <a:spLocks/>
              </p:cNvSpPr>
              <p:nvPr/>
            </p:nvSpPr>
            <p:spPr bwMode="auto">
              <a:xfrm>
                <a:off x="4542535" y="4162831"/>
                <a:ext cx="3842" cy="1921"/>
              </a:xfrm>
              <a:custGeom>
                <a:avLst/>
                <a:gdLst>
                  <a:gd name="T0" fmla="*/ 2 w 2"/>
                  <a:gd name="T1" fmla="*/ 1 h 1"/>
                  <a:gd name="T2" fmla="*/ 2 w 2"/>
                  <a:gd name="T3" fmla="*/ 1 h 1"/>
                  <a:gd name="T4" fmla="*/ 0 w 2"/>
                  <a:gd name="T5" fmla="*/ 0 h 1"/>
                  <a:gd name="T6" fmla="*/ 0 w 2"/>
                  <a:gd name="T7" fmla="*/ 0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lnTo>
                      <a:pt x="2" y="1"/>
                    </a:lnTo>
                    <a:lnTo>
                      <a:pt x="0" y="0"/>
                    </a:lnTo>
                    <a:lnTo>
                      <a:pt x="0" y="0"/>
                    </a:lnTo>
                    <a:lnTo>
                      <a:pt x="2"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51" name="Rectangle 218">
                <a:extLst>
                  <a:ext uri="{FF2B5EF4-FFF2-40B4-BE49-F238E27FC236}">
                    <a16:creationId xmlns:a16="http://schemas.microsoft.com/office/drawing/2014/main" xmlns="" id="{3A92AE8C-629F-40AC-AD6C-9680D9FFE5E8}"/>
                  </a:ext>
                </a:extLst>
              </p:cNvPr>
              <p:cNvSpPr>
                <a:spLocks noChangeArrowheads="1"/>
              </p:cNvSpPr>
              <p:nvPr/>
            </p:nvSpPr>
            <p:spPr bwMode="auto">
              <a:xfrm>
                <a:off x="4531009" y="4160910"/>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 name="Rectangle 219">
                <a:extLst>
                  <a:ext uri="{FF2B5EF4-FFF2-40B4-BE49-F238E27FC236}">
                    <a16:creationId xmlns:a16="http://schemas.microsoft.com/office/drawing/2014/main" xmlns="" id="{813BFAC7-0249-4E0B-BAD7-FE2D574B6815}"/>
                  </a:ext>
                </a:extLst>
              </p:cNvPr>
              <p:cNvSpPr>
                <a:spLocks noChangeArrowheads="1"/>
              </p:cNvSpPr>
              <p:nvPr/>
            </p:nvSpPr>
            <p:spPr bwMode="auto">
              <a:xfrm>
                <a:off x="4531009" y="4160910"/>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53" name="Freeform 220">
                <a:extLst>
                  <a:ext uri="{FF2B5EF4-FFF2-40B4-BE49-F238E27FC236}">
                    <a16:creationId xmlns:a16="http://schemas.microsoft.com/office/drawing/2014/main" xmlns="" id="{BDCE3165-EABC-4A42-AD7F-A354D58E1CDA}"/>
                  </a:ext>
                </a:extLst>
              </p:cNvPr>
              <p:cNvSpPr>
                <a:spLocks/>
              </p:cNvSpPr>
              <p:nvPr/>
            </p:nvSpPr>
            <p:spPr bwMode="auto">
              <a:xfrm>
                <a:off x="4525246" y="4157068"/>
                <a:ext cx="5763" cy="3842"/>
              </a:xfrm>
              <a:custGeom>
                <a:avLst/>
                <a:gdLst>
                  <a:gd name="T0" fmla="*/ 3 w 3"/>
                  <a:gd name="T1" fmla="*/ 2 h 2"/>
                  <a:gd name="T2" fmla="*/ 3 w 3"/>
                  <a:gd name="T3" fmla="*/ 2 h 2"/>
                  <a:gd name="T4" fmla="*/ 0 w 3"/>
                  <a:gd name="T5" fmla="*/ 0 h 2"/>
                  <a:gd name="T6" fmla="*/ 0 w 3"/>
                  <a:gd name="T7" fmla="*/ 0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lnTo>
                      <a:pt x="3" y="2"/>
                    </a:lnTo>
                    <a:lnTo>
                      <a:pt x="0" y="0"/>
                    </a:lnTo>
                    <a:lnTo>
                      <a:pt x="0" y="0"/>
                    </a:lnTo>
                    <a:lnTo>
                      <a:pt x="3"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4" name="Freeform 221">
                <a:extLst>
                  <a:ext uri="{FF2B5EF4-FFF2-40B4-BE49-F238E27FC236}">
                    <a16:creationId xmlns:a16="http://schemas.microsoft.com/office/drawing/2014/main" xmlns="" id="{0EF2B28C-AC6B-4A8A-9E38-305892BB89C9}"/>
                  </a:ext>
                </a:extLst>
              </p:cNvPr>
              <p:cNvSpPr>
                <a:spLocks/>
              </p:cNvSpPr>
              <p:nvPr/>
            </p:nvSpPr>
            <p:spPr bwMode="auto">
              <a:xfrm>
                <a:off x="4525246" y="4157068"/>
                <a:ext cx="5763" cy="3842"/>
              </a:xfrm>
              <a:custGeom>
                <a:avLst/>
                <a:gdLst>
                  <a:gd name="T0" fmla="*/ 3 w 3"/>
                  <a:gd name="T1" fmla="*/ 2 h 2"/>
                  <a:gd name="T2" fmla="*/ 3 w 3"/>
                  <a:gd name="T3" fmla="*/ 2 h 2"/>
                  <a:gd name="T4" fmla="*/ 0 w 3"/>
                  <a:gd name="T5" fmla="*/ 0 h 2"/>
                  <a:gd name="T6" fmla="*/ 0 w 3"/>
                  <a:gd name="T7" fmla="*/ 0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lnTo>
                      <a:pt x="3" y="2"/>
                    </a:lnTo>
                    <a:lnTo>
                      <a:pt x="0" y="0"/>
                    </a:lnTo>
                    <a:lnTo>
                      <a:pt x="0" y="0"/>
                    </a:lnTo>
                    <a:lnTo>
                      <a:pt x="3"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55" name="Freeform 222">
                <a:extLst>
                  <a:ext uri="{FF2B5EF4-FFF2-40B4-BE49-F238E27FC236}">
                    <a16:creationId xmlns:a16="http://schemas.microsoft.com/office/drawing/2014/main" xmlns="" id="{1B897556-6A48-4455-9BAA-95B9333805DB}"/>
                  </a:ext>
                </a:extLst>
              </p:cNvPr>
              <p:cNvSpPr>
                <a:spLocks/>
              </p:cNvSpPr>
              <p:nvPr/>
            </p:nvSpPr>
            <p:spPr bwMode="auto">
              <a:xfrm>
                <a:off x="4454171" y="3982261"/>
                <a:ext cx="1921" cy="1921"/>
              </a:xfrm>
              <a:custGeom>
                <a:avLst/>
                <a:gdLst>
                  <a:gd name="T0" fmla="*/ 0 w 1"/>
                  <a:gd name="T1" fmla="*/ 1 h 1"/>
                  <a:gd name="T2" fmla="*/ 0 w 1"/>
                  <a:gd name="T3" fmla="*/ 1 h 1"/>
                  <a:gd name="T4" fmla="*/ 1 w 1"/>
                  <a:gd name="T5" fmla="*/ 0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lnTo>
                      <a:pt x="0" y="1"/>
                    </a:lnTo>
                    <a:lnTo>
                      <a:pt x="1" y="0"/>
                    </a:lnTo>
                    <a:lnTo>
                      <a:pt x="1" y="0"/>
                    </a:lnTo>
                    <a:lnTo>
                      <a:pt x="0"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 name="Freeform 223">
                <a:extLst>
                  <a:ext uri="{FF2B5EF4-FFF2-40B4-BE49-F238E27FC236}">
                    <a16:creationId xmlns:a16="http://schemas.microsoft.com/office/drawing/2014/main" xmlns="" id="{C4EE9163-A625-4101-BFC8-41287D56BF71}"/>
                  </a:ext>
                </a:extLst>
              </p:cNvPr>
              <p:cNvSpPr>
                <a:spLocks/>
              </p:cNvSpPr>
              <p:nvPr/>
            </p:nvSpPr>
            <p:spPr bwMode="auto">
              <a:xfrm>
                <a:off x="4454171" y="3982261"/>
                <a:ext cx="1921" cy="1921"/>
              </a:xfrm>
              <a:custGeom>
                <a:avLst/>
                <a:gdLst>
                  <a:gd name="T0" fmla="*/ 0 w 1"/>
                  <a:gd name="T1" fmla="*/ 1 h 1"/>
                  <a:gd name="T2" fmla="*/ 0 w 1"/>
                  <a:gd name="T3" fmla="*/ 1 h 1"/>
                  <a:gd name="T4" fmla="*/ 1 w 1"/>
                  <a:gd name="T5" fmla="*/ 0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lnTo>
                      <a:pt x="0" y="1"/>
                    </a:lnTo>
                    <a:lnTo>
                      <a:pt x="1" y="0"/>
                    </a:lnTo>
                    <a:lnTo>
                      <a:pt x="1" y="0"/>
                    </a:lnTo>
                    <a:lnTo>
                      <a:pt x="0"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57" name="Rectangle 224">
                <a:extLst>
                  <a:ext uri="{FF2B5EF4-FFF2-40B4-BE49-F238E27FC236}">
                    <a16:creationId xmlns:a16="http://schemas.microsoft.com/office/drawing/2014/main" xmlns="" id="{22489CF2-71A3-40A8-AFEB-CB7ECFE71951}"/>
                  </a:ext>
                </a:extLst>
              </p:cNvPr>
              <p:cNvSpPr>
                <a:spLocks noChangeArrowheads="1"/>
              </p:cNvSpPr>
              <p:nvPr/>
            </p:nvSpPr>
            <p:spPr bwMode="auto">
              <a:xfrm>
                <a:off x="4678922" y="3646095"/>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8" name="Rectangle 225">
                <a:extLst>
                  <a:ext uri="{FF2B5EF4-FFF2-40B4-BE49-F238E27FC236}">
                    <a16:creationId xmlns:a16="http://schemas.microsoft.com/office/drawing/2014/main" xmlns="" id="{97EC30F2-997B-4BA3-8738-D81ABD38B876}"/>
                  </a:ext>
                </a:extLst>
              </p:cNvPr>
              <p:cNvSpPr>
                <a:spLocks noChangeArrowheads="1"/>
              </p:cNvSpPr>
              <p:nvPr/>
            </p:nvSpPr>
            <p:spPr bwMode="auto">
              <a:xfrm>
                <a:off x="4678922" y="3646095"/>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59" name="Rectangle 226">
                <a:extLst>
                  <a:ext uri="{FF2B5EF4-FFF2-40B4-BE49-F238E27FC236}">
                    <a16:creationId xmlns:a16="http://schemas.microsoft.com/office/drawing/2014/main" xmlns="" id="{AB18BAA7-3268-47BB-B139-A67E41946D63}"/>
                  </a:ext>
                </a:extLst>
              </p:cNvPr>
              <p:cNvSpPr>
                <a:spLocks noChangeArrowheads="1"/>
              </p:cNvSpPr>
              <p:nvPr/>
            </p:nvSpPr>
            <p:spPr bwMode="auto">
              <a:xfrm>
                <a:off x="4488748" y="4168593"/>
                <a:ext cx="1921" cy="3842"/>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60" name="Rectangle 227">
                <a:extLst>
                  <a:ext uri="{FF2B5EF4-FFF2-40B4-BE49-F238E27FC236}">
                    <a16:creationId xmlns:a16="http://schemas.microsoft.com/office/drawing/2014/main" xmlns="" id="{BF210771-5FB6-41E3-A0BF-99006110AAF2}"/>
                  </a:ext>
                </a:extLst>
              </p:cNvPr>
              <p:cNvSpPr>
                <a:spLocks noChangeArrowheads="1"/>
              </p:cNvSpPr>
              <p:nvPr/>
            </p:nvSpPr>
            <p:spPr bwMode="auto">
              <a:xfrm>
                <a:off x="4488748" y="4168593"/>
                <a:ext cx="1921" cy="3842"/>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61" name="Freeform 228">
                <a:extLst>
                  <a:ext uri="{FF2B5EF4-FFF2-40B4-BE49-F238E27FC236}">
                    <a16:creationId xmlns:a16="http://schemas.microsoft.com/office/drawing/2014/main" xmlns="" id="{64FFE037-64CF-439A-B0E1-B7507828A3E4}"/>
                  </a:ext>
                </a:extLst>
              </p:cNvPr>
              <p:cNvSpPr>
                <a:spLocks/>
              </p:cNvSpPr>
              <p:nvPr/>
            </p:nvSpPr>
            <p:spPr bwMode="auto">
              <a:xfrm>
                <a:off x="4920961" y="4153226"/>
                <a:ext cx="11526" cy="1921"/>
              </a:xfrm>
              <a:custGeom>
                <a:avLst/>
                <a:gdLst>
                  <a:gd name="T0" fmla="*/ 0 w 6"/>
                  <a:gd name="T1" fmla="*/ 0 h 1"/>
                  <a:gd name="T2" fmla="*/ 0 w 6"/>
                  <a:gd name="T3" fmla="*/ 0 h 1"/>
                  <a:gd name="T4" fmla="*/ 3 w 6"/>
                  <a:gd name="T5" fmla="*/ 1 h 1"/>
                  <a:gd name="T6" fmla="*/ 6 w 6"/>
                  <a:gd name="T7" fmla="*/ 1 h 1"/>
                  <a:gd name="T8" fmla="*/ 6 w 6"/>
                  <a:gd name="T9" fmla="*/ 1 h 1"/>
                  <a:gd name="T10" fmla="*/ 3 w 6"/>
                  <a:gd name="T11" fmla="*/ 1 h 1"/>
                  <a:gd name="T12" fmla="*/ 0 w 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6" h="1">
                    <a:moveTo>
                      <a:pt x="0" y="0"/>
                    </a:moveTo>
                    <a:lnTo>
                      <a:pt x="0" y="0"/>
                    </a:lnTo>
                    <a:lnTo>
                      <a:pt x="3" y="1"/>
                    </a:lnTo>
                    <a:lnTo>
                      <a:pt x="6" y="1"/>
                    </a:lnTo>
                    <a:lnTo>
                      <a:pt x="6" y="1"/>
                    </a:lnTo>
                    <a:lnTo>
                      <a:pt x="3" y="1"/>
                    </a:lnTo>
                    <a:lnTo>
                      <a:pt x="0" y="0"/>
                    </a:lnTo>
                    <a:close/>
                  </a:path>
                </a:pathLst>
              </a:custGeom>
              <a:solidFill>
                <a:srgbClr val="DC6978"/>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2" name="Freeform 229">
                <a:extLst>
                  <a:ext uri="{FF2B5EF4-FFF2-40B4-BE49-F238E27FC236}">
                    <a16:creationId xmlns:a16="http://schemas.microsoft.com/office/drawing/2014/main" xmlns="" id="{33E4481C-283B-4C20-AA98-E8AF2AAADCC3}"/>
                  </a:ext>
                </a:extLst>
              </p:cNvPr>
              <p:cNvSpPr>
                <a:spLocks/>
              </p:cNvSpPr>
              <p:nvPr/>
            </p:nvSpPr>
            <p:spPr bwMode="auto">
              <a:xfrm>
                <a:off x="4920961" y="4153226"/>
                <a:ext cx="11526" cy="1921"/>
              </a:xfrm>
              <a:custGeom>
                <a:avLst/>
                <a:gdLst>
                  <a:gd name="T0" fmla="*/ 0 w 6"/>
                  <a:gd name="T1" fmla="*/ 0 h 1"/>
                  <a:gd name="T2" fmla="*/ 0 w 6"/>
                  <a:gd name="T3" fmla="*/ 0 h 1"/>
                  <a:gd name="T4" fmla="*/ 3 w 6"/>
                  <a:gd name="T5" fmla="*/ 1 h 1"/>
                  <a:gd name="T6" fmla="*/ 6 w 6"/>
                  <a:gd name="T7" fmla="*/ 1 h 1"/>
                  <a:gd name="T8" fmla="*/ 6 w 6"/>
                  <a:gd name="T9" fmla="*/ 1 h 1"/>
                  <a:gd name="T10" fmla="*/ 3 w 6"/>
                  <a:gd name="T11" fmla="*/ 1 h 1"/>
                  <a:gd name="T12" fmla="*/ 0 w 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6" h="1">
                    <a:moveTo>
                      <a:pt x="0" y="0"/>
                    </a:moveTo>
                    <a:lnTo>
                      <a:pt x="0" y="0"/>
                    </a:lnTo>
                    <a:lnTo>
                      <a:pt x="3" y="1"/>
                    </a:lnTo>
                    <a:lnTo>
                      <a:pt x="6" y="1"/>
                    </a:lnTo>
                    <a:lnTo>
                      <a:pt x="6" y="1"/>
                    </a:lnTo>
                    <a:lnTo>
                      <a:pt x="3" y="1"/>
                    </a:lnTo>
                    <a:lnTo>
                      <a:pt x="0"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3" name="Rectangle 230">
                <a:extLst>
                  <a:ext uri="{FF2B5EF4-FFF2-40B4-BE49-F238E27FC236}">
                    <a16:creationId xmlns:a16="http://schemas.microsoft.com/office/drawing/2014/main" xmlns="" id="{40EE8103-42F5-4FFB-8BD1-E029AE432AA2}"/>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64" name="Rectangle 231">
                <a:extLst>
                  <a:ext uri="{FF2B5EF4-FFF2-40B4-BE49-F238E27FC236}">
                    <a16:creationId xmlns:a16="http://schemas.microsoft.com/office/drawing/2014/main" xmlns="" id="{8449B732-5311-4910-BE07-6F711360CEA8}"/>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65" name="Freeform 232">
                <a:extLst>
                  <a:ext uri="{FF2B5EF4-FFF2-40B4-BE49-F238E27FC236}">
                    <a16:creationId xmlns:a16="http://schemas.microsoft.com/office/drawing/2014/main" xmlns="" id="{48AB650C-E066-40F9-A779-6C4B2FB44F7C}"/>
                  </a:ext>
                </a:extLst>
              </p:cNvPr>
              <p:cNvSpPr>
                <a:spLocks/>
              </p:cNvSpPr>
              <p:nvPr/>
            </p:nvSpPr>
            <p:spPr bwMode="auto">
              <a:xfrm>
                <a:off x="4450329" y="3980341"/>
                <a:ext cx="5763" cy="3842"/>
              </a:xfrm>
              <a:custGeom>
                <a:avLst/>
                <a:gdLst>
                  <a:gd name="T0" fmla="*/ 0 w 3"/>
                  <a:gd name="T1" fmla="*/ 2 h 2"/>
                  <a:gd name="T2" fmla="*/ 0 w 3"/>
                  <a:gd name="T3" fmla="*/ 2 h 2"/>
                  <a:gd name="T4" fmla="*/ 3 w 3"/>
                  <a:gd name="T5" fmla="*/ 0 h 2"/>
                  <a:gd name="T6" fmla="*/ 3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0" y="2"/>
                    </a:lnTo>
                    <a:lnTo>
                      <a:pt x="3" y="0"/>
                    </a:lnTo>
                    <a:lnTo>
                      <a:pt x="3" y="0"/>
                    </a:lnTo>
                    <a:lnTo>
                      <a:pt x="0"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6" name="Freeform 233">
                <a:extLst>
                  <a:ext uri="{FF2B5EF4-FFF2-40B4-BE49-F238E27FC236}">
                    <a16:creationId xmlns:a16="http://schemas.microsoft.com/office/drawing/2014/main" xmlns="" id="{9D6D8C0E-ECED-4A2A-90C5-C6D3130C1C59}"/>
                  </a:ext>
                </a:extLst>
              </p:cNvPr>
              <p:cNvSpPr>
                <a:spLocks/>
              </p:cNvSpPr>
              <p:nvPr/>
            </p:nvSpPr>
            <p:spPr bwMode="auto">
              <a:xfrm>
                <a:off x="4450329" y="3980341"/>
                <a:ext cx="5763" cy="3842"/>
              </a:xfrm>
              <a:custGeom>
                <a:avLst/>
                <a:gdLst>
                  <a:gd name="T0" fmla="*/ 0 w 3"/>
                  <a:gd name="T1" fmla="*/ 2 h 2"/>
                  <a:gd name="T2" fmla="*/ 0 w 3"/>
                  <a:gd name="T3" fmla="*/ 2 h 2"/>
                  <a:gd name="T4" fmla="*/ 3 w 3"/>
                  <a:gd name="T5" fmla="*/ 0 h 2"/>
                  <a:gd name="T6" fmla="*/ 3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0" y="2"/>
                    </a:lnTo>
                    <a:lnTo>
                      <a:pt x="3" y="0"/>
                    </a:lnTo>
                    <a:lnTo>
                      <a:pt x="3" y="0"/>
                    </a:lnTo>
                    <a:lnTo>
                      <a:pt x="0"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67" name="Rectangle 234">
                <a:extLst>
                  <a:ext uri="{FF2B5EF4-FFF2-40B4-BE49-F238E27FC236}">
                    <a16:creationId xmlns:a16="http://schemas.microsoft.com/office/drawing/2014/main" xmlns="" id="{ABFABA40-1C2C-427D-B92D-38C30CD13279}"/>
                  </a:ext>
                </a:extLst>
              </p:cNvPr>
              <p:cNvSpPr>
                <a:spLocks noChangeArrowheads="1"/>
              </p:cNvSpPr>
              <p:nvPr/>
            </p:nvSpPr>
            <p:spPr bwMode="auto">
              <a:xfrm>
                <a:off x="4486827" y="4180119"/>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68" name="Rectangle 235">
                <a:extLst>
                  <a:ext uri="{FF2B5EF4-FFF2-40B4-BE49-F238E27FC236}">
                    <a16:creationId xmlns:a16="http://schemas.microsoft.com/office/drawing/2014/main" xmlns="" id="{C7177EFF-0D13-4AFD-95A9-24521A4A3AC0}"/>
                  </a:ext>
                </a:extLst>
              </p:cNvPr>
              <p:cNvSpPr>
                <a:spLocks noChangeArrowheads="1"/>
              </p:cNvSpPr>
              <p:nvPr/>
            </p:nvSpPr>
            <p:spPr bwMode="auto">
              <a:xfrm>
                <a:off x="4486827" y="4180119"/>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69" name="Rectangle 236">
                <a:extLst>
                  <a:ext uri="{FF2B5EF4-FFF2-40B4-BE49-F238E27FC236}">
                    <a16:creationId xmlns:a16="http://schemas.microsoft.com/office/drawing/2014/main" xmlns="" id="{A0056AD0-9CD8-47FB-A77B-01DAC15DFDD8}"/>
                  </a:ext>
                </a:extLst>
              </p:cNvPr>
              <p:cNvSpPr>
                <a:spLocks noChangeArrowheads="1"/>
              </p:cNvSpPr>
              <p:nvPr/>
            </p:nvSpPr>
            <p:spPr bwMode="auto">
              <a:xfrm>
                <a:off x="4796100" y="4449052"/>
                <a:ext cx="1921" cy="1921"/>
              </a:xfrm>
              <a:prstGeom prst="rect">
                <a:avLst/>
              </a:prstGeom>
              <a:solidFill>
                <a:srgbClr val="DC6978"/>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70" name="Rectangle 237">
                <a:extLst>
                  <a:ext uri="{FF2B5EF4-FFF2-40B4-BE49-F238E27FC236}">
                    <a16:creationId xmlns:a16="http://schemas.microsoft.com/office/drawing/2014/main" xmlns="" id="{66592C0B-629A-4026-B777-98042E8C608A}"/>
                  </a:ext>
                </a:extLst>
              </p:cNvPr>
              <p:cNvSpPr>
                <a:spLocks noChangeArrowheads="1"/>
              </p:cNvSpPr>
              <p:nvPr/>
            </p:nvSpPr>
            <p:spPr bwMode="auto">
              <a:xfrm>
                <a:off x="4796100" y="4449052"/>
                <a:ext cx="1921" cy="1921"/>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71" name="Freeform 238">
                <a:extLst>
                  <a:ext uri="{FF2B5EF4-FFF2-40B4-BE49-F238E27FC236}">
                    <a16:creationId xmlns:a16="http://schemas.microsoft.com/office/drawing/2014/main" xmlns="" id="{73BFAE12-F5EB-4152-A124-901D7C78BCBF}"/>
                  </a:ext>
                </a:extLst>
              </p:cNvPr>
              <p:cNvSpPr>
                <a:spLocks/>
              </p:cNvSpPr>
              <p:nvPr/>
            </p:nvSpPr>
            <p:spPr bwMode="auto">
              <a:xfrm>
                <a:off x="4486827" y="4185882"/>
                <a:ext cx="0" cy="1921"/>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lnTo>
                      <a:pt x="0" y="0"/>
                    </a:lnTo>
                    <a:lnTo>
                      <a:pt x="0" y="1"/>
                    </a:lnTo>
                    <a:lnTo>
                      <a:pt x="0" y="1"/>
                    </a:lnTo>
                    <a:lnTo>
                      <a:pt x="0" y="0"/>
                    </a:lnTo>
                    <a:lnTo>
                      <a:pt x="0"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2" name="Freeform 239">
                <a:extLst>
                  <a:ext uri="{FF2B5EF4-FFF2-40B4-BE49-F238E27FC236}">
                    <a16:creationId xmlns:a16="http://schemas.microsoft.com/office/drawing/2014/main" xmlns="" id="{1A4494BB-B5F6-4169-BF82-43C640E2C8F6}"/>
                  </a:ext>
                </a:extLst>
              </p:cNvPr>
              <p:cNvSpPr>
                <a:spLocks/>
              </p:cNvSpPr>
              <p:nvPr/>
            </p:nvSpPr>
            <p:spPr bwMode="auto">
              <a:xfrm>
                <a:off x="4798021" y="4447131"/>
                <a:ext cx="7684" cy="1921"/>
              </a:xfrm>
              <a:custGeom>
                <a:avLst/>
                <a:gdLst>
                  <a:gd name="T0" fmla="*/ 0 w 4"/>
                  <a:gd name="T1" fmla="*/ 1 h 1"/>
                  <a:gd name="T2" fmla="*/ 0 w 4"/>
                  <a:gd name="T3" fmla="*/ 1 h 1"/>
                  <a:gd name="T4" fmla="*/ 2 w 4"/>
                  <a:gd name="T5" fmla="*/ 0 h 1"/>
                  <a:gd name="T6" fmla="*/ 4 w 4"/>
                  <a:gd name="T7" fmla="*/ 0 h 1"/>
                  <a:gd name="T8" fmla="*/ 4 w 4"/>
                  <a:gd name="T9" fmla="*/ 0 h 1"/>
                  <a:gd name="T10" fmla="*/ 2 w 4"/>
                  <a:gd name="T11" fmla="*/ 0 h 1"/>
                  <a:gd name="T12" fmla="*/ 0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0" y="1"/>
                    </a:moveTo>
                    <a:lnTo>
                      <a:pt x="0" y="1"/>
                    </a:lnTo>
                    <a:lnTo>
                      <a:pt x="2" y="0"/>
                    </a:lnTo>
                    <a:lnTo>
                      <a:pt x="4" y="0"/>
                    </a:lnTo>
                    <a:lnTo>
                      <a:pt x="4" y="0"/>
                    </a:lnTo>
                    <a:lnTo>
                      <a:pt x="2" y="0"/>
                    </a:lnTo>
                    <a:lnTo>
                      <a:pt x="0" y="1"/>
                    </a:lnTo>
                    <a:close/>
                  </a:path>
                </a:pathLst>
              </a:custGeom>
              <a:solidFill>
                <a:srgbClr val="DC6978"/>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3" name="Freeform 240">
                <a:extLst>
                  <a:ext uri="{FF2B5EF4-FFF2-40B4-BE49-F238E27FC236}">
                    <a16:creationId xmlns:a16="http://schemas.microsoft.com/office/drawing/2014/main" xmlns="" id="{FD9A6C22-7D06-4CFA-AF72-36945F643BA4}"/>
                  </a:ext>
                </a:extLst>
              </p:cNvPr>
              <p:cNvSpPr>
                <a:spLocks/>
              </p:cNvSpPr>
              <p:nvPr/>
            </p:nvSpPr>
            <p:spPr bwMode="auto">
              <a:xfrm>
                <a:off x="4798021" y="4447131"/>
                <a:ext cx="7684" cy="1921"/>
              </a:xfrm>
              <a:custGeom>
                <a:avLst/>
                <a:gdLst>
                  <a:gd name="T0" fmla="*/ 0 w 4"/>
                  <a:gd name="T1" fmla="*/ 1 h 1"/>
                  <a:gd name="T2" fmla="*/ 0 w 4"/>
                  <a:gd name="T3" fmla="*/ 1 h 1"/>
                  <a:gd name="T4" fmla="*/ 2 w 4"/>
                  <a:gd name="T5" fmla="*/ 0 h 1"/>
                  <a:gd name="T6" fmla="*/ 4 w 4"/>
                  <a:gd name="T7" fmla="*/ 0 h 1"/>
                  <a:gd name="T8" fmla="*/ 4 w 4"/>
                  <a:gd name="T9" fmla="*/ 0 h 1"/>
                  <a:gd name="T10" fmla="*/ 2 w 4"/>
                  <a:gd name="T11" fmla="*/ 0 h 1"/>
                  <a:gd name="T12" fmla="*/ 0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0" y="1"/>
                    </a:moveTo>
                    <a:lnTo>
                      <a:pt x="0" y="1"/>
                    </a:lnTo>
                    <a:lnTo>
                      <a:pt x="2" y="0"/>
                    </a:lnTo>
                    <a:lnTo>
                      <a:pt x="4" y="0"/>
                    </a:lnTo>
                    <a:lnTo>
                      <a:pt x="4" y="0"/>
                    </a:lnTo>
                    <a:lnTo>
                      <a:pt x="2" y="0"/>
                    </a:lnTo>
                    <a:lnTo>
                      <a:pt x="0" y="1"/>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74" name="Rectangle 241">
                <a:extLst>
                  <a:ext uri="{FF2B5EF4-FFF2-40B4-BE49-F238E27FC236}">
                    <a16:creationId xmlns:a16="http://schemas.microsoft.com/office/drawing/2014/main" xmlns="" id="{A7D3E2A5-5C9C-4EB7-B9CF-701EC41340E1}"/>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75" name="Rectangle 242">
                <a:extLst>
                  <a:ext uri="{FF2B5EF4-FFF2-40B4-BE49-F238E27FC236}">
                    <a16:creationId xmlns:a16="http://schemas.microsoft.com/office/drawing/2014/main" xmlns="" id="{B2A90864-D09C-4375-8E2D-6D3716A63E11}"/>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76" name="Rectangle 243">
                <a:extLst>
                  <a:ext uri="{FF2B5EF4-FFF2-40B4-BE49-F238E27FC236}">
                    <a16:creationId xmlns:a16="http://schemas.microsoft.com/office/drawing/2014/main" xmlns="" id="{E60235DA-E961-4C47-9091-17377B408DF5}"/>
                  </a:ext>
                </a:extLst>
              </p:cNvPr>
              <p:cNvSpPr>
                <a:spLocks noChangeArrowheads="1"/>
              </p:cNvSpPr>
              <p:nvPr/>
            </p:nvSpPr>
            <p:spPr bwMode="auto">
              <a:xfrm>
                <a:off x="4486827" y="417627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77" name="Rectangle 244">
                <a:extLst>
                  <a:ext uri="{FF2B5EF4-FFF2-40B4-BE49-F238E27FC236}">
                    <a16:creationId xmlns:a16="http://schemas.microsoft.com/office/drawing/2014/main" xmlns="" id="{18D9BA0D-A629-4B99-AFDD-16311F065C67}"/>
                  </a:ext>
                </a:extLst>
              </p:cNvPr>
              <p:cNvSpPr>
                <a:spLocks noChangeArrowheads="1"/>
              </p:cNvSpPr>
              <p:nvPr/>
            </p:nvSpPr>
            <p:spPr bwMode="auto">
              <a:xfrm>
                <a:off x="4486827" y="417627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78" name="Freeform 245">
                <a:extLst>
                  <a:ext uri="{FF2B5EF4-FFF2-40B4-BE49-F238E27FC236}">
                    <a16:creationId xmlns:a16="http://schemas.microsoft.com/office/drawing/2014/main" xmlns="" id="{757A7626-ABBD-46B0-B082-295909341881}"/>
                  </a:ext>
                </a:extLst>
              </p:cNvPr>
              <p:cNvSpPr>
                <a:spLocks/>
              </p:cNvSpPr>
              <p:nvPr/>
            </p:nvSpPr>
            <p:spPr bwMode="auto">
              <a:xfrm>
                <a:off x="4751918" y="4034127"/>
                <a:ext cx="19209" cy="1921"/>
              </a:xfrm>
              <a:custGeom>
                <a:avLst/>
                <a:gdLst>
                  <a:gd name="T0" fmla="*/ 10 w 10"/>
                  <a:gd name="T1" fmla="*/ 0 h 1"/>
                  <a:gd name="T2" fmla="*/ 10 w 10"/>
                  <a:gd name="T3" fmla="*/ 0 h 1"/>
                  <a:gd name="T4" fmla="*/ 7 w 10"/>
                  <a:gd name="T5" fmla="*/ 1 h 1"/>
                  <a:gd name="T6" fmla="*/ 7 w 10"/>
                  <a:gd name="T7" fmla="*/ 1 h 1"/>
                  <a:gd name="T8" fmla="*/ 0 w 10"/>
                  <a:gd name="T9" fmla="*/ 0 h 1"/>
                  <a:gd name="T10" fmla="*/ 0 w 10"/>
                  <a:gd name="T11" fmla="*/ 0 h 1"/>
                  <a:gd name="T12" fmla="*/ 10 w 1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0" h="1">
                    <a:moveTo>
                      <a:pt x="10" y="0"/>
                    </a:moveTo>
                    <a:lnTo>
                      <a:pt x="10" y="0"/>
                    </a:lnTo>
                    <a:lnTo>
                      <a:pt x="7" y="1"/>
                    </a:lnTo>
                    <a:lnTo>
                      <a:pt x="7" y="1"/>
                    </a:lnTo>
                    <a:lnTo>
                      <a:pt x="0" y="0"/>
                    </a:lnTo>
                    <a:lnTo>
                      <a:pt x="0" y="0"/>
                    </a:lnTo>
                    <a:lnTo>
                      <a:pt x="10"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9" name="Freeform 246">
                <a:extLst>
                  <a:ext uri="{FF2B5EF4-FFF2-40B4-BE49-F238E27FC236}">
                    <a16:creationId xmlns:a16="http://schemas.microsoft.com/office/drawing/2014/main" xmlns="" id="{53D37EAB-8FCA-48FC-8AF1-6A41B7B8373A}"/>
                  </a:ext>
                </a:extLst>
              </p:cNvPr>
              <p:cNvSpPr>
                <a:spLocks/>
              </p:cNvSpPr>
              <p:nvPr/>
            </p:nvSpPr>
            <p:spPr bwMode="auto">
              <a:xfrm>
                <a:off x="4751918" y="4034127"/>
                <a:ext cx="19209" cy="1921"/>
              </a:xfrm>
              <a:custGeom>
                <a:avLst/>
                <a:gdLst>
                  <a:gd name="T0" fmla="*/ 10 w 10"/>
                  <a:gd name="T1" fmla="*/ 0 h 1"/>
                  <a:gd name="T2" fmla="*/ 10 w 10"/>
                  <a:gd name="T3" fmla="*/ 0 h 1"/>
                  <a:gd name="T4" fmla="*/ 7 w 10"/>
                  <a:gd name="T5" fmla="*/ 1 h 1"/>
                  <a:gd name="T6" fmla="*/ 7 w 10"/>
                  <a:gd name="T7" fmla="*/ 1 h 1"/>
                  <a:gd name="T8" fmla="*/ 0 w 10"/>
                  <a:gd name="T9" fmla="*/ 0 h 1"/>
                  <a:gd name="T10" fmla="*/ 0 w 10"/>
                  <a:gd name="T11" fmla="*/ 0 h 1"/>
                  <a:gd name="T12" fmla="*/ 10 w 1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0" h="1">
                    <a:moveTo>
                      <a:pt x="10" y="0"/>
                    </a:moveTo>
                    <a:lnTo>
                      <a:pt x="10" y="0"/>
                    </a:lnTo>
                    <a:lnTo>
                      <a:pt x="7" y="1"/>
                    </a:lnTo>
                    <a:lnTo>
                      <a:pt x="7" y="1"/>
                    </a:lnTo>
                    <a:lnTo>
                      <a:pt x="0" y="0"/>
                    </a:lnTo>
                    <a:lnTo>
                      <a:pt x="0" y="0"/>
                    </a:lnTo>
                    <a:lnTo>
                      <a:pt x="10" y="0"/>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80" name="Rectangle 247">
                <a:extLst>
                  <a:ext uri="{FF2B5EF4-FFF2-40B4-BE49-F238E27FC236}">
                    <a16:creationId xmlns:a16="http://schemas.microsoft.com/office/drawing/2014/main" xmlns="" id="{892DC7DA-2138-42C2-87B5-5CAD89C73ACC}"/>
                  </a:ext>
                </a:extLst>
              </p:cNvPr>
              <p:cNvSpPr>
                <a:spLocks noChangeArrowheads="1"/>
              </p:cNvSpPr>
              <p:nvPr/>
            </p:nvSpPr>
            <p:spPr bwMode="auto">
              <a:xfrm>
                <a:off x="4897910" y="3913107"/>
                <a:ext cx="1921" cy="1921"/>
              </a:xfrm>
              <a:prstGeom prst="rect">
                <a:avLst/>
              </a:prstGeom>
              <a:solidFill>
                <a:srgbClr val="DC6978"/>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81" name="Rectangle 248">
                <a:extLst>
                  <a:ext uri="{FF2B5EF4-FFF2-40B4-BE49-F238E27FC236}">
                    <a16:creationId xmlns:a16="http://schemas.microsoft.com/office/drawing/2014/main" xmlns="" id="{8439D9FC-DAAE-4DEC-B4C5-A67B904C33AF}"/>
                  </a:ext>
                </a:extLst>
              </p:cNvPr>
              <p:cNvSpPr>
                <a:spLocks noChangeArrowheads="1"/>
              </p:cNvSpPr>
              <p:nvPr/>
            </p:nvSpPr>
            <p:spPr bwMode="auto">
              <a:xfrm>
                <a:off x="4897910" y="3913107"/>
                <a:ext cx="1921" cy="1921"/>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2" name="Rectangle 249">
                <a:extLst>
                  <a:ext uri="{FF2B5EF4-FFF2-40B4-BE49-F238E27FC236}">
                    <a16:creationId xmlns:a16="http://schemas.microsoft.com/office/drawing/2014/main" xmlns="" id="{59A05408-4058-49E4-938D-1A0ABC0ED183}"/>
                  </a:ext>
                </a:extLst>
              </p:cNvPr>
              <p:cNvSpPr>
                <a:spLocks noChangeArrowheads="1"/>
              </p:cNvSpPr>
              <p:nvPr/>
            </p:nvSpPr>
            <p:spPr bwMode="auto">
              <a:xfrm>
                <a:off x="4534851" y="4162831"/>
                <a:ext cx="3842"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83" name="Rectangle 250">
                <a:extLst>
                  <a:ext uri="{FF2B5EF4-FFF2-40B4-BE49-F238E27FC236}">
                    <a16:creationId xmlns:a16="http://schemas.microsoft.com/office/drawing/2014/main" xmlns="" id="{639BB0FC-5B40-482B-A640-5D9938499671}"/>
                  </a:ext>
                </a:extLst>
              </p:cNvPr>
              <p:cNvSpPr>
                <a:spLocks noChangeArrowheads="1"/>
              </p:cNvSpPr>
              <p:nvPr/>
            </p:nvSpPr>
            <p:spPr bwMode="auto">
              <a:xfrm>
                <a:off x="4534851" y="4162831"/>
                <a:ext cx="3842"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84" name="Rectangle 251">
                <a:extLst>
                  <a:ext uri="{FF2B5EF4-FFF2-40B4-BE49-F238E27FC236}">
                    <a16:creationId xmlns:a16="http://schemas.microsoft.com/office/drawing/2014/main" xmlns="" id="{BCA3BC6D-3A1B-441C-8417-91A9D29D2853}"/>
                  </a:ext>
                </a:extLst>
              </p:cNvPr>
              <p:cNvSpPr>
                <a:spLocks noChangeArrowheads="1"/>
              </p:cNvSpPr>
              <p:nvPr/>
            </p:nvSpPr>
            <p:spPr bwMode="auto">
              <a:xfrm>
                <a:off x="4798021" y="4449052"/>
                <a:ext cx="1921" cy="1921"/>
              </a:xfrm>
              <a:prstGeom prst="rect">
                <a:avLst/>
              </a:prstGeom>
              <a:solidFill>
                <a:srgbClr val="DC6978"/>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85" name="Rectangle 252">
                <a:extLst>
                  <a:ext uri="{FF2B5EF4-FFF2-40B4-BE49-F238E27FC236}">
                    <a16:creationId xmlns:a16="http://schemas.microsoft.com/office/drawing/2014/main" xmlns="" id="{203F370B-5957-4D8F-8C53-8B68D4B0C963}"/>
                  </a:ext>
                </a:extLst>
              </p:cNvPr>
              <p:cNvSpPr>
                <a:spLocks noChangeArrowheads="1"/>
              </p:cNvSpPr>
              <p:nvPr/>
            </p:nvSpPr>
            <p:spPr bwMode="auto">
              <a:xfrm>
                <a:off x="4798021" y="4449052"/>
                <a:ext cx="1921" cy="1921"/>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6" name="Rectangle 253">
                <a:extLst>
                  <a:ext uri="{FF2B5EF4-FFF2-40B4-BE49-F238E27FC236}">
                    <a16:creationId xmlns:a16="http://schemas.microsoft.com/office/drawing/2014/main" xmlns="" id="{14FED6A0-946A-44D3-B9FA-E1E35D08E77B}"/>
                  </a:ext>
                </a:extLst>
              </p:cNvPr>
              <p:cNvSpPr>
                <a:spLocks noChangeArrowheads="1"/>
              </p:cNvSpPr>
              <p:nvPr/>
            </p:nvSpPr>
            <p:spPr bwMode="auto">
              <a:xfrm>
                <a:off x="4486827" y="4180119"/>
                <a:ext cx="1921" cy="5763"/>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87" name="Rectangle 254">
                <a:extLst>
                  <a:ext uri="{FF2B5EF4-FFF2-40B4-BE49-F238E27FC236}">
                    <a16:creationId xmlns:a16="http://schemas.microsoft.com/office/drawing/2014/main" xmlns="" id="{76E1934E-0988-4937-8EB7-D1808193ABD6}"/>
                  </a:ext>
                </a:extLst>
              </p:cNvPr>
              <p:cNvSpPr>
                <a:spLocks noChangeArrowheads="1"/>
              </p:cNvSpPr>
              <p:nvPr/>
            </p:nvSpPr>
            <p:spPr bwMode="auto">
              <a:xfrm>
                <a:off x="4486827" y="4180119"/>
                <a:ext cx="1921" cy="5763"/>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88" name="Freeform 255">
                <a:extLst>
                  <a:ext uri="{FF2B5EF4-FFF2-40B4-BE49-F238E27FC236}">
                    <a16:creationId xmlns:a16="http://schemas.microsoft.com/office/drawing/2014/main" xmlns="" id="{27B31CD6-FCF7-47A1-953B-AD78D8CF089A}"/>
                  </a:ext>
                </a:extLst>
              </p:cNvPr>
              <p:cNvSpPr>
                <a:spLocks/>
              </p:cNvSpPr>
              <p:nvPr/>
            </p:nvSpPr>
            <p:spPr bwMode="auto">
              <a:xfrm>
                <a:off x="4548297" y="4164752"/>
                <a:ext cx="1921" cy="3842"/>
              </a:xfrm>
              <a:custGeom>
                <a:avLst/>
                <a:gdLst>
                  <a:gd name="T0" fmla="*/ 1 w 1"/>
                  <a:gd name="T1" fmla="*/ 2 h 2"/>
                  <a:gd name="T2" fmla="*/ 1 w 1"/>
                  <a:gd name="T3" fmla="*/ 2 h 2"/>
                  <a:gd name="T4" fmla="*/ 0 w 1"/>
                  <a:gd name="T5" fmla="*/ 0 h 2"/>
                  <a:gd name="T6" fmla="*/ 0 w 1"/>
                  <a:gd name="T7" fmla="*/ 0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1" y="2"/>
                    </a:lnTo>
                    <a:lnTo>
                      <a:pt x="0" y="0"/>
                    </a:lnTo>
                    <a:lnTo>
                      <a:pt x="0" y="0"/>
                    </a:lnTo>
                    <a:lnTo>
                      <a:pt x="1"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89" name="Freeform 256">
                <a:extLst>
                  <a:ext uri="{FF2B5EF4-FFF2-40B4-BE49-F238E27FC236}">
                    <a16:creationId xmlns:a16="http://schemas.microsoft.com/office/drawing/2014/main" xmlns="" id="{4A419A92-B5B1-4A54-9569-F88712F05562}"/>
                  </a:ext>
                </a:extLst>
              </p:cNvPr>
              <p:cNvSpPr>
                <a:spLocks/>
              </p:cNvSpPr>
              <p:nvPr/>
            </p:nvSpPr>
            <p:spPr bwMode="auto">
              <a:xfrm>
                <a:off x="4548297" y="4164752"/>
                <a:ext cx="1921" cy="3842"/>
              </a:xfrm>
              <a:custGeom>
                <a:avLst/>
                <a:gdLst>
                  <a:gd name="T0" fmla="*/ 1 w 1"/>
                  <a:gd name="T1" fmla="*/ 2 h 2"/>
                  <a:gd name="T2" fmla="*/ 1 w 1"/>
                  <a:gd name="T3" fmla="*/ 2 h 2"/>
                  <a:gd name="T4" fmla="*/ 0 w 1"/>
                  <a:gd name="T5" fmla="*/ 0 h 2"/>
                  <a:gd name="T6" fmla="*/ 0 w 1"/>
                  <a:gd name="T7" fmla="*/ 0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1" y="2"/>
                    </a:lnTo>
                    <a:lnTo>
                      <a:pt x="0" y="0"/>
                    </a:lnTo>
                    <a:lnTo>
                      <a:pt x="0" y="0"/>
                    </a:lnTo>
                    <a:lnTo>
                      <a:pt x="1"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90" name="Rectangle 257">
                <a:extLst>
                  <a:ext uri="{FF2B5EF4-FFF2-40B4-BE49-F238E27FC236}">
                    <a16:creationId xmlns:a16="http://schemas.microsoft.com/office/drawing/2014/main" xmlns="" id="{FC29EC74-D211-44E2-A164-3D5A35EFB3F5}"/>
                  </a:ext>
                </a:extLst>
              </p:cNvPr>
              <p:cNvSpPr>
                <a:spLocks noChangeArrowheads="1"/>
              </p:cNvSpPr>
              <p:nvPr/>
            </p:nvSpPr>
            <p:spPr bwMode="auto">
              <a:xfrm>
                <a:off x="4488748" y="4172435"/>
                <a:ext cx="1921" cy="3842"/>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91" name="Rectangle 258">
                <a:extLst>
                  <a:ext uri="{FF2B5EF4-FFF2-40B4-BE49-F238E27FC236}">
                    <a16:creationId xmlns:a16="http://schemas.microsoft.com/office/drawing/2014/main" xmlns="" id="{AF607DA9-87B5-4AF4-BEA4-3D0CD9783DA3}"/>
                  </a:ext>
                </a:extLst>
              </p:cNvPr>
              <p:cNvSpPr>
                <a:spLocks noChangeArrowheads="1"/>
              </p:cNvSpPr>
              <p:nvPr/>
            </p:nvSpPr>
            <p:spPr bwMode="auto">
              <a:xfrm>
                <a:off x="4488748" y="4172435"/>
                <a:ext cx="1921" cy="3842"/>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92" name="Rectangle 259">
                <a:extLst>
                  <a:ext uri="{FF2B5EF4-FFF2-40B4-BE49-F238E27FC236}">
                    <a16:creationId xmlns:a16="http://schemas.microsoft.com/office/drawing/2014/main" xmlns="" id="{8239431C-19D6-42B8-A927-011C172FEB38}"/>
                  </a:ext>
                </a:extLst>
              </p:cNvPr>
              <p:cNvSpPr>
                <a:spLocks noChangeArrowheads="1"/>
              </p:cNvSpPr>
              <p:nvPr/>
            </p:nvSpPr>
            <p:spPr bwMode="auto">
              <a:xfrm>
                <a:off x="4486827" y="4176277"/>
                <a:ext cx="1921" cy="3842"/>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93" name="Rectangle 260">
                <a:extLst>
                  <a:ext uri="{FF2B5EF4-FFF2-40B4-BE49-F238E27FC236}">
                    <a16:creationId xmlns:a16="http://schemas.microsoft.com/office/drawing/2014/main" xmlns="" id="{9D13E502-6946-4285-BC5A-9F1036F8427E}"/>
                  </a:ext>
                </a:extLst>
              </p:cNvPr>
              <p:cNvSpPr>
                <a:spLocks noChangeArrowheads="1"/>
              </p:cNvSpPr>
              <p:nvPr/>
            </p:nvSpPr>
            <p:spPr bwMode="auto">
              <a:xfrm>
                <a:off x="4486827" y="4176277"/>
                <a:ext cx="1921" cy="3842"/>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94" name="Rectangle 261">
                <a:extLst>
                  <a:ext uri="{FF2B5EF4-FFF2-40B4-BE49-F238E27FC236}">
                    <a16:creationId xmlns:a16="http://schemas.microsoft.com/office/drawing/2014/main" xmlns="" id="{C216CED4-B6F4-4F36-87B6-149AA818FCB0}"/>
                  </a:ext>
                </a:extLst>
              </p:cNvPr>
              <p:cNvSpPr>
                <a:spLocks noChangeArrowheads="1"/>
              </p:cNvSpPr>
              <p:nvPr/>
            </p:nvSpPr>
            <p:spPr bwMode="auto">
              <a:xfrm>
                <a:off x="4546376" y="4164752"/>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95" name="Rectangle 262">
                <a:extLst>
                  <a:ext uri="{FF2B5EF4-FFF2-40B4-BE49-F238E27FC236}">
                    <a16:creationId xmlns:a16="http://schemas.microsoft.com/office/drawing/2014/main" xmlns="" id="{EE09C2A8-DA4E-45D7-9691-21A6D0EE1D45}"/>
                  </a:ext>
                </a:extLst>
              </p:cNvPr>
              <p:cNvSpPr>
                <a:spLocks noChangeArrowheads="1"/>
              </p:cNvSpPr>
              <p:nvPr/>
            </p:nvSpPr>
            <p:spPr bwMode="auto">
              <a:xfrm>
                <a:off x="4546376" y="4164752"/>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96" name="Rectangle 263">
                <a:extLst>
                  <a:ext uri="{FF2B5EF4-FFF2-40B4-BE49-F238E27FC236}">
                    <a16:creationId xmlns:a16="http://schemas.microsoft.com/office/drawing/2014/main" xmlns="" id="{90741023-88E8-400A-98EE-411E34DA35ED}"/>
                  </a:ext>
                </a:extLst>
              </p:cNvPr>
              <p:cNvSpPr>
                <a:spLocks noChangeArrowheads="1"/>
              </p:cNvSpPr>
              <p:nvPr/>
            </p:nvSpPr>
            <p:spPr bwMode="auto">
              <a:xfrm>
                <a:off x="4540614" y="4162831"/>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97" name="Rectangle 264">
                <a:extLst>
                  <a:ext uri="{FF2B5EF4-FFF2-40B4-BE49-F238E27FC236}">
                    <a16:creationId xmlns:a16="http://schemas.microsoft.com/office/drawing/2014/main" xmlns="" id="{B53EAB5B-567C-4310-81EB-4C32DEE3E20F}"/>
                  </a:ext>
                </a:extLst>
              </p:cNvPr>
              <p:cNvSpPr>
                <a:spLocks noChangeArrowheads="1"/>
              </p:cNvSpPr>
              <p:nvPr/>
            </p:nvSpPr>
            <p:spPr bwMode="auto">
              <a:xfrm>
                <a:off x="4540614" y="4162831"/>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98" name="Freeform 265">
                <a:extLst>
                  <a:ext uri="{FF2B5EF4-FFF2-40B4-BE49-F238E27FC236}">
                    <a16:creationId xmlns:a16="http://schemas.microsoft.com/office/drawing/2014/main" xmlns="" id="{C46190B8-34A4-408C-9A6F-43831A92774D}"/>
                  </a:ext>
                </a:extLst>
              </p:cNvPr>
              <p:cNvSpPr>
                <a:spLocks/>
              </p:cNvSpPr>
              <p:nvPr/>
            </p:nvSpPr>
            <p:spPr bwMode="auto">
              <a:xfrm>
                <a:off x="4671238" y="3649937"/>
                <a:ext cx="5763" cy="3842"/>
              </a:xfrm>
              <a:custGeom>
                <a:avLst/>
                <a:gdLst>
                  <a:gd name="T0" fmla="*/ 1 w 3"/>
                  <a:gd name="T1" fmla="*/ 1 h 2"/>
                  <a:gd name="T2" fmla="*/ 1 w 3"/>
                  <a:gd name="T3" fmla="*/ 1 h 2"/>
                  <a:gd name="T4" fmla="*/ 3 w 3"/>
                  <a:gd name="T5" fmla="*/ 0 h 2"/>
                  <a:gd name="T6" fmla="*/ 3 w 3"/>
                  <a:gd name="T7" fmla="*/ 0 h 2"/>
                  <a:gd name="T8" fmla="*/ 0 w 3"/>
                  <a:gd name="T9" fmla="*/ 2 h 2"/>
                  <a:gd name="T10" fmla="*/ 0 w 3"/>
                  <a:gd name="T11" fmla="*/ 2 h 2"/>
                  <a:gd name="T12" fmla="*/ 1 w 3"/>
                  <a:gd name="T13" fmla="*/ 1 h 2"/>
                  <a:gd name="T14" fmla="*/ 1 w 3"/>
                  <a:gd name="T15" fmla="*/ 1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3" y="0"/>
                    </a:lnTo>
                    <a:lnTo>
                      <a:pt x="3" y="0"/>
                    </a:lnTo>
                    <a:lnTo>
                      <a:pt x="0" y="2"/>
                    </a:lnTo>
                    <a:lnTo>
                      <a:pt x="0" y="2"/>
                    </a:lnTo>
                    <a:lnTo>
                      <a:pt x="1" y="1"/>
                    </a:lnTo>
                    <a:lnTo>
                      <a:pt x="1" y="1"/>
                    </a:lnTo>
                    <a:lnTo>
                      <a:pt x="1"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 name="Freeform 266">
                <a:extLst>
                  <a:ext uri="{FF2B5EF4-FFF2-40B4-BE49-F238E27FC236}">
                    <a16:creationId xmlns:a16="http://schemas.microsoft.com/office/drawing/2014/main" xmlns="" id="{C2AA2DA7-EC2D-45EE-968D-3094A214DFED}"/>
                  </a:ext>
                </a:extLst>
              </p:cNvPr>
              <p:cNvSpPr>
                <a:spLocks/>
              </p:cNvSpPr>
              <p:nvPr/>
            </p:nvSpPr>
            <p:spPr bwMode="auto">
              <a:xfrm>
                <a:off x="4671238" y="3649937"/>
                <a:ext cx="5763" cy="3842"/>
              </a:xfrm>
              <a:custGeom>
                <a:avLst/>
                <a:gdLst>
                  <a:gd name="T0" fmla="*/ 1 w 3"/>
                  <a:gd name="T1" fmla="*/ 1 h 2"/>
                  <a:gd name="T2" fmla="*/ 1 w 3"/>
                  <a:gd name="T3" fmla="*/ 1 h 2"/>
                  <a:gd name="T4" fmla="*/ 3 w 3"/>
                  <a:gd name="T5" fmla="*/ 0 h 2"/>
                  <a:gd name="T6" fmla="*/ 3 w 3"/>
                  <a:gd name="T7" fmla="*/ 0 h 2"/>
                  <a:gd name="T8" fmla="*/ 0 w 3"/>
                  <a:gd name="T9" fmla="*/ 2 h 2"/>
                  <a:gd name="T10" fmla="*/ 0 w 3"/>
                  <a:gd name="T11" fmla="*/ 2 h 2"/>
                  <a:gd name="T12" fmla="*/ 1 w 3"/>
                  <a:gd name="T13" fmla="*/ 1 h 2"/>
                  <a:gd name="T14" fmla="*/ 1 w 3"/>
                  <a:gd name="T15" fmla="*/ 1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3" y="0"/>
                    </a:lnTo>
                    <a:lnTo>
                      <a:pt x="3" y="0"/>
                    </a:lnTo>
                    <a:lnTo>
                      <a:pt x="0" y="2"/>
                    </a:lnTo>
                    <a:lnTo>
                      <a:pt x="0" y="2"/>
                    </a:lnTo>
                    <a:lnTo>
                      <a:pt x="1" y="1"/>
                    </a:lnTo>
                    <a:lnTo>
                      <a:pt x="1" y="1"/>
                    </a:lnTo>
                    <a:lnTo>
                      <a:pt x="1"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00" name="Freeform 267">
                <a:extLst>
                  <a:ext uri="{FF2B5EF4-FFF2-40B4-BE49-F238E27FC236}">
                    <a16:creationId xmlns:a16="http://schemas.microsoft.com/office/drawing/2014/main" xmlns="" id="{8CA68B9E-4EBD-444C-87D1-E0F624CE06E8}"/>
                  </a:ext>
                </a:extLst>
              </p:cNvPr>
              <p:cNvSpPr>
                <a:spLocks/>
              </p:cNvSpPr>
              <p:nvPr/>
            </p:nvSpPr>
            <p:spPr bwMode="auto">
              <a:xfrm>
                <a:off x="4920961" y="415322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DC6978"/>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 name="Freeform 268">
                <a:extLst>
                  <a:ext uri="{FF2B5EF4-FFF2-40B4-BE49-F238E27FC236}">
                    <a16:creationId xmlns:a16="http://schemas.microsoft.com/office/drawing/2014/main" xmlns="" id="{5433F06A-3427-4617-B5DB-6D40216AD1F7}"/>
                  </a:ext>
                </a:extLst>
              </p:cNvPr>
              <p:cNvSpPr>
                <a:spLocks/>
              </p:cNvSpPr>
              <p:nvPr/>
            </p:nvSpPr>
            <p:spPr bwMode="auto">
              <a:xfrm>
                <a:off x="4920961" y="415322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02" name="Freeform 269">
                <a:extLst>
                  <a:ext uri="{FF2B5EF4-FFF2-40B4-BE49-F238E27FC236}">
                    <a16:creationId xmlns:a16="http://schemas.microsoft.com/office/drawing/2014/main" xmlns="" id="{D79FB971-EDD4-4E11-8349-4B8AF1C6F46E}"/>
                  </a:ext>
                </a:extLst>
              </p:cNvPr>
              <p:cNvSpPr>
                <a:spLocks/>
              </p:cNvSpPr>
              <p:nvPr/>
            </p:nvSpPr>
            <p:spPr bwMode="auto">
              <a:xfrm>
                <a:off x="4897910" y="3911186"/>
                <a:ext cx="5763" cy="1921"/>
              </a:xfrm>
              <a:custGeom>
                <a:avLst/>
                <a:gdLst>
                  <a:gd name="T0" fmla="*/ 0 w 3"/>
                  <a:gd name="T1" fmla="*/ 1 h 1"/>
                  <a:gd name="T2" fmla="*/ 0 w 3"/>
                  <a:gd name="T3" fmla="*/ 1 h 1"/>
                  <a:gd name="T4" fmla="*/ 3 w 3"/>
                  <a:gd name="T5" fmla="*/ 0 h 1"/>
                  <a:gd name="T6" fmla="*/ 3 w 3"/>
                  <a:gd name="T7" fmla="*/ 0 h 1"/>
                  <a:gd name="T8" fmla="*/ 3 w 3"/>
                  <a:gd name="T9" fmla="*/ 0 h 1"/>
                  <a:gd name="T10" fmla="*/ 3 w 3"/>
                  <a:gd name="T11" fmla="*/ 0 h 1"/>
                  <a:gd name="T12" fmla="*/ 0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1"/>
                    </a:moveTo>
                    <a:lnTo>
                      <a:pt x="0" y="1"/>
                    </a:lnTo>
                    <a:lnTo>
                      <a:pt x="3" y="0"/>
                    </a:lnTo>
                    <a:lnTo>
                      <a:pt x="3" y="0"/>
                    </a:lnTo>
                    <a:lnTo>
                      <a:pt x="3" y="0"/>
                    </a:lnTo>
                    <a:lnTo>
                      <a:pt x="3" y="0"/>
                    </a:lnTo>
                    <a:lnTo>
                      <a:pt x="0" y="1"/>
                    </a:lnTo>
                    <a:close/>
                  </a:path>
                </a:pathLst>
              </a:custGeom>
              <a:solidFill>
                <a:srgbClr val="DC6978"/>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3" name="Freeform 270">
                <a:extLst>
                  <a:ext uri="{FF2B5EF4-FFF2-40B4-BE49-F238E27FC236}">
                    <a16:creationId xmlns:a16="http://schemas.microsoft.com/office/drawing/2014/main" xmlns="" id="{7ACBA70B-377F-4C3E-BEE3-3361129092F9}"/>
                  </a:ext>
                </a:extLst>
              </p:cNvPr>
              <p:cNvSpPr>
                <a:spLocks/>
              </p:cNvSpPr>
              <p:nvPr/>
            </p:nvSpPr>
            <p:spPr bwMode="auto">
              <a:xfrm>
                <a:off x="4897910" y="3911186"/>
                <a:ext cx="5763" cy="1921"/>
              </a:xfrm>
              <a:custGeom>
                <a:avLst/>
                <a:gdLst>
                  <a:gd name="T0" fmla="*/ 0 w 3"/>
                  <a:gd name="T1" fmla="*/ 1 h 1"/>
                  <a:gd name="T2" fmla="*/ 0 w 3"/>
                  <a:gd name="T3" fmla="*/ 1 h 1"/>
                  <a:gd name="T4" fmla="*/ 3 w 3"/>
                  <a:gd name="T5" fmla="*/ 0 h 1"/>
                  <a:gd name="T6" fmla="*/ 3 w 3"/>
                  <a:gd name="T7" fmla="*/ 0 h 1"/>
                  <a:gd name="T8" fmla="*/ 3 w 3"/>
                  <a:gd name="T9" fmla="*/ 0 h 1"/>
                  <a:gd name="T10" fmla="*/ 3 w 3"/>
                  <a:gd name="T11" fmla="*/ 0 h 1"/>
                  <a:gd name="T12" fmla="*/ 0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1"/>
                    </a:moveTo>
                    <a:lnTo>
                      <a:pt x="0" y="1"/>
                    </a:lnTo>
                    <a:lnTo>
                      <a:pt x="3" y="0"/>
                    </a:lnTo>
                    <a:lnTo>
                      <a:pt x="3" y="0"/>
                    </a:lnTo>
                    <a:lnTo>
                      <a:pt x="3" y="0"/>
                    </a:lnTo>
                    <a:lnTo>
                      <a:pt x="3" y="0"/>
                    </a:lnTo>
                    <a:lnTo>
                      <a:pt x="0" y="1"/>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04" name="Rectangle 271">
                <a:extLst>
                  <a:ext uri="{FF2B5EF4-FFF2-40B4-BE49-F238E27FC236}">
                    <a16:creationId xmlns:a16="http://schemas.microsoft.com/office/drawing/2014/main" xmlns="" id="{267809E4-AED5-47DE-81D7-C84B5DDE091E}"/>
                  </a:ext>
                </a:extLst>
              </p:cNvPr>
              <p:cNvSpPr>
                <a:spLocks noChangeArrowheads="1"/>
              </p:cNvSpPr>
              <p:nvPr/>
            </p:nvSpPr>
            <p:spPr bwMode="auto">
              <a:xfrm>
                <a:off x="4532930" y="4160910"/>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05" name="Rectangle 272">
                <a:extLst>
                  <a:ext uri="{FF2B5EF4-FFF2-40B4-BE49-F238E27FC236}">
                    <a16:creationId xmlns:a16="http://schemas.microsoft.com/office/drawing/2014/main" xmlns="" id="{09A9224C-71C3-4E0B-9CAE-8CBA211501B3}"/>
                  </a:ext>
                </a:extLst>
              </p:cNvPr>
              <p:cNvSpPr>
                <a:spLocks noChangeArrowheads="1"/>
              </p:cNvSpPr>
              <p:nvPr/>
            </p:nvSpPr>
            <p:spPr bwMode="auto">
              <a:xfrm>
                <a:off x="4532930" y="4160910"/>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06" name="Rectangle 273">
                <a:extLst>
                  <a:ext uri="{FF2B5EF4-FFF2-40B4-BE49-F238E27FC236}">
                    <a16:creationId xmlns:a16="http://schemas.microsoft.com/office/drawing/2014/main" xmlns="" id="{D3FA1C92-8B04-4A63-8886-0D24FFFB800D}"/>
                  </a:ext>
                </a:extLst>
              </p:cNvPr>
              <p:cNvSpPr>
                <a:spLocks noChangeArrowheads="1"/>
              </p:cNvSpPr>
              <p:nvPr/>
            </p:nvSpPr>
            <p:spPr bwMode="auto">
              <a:xfrm>
                <a:off x="4673159" y="3651858"/>
                <a:ext cx="1921" cy="7684"/>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07" name="Rectangle 274">
                <a:extLst>
                  <a:ext uri="{FF2B5EF4-FFF2-40B4-BE49-F238E27FC236}">
                    <a16:creationId xmlns:a16="http://schemas.microsoft.com/office/drawing/2014/main" xmlns="" id="{C8EEB769-4363-4B55-94A6-5031B323FECB}"/>
                  </a:ext>
                </a:extLst>
              </p:cNvPr>
              <p:cNvSpPr>
                <a:spLocks noChangeArrowheads="1"/>
              </p:cNvSpPr>
              <p:nvPr/>
            </p:nvSpPr>
            <p:spPr bwMode="auto">
              <a:xfrm>
                <a:off x="4673159" y="3651858"/>
                <a:ext cx="1921" cy="7684"/>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08" name="Freeform 275">
                <a:extLst>
                  <a:ext uri="{FF2B5EF4-FFF2-40B4-BE49-F238E27FC236}">
                    <a16:creationId xmlns:a16="http://schemas.microsoft.com/office/drawing/2014/main" xmlns="" id="{69C1779C-8F9E-46D5-8CDD-B2EB375EB798}"/>
                  </a:ext>
                </a:extLst>
              </p:cNvPr>
              <p:cNvSpPr>
                <a:spLocks/>
              </p:cNvSpPr>
              <p:nvPr/>
            </p:nvSpPr>
            <p:spPr bwMode="auto">
              <a:xfrm>
                <a:off x="4456092" y="3980341"/>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 name="Rectangle 276">
                <a:extLst>
                  <a:ext uri="{FF2B5EF4-FFF2-40B4-BE49-F238E27FC236}">
                    <a16:creationId xmlns:a16="http://schemas.microsoft.com/office/drawing/2014/main" xmlns="" id="{E4E80384-E7A8-49BA-B708-4DCEC9C6A173}"/>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10" name="Rectangle 277">
                <a:extLst>
                  <a:ext uri="{FF2B5EF4-FFF2-40B4-BE49-F238E27FC236}">
                    <a16:creationId xmlns:a16="http://schemas.microsoft.com/office/drawing/2014/main" xmlns="" id="{AFAA1CB3-E551-4689-8E76-79B26DD73BA8}"/>
                  </a:ext>
                </a:extLst>
              </p:cNvPr>
              <p:cNvSpPr>
                <a:spLocks noChangeArrowheads="1"/>
              </p:cNvSpPr>
              <p:nvPr/>
            </p:nvSpPr>
            <p:spPr bwMode="auto">
              <a:xfrm>
                <a:off x="4456092" y="3980341"/>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11" name="Rectangle 278">
                <a:extLst>
                  <a:ext uri="{FF2B5EF4-FFF2-40B4-BE49-F238E27FC236}">
                    <a16:creationId xmlns:a16="http://schemas.microsoft.com/office/drawing/2014/main" xmlns="" id="{051434D2-3974-411B-A22C-72C11AD821CE}"/>
                  </a:ext>
                </a:extLst>
              </p:cNvPr>
              <p:cNvSpPr>
                <a:spLocks noChangeArrowheads="1"/>
              </p:cNvSpPr>
              <p:nvPr/>
            </p:nvSpPr>
            <p:spPr bwMode="auto">
              <a:xfrm>
                <a:off x="4897910" y="3913107"/>
                <a:ext cx="1921" cy="3842"/>
              </a:xfrm>
              <a:prstGeom prst="rect">
                <a:avLst/>
              </a:prstGeom>
              <a:solidFill>
                <a:srgbClr val="DC6978"/>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12" name="Rectangle 279">
                <a:extLst>
                  <a:ext uri="{FF2B5EF4-FFF2-40B4-BE49-F238E27FC236}">
                    <a16:creationId xmlns:a16="http://schemas.microsoft.com/office/drawing/2014/main" xmlns="" id="{93E88F4E-FF89-4C6F-8010-A9C7017CA9FF}"/>
                  </a:ext>
                </a:extLst>
              </p:cNvPr>
              <p:cNvSpPr>
                <a:spLocks noChangeArrowheads="1"/>
              </p:cNvSpPr>
              <p:nvPr/>
            </p:nvSpPr>
            <p:spPr bwMode="auto">
              <a:xfrm>
                <a:off x="4897910" y="3913107"/>
                <a:ext cx="1921" cy="3842"/>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13" name="Freeform 280">
                <a:extLst>
                  <a:ext uri="{FF2B5EF4-FFF2-40B4-BE49-F238E27FC236}">
                    <a16:creationId xmlns:a16="http://schemas.microsoft.com/office/drawing/2014/main" xmlns="" id="{FF90F6A2-EFE6-4A05-BC79-E1C559C8FE37}"/>
                  </a:ext>
                </a:extLst>
              </p:cNvPr>
              <p:cNvSpPr>
                <a:spLocks/>
              </p:cNvSpPr>
              <p:nvPr/>
            </p:nvSpPr>
            <p:spPr bwMode="auto">
              <a:xfrm>
                <a:off x="4677001" y="3646095"/>
                <a:ext cx="1921" cy="3842"/>
              </a:xfrm>
              <a:custGeom>
                <a:avLst/>
                <a:gdLst>
                  <a:gd name="T0" fmla="*/ 0 w 1"/>
                  <a:gd name="T1" fmla="*/ 2 h 2"/>
                  <a:gd name="T2" fmla="*/ 0 w 1"/>
                  <a:gd name="T3" fmla="*/ 2 h 2"/>
                  <a:gd name="T4" fmla="*/ 1 w 1"/>
                  <a:gd name="T5" fmla="*/ 0 h 2"/>
                  <a:gd name="T6" fmla="*/ 1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lnTo>
                      <a:pt x="0" y="2"/>
                    </a:lnTo>
                    <a:lnTo>
                      <a:pt x="1" y="0"/>
                    </a:lnTo>
                    <a:lnTo>
                      <a:pt x="1" y="0"/>
                    </a:lnTo>
                    <a:lnTo>
                      <a:pt x="0"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 name="Freeform 281">
                <a:extLst>
                  <a:ext uri="{FF2B5EF4-FFF2-40B4-BE49-F238E27FC236}">
                    <a16:creationId xmlns:a16="http://schemas.microsoft.com/office/drawing/2014/main" xmlns="" id="{AD9C4A70-4FC9-4C13-A873-F302DA4D6BFC}"/>
                  </a:ext>
                </a:extLst>
              </p:cNvPr>
              <p:cNvSpPr>
                <a:spLocks/>
              </p:cNvSpPr>
              <p:nvPr/>
            </p:nvSpPr>
            <p:spPr bwMode="auto">
              <a:xfrm>
                <a:off x="4677001" y="3646095"/>
                <a:ext cx="1921" cy="3842"/>
              </a:xfrm>
              <a:custGeom>
                <a:avLst/>
                <a:gdLst>
                  <a:gd name="T0" fmla="*/ 0 w 1"/>
                  <a:gd name="T1" fmla="*/ 2 h 2"/>
                  <a:gd name="T2" fmla="*/ 0 w 1"/>
                  <a:gd name="T3" fmla="*/ 2 h 2"/>
                  <a:gd name="T4" fmla="*/ 1 w 1"/>
                  <a:gd name="T5" fmla="*/ 0 h 2"/>
                  <a:gd name="T6" fmla="*/ 1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lnTo>
                      <a:pt x="0" y="2"/>
                    </a:lnTo>
                    <a:lnTo>
                      <a:pt x="1" y="0"/>
                    </a:lnTo>
                    <a:lnTo>
                      <a:pt x="1" y="0"/>
                    </a:lnTo>
                    <a:lnTo>
                      <a:pt x="0"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15" name="Rectangle 282">
                <a:extLst>
                  <a:ext uri="{FF2B5EF4-FFF2-40B4-BE49-F238E27FC236}">
                    <a16:creationId xmlns:a16="http://schemas.microsoft.com/office/drawing/2014/main" xmlns="" id="{4EE64955-7501-46BF-962C-4FDE061DA1CD}"/>
                  </a:ext>
                </a:extLst>
              </p:cNvPr>
              <p:cNvSpPr>
                <a:spLocks noChangeArrowheads="1"/>
              </p:cNvSpPr>
              <p:nvPr/>
            </p:nvSpPr>
            <p:spPr bwMode="auto">
              <a:xfrm>
                <a:off x="4678922" y="3646095"/>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16" name="Rectangle 283">
                <a:extLst>
                  <a:ext uri="{FF2B5EF4-FFF2-40B4-BE49-F238E27FC236}">
                    <a16:creationId xmlns:a16="http://schemas.microsoft.com/office/drawing/2014/main" xmlns="" id="{C4866DF4-6931-4B6D-BF53-CD5EC23E0974}"/>
                  </a:ext>
                </a:extLst>
              </p:cNvPr>
              <p:cNvSpPr>
                <a:spLocks noChangeArrowheads="1"/>
              </p:cNvSpPr>
              <p:nvPr/>
            </p:nvSpPr>
            <p:spPr bwMode="auto">
              <a:xfrm>
                <a:off x="4678922" y="3646095"/>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17" name="Freeform 284">
                <a:extLst>
                  <a:ext uri="{FF2B5EF4-FFF2-40B4-BE49-F238E27FC236}">
                    <a16:creationId xmlns:a16="http://schemas.microsoft.com/office/drawing/2014/main" xmlns="" id="{DB0E70E4-CF46-4227-8397-633530277441}"/>
                  </a:ext>
                </a:extLst>
              </p:cNvPr>
              <p:cNvSpPr>
                <a:spLocks/>
              </p:cNvSpPr>
              <p:nvPr/>
            </p:nvSpPr>
            <p:spPr bwMode="auto">
              <a:xfrm>
                <a:off x="4774969" y="4030285"/>
                <a:ext cx="3842" cy="3842"/>
              </a:xfrm>
              <a:custGeom>
                <a:avLst/>
                <a:gdLst>
                  <a:gd name="T0" fmla="*/ 0 w 2"/>
                  <a:gd name="T1" fmla="*/ 2 h 2"/>
                  <a:gd name="T2" fmla="*/ 0 w 2"/>
                  <a:gd name="T3" fmla="*/ 2 h 2"/>
                  <a:gd name="T4" fmla="*/ 2 w 2"/>
                  <a:gd name="T5" fmla="*/ 0 h 2"/>
                  <a:gd name="T6" fmla="*/ 2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2"/>
                    </a:lnTo>
                    <a:lnTo>
                      <a:pt x="2" y="0"/>
                    </a:lnTo>
                    <a:lnTo>
                      <a:pt x="2" y="0"/>
                    </a:lnTo>
                    <a:lnTo>
                      <a:pt x="0" y="2"/>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 name="Freeform 285">
                <a:extLst>
                  <a:ext uri="{FF2B5EF4-FFF2-40B4-BE49-F238E27FC236}">
                    <a16:creationId xmlns:a16="http://schemas.microsoft.com/office/drawing/2014/main" xmlns="" id="{9B6853ED-A6E2-4798-911C-511EB13305F8}"/>
                  </a:ext>
                </a:extLst>
              </p:cNvPr>
              <p:cNvSpPr>
                <a:spLocks/>
              </p:cNvSpPr>
              <p:nvPr/>
            </p:nvSpPr>
            <p:spPr bwMode="auto">
              <a:xfrm>
                <a:off x="4774969" y="4030285"/>
                <a:ext cx="3842" cy="3842"/>
              </a:xfrm>
              <a:custGeom>
                <a:avLst/>
                <a:gdLst>
                  <a:gd name="T0" fmla="*/ 0 w 2"/>
                  <a:gd name="T1" fmla="*/ 2 h 2"/>
                  <a:gd name="T2" fmla="*/ 0 w 2"/>
                  <a:gd name="T3" fmla="*/ 2 h 2"/>
                  <a:gd name="T4" fmla="*/ 2 w 2"/>
                  <a:gd name="T5" fmla="*/ 0 h 2"/>
                  <a:gd name="T6" fmla="*/ 2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0" y="2"/>
                    </a:lnTo>
                    <a:lnTo>
                      <a:pt x="2" y="0"/>
                    </a:lnTo>
                    <a:lnTo>
                      <a:pt x="2" y="0"/>
                    </a:lnTo>
                    <a:lnTo>
                      <a:pt x="0" y="2"/>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19" name="Rectangle 286">
                <a:extLst>
                  <a:ext uri="{FF2B5EF4-FFF2-40B4-BE49-F238E27FC236}">
                    <a16:creationId xmlns:a16="http://schemas.microsoft.com/office/drawing/2014/main" xmlns="" id="{748E3D5B-722E-464D-80E3-F5DE39963D8E}"/>
                  </a:ext>
                </a:extLst>
              </p:cNvPr>
              <p:cNvSpPr>
                <a:spLocks noChangeArrowheads="1"/>
              </p:cNvSpPr>
              <p:nvPr/>
            </p:nvSpPr>
            <p:spPr bwMode="auto">
              <a:xfrm>
                <a:off x="4531009" y="4160910"/>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20" name="Rectangle 287">
                <a:extLst>
                  <a:ext uri="{FF2B5EF4-FFF2-40B4-BE49-F238E27FC236}">
                    <a16:creationId xmlns:a16="http://schemas.microsoft.com/office/drawing/2014/main" xmlns="" id="{A8E4C0A2-6233-4EAB-A269-71FFC40D31D1}"/>
                  </a:ext>
                </a:extLst>
              </p:cNvPr>
              <p:cNvSpPr>
                <a:spLocks noChangeArrowheads="1"/>
              </p:cNvSpPr>
              <p:nvPr/>
            </p:nvSpPr>
            <p:spPr bwMode="auto">
              <a:xfrm>
                <a:off x="4531009" y="4160910"/>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21" name="Rectangle 288">
                <a:extLst>
                  <a:ext uri="{FF2B5EF4-FFF2-40B4-BE49-F238E27FC236}">
                    <a16:creationId xmlns:a16="http://schemas.microsoft.com/office/drawing/2014/main" xmlns="" id="{72183508-5872-4603-918B-9485855D5C2A}"/>
                  </a:ext>
                </a:extLst>
              </p:cNvPr>
              <p:cNvSpPr>
                <a:spLocks noChangeArrowheads="1"/>
              </p:cNvSpPr>
              <p:nvPr/>
            </p:nvSpPr>
            <p:spPr bwMode="auto">
              <a:xfrm>
                <a:off x="4773048" y="403412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22" name="Rectangle 289">
                <a:extLst>
                  <a:ext uri="{FF2B5EF4-FFF2-40B4-BE49-F238E27FC236}">
                    <a16:creationId xmlns:a16="http://schemas.microsoft.com/office/drawing/2014/main" xmlns="" id="{AFAAD66B-AFB1-4B2C-BF32-A6B88CBD881E}"/>
                  </a:ext>
                </a:extLst>
              </p:cNvPr>
              <p:cNvSpPr>
                <a:spLocks noChangeArrowheads="1"/>
              </p:cNvSpPr>
              <p:nvPr/>
            </p:nvSpPr>
            <p:spPr bwMode="auto">
              <a:xfrm>
                <a:off x="4773048" y="403412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23" name="Rectangle 290">
                <a:extLst>
                  <a:ext uri="{FF2B5EF4-FFF2-40B4-BE49-F238E27FC236}">
                    <a16:creationId xmlns:a16="http://schemas.microsoft.com/office/drawing/2014/main" xmlns="" id="{43F09FA6-1D5F-4482-AE58-BC6598497095}"/>
                  </a:ext>
                </a:extLst>
              </p:cNvPr>
              <p:cNvSpPr>
                <a:spLocks noChangeArrowheads="1"/>
              </p:cNvSpPr>
              <p:nvPr/>
            </p:nvSpPr>
            <p:spPr bwMode="auto">
              <a:xfrm>
                <a:off x="4771127" y="4034127"/>
                <a:ext cx="1921" cy="1921"/>
              </a:xfrm>
              <a:prstGeom prst="rect">
                <a:avLst/>
              </a:prstGeom>
              <a:solidFill>
                <a:schemeClr val="accent6"/>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24" name="Rectangle 291">
                <a:extLst>
                  <a:ext uri="{FF2B5EF4-FFF2-40B4-BE49-F238E27FC236}">
                    <a16:creationId xmlns:a16="http://schemas.microsoft.com/office/drawing/2014/main" xmlns="" id="{B8AB6F64-82F2-4210-81C1-02C5AACAE88E}"/>
                  </a:ext>
                </a:extLst>
              </p:cNvPr>
              <p:cNvSpPr>
                <a:spLocks noChangeArrowheads="1"/>
              </p:cNvSpPr>
              <p:nvPr/>
            </p:nvSpPr>
            <p:spPr bwMode="auto">
              <a:xfrm>
                <a:off x="4771127" y="4034127"/>
                <a:ext cx="1921" cy="1921"/>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25" name="Freeform 292">
                <a:extLst>
                  <a:ext uri="{FF2B5EF4-FFF2-40B4-BE49-F238E27FC236}">
                    <a16:creationId xmlns:a16="http://schemas.microsoft.com/office/drawing/2014/main" xmlns="" id="{5EFA3C6A-BF92-4CF8-90CC-ABA5DEEDAF91}"/>
                  </a:ext>
                </a:extLst>
              </p:cNvPr>
              <p:cNvSpPr>
                <a:spLocks/>
              </p:cNvSpPr>
              <p:nvPr/>
            </p:nvSpPr>
            <p:spPr bwMode="auto">
              <a:xfrm>
                <a:off x="4680843" y="3644175"/>
                <a:ext cx="3842" cy="1921"/>
              </a:xfrm>
              <a:custGeom>
                <a:avLst/>
                <a:gdLst>
                  <a:gd name="T0" fmla="*/ 0 w 2"/>
                  <a:gd name="T1" fmla="*/ 1 h 1"/>
                  <a:gd name="T2" fmla="*/ 0 w 2"/>
                  <a:gd name="T3" fmla="*/ 1 h 1"/>
                  <a:gd name="T4" fmla="*/ 2 w 2"/>
                  <a:gd name="T5" fmla="*/ 0 h 1"/>
                  <a:gd name="T6" fmla="*/ 2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lnTo>
                      <a:pt x="0" y="1"/>
                    </a:lnTo>
                    <a:lnTo>
                      <a:pt x="2" y="0"/>
                    </a:lnTo>
                    <a:lnTo>
                      <a:pt x="2" y="0"/>
                    </a:lnTo>
                    <a:lnTo>
                      <a:pt x="0" y="1"/>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26" name="Freeform 293">
                <a:extLst>
                  <a:ext uri="{FF2B5EF4-FFF2-40B4-BE49-F238E27FC236}">
                    <a16:creationId xmlns:a16="http://schemas.microsoft.com/office/drawing/2014/main" xmlns="" id="{C40A83DB-61D8-487C-A241-6437AA33ACE0}"/>
                  </a:ext>
                </a:extLst>
              </p:cNvPr>
              <p:cNvSpPr>
                <a:spLocks/>
              </p:cNvSpPr>
              <p:nvPr/>
            </p:nvSpPr>
            <p:spPr bwMode="auto">
              <a:xfrm>
                <a:off x="4680843" y="3644175"/>
                <a:ext cx="3842" cy="1921"/>
              </a:xfrm>
              <a:custGeom>
                <a:avLst/>
                <a:gdLst>
                  <a:gd name="T0" fmla="*/ 0 w 2"/>
                  <a:gd name="T1" fmla="*/ 1 h 1"/>
                  <a:gd name="T2" fmla="*/ 0 w 2"/>
                  <a:gd name="T3" fmla="*/ 1 h 1"/>
                  <a:gd name="T4" fmla="*/ 2 w 2"/>
                  <a:gd name="T5" fmla="*/ 0 h 1"/>
                  <a:gd name="T6" fmla="*/ 2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lnTo>
                      <a:pt x="0" y="1"/>
                    </a:lnTo>
                    <a:lnTo>
                      <a:pt x="2" y="0"/>
                    </a:lnTo>
                    <a:lnTo>
                      <a:pt x="2" y="0"/>
                    </a:lnTo>
                    <a:lnTo>
                      <a:pt x="0" y="1"/>
                    </a:lnTo>
                  </a:path>
                </a:pathLst>
              </a:custGeom>
              <a:solidFill>
                <a:schemeClr val="accent6"/>
              </a:solidFill>
              <a:ln w="3175">
                <a:solidFill>
                  <a:schemeClr val="tx1">
                    <a:lumMod val="20000"/>
                    <a:lumOff val="80000"/>
                  </a:schemeClr>
                </a:solidFill>
                <a:round/>
                <a:headEnd/>
                <a:tailEnd/>
              </a:ln>
              <a:extLst/>
            </p:spPr>
            <p:txBody>
              <a:bodyPr vert="horz" wrap="square" lIns="91440" tIns="45720" rIns="91440" bIns="45720" numCol="1" anchor="t" anchorCtr="0" compatLnSpc="1">
                <a:prstTxWarp prst="textNoShape">
                  <a:avLst/>
                </a:prstTxWarp>
              </a:bodyPr>
              <a:lstStyle/>
              <a:p>
                <a:endParaRPr lang="en-GB"/>
              </a:p>
            </p:txBody>
          </p:sp>
          <p:sp>
            <p:nvSpPr>
              <p:cNvPr id="127" name="Freeform 294">
                <a:extLst>
                  <a:ext uri="{FF2B5EF4-FFF2-40B4-BE49-F238E27FC236}">
                    <a16:creationId xmlns:a16="http://schemas.microsoft.com/office/drawing/2014/main" xmlns="" id="{20A1B41E-437D-4DD8-8921-38F81B6BC86D}"/>
                  </a:ext>
                </a:extLst>
              </p:cNvPr>
              <p:cNvSpPr>
                <a:spLocks noEditPoints="1"/>
              </p:cNvSpPr>
              <p:nvPr/>
            </p:nvSpPr>
            <p:spPr bwMode="auto">
              <a:xfrm>
                <a:off x="4263997" y="3334902"/>
                <a:ext cx="737644" cy="1221723"/>
              </a:xfrm>
              <a:custGeom>
                <a:avLst/>
                <a:gdLst>
                  <a:gd name="T0" fmla="*/ 324 w 384"/>
                  <a:gd name="T1" fmla="*/ 530 h 636"/>
                  <a:gd name="T2" fmla="*/ 354 w 384"/>
                  <a:gd name="T3" fmla="*/ 472 h 636"/>
                  <a:gd name="T4" fmla="*/ 342 w 384"/>
                  <a:gd name="T5" fmla="*/ 426 h 636"/>
                  <a:gd name="T6" fmla="*/ 265 w 384"/>
                  <a:gd name="T7" fmla="*/ 424 h 636"/>
                  <a:gd name="T8" fmla="*/ 258 w 384"/>
                  <a:gd name="T9" fmla="*/ 411 h 636"/>
                  <a:gd name="T10" fmla="*/ 302 w 384"/>
                  <a:gd name="T11" fmla="*/ 365 h 636"/>
                  <a:gd name="T12" fmla="*/ 269 w 384"/>
                  <a:gd name="T13" fmla="*/ 354 h 636"/>
                  <a:gd name="T14" fmla="*/ 330 w 384"/>
                  <a:gd name="T15" fmla="*/ 303 h 636"/>
                  <a:gd name="T16" fmla="*/ 358 w 384"/>
                  <a:gd name="T17" fmla="*/ 231 h 636"/>
                  <a:gd name="T18" fmla="*/ 348 w 384"/>
                  <a:gd name="T19" fmla="*/ 153 h 636"/>
                  <a:gd name="T20" fmla="*/ 268 w 384"/>
                  <a:gd name="T21" fmla="*/ 157 h 636"/>
                  <a:gd name="T22" fmla="*/ 215 w 384"/>
                  <a:gd name="T23" fmla="*/ 164 h 636"/>
                  <a:gd name="T24" fmla="*/ 175 w 384"/>
                  <a:gd name="T25" fmla="*/ 177 h 636"/>
                  <a:gd name="T26" fmla="*/ 167 w 384"/>
                  <a:gd name="T27" fmla="*/ 157 h 636"/>
                  <a:gd name="T28" fmla="*/ 200 w 384"/>
                  <a:gd name="T29" fmla="*/ 135 h 636"/>
                  <a:gd name="T30" fmla="*/ 185 w 384"/>
                  <a:gd name="T31" fmla="*/ 128 h 636"/>
                  <a:gd name="T32" fmla="*/ 231 w 384"/>
                  <a:gd name="T33" fmla="*/ 82 h 636"/>
                  <a:gd name="T34" fmla="*/ 269 w 384"/>
                  <a:gd name="T35" fmla="*/ 18 h 636"/>
                  <a:gd name="T36" fmla="*/ 232 w 384"/>
                  <a:gd name="T37" fmla="*/ 10 h 636"/>
                  <a:gd name="T38" fmla="*/ 176 w 384"/>
                  <a:gd name="T39" fmla="*/ 20 h 636"/>
                  <a:gd name="T40" fmla="*/ 140 w 384"/>
                  <a:gd name="T41" fmla="*/ 26 h 636"/>
                  <a:gd name="T42" fmla="*/ 108 w 384"/>
                  <a:gd name="T43" fmla="*/ 18 h 636"/>
                  <a:gd name="T44" fmla="*/ 96 w 384"/>
                  <a:gd name="T45" fmla="*/ 47 h 636"/>
                  <a:gd name="T46" fmla="*/ 80 w 384"/>
                  <a:gd name="T47" fmla="*/ 67 h 636"/>
                  <a:gd name="T48" fmla="*/ 75 w 384"/>
                  <a:gd name="T49" fmla="*/ 102 h 636"/>
                  <a:gd name="T50" fmla="*/ 83 w 384"/>
                  <a:gd name="T51" fmla="*/ 120 h 636"/>
                  <a:gd name="T52" fmla="*/ 64 w 384"/>
                  <a:gd name="T53" fmla="*/ 125 h 636"/>
                  <a:gd name="T54" fmla="*/ 40 w 384"/>
                  <a:gd name="T55" fmla="*/ 132 h 636"/>
                  <a:gd name="T56" fmla="*/ 48 w 384"/>
                  <a:gd name="T57" fmla="*/ 170 h 636"/>
                  <a:gd name="T58" fmla="*/ 36 w 384"/>
                  <a:gd name="T59" fmla="*/ 193 h 636"/>
                  <a:gd name="T60" fmla="*/ 67 w 384"/>
                  <a:gd name="T61" fmla="*/ 206 h 636"/>
                  <a:gd name="T62" fmla="*/ 62 w 384"/>
                  <a:gd name="T63" fmla="*/ 223 h 636"/>
                  <a:gd name="T64" fmla="*/ 42 w 384"/>
                  <a:gd name="T65" fmla="*/ 250 h 636"/>
                  <a:gd name="T66" fmla="*/ 38 w 384"/>
                  <a:gd name="T67" fmla="*/ 280 h 636"/>
                  <a:gd name="T68" fmla="*/ 24 w 384"/>
                  <a:gd name="T69" fmla="*/ 296 h 636"/>
                  <a:gd name="T70" fmla="*/ 51 w 384"/>
                  <a:gd name="T71" fmla="*/ 311 h 636"/>
                  <a:gd name="T72" fmla="*/ 39 w 384"/>
                  <a:gd name="T73" fmla="*/ 333 h 636"/>
                  <a:gd name="T74" fmla="*/ 86 w 384"/>
                  <a:gd name="T75" fmla="*/ 301 h 636"/>
                  <a:gd name="T76" fmla="*/ 82 w 384"/>
                  <a:gd name="T77" fmla="*/ 320 h 636"/>
                  <a:gd name="T78" fmla="*/ 86 w 384"/>
                  <a:gd name="T79" fmla="*/ 348 h 636"/>
                  <a:gd name="T80" fmla="*/ 71 w 384"/>
                  <a:gd name="T81" fmla="*/ 350 h 636"/>
                  <a:gd name="T82" fmla="*/ 51 w 384"/>
                  <a:gd name="T83" fmla="*/ 381 h 636"/>
                  <a:gd name="T84" fmla="*/ 54 w 384"/>
                  <a:gd name="T85" fmla="*/ 406 h 636"/>
                  <a:gd name="T86" fmla="*/ 52 w 384"/>
                  <a:gd name="T87" fmla="*/ 434 h 636"/>
                  <a:gd name="T88" fmla="*/ 42 w 384"/>
                  <a:gd name="T89" fmla="*/ 497 h 636"/>
                  <a:gd name="T90" fmla="*/ 58 w 384"/>
                  <a:gd name="T91" fmla="*/ 510 h 636"/>
                  <a:gd name="T92" fmla="*/ 72 w 384"/>
                  <a:gd name="T93" fmla="*/ 444 h 636"/>
                  <a:gd name="T94" fmla="*/ 96 w 384"/>
                  <a:gd name="T95" fmla="*/ 395 h 636"/>
                  <a:gd name="T96" fmla="*/ 78 w 384"/>
                  <a:gd name="T97" fmla="*/ 426 h 636"/>
                  <a:gd name="T98" fmla="*/ 97 w 384"/>
                  <a:gd name="T99" fmla="*/ 422 h 636"/>
                  <a:gd name="T100" fmla="*/ 116 w 384"/>
                  <a:gd name="T101" fmla="*/ 394 h 636"/>
                  <a:gd name="T102" fmla="*/ 127 w 384"/>
                  <a:gd name="T103" fmla="*/ 416 h 636"/>
                  <a:gd name="T104" fmla="*/ 136 w 384"/>
                  <a:gd name="T105" fmla="*/ 432 h 636"/>
                  <a:gd name="T106" fmla="*/ 115 w 384"/>
                  <a:gd name="T107" fmla="*/ 465 h 636"/>
                  <a:gd name="T108" fmla="*/ 125 w 384"/>
                  <a:gd name="T109" fmla="*/ 520 h 636"/>
                  <a:gd name="T110" fmla="*/ 105 w 384"/>
                  <a:gd name="T111" fmla="*/ 588 h 636"/>
                  <a:gd name="T112" fmla="*/ 101 w 384"/>
                  <a:gd name="T113" fmla="*/ 614 h 636"/>
                  <a:gd name="T114" fmla="*/ 125 w 384"/>
                  <a:gd name="T115" fmla="*/ 603 h 636"/>
                  <a:gd name="T116" fmla="*/ 163 w 384"/>
                  <a:gd name="T117" fmla="*/ 606 h 636"/>
                  <a:gd name="T118" fmla="*/ 185 w 384"/>
                  <a:gd name="T119" fmla="*/ 615 h 636"/>
                  <a:gd name="T120" fmla="*/ 213 w 384"/>
                  <a:gd name="T121" fmla="*/ 598 h 636"/>
                  <a:gd name="T122" fmla="*/ 261 w 384"/>
                  <a:gd name="T123" fmla="*/ 582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636">
                    <a:moveTo>
                      <a:pt x="213" y="165"/>
                    </a:moveTo>
                    <a:lnTo>
                      <a:pt x="213" y="165"/>
                    </a:lnTo>
                    <a:lnTo>
                      <a:pt x="213" y="169"/>
                    </a:lnTo>
                    <a:lnTo>
                      <a:pt x="213" y="169"/>
                    </a:lnTo>
                    <a:lnTo>
                      <a:pt x="213" y="165"/>
                    </a:lnTo>
                    <a:close/>
                    <a:moveTo>
                      <a:pt x="284" y="578"/>
                    </a:moveTo>
                    <a:lnTo>
                      <a:pt x="284" y="578"/>
                    </a:lnTo>
                    <a:lnTo>
                      <a:pt x="285" y="576"/>
                    </a:lnTo>
                    <a:lnTo>
                      <a:pt x="285" y="575"/>
                    </a:lnTo>
                    <a:lnTo>
                      <a:pt x="286" y="571"/>
                    </a:lnTo>
                    <a:lnTo>
                      <a:pt x="286" y="571"/>
                    </a:lnTo>
                    <a:lnTo>
                      <a:pt x="288" y="569"/>
                    </a:lnTo>
                    <a:lnTo>
                      <a:pt x="289" y="569"/>
                    </a:lnTo>
                    <a:lnTo>
                      <a:pt x="293" y="567"/>
                    </a:lnTo>
                    <a:lnTo>
                      <a:pt x="293" y="567"/>
                    </a:lnTo>
                    <a:lnTo>
                      <a:pt x="296" y="566"/>
                    </a:lnTo>
                    <a:lnTo>
                      <a:pt x="297" y="565"/>
                    </a:lnTo>
                    <a:lnTo>
                      <a:pt x="300" y="561"/>
                    </a:lnTo>
                    <a:lnTo>
                      <a:pt x="300" y="561"/>
                    </a:lnTo>
                    <a:lnTo>
                      <a:pt x="304" y="557"/>
                    </a:lnTo>
                    <a:lnTo>
                      <a:pt x="304" y="557"/>
                    </a:lnTo>
                    <a:lnTo>
                      <a:pt x="306" y="554"/>
                    </a:lnTo>
                    <a:lnTo>
                      <a:pt x="306" y="554"/>
                    </a:lnTo>
                    <a:lnTo>
                      <a:pt x="310" y="551"/>
                    </a:lnTo>
                    <a:lnTo>
                      <a:pt x="310" y="551"/>
                    </a:lnTo>
                    <a:lnTo>
                      <a:pt x="316" y="547"/>
                    </a:lnTo>
                    <a:lnTo>
                      <a:pt x="316" y="547"/>
                    </a:lnTo>
                    <a:lnTo>
                      <a:pt x="317" y="546"/>
                    </a:lnTo>
                    <a:lnTo>
                      <a:pt x="317" y="546"/>
                    </a:lnTo>
                    <a:lnTo>
                      <a:pt x="318" y="543"/>
                    </a:lnTo>
                    <a:lnTo>
                      <a:pt x="321" y="541"/>
                    </a:lnTo>
                    <a:lnTo>
                      <a:pt x="321" y="541"/>
                    </a:lnTo>
                    <a:lnTo>
                      <a:pt x="321" y="538"/>
                    </a:lnTo>
                    <a:lnTo>
                      <a:pt x="322" y="535"/>
                    </a:lnTo>
                    <a:lnTo>
                      <a:pt x="322" y="533"/>
                    </a:lnTo>
                    <a:lnTo>
                      <a:pt x="324" y="530"/>
                    </a:lnTo>
                    <a:lnTo>
                      <a:pt x="324" y="530"/>
                    </a:lnTo>
                    <a:lnTo>
                      <a:pt x="329" y="525"/>
                    </a:lnTo>
                    <a:lnTo>
                      <a:pt x="329" y="525"/>
                    </a:lnTo>
                    <a:lnTo>
                      <a:pt x="333" y="517"/>
                    </a:lnTo>
                    <a:lnTo>
                      <a:pt x="333" y="517"/>
                    </a:lnTo>
                    <a:lnTo>
                      <a:pt x="337" y="514"/>
                    </a:lnTo>
                    <a:lnTo>
                      <a:pt x="340" y="514"/>
                    </a:lnTo>
                    <a:lnTo>
                      <a:pt x="342" y="516"/>
                    </a:lnTo>
                    <a:lnTo>
                      <a:pt x="342" y="516"/>
                    </a:lnTo>
                    <a:lnTo>
                      <a:pt x="344" y="517"/>
                    </a:lnTo>
                    <a:lnTo>
                      <a:pt x="344" y="518"/>
                    </a:lnTo>
                    <a:lnTo>
                      <a:pt x="345" y="518"/>
                    </a:lnTo>
                    <a:lnTo>
                      <a:pt x="345" y="518"/>
                    </a:lnTo>
                    <a:lnTo>
                      <a:pt x="348" y="516"/>
                    </a:lnTo>
                    <a:lnTo>
                      <a:pt x="348" y="513"/>
                    </a:lnTo>
                    <a:lnTo>
                      <a:pt x="348" y="513"/>
                    </a:lnTo>
                    <a:lnTo>
                      <a:pt x="349" y="510"/>
                    </a:lnTo>
                    <a:lnTo>
                      <a:pt x="352" y="509"/>
                    </a:lnTo>
                    <a:lnTo>
                      <a:pt x="357" y="506"/>
                    </a:lnTo>
                    <a:lnTo>
                      <a:pt x="357" y="506"/>
                    </a:lnTo>
                    <a:lnTo>
                      <a:pt x="360" y="505"/>
                    </a:lnTo>
                    <a:lnTo>
                      <a:pt x="362" y="502"/>
                    </a:lnTo>
                    <a:lnTo>
                      <a:pt x="362" y="500"/>
                    </a:lnTo>
                    <a:lnTo>
                      <a:pt x="361" y="497"/>
                    </a:lnTo>
                    <a:lnTo>
                      <a:pt x="358" y="493"/>
                    </a:lnTo>
                    <a:lnTo>
                      <a:pt x="356" y="488"/>
                    </a:lnTo>
                    <a:lnTo>
                      <a:pt x="356" y="488"/>
                    </a:lnTo>
                    <a:lnTo>
                      <a:pt x="350" y="480"/>
                    </a:lnTo>
                    <a:lnTo>
                      <a:pt x="349" y="476"/>
                    </a:lnTo>
                    <a:lnTo>
                      <a:pt x="349" y="473"/>
                    </a:lnTo>
                    <a:lnTo>
                      <a:pt x="349" y="472"/>
                    </a:lnTo>
                    <a:lnTo>
                      <a:pt x="349" y="472"/>
                    </a:lnTo>
                    <a:lnTo>
                      <a:pt x="352" y="472"/>
                    </a:lnTo>
                    <a:lnTo>
                      <a:pt x="353" y="472"/>
                    </a:lnTo>
                    <a:lnTo>
                      <a:pt x="353" y="472"/>
                    </a:lnTo>
                    <a:lnTo>
                      <a:pt x="354" y="472"/>
                    </a:lnTo>
                    <a:lnTo>
                      <a:pt x="356" y="471"/>
                    </a:lnTo>
                    <a:lnTo>
                      <a:pt x="356" y="471"/>
                    </a:lnTo>
                    <a:lnTo>
                      <a:pt x="358" y="468"/>
                    </a:lnTo>
                    <a:lnTo>
                      <a:pt x="358" y="465"/>
                    </a:lnTo>
                    <a:lnTo>
                      <a:pt x="358" y="465"/>
                    </a:lnTo>
                    <a:lnTo>
                      <a:pt x="362" y="459"/>
                    </a:lnTo>
                    <a:lnTo>
                      <a:pt x="362" y="459"/>
                    </a:lnTo>
                    <a:lnTo>
                      <a:pt x="362" y="460"/>
                    </a:lnTo>
                    <a:lnTo>
                      <a:pt x="362" y="460"/>
                    </a:lnTo>
                    <a:lnTo>
                      <a:pt x="364" y="456"/>
                    </a:lnTo>
                    <a:lnTo>
                      <a:pt x="365" y="455"/>
                    </a:lnTo>
                    <a:lnTo>
                      <a:pt x="368" y="452"/>
                    </a:lnTo>
                    <a:lnTo>
                      <a:pt x="369" y="448"/>
                    </a:lnTo>
                    <a:lnTo>
                      <a:pt x="369" y="448"/>
                    </a:lnTo>
                    <a:lnTo>
                      <a:pt x="369" y="446"/>
                    </a:lnTo>
                    <a:lnTo>
                      <a:pt x="370" y="443"/>
                    </a:lnTo>
                    <a:lnTo>
                      <a:pt x="370" y="443"/>
                    </a:lnTo>
                    <a:lnTo>
                      <a:pt x="370" y="442"/>
                    </a:lnTo>
                    <a:lnTo>
                      <a:pt x="370" y="442"/>
                    </a:lnTo>
                    <a:lnTo>
                      <a:pt x="369" y="442"/>
                    </a:lnTo>
                    <a:lnTo>
                      <a:pt x="369" y="442"/>
                    </a:lnTo>
                    <a:lnTo>
                      <a:pt x="365" y="438"/>
                    </a:lnTo>
                    <a:lnTo>
                      <a:pt x="365" y="438"/>
                    </a:lnTo>
                    <a:lnTo>
                      <a:pt x="358" y="430"/>
                    </a:lnTo>
                    <a:lnTo>
                      <a:pt x="358" y="430"/>
                    </a:lnTo>
                    <a:lnTo>
                      <a:pt x="356" y="428"/>
                    </a:lnTo>
                    <a:lnTo>
                      <a:pt x="353" y="427"/>
                    </a:lnTo>
                    <a:lnTo>
                      <a:pt x="348" y="427"/>
                    </a:lnTo>
                    <a:lnTo>
                      <a:pt x="348" y="427"/>
                    </a:lnTo>
                    <a:lnTo>
                      <a:pt x="345" y="427"/>
                    </a:lnTo>
                    <a:lnTo>
                      <a:pt x="342" y="426"/>
                    </a:lnTo>
                    <a:lnTo>
                      <a:pt x="342" y="426"/>
                    </a:lnTo>
                    <a:lnTo>
                      <a:pt x="342" y="426"/>
                    </a:lnTo>
                    <a:lnTo>
                      <a:pt x="342" y="426"/>
                    </a:lnTo>
                    <a:lnTo>
                      <a:pt x="342" y="426"/>
                    </a:lnTo>
                    <a:lnTo>
                      <a:pt x="342" y="426"/>
                    </a:lnTo>
                    <a:lnTo>
                      <a:pt x="340" y="423"/>
                    </a:lnTo>
                    <a:lnTo>
                      <a:pt x="340" y="423"/>
                    </a:lnTo>
                    <a:lnTo>
                      <a:pt x="336" y="422"/>
                    </a:lnTo>
                    <a:lnTo>
                      <a:pt x="336" y="422"/>
                    </a:lnTo>
                    <a:lnTo>
                      <a:pt x="334" y="420"/>
                    </a:lnTo>
                    <a:lnTo>
                      <a:pt x="332" y="418"/>
                    </a:lnTo>
                    <a:lnTo>
                      <a:pt x="332" y="418"/>
                    </a:lnTo>
                    <a:lnTo>
                      <a:pt x="329" y="418"/>
                    </a:lnTo>
                    <a:lnTo>
                      <a:pt x="325" y="418"/>
                    </a:lnTo>
                    <a:lnTo>
                      <a:pt x="325" y="418"/>
                    </a:lnTo>
                    <a:lnTo>
                      <a:pt x="322" y="418"/>
                    </a:lnTo>
                    <a:lnTo>
                      <a:pt x="321" y="416"/>
                    </a:lnTo>
                    <a:lnTo>
                      <a:pt x="321" y="416"/>
                    </a:lnTo>
                    <a:lnTo>
                      <a:pt x="320" y="412"/>
                    </a:lnTo>
                    <a:lnTo>
                      <a:pt x="320" y="412"/>
                    </a:lnTo>
                    <a:lnTo>
                      <a:pt x="317" y="410"/>
                    </a:lnTo>
                    <a:lnTo>
                      <a:pt x="314" y="408"/>
                    </a:lnTo>
                    <a:lnTo>
                      <a:pt x="306" y="408"/>
                    </a:lnTo>
                    <a:lnTo>
                      <a:pt x="306" y="408"/>
                    </a:lnTo>
                    <a:lnTo>
                      <a:pt x="301" y="408"/>
                    </a:lnTo>
                    <a:lnTo>
                      <a:pt x="298" y="410"/>
                    </a:lnTo>
                    <a:lnTo>
                      <a:pt x="297" y="412"/>
                    </a:lnTo>
                    <a:lnTo>
                      <a:pt x="297" y="412"/>
                    </a:lnTo>
                    <a:lnTo>
                      <a:pt x="296" y="419"/>
                    </a:lnTo>
                    <a:lnTo>
                      <a:pt x="294" y="422"/>
                    </a:lnTo>
                    <a:lnTo>
                      <a:pt x="292" y="423"/>
                    </a:lnTo>
                    <a:lnTo>
                      <a:pt x="292" y="423"/>
                    </a:lnTo>
                    <a:lnTo>
                      <a:pt x="286" y="427"/>
                    </a:lnTo>
                    <a:lnTo>
                      <a:pt x="286" y="427"/>
                    </a:lnTo>
                    <a:lnTo>
                      <a:pt x="282" y="427"/>
                    </a:lnTo>
                    <a:lnTo>
                      <a:pt x="278" y="427"/>
                    </a:lnTo>
                    <a:lnTo>
                      <a:pt x="278" y="427"/>
                    </a:lnTo>
                    <a:lnTo>
                      <a:pt x="274" y="426"/>
                    </a:lnTo>
                    <a:lnTo>
                      <a:pt x="269" y="424"/>
                    </a:lnTo>
                    <a:lnTo>
                      <a:pt x="269" y="424"/>
                    </a:lnTo>
                    <a:lnTo>
                      <a:pt x="265" y="424"/>
                    </a:lnTo>
                    <a:lnTo>
                      <a:pt x="261" y="424"/>
                    </a:lnTo>
                    <a:lnTo>
                      <a:pt x="261" y="424"/>
                    </a:lnTo>
                    <a:lnTo>
                      <a:pt x="257" y="422"/>
                    </a:lnTo>
                    <a:lnTo>
                      <a:pt x="257" y="422"/>
                    </a:lnTo>
                    <a:lnTo>
                      <a:pt x="248" y="422"/>
                    </a:lnTo>
                    <a:lnTo>
                      <a:pt x="248" y="422"/>
                    </a:lnTo>
                    <a:lnTo>
                      <a:pt x="244" y="420"/>
                    </a:lnTo>
                    <a:lnTo>
                      <a:pt x="240" y="419"/>
                    </a:lnTo>
                    <a:lnTo>
                      <a:pt x="240" y="419"/>
                    </a:lnTo>
                    <a:lnTo>
                      <a:pt x="235" y="419"/>
                    </a:lnTo>
                    <a:lnTo>
                      <a:pt x="235" y="419"/>
                    </a:lnTo>
                    <a:lnTo>
                      <a:pt x="233" y="419"/>
                    </a:lnTo>
                    <a:lnTo>
                      <a:pt x="233" y="419"/>
                    </a:lnTo>
                    <a:lnTo>
                      <a:pt x="228" y="418"/>
                    </a:lnTo>
                    <a:lnTo>
                      <a:pt x="224" y="415"/>
                    </a:lnTo>
                    <a:lnTo>
                      <a:pt x="223" y="412"/>
                    </a:lnTo>
                    <a:lnTo>
                      <a:pt x="223" y="412"/>
                    </a:lnTo>
                    <a:lnTo>
                      <a:pt x="220" y="411"/>
                    </a:lnTo>
                    <a:lnTo>
                      <a:pt x="217" y="410"/>
                    </a:lnTo>
                    <a:lnTo>
                      <a:pt x="217" y="410"/>
                    </a:lnTo>
                    <a:lnTo>
                      <a:pt x="216" y="408"/>
                    </a:lnTo>
                    <a:lnTo>
                      <a:pt x="215" y="406"/>
                    </a:lnTo>
                    <a:lnTo>
                      <a:pt x="215" y="406"/>
                    </a:lnTo>
                    <a:lnTo>
                      <a:pt x="219" y="408"/>
                    </a:lnTo>
                    <a:lnTo>
                      <a:pt x="219" y="408"/>
                    </a:lnTo>
                    <a:lnTo>
                      <a:pt x="225" y="411"/>
                    </a:lnTo>
                    <a:lnTo>
                      <a:pt x="225" y="411"/>
                    </a:lnTo>
                    <a:lnTo>
                      <a:pt x="231" y="412"/>
                    </a:lnTo>
                    <a:lnTo>
                      <a:pt x="231" y="412"/>
                    </a:lnTo>
                    <a:lnTo>
                      <a:pt x="236" y="412"/>
                    </a:lnTo>
                    <a:lnTo>
                      <a:pt x="236" y="412"/>
                    </a:lnTo>
                    <a:lnTo>
                      <a:pt x="248" y="416"/>
                    </a:lnTo>
                    <a:lnTo>
                      <a:pt x="248" y="416"/>
                    </a:lnTo>
                    <a:lnTo>
                      <a:pt x="250" y="416"/>
                    </a:lnTo>
                    <a:lnTo>
                      <a:pt x="254" y="415"/>
                    </a:lnTo>
                    <a:lnTo>
                      <a:pt x="258" y="411"/>
                    </a:lnTo>
                    <a:lnTo>
                      <a:pt x="258" y="411"/>
                    </a:lnTo>
                    <a:lnTo>
                      <a:pt x="261" y="410"/>
                    </a:lnTo>
                    <a:lnTo>
                      <a:pt x="264" y="410"/>
                    </a:lnTo>
                    <a:lnTo>
                      <a:pt x="266" y="410"/>
                    </a:lnTo>
                    <a:lnTo>
                      <a:pt x="269" y="408"/>
                    </a:lnTo>
                    <a:lnTo>
                      <a:pt x="269" y="408"/>
                    </a:lnTo>
                    <a:lnTo>
                      <a:pt x="270" y="406"/>
                    </a:lnTo>
                    <a:lnTo>
                      <a:pt x="270" y="403"/>
                    </a:lnTo>
                    <a:lnTo>
                      <a:pt x="270" y="401"/>
                    </a:lnTo>
                    <a:lnTo>
                      <a:pt x="272" y="398"/>
                    </a:lnTo>
                    <a:lnTo>
                      <a:pt x="272" y="398"/>
                    </a:lnTo>
                    <a:lnTo>
                      <a:pt x="280" y="393"/>
                    </a:lnTo>
                    <a:lnTo>
                      <a:pt x="280" y="393"/>
                    </a:lnTo>
                    <a:lnTo>
                      <a:pt x="282" y="390"/>
                    </a:lnTo>
                    <a:lnTo>
                      <a:pt x="286" y="387"/>
                    </a:lnTo>
                    <a:lnTo>
                      <a:pt x="286" y="387"/>
                    </a:lnTo>
                    <a:lnTo>
                      <a:pt x="289" y="387"/>
                    </a:lnTo>
                    <a:lnTo>
                      <a:pt x="290" y="387"/>
                    </a:lnTo>
                    <a:lnTo>
                      <a:pt x="294" y="389"/>
                    </a:lnTo>
                    <a:lnTo>
                      <a:pt x="294" y="389"/>
                    </a:lnTo>
                    <a:lnTo>
                      <a:pt x="297" y="390"/>
                    </a:lnTo>
                    <a:lnTo>
                      <a:pt x="300" y="389"/>
                    </a:lnTo>
                    <a:lnTo>
                      <a:pt x="300" y="389"/>
                    </a:lnTo>
                    <a:lnTo>
                      <a:pt x="304" y="387"/>
                    </a:lnTo>
                    <a:lnTo>
                      <a:pt x="308" y="385"/>
                    </a:lnTo>
                    <a:lnTo>
                      <a:pt x="314" y="378"/>
                    </a:lnTo>
                    <a:lnTo>
                      <a:pt x="314" y="378"/>
                    </a:lnTo>
                    <a:lnTo>
                      <a:pt x="318" y="375"/>
                    </a:lnTo>
                    <a:lnTo>
                      <a:pt x="318" y="373"/>
                    </a:lnTo>
                    <a:lnTo>
                      <a:pt x="317" y="371"/>
                    </a:lnTo>
                    <a:lnTo>
                      <a:pt x="317" y="371"/>
                    </a:lnTo>
                    <a:lnTo>
                      <a:pt x="314" y="370"/>
                    </a:lnTo>
                    <a:lnTo>
                      <a:pt x="310" y="367"/>
                    </a:lnTo>
                    <a:lnTo>
                      <a:pt x="310" y="367"/>
                    </a:lnTo>
                    <a:lnTo>
                      <a:pt x="306" y="366"/>
                    </a:lnTo>
                    <a:lnTo>
                      <a:pt x="302" y="365"/>
                    </a:lnTo>
                    <a:lnTo>
                      <a:pt x="302" y="365"/>
                    </a:lnTo>
                    <a:lnTo>
                      <a:pt x="300" y="362"/>
                    </a:lnTo>
                    <a:lnTo>
                      <a:pt x="298" y="361"/>
                    </a:lnTo>
                    <a:lnTo>
                      <a:pt x="298" y="360"/>
                    </a:lnTo>
                    <a:lnTo>
                      <a:pt x="298" y="360"/>
                    </a:lnTo>
                    <a:lnTo>
                      <a:pt x="298" y="357"/>
                    </a:lnTo>
                    <a:lnTo>
                      <a:pt x="298" y="356"/>
                    </a:lnTo>
                    <a:lnTo>
                      <a:pt x="298" y="356"/>
                    </a:lnTo>
                    <a:lnTo>
                      <a:pt x="297" y="352"/>
                    </a:lnTo>
                    <a:lnTo>
                      <a:pt x="293" y="349"/>
                    </a:lnTo>
                    <a:lnTo>
                      <a:pt x="293" y="349"/>
                    </a:lnTo>
                    <a:lnTo>
                      <a:pt x="290" y="349"/>
                    </a:lnTo>
                    <a:lnTo>
                      <a:pt x="288" y="350"/>
                    </a:lnTo>
                    <a:lnTo>
                      <a:pt x="282" y="354"/>
                    </a:lnTo>
                    <a:lnTo>
                      <a:pt x="282" y="354"/>
                    </a:lnTo>
                    <a:lnTo>
                      <a:pt x="274" y="358"/>
                    </a:lnTo>
                    <a:lnTo>
                      <a:pt x="268" y="362"/>
                    </a:lnTo>
                    <a:lnTo>
                      <a:pt x="268" y="362"/>
                    </a:lnTo>
                    <a:lnTo>
                      <a:pt x="266" y="364"/>
                    </a:lnTo>
                    <a:lnTo>
                      <a:pt x="266" y="364"/>
                    </a:lnTo>
                    <a:lnTo>
                      <a:pt x="265" y="364"/>
                    </a:lnTo>
                    <a:lnTo>
                      <a:pt x="265" y="364"/>
                    </a:lnTo>
                    <a:lnTo>
                      <a:pt x="265" y="364"/>
                    </a:lnTo>
                    <a:lnTo>
                      <a:pt x="265" y="364"/>
                    </a:lnTo>
                    <a:lnTo>
                      <a:pt x="264" y="364"/>
                    </a:lnTo>
                    <a:lnTo>
                      <a:pt x="264" y="364"/>
                    </a:lnTo>
                    <a:lnTo>
                      <a:pt x="264" y="364"/>
                    </a:lnTo>
                    <a:lnTo>
                      <a:pt x="264" y="364"/>
                    </a:lnTo>
                    <a:lnTo>
                      <a:pt x="254" y="364"/>
                    </a:lnTo>
                    <a:lnTo>
                      <a:pt x="254" y="364"/>
                    </a:lnTo>
                    <a:lnTo>
                      <a:pt x="258" y="362"/>
                    </a:lnTo>
                    <a:lnTo>
                      <a:pt x="262" y="360"/>
                    </a:lnTo>
                    <a:lnTo>
                      <a:pt x="262" y="360"/>
                    </a:lnTo>
                    <a:lnTo>
                      <a:pt x="265" y="357"/>
                    </a:lnTo>
                    <a:lnTo>
                      <a:pt x="265" y="357"/>
                    </a:lnTo>
                    <a:lnTo>
                      <a:pt x="269" y="354"/>
                    </a:lnTo>
                    <a:lnTo>
                      <a:pt x="269" y="354"/>
                    </a:lnTo>
                    <a:lnTo>
                      <a:pt x="273" y="350"/>
                    </a:lnTo>
                    <a:lnTo>
                      <a:pt x="277" y="348"/>
                    </a:lnTo>
                    <a:lnTo>
                      <a:pt x="277" y="348"/>
                    </a:lnTo>
                    <a:lnTo>
                      <a:pt x="282" y="348"/>
                    </a:lnTo>
                    <a:lnTo>
                      <a:pt x="285" y="348"/>
                    </a:lnTo>
                    <a:lnTo>
                      <a:pt x="288" y="346"/>
                    </a:lnTo>
                    <a:lnTo>
                      <a:pt x="288" y="346"/>
                    </a:lnTo>
                    <a:lnTo>
                      <a:pt x="296" y="342"/>
                    </a:lnTo>
                    <a:lnTo>
                      <a:pt x="296" y="342"/>
                    </a:lnTo>
                    <a:lnTo>
                      <a:pt x="298" y="342"/>
                    </a:lnTo>
                    <a:lnTo>
                      <a:pt x="300" y="342"/>
                    </a:lnTo>
                    <a:lnTo>
                      <a:pt x="304" y="345"/>
                    </a:lnTo>
                    <a:lnTo>
                      <a:pt x="304" y="345"/>
                    </a:lnTo>
                    <a:lnTo>
                      <a:pt x="305" y="345"/>
                    </a:lnTo>
                    <a:lnTo>
                      <a:pt x="306" y="344"/>
                    </a:lnTo>
                    <a:lnTo>
                      <a:pt x="308" y="340"/>
                    </a:lnTo>
                    <a:lnTo>
                      <a:pt x="308" y="340"/>
                    </a:lnTo>
                    <a:lnTo>
                      <a:pt x="312" y="336"/>
                    </a:lnTo>
                    <a:lnTo>
                      <a:pt x="312" y="336"/>
                    </a:lnTo>
                    <a:lnTo>
                      <a:pt x="313" y="333"/>
                    </a:lnTo>
                    <a:lnTo>
                      <a:pt x="316" y="332"/>
                    </a:lnTo>
                    <a:lnTo>
                      <a:pt x="316" y="332"/>
                    </a:lnTo>
                    <a:lnTo>
                      <a:pt x="321" y="328"/>
                    </a:lnTo>
                    <a:lnTo>
                      <a:pt x="322" y="326"/>
                    </a:lnTo>
                    <a:lnTo>
                      <a:pt x="325" y="324"/>
                    </a:lnTo>
                    <a:lnTo>
                      <a:pt x="325" y="324"/>
                    </a:lnTo>
                    <a:lnTo>
                      <a:pt x="325" y="320"/>
                    </a:lnTo>
                    <a:lnTo>
                      <a:pt x="325" y="315"/>
                    </a:lnTo>
                    <a:lnTo>
                      <a:pt x="325" y="315"/>
                    </a:lnTo>
                    <a:lnTo>
                      <a:pt x="328" y="311"/>
                    </a:lnTo>
                    <a:lnTo>
                      <a:pt x="329" y="307"/>
                    </a:lnTo>
                    <a:lnTo>
                      <a:pt x="329" y="307"/>
                    </a:lnTo>
                    <a:lnTo>
                      <a:pt x="329" y="305"/>
                    </a:lnTo>
                    <a:lnTo>
                      <a:pt x="330" y="303"/>
                    </a:lnTo>
                    <a:lnTo>
                      <a:pt x="330" y="303"/>
                    </a:lnTo>
                    <a:lnTo>
                      <a:pt x="330" y="301"/>
                    </a:lnTo>
                    <a:lnTo>
                      <a:pt x="330" y="301"/>
                    </a:lnTo>
                    <a:lnTo>
                      <a:pt x="330" y="301"/>
                    </a:lnTo>
                    <a:lnTo>
                      <a:pt x="330" y="301"/>
                    </a:lnTo>
                    <a:lnTo>
                      <a:pt x="333" y="300"/>
                    </a:lnTo>
                    <a:lnTo>
                      <a:pt x="333" y="300"/>
                    </a:lnTo>
                    <a:lnTo>
                      <a:pt x="333" y="300"/>
                    </a:lnTo>
                    <a:lnTo>
                      <a:pt x="333" y="300"/>
                    </a:lnTo>
                    <a:lnTo>
                      <a:pt x="334" y="299"/>
                    </a:lnTo>
                    <a:lnTo>
                      <a:pt x="334" y="299"/>
                    </a:lnTo>
                    <a:lnTo>
                      <a:pt x="336" y="296"/>
                    </a:lnTo>
                    <a:lnTo>
                      <a:pt x="337" y="293"/>
                    </a:lnTo>
                    <a:lnTo>
                      <a:pt x="337" y="293"/>
                    </a:lnTo>
                    <a:lnTo>
                      <a:pt x="341" y="288"/>
                    </a:lnTo>
                    <a:lnTo>
                      <a:pt x="341" y="288"/>
                    </a:lnTo>
                    <a:lnTo>
                      <a:pt x="346" y="284"/>
                    </a:lnTo>
                    <a:lnTo>
                      <a:pt x="348" y="282"/>
                    </a:lnTo>
                    <a:lnTo>
                      <a:pt x="349" y="279"/>
                    </a:lnTo>
                    <a:lnTo>
                      <a:pt x="349" y="279"/>
                    </a:lnTo>
                    <a:lnTo>
                      <a:pt x="349" y="271"/>
                    </a:lnTo>
                    <a:lnTo>
                      <a:pt x="349" y="263"/>
                    </a:lnTo>
                    <a:lnTo>
                      <a:pt x="349" y="263"/>
                    </a:lnTo>
                    <a:lnTo>
                      <a:pt x="349" y="262"/>
                    </a:lnTo>
                    <a:lnTo>
                      <a:pt x="350" y="259"/>
                    </a:lnTo>
                    <a:lnTo>
                      <a:pt x="350" y="259"/>
                    </a:lnTo>
                    <a:lnTo>
                      <a:pt x="356" y="252"/>
                    </a:lnTo>
                    <a:lnTo>
                      <a:pt x="356" y="252"/>
                    </a:lnTo>
                    <a:lnTo>
                      <a:pt x="358" y="248"/>
                    </a:lnTo>
                    <a:lnTo>
                      <a:pt x="360" y="246"/>
                    </a:lnTo>
                    <a:lnTo>
                      <a:pt x="361" y="243"/>
                    </a:lnTo>
                    <a:lnTo>
                      <a:pt x="361" y="243"/>
                    </a:lnTo>
                    <a:lnTo>
                      <a:pt x="360" y="238"/>
                    </a:lnTo>
                    <a:lnTo>
                      <a:pt x="360" y="238"/>
                    </a:lnTo>
                    <a:lnTo>
                      <a:pt x="358" y="234"/>
                    </a:lnTo>
                    <a:lnTo>
                      <a:pt x="358" y="231"/>
                    </a:lnTo>
                    <a:lnTo>
                      <a:pt x="358" y="231"/>
                    </a:lnTo>
                    <a:lnTo>
                      <a:pt x="360" y="226"/>
                    </a:lnTo>
                    <a:lnTo>
                      <a:pt x="361" y="221"/>
                    </a:lnTo>
                    <a:lnTo>
                      <a:pt x="361" y="221"/>
                    </a:lnTo>
                    <a:lnTo>
                      <a:pt x="364" y="214"/>
                    </a:lnTo>
                    <a:lnTo>
                      <a:pt x="368" y="207"/>
                    </a:lnTo>
                    <a:lnTo>
                      <a:pt x="368" y="207"/>
                    </a:lnTo>
                    <a:lnTo>
                      <a:pt x="374" y="200"/>
                    </a:lnTo>
                    <a:lnTo>
                      <a:pt x="374" y="200"/>
                    </a:lnTo>
                    <a:lnTo>
                      <a:pt x="380" y="192"/>
                    </a:lnTo>
                    <a:lnTo>
                      <a:pt x="380" y="192"/>
                    </a:lnTo>
                    <a:lnTo>
                      <a:pt x="382" y="186"/>
                    </a:lnTo>
                    <a:lnTo>
                      <a:pt x="382" y="185"/>
                    </a:lnTo>
                    <a:lnTo>
                      <a:pt x="384" y="182"/>
                    </a:lnTo>
                    <a:lnTo>
                      <a:pt x="384" y="182"/>
                    </a:lnTo>
                    <a:lnTo>
                      <a:pt x="382" y="178"/>
                    </a:lnTo>
                    <a:lnTo>
                      <a:pt x="380" y="174"/>
                    </a:lnTo>
                    <a:lnTo>
                      <a:pt x="380" y="174"/>
                    </a:lnTo>
                    <a:lnTo>
                      <a:pt x="378" y="172"/>
                    </a:lnTo>
                    <a:lnTo>
                      <a:pt x="378" y="168"/>
                    </a:lnTo>
                    <a:lnTo>
                      <a:pt x="378" y="168"/>
                    </a:lnTo>
                    <a:lnTo>
                      <a:pt x="376" y="164"/>
                    </a:lnTo>
                    <a:lnTo>
                      <a:pt x="376" y="164"/>
                    </a:lnTo>
                    <a:lnTo>
                      <a:pt x="374" y="161"/>
                    </a:lnTo>
                    <a:lnTo>
                      <a:pt x="373" y="160"/>
                    </a:lnTo>
                    <a:lnTo>
                      <a:pt x="373" y="160"/>
                    </a:lnTo>
                    <a:lnTo>
                      <a:pt x="372" y="155"/>
                    </a:lnTo>
                    <a:lnTo>
                      <a:pt x="372" y="155"/>
                    </a:lnTo>
                    <a:lnTo>
                      <a:pt x="369" y="153"/>
                    </a:lnTo>
                    <a:lnTo>
                      <a:pt x="366" y="153"/>
                    </a:lnTo>
                    <a:lnTo>
                      <a:pt x="366" y="153"/>
                    </a:lnTo>
                    <a:lnTo>
                      <a:pt x="362" y="151"/>
                    </a:lnTo>
                    <a:lnTo>
                      <a:pt x="362" y="151"/>
                    </a:lnTo>
                    <a:lnTo>
                      <a:pt x="356" y="149"/>
                    </a:lnTo>
                    <a:lnTo>
                      <a:pt x="350" y="151"/>
                    </a:lnTo>
                    <a:lnTo>
                      <a:pt x="350" y="151"/>
                    </a:lnTo>
                    <a:lnTo>
                      <a:pt x="348" y="153"/>
                    </a:lnTo>
                    <a:lnTo>
                      <a:pt x="346" y="155"/>
                    </a:lnTo>
                    <a:lnTo>
                      <a:pt x="344" y="155"/>
                    </a:lnTo>
                    <a:lnTo>
                      <a:pt x="344" y="155"/>
                    </a:lnTo>
                    <a:lnTo>
                      <a:pt x="341" y="155"/>
                    </a:lnTo>
                    <a:lnTo>
                      <a:pt x="341" y="155"/>
                    </a:lnTo>
                    <a:lnTo>
                      <a:pt x="340" y="152"/>
                    </a:lnTo>
                    <a:lnTo>
                      <a:pt x="340" y="152"/>
                    </a:lnTo>
                    <a:lnTo>
                      <a:pt x="337" y="152"/>
                    </a:lnTo>
                    <a:lnTo>
                      <a:pt x="334" y="153"/>
                    </a:lnTo>
                    <a:lnTo>
                      <a:pt x="334" y="153"/>
                    </a:lnTo>
                    <a:lnTo>
                      <a:pt x="332" y="155"/>
                    </a:lnTo>
                    <a:lnTo>
                      <a:pt x="328" y="156"/>
                    </a:lnTo>
                    <a:lnTo>
                      <a:pt x="328" y="156"/>
                    </a:lnTo>
                    <a:lnTo>
                      <a:pt x="321" y="155"/>
                    </a:lnTo>
                    <a:lnTo>
                      <a:pt x="321" y="155"/>
                    </a:lnTo>
                    <a:lnTo>
                      <a:pt x="317" y="156"/>
                    </a:lnTo>
                    <a:lnTo>
                      <a:pt x="317" y="156"/>
                    </a:lnTo>
                    <a:lnTo>
                      <a:pt x="313" y="153"/>
                    </a:lnTo>
                    <a:lnTo>
                      <a:pt x="313" y="153"/>
                    </a:lnTo>
                    <a:lnTo>
                      <a:pt x="309" y="153"/>
                    </a:lnTo>
                    <a:lnTo>
                      <a:pt x="309" y="153"/>
                    </a:lnTo>
                    <a:lnTo>
                      <a:pt x="301" y="153"/>
                    </a:lnTo>
                    <a:lnTo>
                      <a:pt x="293" y="153"/>
                    </a:lnTo>
                    <a:lnTo>
                      <a:pt x="293" y="153"/>
                    </a:lnTo>
                    <a:lnTo>
                      <a:pt x="290" y="152"/>
                    </a:lnTo>
                    <a:lnTo>
                      <a:pt x="290" y="152"/>
                    </a:lnTo>
                    <a:lnTo>
                      <a:pt x="286" y="152"/>
                    </a:lnTo>
                    <a:lnTo>
                      <a:pt x="286" y="152"/>
                    </a:lnTo>
                    <a:lnTo>
                      <a:pt x="284" y="155"/>
                    </a:lnTo>
                    <a:lnTo>
                      <a:pt x="284" y="155"/>
                    </a:lnTo>
                    <a:lnTo>
                      <a:pt x="281" y="156"/>
                    </a:lnTo>
                    <a:lnTo>
                      <a:pt x="278" y="156"/>
                    </a:lnTo>
                    <a:lnTo>
                      <a:pt x="278" y="156"/>
                    </a:lnTo>
                    <a:lnTo>
                      <a:pt x="273" y="157"/>
                    </a:lnTo>
                    <a:lnTo>
                      <a:pt x="268" y="157"/>
                    </a:lnTo>
                    <a:lnTo>
                      <a:pt x="268" y="157"/>
                    </a:lnTo>
                    <a:lnTo>
                      <a:pt x="262" y="156"/>
                    </a:lnTo>
                    <a:lnTo>
                      <a:pt x="258" y="153"/>
                    </a:lnTo>
                    <a:lnTo>
                      <a:pt x="258" y="153"/>
                    </a:lnTo>
                    <a:lnTo>
                      <a:pt x="253" y="151"/>
                    </a:lnTo>
                    <a:lnTo>
                      <a:pt x="246" y="149"/>
                    </a:lnTo>
                    <a:lnTo>
                      <a:pt x="246" y="149"/>
                    </a:lnTo>
                    <a:lnTo>
                      <a:pt x="241" y="151"/>
                    </a:lnTo>
                    <a:lnTo>
                      <a:pt x="241" y="151"/>
                    </a:lnTo>
                    <a:lnTo>
                      <a:pt x="239" y="152"/>
                    </a:lnTo>
                    <a:lnTo>
                      <a:pt x="236" y="152"/>
                    </a:lnTo>
                    <a:lnTo>
                      <a:pt x="236" y="152"/>
                    </a:lnTo>
                    <a:lnTo>
                      <a:pt x="233" y="156"/>
                    </a:lnTo>
                    <a:lnTo>
                      <a:pt x="233" y="157"/>
                    </a:lnTo>
                    <a:lnTo>
                      <a:pt x="232" y="159"/>
                    </a:lnTo>
                    <a:lnTo>
                      <a:pt x="232" y="159"/>
                    </a:lnTo>
                    <a:lnTo>
                      <a:pt x="229" y="159"/>
                    </a:lnTo>
                    <a:lnTo>
                      <a:pt x="228" y="159"/>
                    </a:lnTo>
                    <a:lnTo>
                      <a:pt x="228" y="159"/>
                    </a:lnTo>
                    <a:lnTo>
                      <a:pt x="227" y="161"/>
                    </a:lnTo>
                    <a:lnTo>
                      <a:pt x="225" y="162"/>
                    </a:lnTo>
                    <a:lnTo>
                      <a:pt x="225" y="162"/>
                    </a:lnTo>
                    <a:lnTo>
                      <a:pt x="224" y="162"/>
                    </a:lnTo>
                    <a:lnTo>
                      <a:pt x="223" y="162"/>
                    </a:lnTo>
                    <a:lnTo>
                      <a:pt x="221" y="161"/>
                    </a:lnTo>
                    <a:lnTo>
                      <a:pt x="219" y="161"/>
                    </a:lnTo>
                    <a:lnTo>
                      <a:pt x="219" y="161"/>
                    </a:lnTo>
                    <a:lnTo>
                      <a:pt x="217" y="162"/>
                    </a:lnTo>
                    <a:lnTo>
                      <a:pt x="217" y="162"/>
                    </a:lnTo>
                    <a:lnTo>
                      <a:pt x="217" y="162"/>
                    </a:lnTo>
                    <a:lnTo>
                      <a:pt x="217" y="162"/>
                    </a:lnTo>
                    <a:lnTo>
                      <a:pt x="216" y="162"/>
                    </a:lnTo>
                    <a:lnTo>
                      <a:pt x="216" y="162"/>
                    </a:lnTo>
                    <a:lnTo>
                      <a:pt x="216" y="162"/>
                    </a:lnTo>
                    <a:lnTo>
                      <a:pt x="216" y="162"/>
                    </a:lnTo>
                    <a:lnTo>
                      <a:pt x="215" y="164"/>
                    </a:lnTo>
                    <a:lnTo>
                      <a:pt x="215" y="164"/>
                    </a:lnTo>
                    <a:lnTo>
                      <a:pt x="215" y="164"/>
                    </a:lnTo>
                    <a:lnTo>
                      <a:pt x="215" y="164"/>
                    </a:lnTo>
                    <a:lnTo>
                      <a:pt x="213" y="165"/>
                    </a:lnTo>
                    <a:lnTo>
                      <a:pt x="213" y="165"/>
                    </a:lnTo>
                    <a:lnTo>
                      <a:pt x="213" y="165"/>
                    </a:lnTo>
                    <a:lnTo>
                      <a:pt x="213" y="165"/>
                    </a:lnTo>
                    <a:lnTo>
                      <a:pt x="212" y="166"/>
                    </a:lnTo>
                    <a:lnTo>
                      <a:pt x="212" y="166"/>
                    </a:lnTo>
                    <a:lnTo>
                      <a:pt x="208" y="170"/>
                    </a:lnTo>
                    <a:lnTo>
                      <a:pt x="204" y="172"/>
                    </a:lnTo>
                    <a:lnTo>
                      <a:pt x="204" y="172"/>
                    </a:lnTo>
                    <a:lnTo>
                      <a:pt x="201" y="172"/>
                    </a:lnTo>
                    <a:lnTo>
                      <a:pt x="197" y="170"/>
                    </a:lnTo>
                    <a:lnTo>
                      <a:pt x="195" y="170"/>
                    </a:lnTo>
                    <a:lnTo>
                      <a:pt x="192" y="172"/>
                    </a:lnTo>
                    <a:lnTo>
                      <a:pt x="192" y="172"/>
                    </a:lnTo>
                    <a:lnTo>
                      <a:pt x="192" y="173"/>
                    </a:lnTo>
                    <a:lnTo>
                      <a:pt x="192" y="174"/>
                    </a:lnTo>
                    <a:lnTo>
                      <a:pt x="192" y="174"/>
                    </a:lnTo>
                    <a:lnTo>
                      <a:pt x="187" y="178"/>
                    </a:lnTo>
                    <a:lnTo>
                      <a:pt x="187" y="178"/>
                    </a:lnTo>
                    <a:lnTo>
                      <a:pt x="183" y="182"/>
                    </a:lnTo>
                    <a:lnTo>
                      <a:pt x="177" y="185"/>
                    </a:lnTo>
                    <a:lnTo>
                      <a:pt x="177" y="185"/>
                    </a:lnTo>
                    <a:lnTo>
                      <a:pt x="173" y="186"/>
                    </a:lnTo>
                    <a:lnTo>
                      <a:pt x="169" y="188"/>
                    </a:lnTo>
                    <a:lnTo>
                      <a:pt x="160" y="188"/>
                    </a:lnTo>
                    <a:lnTo>
                      <a:pt x="160" y="188"/>
                    </a:lnTo>
                    <a:lnTo>
                      <a:pt x="164" y="186"/>
                    </a:lnTo>
                    <a:lnTo>
                      <a:pt x="168" y="185"/>
                    </a:lnTo>
                    <a:lnTo>
                      <a:pt x="168" y="185"/>
                    </a:lnTo>
                    <a:lnTo>
                      <a:pt x="172" y="182"/>
                    </a:lnTo>
                    <a:lnTo>
                      <a:pt x="175" y="181"/>
                    </a:lnTo>
                    <a:lnTo>
                      <a:pt x="175" y="181"/>
                    </a:lnTo>
                    <a:lnTo>
                      <a:pt x="175" y="177"/>
                    </a:lnTo>
                    <a:lnTo>
                      <a:pt x="175" y="177"/>
                    </a:lnTo>
                    <a:lnTo>
                      <a:pt x="176" y="176"/>
                    </a:lnTo>
                    <a:lnTo>
                      <a:pt x="177" y="176"/>
                    </a:lnTo>
                    <a:lnTo>
                      <a:pt x="179" y="174"/>
                    </a:lnTo>
                    <a:lnTo>
                      <a:pt x="180" y="173"/>
                    </a:lnTo>
                    <a:lnTo>
                      <a:pt x="180" y="173"/>
                    </a:lnTo>
                    <a:lnTo>
                      <a:pt x="181" y="170"/>
                    </a:lnTo>
                    <a:lnTo>
                      <a:pt x="181" y="170"/>
                    </a:lnTo>
                    <a:lnTo>
                      <a:pt x="185" y="166"/>
                    </a:lnTo>
                    <a:lnTo>
                      <a:pt x="185" y="166"/>
                    </a:lnTo>
                    <a:lnTo>
                      <a:pt x="189" y="162"/>
                    </a:lnTo>
                    <a:lnTo>
                      <a:pt x="191" y="160"/>
                    </a:lnTo>
                    <a:lnTo>
                      <a:pt x="191" y="160"/>
                    </a:lnTo>
                    <a:lnTo>
                      <a:pt x="191" y="159"/>
                    </a:lnTo>
                    <a:lnTo>
                      <a:pt x="191" y="159"/>
                    </a:lnTo>
                    <a:lnTo>
                      <a:pt x="188" y="159"/>
                    </a:lnTo>
                    <a:lnTo>
                      <a:pt x="187" y="159"/>
                    </a:lnTo>
                    <a:lnTo>
                      <a:pt x="183" y="160"/>
                    </a:lnTo>
                    <a:lnTo>
                      <a:pt x="183" y="160"/>
                    </a:lnTo>
                    <a:lnTo>
                      <a:pt x="181" y="160"/>
                    </a:lnTo>
                    <a:lnTo>
                      <a:pt x="179" y="159"/>
                    </a:lnTo>
                    <a:lnTo>
                      <a:pt x="177" y="157"/>
                    </a:lnTo>
                    <a:lnTo>
                      <a:pt x="175" y="157"/>
                    </a:lnTo>
                    <a:lnTo>
                      <a:pt x="175" y="157"/>
                    </a:lnTo>
                    <a:lnTo>
                      <a:pt x="172" y="157"/>
                    </a:lnTo>
                    <a:lnTo>
                      <a:pt x="171" y="159"/>
                    </a:lnTo>
                    <a:lnTo>
                      <a:pt x="167" y="162"/>
                    </a:lnTo>
                    <a:lnTo>
                      <a:pt x="167" y="162"/>
                    </a:lnTo>
                    <a:lnTo>
                      <a:pt x="163" y="168"/>
                    </a:lnTo>
                    <a:lnTo>
                      <a:pt x="159" y="172"/>
                    </a:lnTo>
                    <a:lnTo>
                      <a:pt x="159" y="172"/>
                    </a:lnTo>
                    <a:lnTo>
                      <a:pt x="159" y="169"/>
                    </a:lnTo>
                    <a:lnTo>
                      <a:pt x="161" y="168"/>
                    </a:lnTo>
                    <a:lnTo>
                      <a:pt x="161" y="168"/>
                    </a:lnTo>
                    <a:lnTo>
                      <a:pt x="165" y="161"/>
                    </a:lnTo>
                    <a:lnTo>
                      <a:pt x="165" y="161"/>
                    </a:lnTo>
                    <a:lnTo>
                      <a:pt x="167" y="157"/>
                    </a:lnTo>
                    <a:lnTo>
                      <a:pt x="171" y="155"/>
                    </a:lnTo>
                    <a:lnTo>
                      <a:pt x="171" y="155"/>
                    </a:lnTo>
                    <a:lnTo>
                      <a:pt x="175" y="155"/>
                    </a:lnTo>
                    <a:lnTo>
                      <a:pt x="180" y="155"/>
                    </a:lnTo>
                    <a:lnTo>
                      <a:pt x="180" y="155"/>
                    </a:lnTo>
                    <a:lnTo>
                      <a:pt x="183" y="152"/>
                    </a:lnTo>
                    <a:lnTo>
                      <a:pt x="184" y="149"/>
                    </a:lnTo>
                    <a:lnTo>
                      <a:pt x="184" y="149"/>
                    </a:lnTo>
                    <a:lnTo>
                      <a:pt x="187" y="148"/>
                    </a:lnTo>
                    <a:lnTo>
                      <a:pt x="189" y="148"/>
                    </a:lnTo>
                    <a:lnTo>
                      <a:pt x="189" y="148"/>
                    </a:lnTo>
                    <a:lnTo>
                      <a:pt x="191" y="149"/>
                    </a:lnTo>
                    <a:lnTo>
                      <a:pt x="191" y="152"/>
                    </a:lnTo>
                    <a:lnTo>
                      <a:pt x="191" y="152"/>
                    </a:lnTo>
                    <a:lnTo>
                      <a:pt x="192" y="153"/>
                    </a:lnTo>
                    <a:lnTo>
                      <a:pt x="193" y="153"/>
                    </a:lnTo>
                    <a:lnTo>
                      <a:pt x="196" y="152"/>
                    </a:lnTo>
                    <a:lnTo>
                      <a:pt x="196" y="152"/>
                    </a:lnTo>
                    <a:lnTo>
                      <a:pt x="200" y="148"/>
                    </a:lnTo>
                    <a:lnTo>
                      <a:pt x="201" y="143"/>
                    </a:lnTo>
                    <a:lnTo>
                      <a:pt x="201" y="143"/>
                    </a:lnTo>
                    <a:lnTo>
                      <a:pt x="204" y="140"/>
                    </a:lnTo>
                    <a:lnTo>
                      <a:pt x="204" y="140"/>
                    </a:lnTo>
                    <a:lnTo>
                      <a:pt x="207" y="136"/>
                    </a:lnTo>
                    <a:lnTo>
                      <a:pt x="207" y="136"/>
                    </a:lnTo>
                    <a:lnTo>
                      <a:pt x="211" y="132"/>
                    </a:lnTo>
                    <a:lnTo>
                      <a:pt x="212" y="129"/>
                    </a:lnTo>
                    <a:lnTo>
                      <a:pt x="211" y="128"/>
                    </a:lnTo>
                    <a:lnTo>
                      <a:pt x="211" y="128"/>
                    </a:lnTo>
                    <a:lnTo>
                      <a:pt x="209" y="128"/>
                    </a:lnTo>
                    <a:lnTo>
                      <a:pt x="207" y="129"/>
                    </a:lnTo>
                    <a:lnTo>
                      <a:pt x="204" y="133"/>
                    </a:lnTo>
                    <a:lnTo>
                      <a:pt x="204" y="133"/>
                    </a:lnTo>
                    <a:lnTo>
                      <a:pt x="203" y="135"/>
                    </a:lnTo>
                    <a:lnTo>
                      <a:pt x="200" y="135"/>
                    </a:lnTo>
                    <a:lnTo>
                      <a:pt x="200" y="135"/>
                    </a:lnTo>
                    <a:lnTo>
                      <a:pt x="199" y="133"/>
                    </a:lnTo>
                    <a:lnTo>
                      <a:pt x="197" y="132"/>
                    </a:lnTo>
                    <a:lnTo>
                      <a:pt x="197" y="132"/>
                    </a:lnTo>
                    <a:lnTo>
                      <a:pt x="196" y="132"/>
                    </a:lnTo>
                    <a:lnTo>
                      <a:pt x="193" y="132"/>
                    </a:lnTo>
                    <a:lnTo>
                      <a:pt x="191" y="135"/>
                    </a:lnTo>
                    <a:lnTo>
                      <a:pt x="191" y="135"/>
                    </a:lnTo>
                    <a:lnTo>
                      <a:pt x="188" y="135"/>
                    </a:lnTo>
                    <a:lnTo>
                      <a:pt x="187" y="133"/>
                    </a:lnTo>
                    <a:lnTo>
                      <a:pt x="187" y="133"/>
                    </a:lnTo>
                    <a:lnTo>
                      <a:pt x="184" y="133"/>
                    </a:lnTo>
                    <a:lnTo>
                      <a:pt x="183" y="133"/>
                    </a:lnTo>
                    <a:lnTo>
                      <a:pt x="183" y="133"/>
                    </a:lnTo>
                    <a:lnTo>
                      <a:pt x="180" y="133"/>
                    </a:lnTo>
                    <a:lnTo>
                      <a:pt x="177" y="132"/>
                    </a:lnTo>
                    <a:lnTo>
                      <a:pt x="173" y="131"/>
                    </a:lnTo>
                    <a:lnTo>
                      <a:pt x="173" y="131"/>
                    </a:lnTo>
                    <a:lnTo>
                      <a:pt x="169" y="129"/>
                    </a:lnTo>
                    <a:lnTo>
                      <a:pt x="167" y="129"/>
                    </a:lnTo>
                    <a:lnTo>
                      <a:pt x="167" y="129"/>
                    </a:lnTo>
                    <a:lnTo>
                      <a:pt x="163" y="127"/>
                    </a:lnTo>
                    <a:lnTo>
                      <a:pt x="161" y="123"/>
                    </a:lnTo>
                    <a:lnTo>
                      <a:pt x="161" y="123"/>
                    </a:lnTo>
                    <a:lnTo>
                      <a:pt x="165" y="125"/>
                    </a:lnTo>
                    <a:lnTo>
                      <a:pt x="165" y="125"/>
                    </a:lnTo>
                    <a:lnTo>
                      <a:pt x="167" y="127"/>
                    </a:lnTo>
                    <a:lnTo>
                      <a:pt x="168" y="127"/>
                    </a:lnTo>
                    <a:lnTo>
                      <a:pt x="168" y="127"/>
                    </a:lnTo>
                    <a:lnTo>
                      <a:pt x="172" y="127"/>
                    </a:lnTo>
                    <a:lnTo>
                      <a:pt x="176" y="127"/>
                    </a:lnTo>
                    <a:lnTo>
                      <a:pt x="176" y="127"/>
                    </a:lnTo>
                    <a:lnTo>
                      <a:pt x="179" y="128"/>
                    </a:lnTo>
                    <a:lnTo>
                      <a:pt x="180" y="129"/>
                    </a:lnTo>
                    <a:lnTo>
                      <a:pt x="183" y="129"/>
                    </a:lnTo>
                    <a:lnTo>
                      <a:pt x="183" y="129"/>
                    </a:lnTo>
                    <a:lnTo>
                      <a:pt x="185" y="128"/>
                    </a:lnTo>
                    <a:lnTo>
                      <a:pt x="185" y="128"/>
                    </a:lnTo>
                    <a:lnTo>
                      <a:pt x="189" y="128"/>
                    </a:lnTo>
                    <a:lnTo>
                      <a:pt x="189" y="128"/>
                    </a:lnTo>
                    <a:lnTo>
                      <a:pt x="192" y="125"/>
                    </a:lnTo>
                    <a:lnTo>
                      <a:pt x="193" y="121"/>
                    </a:lnTo>
                    <a:lnTo>
                      <a:pt x="193" y="121"/>
                    </a:lnTo>
                    <a:lnTo>
                      <a:pt x="193" y="120"/>
                    </a:lnTo>
                    <a:lnTo>
                      <a:pt x="192" y="119"/>
                    </a:lnTo>
                    <a:lnTo>
                      <a:pt x="189" y="116"/>
                    </a:lnTo>
                    <a:lnTo>
                      <a:pt x="189" y="116"/>
                    </a:lnTo>
                    <a:lnTo>
                      <a:pt x="187" y="115"/>
                    </a:lnTo>
                    <a:lnTo>
                      <a:pt x="185" y="112"/>
                    </a:lnTo>
                    <a:lnTo>
                      <a:pt x="187" y="112"/>
                    </a:lnTo>
                    <a:lnTo>
                      <a:pt x="187" y="112"/>
                    </a:lnTo>
                    <a:lnTo>
                      <a:pt x="188" y="112"/>
                    </a:lnTo>
                    <a:lnTo>
                      <a:pt x="189" y="114"/>
                    </a:lnTo>
                    <a:lnTo>
                      <a:pt x="191" y="115"/>
                    </a:lnTo>
                    <a:lnTo>
                      <a:pt x="193" y="115"/>
                    </a:lnTo>
                    <a:lnTo>
                      <a:pt x="193" y="115"/>
                    </a:lnTo>
                    <a:lnTo>
                      <a:pt x="195" y="112"/>
                    </a:lnTo>
                    <a:lnTo>
                      <a:pt x="197" y="110"/>
                    </a:lnTo>
                    <a:lnTo>
                      <a:pt x="197" y="110"/>
                    </a:lnTo>
                    <a:lnTo>
                      <a:pt x="199" y="108"/>
                    </a:lnTo>
                    <a:lnTo>
                      <a:pt x="201" y="106"/>
                    </a:lnTo>
                    <a:lnTo>
                      <a:pt x="201" y="106"/>
                    </a:lnTo>
                    <a:lnTo>
                      <a:pt x="204" y="104"/>
                    </a:lnTo>
                    <a:lnTo>
                      <a:pt x="207" y="103"/>
                    </a:lnTo>
                    <a:lnTo>
                      <a:pt x="207" y="103"/>
                    </a:lnTo>
                    <a:lnTo>
                      <a:pt x="212" y="100"/>
                    </a:lnTo>
                    <a:lnTo>
                      <a:pt x="216" y="96"/>
                    </a:lnTo>
                    <a:lnTo>
                      <a:pt x="216" y="96"/>
                    </a:lnTo>
                    <a:lnTo>
                      <a:pt x="220" y="91"/>
                    </a:lnTo>
                    <a:lnTo>
                      <a:pt x="224" y="86"/>
                    </a:lnTo>
                    <a:lnTo>
                      <a:pt x="224" y="86"/>
                    </a:lnTo>
                    <a:lnTo>
                      <a:pt x="227" y="83"/>
                    </a:lnTo>
                    <a:lnTo>
                      <a:pt x="231" y="82"/>
                    </a:lnTo>
                    <a:lnTo>
                      <a:pt x="231" y="82"/>
                    </a:lnTo>
                    <a:lnTo>
                      <a:pt x="235" y="79"/>
                    </a:lnTo>
                    <a:lnTo>
                      <a:pt x="236" y="77"/>
                    </a:lnTo>
                    <a:lnTo>
                      <a:pt x="237" y="70"/>
                    </a:lnTo>
                    <a:lnTo>
                      <a:pt x="237" y="70"/>
                    </a:lnTo>
                    <a:lnTo>
                      <a:pt x="241" y="66"/>
                    </a:lnTo>
                    <a:lnTo>
                      <a:pt x="245" y="63"/>
                    </a:lnTo>
                    <a:lnTo>
                      <a:pt x="245" y="63"/>
                    </a:lnTo>
                    <a:lnTo>
                      <a:pt x="249" y="61"/>
                    </a:lnTo>
                    <a:lnTo>
                      <a:pt x="253" y="59"/>
                    </a:lnTo>
                    <a:lnTo>
                      <a:pt x="253" y="59"/>
                    </a:lnTo>
                    <a:lnTo>
                      <a:pt x="256" y="55"/>
                    </a:lnTo>
                    <a:lnTo>
                      <a:pt x="256" y="55"/>
                    </a:lnTo>
                    <a:lnTo>
                      <a:pt x="258" y="54"/>
                    </a:lnTo>
                    <a:lnTo>
                      <a:pt x="258" y="54"/>
                    </a:lnTo>
                    <a:lnTo>
                      <a:pt x="265" y="47"/>
                    </a:lnTo>
                    <a:lnTo>
                      <a:pt x="265" y="47"/>
                    </a:lnTo>
                    <a:lnTo>
                      <a:pt x="266" y="43"/>
                    </a:lnTo>
                    <a:lnTo>
                      <a:pt x="266" y="43"/>
                    </a:lnTo>
                    <a:lnTo>
                      <a:pt x="268" y="39"/>
                    </a:lnTo>
                    <a:lnTo>
                      <a:pt x="268" y="39"/>
                    </a:lnTo>
                    <a:lnTo>
                      <a:pt x="269" y="37"/>
                    </a:lnTo>
                    <a:lnTo>
                      <a:pt x="270" y="36"/>
                    </a:lnTo>
                    <a:lnTo>
                      <a:pt x="270" y="33"/>
                    </a:lnTo>
                    <a:lnTo>
                      <a:pt x="270" y="33"/>
                    </a:lnTo>
                    <a:lnTo>
                      <a:pt x="269" y="32"/>
                    </a:lnTo>
                    <a:lnTo>
                      <a:pt x="268" y="30"/>
                    </a:lnTo>
                    <a:lnTo>
                      <a:pt x="265" y="29"/>
                    </a:lnTo>
                    <a:lnTo>
                      <a:pt x="265" y="29"/>
                    </a:lnTo>
                    <a:lnTo>
                      <a:pt x="264" y="26"/>
                    </a:lnTo>
                    <a:lnTo>
                      <a:pt x="264" y="24"/>
                    </a:lnTo>
                    <a:lnTo>
                      <a:pt x="264" y="22"/>
                    </a:lnTo>
                    <a:lnTo>
                      <a:pt x="264" y="22"/>
                    </a:lnTo>
                    <a:lnTo>
                      <a:pt x="268" y="20"/>
                    </a:lnTo>
                    <a:lnTo>
                      <a:pt x="268" y="20"/>
                    </a:lnTo>
                    <a:lnTo>
                      <a:pt x="269" y="18"/>
                    </a:lnTo>
                    <a:lnTo>
                      <a:pt x="269" y="16"/>
                    </a:lnTo>
                    <a:lnTo>
                      <a:pt x="269" y="16"/>
                    </a:lnTo>
                    <a:lnTo>
                      <a:pt x="270" y="12"/>
                    </a:lnTo>
                    <a:lnTo>
                      <a:pt x="270" y="9"/>
                    </a:lnTo>
                    <a:lnTo>
                      <a:pt x="270" y="9"/>
                    </a:lnTo>
                    <a:lnTo>
                      <a:pt x="272" y="5"/>
                    </a:lnTo>
                    <a:lnTo>
                      <a:pt x="272" y="4"/>
                    </a:lnTo>
                    <a:lnTo>
                      <a:pt x="270" y="2"/>
                    </a:lnTo>
                    <a:lnTo>
                      <a:pt x="270" y="2"/>
                    </a:lnTo>
                    <a:lnTo>
                      <a:pt x="265" y="2"/>
                    </a:lnTo>
                    <a:lnTo>
                      <a:pt x="265" y="2"/>
                    </a:lnTo>
                    <a:lnTo>
                      <a:pt x="262" y="4"/>
                    </a:lnTo>
                    <a:lnTo>
                      <a:pt x="262" y="4"/>
                    </a:lnTo>
                    <a:lnTo>
                      <a:pt x="260" y="4"/>
                    </a:lnTo>
                    <a:lnTo>
                      <a:pt x="258" y="2"/>
                    </a:lnTo>
                    <a:lnTo>
                      <a:pt x="258" y="2"/>
                    </a:lnTo>
                    <a:lnTo>
                      <a:pt x="256" y="2"/>
                    </a:lnTo>
                    <a:lnTo>
                      <a:pt x="256" y="2"/>
                    </a:lnTo>
                    <a:lnTo>
                      <a:pt x="252" y="2"/>
                    </a:lnTo>
                    <a:lnTo>
                      <a:pt x="248" y="1"/>
                    </a:lnTo>
                    <a:lnTo>
                      <a:pt x="248" y="1"/>
                    </a:lnTo>
                    <a:lnTo>
                      <a:pt x="244" y="0"/>
                    </a:lnTo>
                    <a:lnTo>
                      <a:pt x="242" y="0"/>
                    </a:lnTo>
                    <a:lnTo>
                      <a:pt x="241" y="1"/>
                    </a:lnTo>
                    <a:lnTo>
                      <a:pt x="241" y="1"/>
                    </a:lnTo>
                    <a:lnTo>
                      <a:pt x="241" y="4"/>
                    </a:lnTo>
                    <a:lnTo>
                      <a:pt x="241" y="5"/>
                    </a:lnTo>
                    <a:lnTo>
                      <a:pt x="245" y="6"/>
                    </a:lnTo>
                    <a:lnTo>
                      <a:pt x="245" y="6"/>
                    </a:lnTo>
                    <a:lnTo>
                      <a:pt x="245" y="9"/>
                    </a:lnTo>
                    <a:lnTo>
                      <a:pt x="242" y="10"/>
                    </a:lnTo>
                    <a:lnTo>
                      <a:pt x="239" y="10"/>
                    </a:lnTo>
                    <a:lnTo>
                      <a:pt x="239" y="10"/>
                    </a:lnTo>
                    <a:lnTo>
                      <a:pt x="235" y="9"/>
                    </a:lnTo>
                    <a:lnTo>
                      <a:pt x="232" y="10"/>
                    </a:lnTo>
                    <a:lnTo>
                      <a:pt x="232" y="10"/>
                    </a:lnTo>
                    <a:lnTo>
                      <a:pt x="231" y="10"/>
                    </a:lnTo>
                    <a:lnTo>
                      <a:pt x="229" y="9"/>
                    </a:lnTo>
                    <a:lnTo>
                      <a:pt x="229" y="9"/>
                    </a:lnTo>
                    <a:lnTo>
                      <a:pt x="227" y="8"/>
                    </a:lnTo>
                    <a:lnTo>
                      <a:pt x="224" y="8"/>
                    </a:lnTo>
                    <a:lnTo>
                      <a:pt x="224" y="8"/>
                    </a:lnTo>
                    <a:lnTo>
                      <a:pt x="219" y="9"/>
                    </a:lnTo>
                    <a:lnTo>
                      <a:pt x="219" y="9"/>
                    </a:lnTo>
                    <a:lnTo>
                      <a:pt x="216" y="10"/>
                    </a:lnTo>
                    <a:lnTo>
                      <a:pt x="213" y="13"/>
                    </a:lnTo>
                    <a:lnTo>
                      <a:pt x="212" y="16"/>
                    </a:lnTo>
                    <a:lnTo>
                      <a:pt x="208" y="17"/>
                    </a:lnTo>
                    <a:lnTo>
                      <a:pt x="208" y="17"/>
                    </a:lnTo>
                    <a:lnTo>
                      <a:pt x="204" y="17"/>
                    </a:lnTo>
                    <a:lnTo>
                      <a:pt x="200" y="17"/>
                    </a:lnTo>
                    <a:lnTo>
                      <a:pt x="200" y="17"/>
                    </a:lnTo>
                    <a:lnTo>
                      <a:pt x="199" y="16"/>
                    </a:lnTo>
                    <a:lnTo>
                      <a:pt x="199" y="16"/>
                    </a:lnTo>
                    <a:lnTo>
                      <a:pt x="196" y="16"/>
                    </a:lnTo>
                    <a:lnTo>
                      <a:pt x="196" y="16"/>
                    </a:lnTo>
                    <a:lnTo>
                      <a:pt x="193" y="16"/>
                    </a:lnTo>
                    <a:lnTo>
                      <a:pt x="193" y="16"/>
                    </a:lnTo>
                    <a:lnTo>
                      <a:pt x="189" y="13"/>
                    </a:lnTo>
                    <a:lnTo>
                      <a:pt x="188" y="14"/>
                    </a:lnTo>
                    <a:lnTo>
                      <a:pt x="187" y="16"/>
                    </a:lnTo>
                    <a:lnTo>
                      <a:pt x="187" y="16"/>
                    </a:lnTo>
                    <a:lnTo>
                      <a:pt x="185" y="17"/>
                    </a:lnTo>
                    <a:lnTo>
                      <a:pt x="184" y="17"/>
                    </a:lnTo>
                    <a:lnTo>
                      <a:pt x="184" y="17"/>
                    </a:lnTo>
                    <a:lnTo>
                      <a:pt x="181" y="17"/>
                    </a:lnTo>
                    <a:lnTo>
                      <a:pt x="180" y="17"/>
                    </a:lnTo>
                    <a:lnTo>
                      <a:pt x="180" y="17"/>
                    </a:lnTo>
                    <a:lnTo>
                      <a:pt x="179" y="18"/>
                    </a:lnTo>
                    <a:lnTo>
                      <a:pt x="177" y="20"/>
                    </a:lnTo>
                    <a:lnTo>
                      <a:pt x="177" y="20"/>
                    </a:lnTo>
                    <a:lnTo>
                      <a:pt x="176" y="20"/>
                    </a:lnTo>
                    <a:lnTo>
                      <a:pt x="173" y="20"/>
                    </a:lnTo>
                    <a:lnTo>
                      <a:pt x="173" y="20"/>
                    </a:lnTo>
                    <a:lnTo>
                      <a:pt x="173" y="21"/>
                    </a:lnTo>
                    <a:lnTo>
                      <a:pt x="172" y="22"/>
                    </a:lnTo>
                    <a:lnTo>
                      <a:pt x="172" y="22"/>
                    </a:lnTo>
                    <a:lnTo>
                      <a:pt x="171" y="22"/>
                    </a:lnTo>
                    <a:lnTo>
                      <a:pt x="169" y="22"/>
                    </a:lnTo>
                    <a:lnTo>
                      <a:pt x="169" y="22"/>
                    </a:lnTo>
                    <a:lnTo>
                      <a:pt x="167" y="21"/>
                    </a:lnTo>
                    <a:lnTo>
                      <a:pt x="165" y="20"/>
                    </a:lnTo>
                    <a:lnTo>
                      <a:pt x="165" y="20"/>
                    </a:lnTo>
                    <a:lnTo>
                      <a:pt x="163" y="21"/>
                    </a:lnTo>
                    <a:lnTo>
                      <a:pt x="161" y="22"/>
                    </a:lnTo>
                    <a:lnTo>
                      <a:pt x="161" y="22"/>
                    </a:lnTo>
                    <a:lnTo>
                      <a:pt x="157" y="29"/>
                    </a:lnTo>
                    <a:lnTo>
                      <a:pt x="155" y="33"/>
                    </a:lnTo>
                    <a:lnTo>
                      <a:pt x="153" y="33"/>
                    </a:lnTo>
                    <a:lnTo>
                      <a:pt x="152" y="33"/>
                    </a:lnTo>
                    <a:lnTo>
                      <a:pt x="152" y="33"/>
                    </a:lnTo>
                    <a:lnTo>
                      <a:pt x="153" y="30"/>
                    </a:lnTo>
                    <a:lnTo>
                      <a:pt x="153" y="28"/>
                    </a:lnTo>
                    <a:lnTo>
                      <a:pt x="153" y="28"/>
                    </a:lnTo>
                    <a:lnTo>
                      <a:pt x="155" y="24"/>
                    </a:lnTo>
                    <a:lnTo>
                      <a:pt x="156" y="21"/>
                    </a:lnTo>
                    <a:lnTo>
                      <a:pt x="156" y="21"/>
                    </a:lnTo>
                    <a:lnTo>
                      <a:pt x="155" y="18"/>
                    </a:lnTo>
                    <a:lnTo>
                      <a:pt x="152" y="17"/>
                    </a:lnTo>
                    <a:lnTo>
                      <a:pt x="152" y="17"/>
                    </a:lnTo>
                    <a:lnTo>
                      <a:pt x="148" y="16"/>
                    </a:lnTo>
                    <a:lnTo>
                      <a:pt x="144" y="16"/>
                    </a:lnTo>
                    <a:lnTo>
                      <a:pt x="144" y="16"/>
                    </a:lnTo>
                    <a:lnTo>
                      <a:pt x="143" y="17"/>
                    </a:lnTo>
                    <a:lnTo>
                      <a:pt x="143" y="20"/>
                    </a:lnTo>
                    <a:lnTo>
                      <a:pt x="143" y="20"/>
                    </a:lnTo>
                    <a:lnTo>
                      <a:pt x="140" y="26"/>
                    </a:lnTo>
                    <a:lnTo>
                      <a:pt x="140" y="26"/>
                    </a:lnTo>
                    <a:lnTo>
                      <a:pt x="135" y="32"/>
                    </a:lnTo>
                    <a:lnTo>
                      <a:pt x="135" y="32"/>
                    </a:lnTo>
                    <a:lnTo>
                      <a:pt x="132" y="34"/>
                    </a:lnTo>
                    <a:lnTo>
                      <a:pt x="129" y="36"/>
                    </a:lnTo>
                    <a:lnTo>
                      <a:pt x="129" y="36"/>
                    </a:lnTo>
                    <a:lnTo>
                      <a:pt x="131" y="30"/>
                    </a:lnTo>
                    <a:lnTo>
                      <a:pt x="135" y="25"/>
                    </a:lnTo>
                    <a:lnTo>
                      <a:pt x="136" y="21"/>
                    </a:lnTo>
                    <a:lnTo>
                      <a:pt x="136" y="18"/>
                    </a:lnTo>
                    <a:lnTo>
                      <a:pt x="133" y="16"/>
                    </a:lnTo>
                    <a:lnTo>
                      <a:pt x="133" y="16"/>
                    </a:lnTo>
                    <a:lnTo>
                      <a:pt x="129" y="14"/>
                    </a:lnTo>
                    <a:lnTo>
                      <a:pt x="129" y="14"/>
                    </a:lnTo>
                    <a:lnTo>
                      <a:pt x="128" y="14"/>
                    </a:lnTo>
                    <a:lnTo>
                      <a:pt x="128" y="16"/>
                    </a:lnTo>
                    <a:lnTo>
                      <a:pt x="128" y="16"/>
                    </a:lnTo>
                    <a:lnTo>
                      <a:pt x="127" y="20"/>
                    </a:lnTo>
                    <a:lnTo>
                      <a:pt x="127" y="22"/>
                    </a:lnTo>
                    <a:lnTo>
                      <a:pt x="124" y="22"/>
                    </a:lnTo>
                    <a:lnTo>
                      <a:pt x="124" y="22"/>
                    </a:lnTo>
                    <a:lnTo>
                      <a:pt x="124" y="17"/>
                    </a:lnTo>
                    <a:lnTo>
                      <a:pt x="124" y="17"/>
                    </a:lnTo>
                    <a:lnTo>
                      <a:pt x="124" y="13"/>
                    </a:lnTo>
                    <a:lnTo>
                      <a:pt x="123" y="12"/>
                    </a:lnTo>
                    <a:lnTo>
                      <a:pt x="121" y="10"/>
                    </a:lnTo>
                    <a:lnTo>
                      <a:pt x="121" y="10"/>
                    </a:lnTo>
                    <a:lnTo>
                      <a:pt x="119" y="10"/>
                    </a:lnTo>
                    <a:lnTo>
                      <a:pt x="119" y="10"/>
                    </a:lnTo>
                    <a:lnTo>
                      <a:pt x="112" y="8"/>
                    </a:lnTo>
                    <a:lnTo>
                      <a:pt x="112" y="8"/>
                    </a:lnTo>
                    <a:lnTo>
                      <a:pt x="109" y="8"/>
                    </a:lnTo>
                    <a:lnTo>
                      <a:pt x="108" y="8"/>
                    </a:lnTo>
                    <a:lnTo>
                      <a:pt x="107" y="10"/>
                    </a:lnTo>
                    <a:lnTo>
                      <a:pt x="107" y="13"/>
                    </a:lnTo>
                    <a:lnTo>
                      <a:pt x="107" y="13"/>
                    </a:lnTo>
                    <a:lnTo>
                      <a:pt x="108" y="18"/>
                    </a:lnTo>
                    <a:lnTo>
                      <a:pt x="107" y="21"/>
                    </a:lnTo>
                    <a:lnTo>
                      <a:pt x="107" y="22"/>
                    </a:lnTo>
                    <a:lnTo>
                      <a:pt x="107" y="22"/>
                    </a:lnTo>
                    <a:lnTo>
                      <a:pt x="103" y="25"/>
                    </a:lnTo>
                    <a:lnTo>
                      <a:pt x="101" y="26"/>
                    </a:lnTo>
                    <a:lnTo>
                      <a:pt x="100" y="28"/>
                    </a:lnTo>
                    <a:lnTo>
                      <a:pt x="100" y="28"/>
                    </a:lnTo>
                    <a:lnTo>
                      <a:pt x="101" y="29"/>
                    </a:lnTo>
                    <a:lnTo>
                      <a:pt x="103" y="30"/>
                    </a:lnTo>
                    <a:lnTo>
                      <a:pt x="105" y="33"/>
                    </a:lnTo>
                    <a:lnTo>
                      <a:pt x="105" y="33"/>
                    </a:lnTo>
                    <a:lnTo>
                      <a:pt x="108" y="33"/>
                    </a:lnTo>
                    <a:lnTo>
                      <a:pt x="108" y="34"/>
                    </a:lnTo>
                    <a:lnTo>
                      <a:pt x="108" y="36"/>
                    </a:lnTo>
                    <a:lnTo>
                      <a:pt x="108" y="36"/>
                    </a:lnTo>
                    <a:lnTo>
                      <a:pt x="107" y="36"/>
                    </a:lnTo>
                    <a:lnTo>
                      <a:pt x="104" y="36"/>
                    </a:lnTo>
                    <a:lnTo>
                      <a:pt x="104" y="36"/>
                    </a:lnTo>
                    <a:lnTo>
                      <a:pt x="103" y="36"/>
                    </a:lnTo>
                    <a:lnTo>
                      <a:pt x="100" y="37"/>
                    </a:lnTo>
                    <a:lnTo>
                      <a:pt x="100" y="37"/>
                    </a:lnTo>
                    <a:lnTo>
                      <a:pt x="101" y="38"/>
                    </a:lnTo>
                    <a:lnTo>
                      <a:pt x="103" y="39"/>
                    </a:lnTo>
                    <a:lnTo>
                      <a:pt x="103" y="39"/>
                    </a:lnTo>
                    <a:lnTo>
                      <a:pt x="105" y="42"/>
                    </a:lnTo>
                    <a:lnTo>
                      <a:pt x="107" y="42"/>
                    </a:lnTo>
                    <a:lnTo>
                      <a:pt x="105" y="45"/>
                    </a:lnTo>
                    <a:lnTo>
                      <a:pt x="105" y="45"/>
                    </a:lnTo>
                    <a:lnTo>
                      <a:pt x="104" y="45"/>
                    </a:lnTo>
                    <a:lnTo>
                      <a:pt x="103" y="45"/>
                    </a:lnTo>
                    <a:lnTo>
                      <a:pt x="100" y="42"/>
                    </a:lnTo>
                    <a:lnTo>
                      <a:pt x="100" y="42"/>
                    </a:lnTo>
                    <a:lnTo>
                      <a:pt x="97" y="42"/>
                    </a:lnTo>
                    <a:lnTo>
                      <a:pt x="96" y="43"/>
                    </a:lnTo>
                    <a:lnTo>
                      <a:pt x="96" y="47"/>
                    </a:lnTo>
                    <a:lnTo>
                      <a:pt x="96" y="47"/>
                    </a:lnTo>
                    <a:lnTo>
                      <a:pt x="96" y="53"/>
                    </a:lnTo>
                    <a:lnTo>
                      <a:pt x="96" y="55"/>
                    </a:lnTo>
                    <a:lnTo>
                      <a:pt x="97" y="57"/>
                    </a:lnTo>
                    <a:lnTo>
                      <a:pt x="97" y="57"/>
                    </a:lnTo>
                    <a:lnTo>
                      <a:pt x="100" y="61"/>
                    </a:lnTo>
                    <a:lnTo>
                      <a:pt x="103" y="63"/>
                    </a:lnTo>
                    <a:lnTo>
                      <a:pt x="103" y="63"/>
                    </a:lnTo>
                    <a:lnTo>
                      <a:pt x="108" y="63"/>
                    </a:lnTo>
                    <a:lnTo>
                      <a:pt x="111" y="63"/>
                    </a:lnTo>
                    <a:lnTo>
                      <a:pt x="112" y="65"/>
                    </a:lnTo>
                    <a:lnTo>
                      <a:pt x="112" y="65"/>
                    </a:lnTo>
                    <a:lnTo>
                      <a:pt x="115" y="66"/>
                    </a:lnTo>
                    <a:lnTo>
                      <a:pt x="115" y="67"/>
                    </a:lnTo>
                    <a:lnTo>
                      <a:pt x="112" y="70"/>
                    </a:lnTo>
                    <a:lnTo>
                      <a:pt x="112" y="70"/>
                    </a:lnTo>
                    <a:lnTo>
                      <a:pt x="111" y="71"/>
                    </a:lnTo>
                    <a:lnTo>
                      <a:pt x="109" y="70"/>
                    </a:lnTo>
                    <a:lnTo>
                      <a:pt x="109" y="70"/>
                    </a:lnTo>
                    <a:lnTo>
                      <a:pt x="107" y="69"/>
                    </a:lnTo>
                    <a:lnTo>
                      <a:pt x="105" y="67"/>
                    </a:lnTo>
                    <a:lnTo>
                      <a:pt x="105" y="67"/>
                    </a:lnTo>
                    <a:lnTo>
                      <a:pt x="103" y="67"/>
                    </a:lnTo>
                    <a:lnTo>
                      <a:pt x="101" y="67"/>
                    </a:lnTo>
                    <a:lnTo>
                      <a:pt x="101" y="67"/>
                    </a:lnTo>
                    <a:lnTo>
                      <a:pt x="99" y="65"/>
                    </a:lnTo>
                    <a:lnTo>
                      <a:pt x="99" y="65"/>
                    </a:lnTo>
                    <a:lnTo>
                      <a:pt x="96" y="65"/>
                    </a:lnTo>
                    <a:lnTo>
                      <a:pt x="95" y="66"/>
                    </a:lnTo>
                    <a:lnTo>
                      <a:pt x="95" y="66"/>
                    </a:lnTo>
                    <a:lnTo>
                      <a:pt x="92" y="66"/>
                    </a:lnTo>
                    <a:lnTo>
                      <a:pt x="90" y="65"/>
                    </a:lnTo>
                    <a:lnTo>
                      <a:pt x="90" y="65"/>
                    </a:lnTo>
                    <a:lnTo>
                      <a:pt x="87" y="66"/>
                    </a:lnTo>
                    <a:lnTo>
                      <a:pt x="86" y="67"/>
                    </a:lnTo>
                    <a:lnTo>
                      <a:pt x="83" y="69"/>
                    </a:lnTo>
                    <a:lnTo>
                      <a:pt x="80" y="67"/>
                    </a:lnTo>
                    <a:lnTo>
                      <a:pt x="80" y="67"/>
                    </a:lnTo>
                    <a:lnTo>
                      <a:pt x="78" y="66"/>
                    </a:lnTo>
                    <a:lnTo>
                      <a:pt x="76" y="66"/>
                    </a:lnTo>
                    <a:lnTo>
                      <a:pt x="76" y="69"/>
                    </a:lnTo>
                    <a:lnTo>
                      <a:pt x="76" y="69"/>
                    </a:lnTo>
                    <a:lnTo>
                      <a:pt x="80" y="74"/>
                    </a:lnTo>
                    <a:lnTo>
                      <a:pt x="80" y="74"/>
                    </a:lnTo>
                    <a:lnTo>
                      <a:pt x="82" y="78"/>
                    </a:lnTo>
                    <a:lnTo>
                      <a:pt x="82" y="78"/>
                    </a:lnTo>
                    <a:lnTo>
                      <a:pt x="83" y="79"/>
                    </a:lnTo>
                    <a:lnTo>
                      <a:pt x="83" y="79"/>
                    </a:lnTo>
                    <a:lnTo>
                      <a:pt x="84" y="80"/>
                    </a:lnTo>
                    <a:lnTo>
                      <a:pt x="84" y="82"/>
                    </a:lnTo>
                    <a:lnTo>
                      <a:pt x="84" y="82"/>
                    </a:lnTo>
                    <a:lnTo>
                      <a:pt x="86" y="83"/>
                    </a:lnTo>
                    <a:lnTo>
                      <a:pt x="87" y="83"/>
                    </a:lnTo>
                    <a:lnTo>
                      <a:pt x="87" y="83"/>
                    </a:lnTo>
                    <a:lnTo>
                      <a:pt x="87" y="86"/>
                    </a:lnTo>
                    <a:lnTo>
                      <a:pt x="86" y="87"/>
                    </a:lnTo>
                    <a:lnTo>
                      <a:pt x="86" y="87"/>
                    </a:lnTo>
                    <a:lnTo>
                      <a:pt x="86" y="90"/>
                    </a:lnTo>
                    <a:lnTo>
                      <a:pt x="84" y="94"/>
                    </a:lnTo>
                    <a:lnTo>
                      <a:pt x="84" y="94"/>
                    </a:lnTo>
                    <a:lnTo>
                      <a:pt x="80" y="95"/>
                    </a:lnTo>
                    <a:lnTo>
                      <a:pt x="80" y="95"/>
                    </a:lnTo>
                    <a:lnTo>
                      <a:pt x="79" y="94"/>
                    </a:lnTo>
                    <a:lnTo>
                      <a:pt x="78" y="92"/>
                    </a:lnTo>
                    <a:lnTo>
                      <a:pt x="78" y="92"/>
                    </a:lnTo>
                    <a:lnTo>
                      <a:pt x="75" y="91"/>
                    </a:lnTo>
                    <a:lnTo>
                      <a:pt x="72" y="91"/>
                    </a:lnTo>
                    <a:lnTo>
                      <a:pt x="72" y="91"/>
                    </a:lnTo>
                    <a:lnTo>
                      <a:pt x="71" y="91"/>
                    </a:lnTo>
                    <a:lnTo>
                      <a:pt x="70" y="92"/>
                    </a:lnTo>
                    <a:lnTo>
                      <a:pt x="72" y="96"/>
                    </a:lnTo>
                    <a:lnTo>
                      <a:pt x="72" y="96"/>
                    </a:lnTo>
                    <a:lnTo>
                      <a:pt x="75" y="102"/>
                    </a:lnTo>
                    <a:lnTo>
                      <a:pt x="75" y="102"/>
                    </a:lnTo>
                    <a:lnTo>
                      <a:pt x="75" y="103"/>
                    </a:lnTo>
                    <a:lnTo>
                      <a:pt x="76" y="104"/>
                    </a:lnTo>
                    <a:lnTo>
                      <a:pt x="76" y="104"/>
                    </a:lnTo>
                    <a:lnTo>
                      <a:pt x="76" y="104"/>
                    </a:lnTo>
                    <a:lnTo>
                      <a:pt x="78" y="102"/>
                    </a:lnTo>
                    <a:lnTo>
                      <a:pt x="78" y="100"/>
                    </a:lnTo>
                    <a:lnTo>
                      <a:pt x="78" y="100"/>
                    </a:lnTo>
                    <a:lnTo>
                      <a:pt x="79" y="100"/>
                    </a:lnTo>
                    <a:lnTo>
                      <a:pt x="80" y="102"/>
                    </a:lnTo>
                    <a:lnTo>
                      <a:pt x="82" y="106"/>
                    </a:lnTo>
                    <a:lnTo>
                      <a:pt x="82" y="106"/>
                    </a:lnTo>
                    <a:lnTo>
                      <a:pt x="84" y="108"/>
                    </a:lnTo>
                    <a:lnTo>
                      <a:pt x="84" y="108"/>
                    </a:lnTo>
                    <a:lnTo>
                      <a:pt x="87" y="111"/>
                    </a:lnTo>
                    <a:lnTo>
                      <a:pt x="90" y="112"/>
                    </a:lnTo>
                    <a:lnTo>
                      <a:pt x="90" y="112"/>
                    </a:lnTo>
                    <a:lnTo>
                      <a:pt x="91" y="114"/>
                    </a:lnTo>
                    <a:lnTo>
                      <a:pt x="92" y="115"/>
                    </a:lnTo>
                    <a:lnTo>
                      <a:pt x="92" y="115"/>
                    </a:lnTo>
                    <a:lnTo>
                      <a:pt x="92" y="118"/>
                    </a:lnTo>
                    <a:lnTo>
                      <a:pt x="92" y="119"/>
                    </a:lnTo>
                    <a:lnTo>
                      <a:pt x="92" y="119"/>
                    </a:lnTo>
                    <a:lnTo>
                      <a:pt x="96" y="123"/>
                    </a:lnTo>
                    <a:lnTo>
                      <a:pt x="96" y="123"/>
                    </a:lnTo>
                    <a:lnTo>
                      <a:pt x="97" y="127"/>
                    </a:lnTo>
                    <a:lnTo>
                      <a:pt x="99" y="131"/>
                    </a:lnTo>
                    <a:lnTo>
                      <a:pt x="99" y="131"/>
                    </a:lnTo>
                    <a:lnTo>
                      <a:pt x="95" y="125"/>
                    </a:lnTo>
                    <a:lnTo>
                      <a:pt x="90" y="121"/>
                    </a:lnTo>
                    <a:lnTo>
                      <a:pt x="90" y="121"/>
                    </a:lnTo>
                    <a:lnTo>
                      <a:pt x="87" y="120"/>
                    </a:lnTo>
                    <a:lnTo>
                      <a:pt x="84" y="120"/>
                    </a:lnTo>
                    <a:lnTo>
                      <a:pt x="84" y="120"/>
                    </a:lnTo>
                    <a:lnTo>
                      <a:pt x="83" y="120"/>
                    </a:lnTo>
                    <a:lnTo>
                      <a:pt x="83" y="120"/>
                    </a:lnTo>
                    <a:lnTo>
                      <a:pt x="82" y="119"/>
                    </a:lnTo>
                    <a:lnTo>
                      <a:pt x="79" y="118"/>
                    </a:lnTo>
                    <a:lnTo>
                      <a:pt x="79" y="118"/>
                    </a:lnTo>
                    <a:lnTo>
                      <a:pt x="78" y="116"/>
                    </a:lnTo>
                    <a:lnTo>
                      <a:pt x="78" y="118"/>
                    </a:lnTo>
                    <a:lnTo>
                      <a:pt x="76" y="118"/>
                    </a:lnTo>
                    <a:lnTo>
                      <a:pt x="76" y="118"/>
                    </a:lnTo>
                    <a:lnTo>
                      <a:pt x="78" y="119"/>
                    </a:lnTo>
                    <a:lnTo>
                      <a:pt x="79" y="120"/>
                    </a:lnTo>
                    <a:lnTo>
                      <a:pt x="82" y="123"/>
                    </a:lnTo>
                    <a:lnTo>
                      <a:pt x="82" y="123"/>
                    </a:lnTo>
                    <a:lnTo>
                      <a:pt x="86" y="125"/>
                    </a:lnTo>
                    <a:lnTo>
                      <a:pt x="87" y="128"/>
                    </a:lnTo>
                    <a:lnTo>
                      <a:pt x="87" y="129"/>
                    </a:lnTo>
                    <a:lnTo>
                      <a:pt x="87" y="129"/>
                    </a:lnTo>
                    <a:lnTo>
                      <a:pt x="83" y="128"/>
                    </a:lnTo>
                    <a:lnTo>
                      <a:pt x="80" y="125"/>
                    </a:lnTo>
                    <a:lnTo>
                      <a:pt x="80" y="125"/>
                    </a:lnTo>
                    <a:lnTo>
                      <a:pt x="75" y="121"/>
                    </a:lnTo>
                    <a:lnTo>
                      <a:pt x="75" y="121"/>
                    </a:lnTo>
                    <a:lnTo>
                      <a:pt x="74" y="121"/>
                    </a:lnTo>
                    <a:lnTo>
                      <a:pt x="72" y="121"/>
                    </a:lnTo>
                    <a:lnTo>
                      <a:pt x="72" y="121"/>
                    </a:lnTo>
                    <a:lnTo>
                      <a:pt x="71" y="124"/>
                    </a:lnTo>
                    <a:lnTo>
                      <a:pt x="70" y="124"/>
                    </a:lnTo>
                    <a:lnTo>
                      <a:pt x="68" y="123"/>
                    </a:lnTo>
                    <a:lnTo>
                      <a:pt x="68" y="123"/>
                    </a:lnTo>
                    <a:lnTo>
                      <a:pt x="68" y="124"/>
                    </a:lnTo>
                    <a:lnTo>
                      <a:pt x="68" y="125"/>
                    </a:lnTo>
                    <a:lnTo>
                      <a:pt x="70" y="127"/>
                    </a:lnTo>
                    <a:lnTo>
                      <a:pt x="70" y="127"/>
                    </a:lnTo>
                    <a:lnTo>
                      <a:pt x="68" y="128"/>
                    </a:lnTo>
                    <a:lnTo>
                      <a:pt x="67" y="129"/>
                    </a:lnTo>
                    <a:lnTo>
                      <a:pt x="67" y="129"/>
                    </a:lnTo>
                    <a:lnTo>
                      <a:pt x="66" y="128"/>
                    </a:lnTo>
                    <a:lnTo>
                      <a:pt x="64" y="125"/>
                    </a:lnTo>
                    <a:lnTo>
                      <a:pt x="64" y="124"/>
                    </a:lnTo>
                    <a:lnTo>
                      <a:pt x="64" y="121"/>
                    </a:lnTo>
                    <a:lnTo>
                      <a:pt x="64" y="121"/>
                    </a:lnTo>
                    <a:lnTo>
                      <a:pt x="63" y="120"/>
                    </a:lnTo>
                    <a:lnTo>
                      <a:pt x="60" y="120"/>
                    </a:lnTo>
                    <a:lnTo>
                      <a:pt x="56" y="120"/>
                    </a:lnTo>
                    <a:lnTo>
                      <a:pt x="56" y="120"/>
                    </a:lnTo>
                    <a:lnTo>
                      <a:pt x="55" y="121"/>
                    </a:lnTo>
                    <a:lnTo>
                      <a:pt x="55" y="123"/>
                    </a:lnTo>
                    <a:lnTo>
                      <a:pt x="55" y="125"/>
                    </a:lnTo>
                    <a:lnTo>
                      <a:pt x="55" y="125"/>
                    </a:lnTo>
                    <a:lnTo>
                      <a:pt x="55" y="128"/>
                    </a:lnTo>
                    <a:lnTo>
                      <a:pt x="55" y="129"/>
                    </a:lnTo>
                    <a:lnTo>
                      <a:pt x="55" y="129"/>
                    </a:lnTo>
                    <a:lnTo>
                      <a:pt x="58" y="131"/>
                    </a:lnTo>
                    <a:lnTo>
                      <a:pt x="58" y="131"/>
                    </a:lnTo>
                    <a:lnTo>
                      <a:pt x="59" y="132"/>
                    </a:lnTo>
                    <a:lnTo>
                      <a:pt x="59" y="135"/>
                    </a:lnTo>
                    <a:lnTo>
                      <a:pt x="59" y="135"/>
                    </a:lnTo>
                    <a:lnTo>
                      <a:pt x="58" y="139"/>
                    </a:lnTo>
                    <a:lnTo>
                      <a:pt x="55" y="141"/>
                    </a:lnTo>
                    <a:lnTo>
                      <a:pt x="54" y="141"/>
                    </a:lnTo>
                    <a:lnTo>
                      <a:pt x="54" y="141"/>
                    </a:lnTo>
                    <a:lnTo>
                      <a:pt x="54" y="139"/>
                    </a:lnTo>
                    <a:lnTo>
                      <a:pt x="54" y="139"/>
                    </a:lnTo>
                    <a:lnTo>
                      <a:pt x="52" y="135"/>
                    </a:lnTo>
                    <a:lnTo>
                      <a:pt x="52" y="135"/>
                    </a:lnTo>
                    <a:lnTo>
                      <a:pt x="52" y="129"/>
                    </a:lnTo>
                    <a:lnTo>
                      <a:pt x="52" y="129"/>
                    </a:lnTo>
                    <a:lnTo>
                      <a:pt x="51" y="128"/>
                    </a:lnTo>
                    <a:lnTo>
                      <a:pt x="50" y="127"/>
                    </a:lnTo>
                    <a:lnTo>
                      <a:pt x="46" y="127"/>
                    </a:lnTo>
                    <a:lnTo>
                      <a:pt x="46" y="127"/>
                    </a:lnTo>
                    <a:lnTo>
                      <a:pt x="42" y="128"/>
                    </a:lnTo>
                    <a:lnTo>
                      <a:pt x="40" y="132"/>
                    </a:lnTo>
                    <a:lnTo>
                      <a:pt x="40" y="132"/>
                    </a:lnTo>
                    <a:lnTo>
                      <a:pt x="40" y="135"/>
                    </a:lnTo>
                    <a:lnTo>
                      <a:pt x="40" y="135"/>
                    </a:lnTo>
                    <a:lnTo>
                      <a:pt x="40" y="137"/>
                    </a:lnTo>
                    <a:lnTo>
                      <a:pt x="40" y="141"/>
                    </a:lnTo>
                    <a:lnTo>
                      <a:pt x="40" y="141"/>
                    </a:lnTo>
                    <a:lnTo>
                      <a:pt x="42" y="145"/>
                    </a:lnTo>
                    <a:lnTo>
                      <a:pt x="43" y="147"/>
                    </a:lnTo>
                    <a:lnTo>
                      <a:pt x="44" y="147"/>
                    </a:lnTo>
                    <a:lnTo>
                      <a:pt x="44" y="147"/>
                    </a:lnTo>
                    <a:lnTo>
                      <a:pt x="47" y="148"/>
                    </a:lnTo>
                    <a:lnTo>
                      <a:pt x="50" y="148"/>
                    </a:lnTo>
                    <a:lnTo>
                      <a:pt x="50" y="148"/>
                    </a:lnTo>
                    <a:lnTo>
                      <a:pt x="51" y="151"/>
                    </a:lnTo>
                    <a:lnTo>
                      <a:pt x="51" y="152"/>
                    </a:lnTo>
                    <a:lnTo>
                      <a:pt x="51" y="152"/>
                    </a:lnTo>
                    <a:lnTo>
                      <a:pt x="50" y="153"/>
                    </a:lnTo>
                    <a:lnTo>
                      <a:pt x="48" y="153"/>
                    </a:lnTo>
                    <a:lnTo>
                      <a:pt x="44" y="152"/>
                    </a:lnTo>
                    <a:lnTo>
                      <a:pt x="44" y="152"/>
                    </a:lnTo>
                    <a:lnTo>
                      <a:pt x="43" y="153"/>
                    </a:lnTo>
                    <a:lnTo>
                      <a:pt x="42" y="153"/>
                    </a:lnTo>
                    <a:lnTo>
                      <a:pt x="40" y="157"/>
                    </a:lnTo>
                    <a:lnTo>
                      <a:pt x="40" y="157"/>
                    </a:lnTo>
                    <a:lnTo>
                      <a:pt x="40" y="161"/>
                    </a:lnTo>
                    <a:lnTo>
                      <a:pt x="40" y="161"/>
                    </a:lnTo>
                    <a:lnTo>
                      <a:pt x="40" y="162"/>
                    </a:lnTo>
                    <a:lnTo>
                      <a:pt x="43" y="164"/>
                    </a:lnTo>
                    <a:lnTo>
                      <a:pt x="43" y="164"/>
                    </a:lnTo>
                    <a:lnTo>
                      <a:pt x="44" y="165"/>
                    </a:lnTo>
                    <a:lnTo>
                      <a:pt x="44" y="166"/>
                    </a:lnTo>
                    <a:lnTo>
                      <a:pt x="44" y="169"/>
                    </a:lnTo>
                    <a:lnTo>
                      <a:pt x="46" y="170"/>
                    </a:lnTo>
                    <a:lnTo>
                      <a:pt x="46" y="170"/>
                    </a:lnTo>
                    <a:lnTo>
                      <a:pt x="47" y="170"/>
                    </a:lnTo>
                    <a:lnTo>
                      <a:pt x="48" y="170"/>
                    </a:lnTo>
                    <a:lnTo>
                      <a:pt x="48" y="170"/>
                    </a:lnTo>
                    <a:lnTo>
                      <a:pt x="50" y="173"/>
                    </a:lnTo>
                    <a:lnTo>
                      <a:pt x="50" y="176"/>
                    </a:lnTo>
                    <a:lnTo>
                      <a:pt x="50" y="176"/>
                    </a:lnTo>
                    <a:lnTo>
                      <a:pt x="51" y="176"/>
                    </a:lnTo>
                    <a:lnTo>
                      <a:pt x="54" y="177"/>
                    </a:lnTo>
                    <a:lnTo>
                      <a:pt x="54" y="177"/>
                    </a:lnTo>
                    <a:lnTo>
                      <a:pt x="55" y="176"/>
                    </a:lnTo>
                    <a:lnTo>
                      <a:pt x="58" y="174"/>
                    </a:lnTo>
                    <a:lnTo>
                      <a:pt x="58" y="174"/>
                    </a:lnTo>
                    <a:lnTo>
                      <a:pt x="62" y="176"/>
                    </a:lnTo>
                    <a:lnTo>
                      <a:pt x="62" y="176"/>
                    </a:lnTo>
                    <a:lnTo>
                      <a:pt x="64" y="177"/>
                    </a:lnTo>
                    <a:lnTo>
                      <a:pt x="64" y="180"/>
                    </a:lnTo>
                    <a:lnTo>
                      <a:pt x="64" y="180"/>
                    </a:lnTo>
                    <a:lnTo>
                      <a:pt x="58" y="180"/>
                    </a:lnTo>
                    <a:lnTo>
                      <a:pt x="58" y="180"/>
                    </a:lnTo>
                    <a:lnTo>
                      <a:pt x="54" y="181"/>
                    </a:lnTo>
                    <a:lnTo>
                      <a:pt x="54" y="181"/>
                    </a:lnTo>
                    <a:lnTo>
                      <a:pt x="54" y="182"/>
                    </a:lnTo>
                    <a:lnTo>
                      <a:pt x="52" y="182"/>
                    </a:lnTo>
                    <a:lnTo>
                      <a:pt x="52" y="182"/>
                    </a:lnTo>
                    <a:lnTo>
                      <a:pt x="50" y="181"/>
                    </a:lnTo>
                    <a:lnTo>
                      <a:pt x="48" y="178"/>
                    </a:lnTo>
                    <a:lnTo>
                      <a:pt x="48" y="178"/>
                    </a:lnTo>
                    <a:lnTo>
                      <a:pt x="43" y="176"/>
                    </a:lnTo>
                    <a:lnTo>
                      <a:pt x="43" y="176"/>
                    </a:lnTo>
                    <a:lnTo>
                      <a:pt x="40" y="173"/>
                    </a:lnTo>
                    <a:lnTo>
                      <a:pt x="40" y="173"/>
                    </a:lnTo>
                    <a:lnTo>
                      <a:pt x="39" y="173"/>
                    </a:lnTo>
                    <a:lnTo>
                      <a:pt x="38" y="176"/>
                    </a:lnTo>
                    <a:lnTo>
                      <a:pt x="36" y="181"/>
                    </a:lnTo>
                    <a:lnTo>
                      <a:pt x="36" y="181"/>
                    </a:lnTo>
                    <a:lnTo>
                      <a:pt x="35" y="185"/>
                    </a:lnTo>
                    <a:lnTo>
                      <a:pt x="34" y="189"/>
                    </a:lnTo>
                    <a:lnTo>
                      <a:pt x="34" y="189"/>
                    </a:lnTo>
                    <a:lnTo>
                      <a:pt x="36" y="193"/>
                    </a:lnTo>
                    <a:lnTo>
                      <a:pt x="36" y="193"/>
                    </a:lnTo>
                    <a:lnTo>
                      <a:pt x="38" y="196"/>
                    </a:lnTo>
                    <a:lnTo>
                      <a:pt x="38" y="198"/>
                    </a:lnTo>
                    <a:lnTo>
                      <a:pt x="38" y="198"/>
                    </a:lnTo>
                    <a:lnTo>
                      <a:pt x="39" y="201"/>
                    </a:lnTo>
                    <a:lnTo>
                      <a:pt x="39" y="201"/>
                    </a:lnTo>
                    <a:lnTo>
                      <a:pt x="39" y="206"/>
                    </a:lnTo>
                    <a:lnTo>
                      <a:pt x="39" y="207"/>
                    </a:lnTo>
                    <a:lnTo>
                      <a:pt x="42" y="209"/>
                    </a:lnTo>
                    <a:lnTo>
                      <a:pt x="42" y="209"/>
                    </a:lnTo>
                    <a:lnTo>
                      <a:pt x="44" y="209"/>
                    </a:lnTo>
                    <a:lnTo>
                      <a:pt x="46" y="207"/>
                    </a:lnTo>
                    <a:lnTo>
                      <a:pt x="50" y="203"/>
                    </a:lnTo>
                    <a:lnTo>
                      <a:pt x="50" y="203"/>
                    </a:lnTo>
                    <a:lnTo>
                      <a:pt x="55" y="200"/>
                    </a:lnTo>
                    <a:lnTo>
                      <a:pt x="55" y="200"/>
                    </a:lnTo>
                    <a:lnTo>
                      <a:pt x="56" y="200"/>
                    </a:lnTo>
                    <a:lnTo>
                      <a:pt x="56" y="200"/>
                    </a:lnTo>
                    <a:lnTo>
                      <a:pt x="56" y="200"/>
                    </a:lnTo>
                    <a:lnTo>
                      <a:pt x="58" y="203"/>
                    </a:lnTo>
                    <a:lnTo>
                      <a:pt x="58" y="205"/>
                    </a:lnTo>
                    <a:lnTo>
                      <a:pt x="58" y="206"/>
                    </a:lnTo>
                    <a:lnTo>
                      <a:pt x="58" y="206"/>
                    </a:lnTo>
                    <a:lnTo>
                      <a:pt x="59" y="206"/>
                    </a:lnTo>
                    <a:lnTo>
                      <a:pt x="60" y="206"/>
                    </a:lnTo>
                    <a:lnTo>
                      <a:pt x="60" y="206"/>
                    </a:lnTo>
                    <a:lnTo>
                      <a:pt x="63" y="203"/>
                    </a:lnTo>
                    <a:lnTo>
                      <a:pt x="64" y="202"/>
                    </a:lnTo>
                    <a:lnTo>
                      <a:pt x="64" y="202"/>
                    </a:lnTo>
                    <a:lnTo>
                      <a:pt x="66" y="200"/>
                    </a:lnTo>
                    <a:lnTo>
                      <a:pt x="67" y="200"/>
                    </a:lnTo>
                    <a:lnTo>
                      <a:pt x="68" y="201"/>
                    </a:lnTo>
                    <a:lnTo>
                      <a:pt x="68" y="203"/>
                    </a:lnTo>
                    <a:lnTo>
                      <a:pt x="68" y="203"/>
                    </a:lnTo>
                    <a:lnTo>
                      <a:pt x="68" y="205"/>
                    </a:lnTo>
                    <a:lnTo>
                      <a:pt x="67" y="206"/>
                    </a:lnTo>
                    <a:lnTo>
                      <a:pt x="63" y="207"/>
                    </a:lnTo>
                    <a:lnTo>
                      <a:pt x="63" y="207"/>
                    </a:lnTo>
                    <a:lnTo>
                      <a:pt x="59" y="209"/>
                    </a:lnTo>
                    <a:lnTo>
                      <a:pt x="54" y="209"/>
                    </a:lnTo>
                    <a:lnTo>
                      <a:pt x="54" y="209"/>
                    </a:lnTo>
                    <a:lnTo>
                      <a:pt x="51" y="210"/>
                    </a:lnTo>
                    <a:lnTo>
                      <a:pt x="48" y="213"/>
                    </a:lnTo>
                    <a:lnTo>
                      <a:pt x="48" y="213"/>
                    </a:lnTo>
                    <a:lnTo>
                      <a:pt x="47" y="215"/>
                    </a:lnTo>
                    <a:lnTo>
                      <a:pt x="47" y="217"/>
                    </a:lnTo>
                    <a:lnTo>
                      <a:pt x="51" y="217"/>
                    </a:lnTo>
                    <a:lnTo>
                      <a:pt x="51" y="217"/>
                    </a:lnTo>
                    <a:lnTo>
                      <a:pt x="55" y="218"/>
                    </a:lnTo>
                    <a:lnTo>
                      <a:pt x="58" y="218"/>
                    </a:lnTo>
                    <a:lnTo>
                      <a:pt x="58" y="218"/>
                    </a:lnTo>
                    <a:lnTo>
                      <a:pt x="63" y="215"/>
                    </a:lnTo>
                    <a:lnTo>
                      <a:pt x="63" y="215"/>
                    </a:lnTo>
                    <a:lnTo>
                      <a:pt x="64" y="214"/>
                    </a:lnTo>
                    <a:lnTo>
                      <a:pt x="67" y="214"/>
                    </a:lnTo>
                    <a:lnTo>
                      <a:pt x="67" y="214"/>
                    </a:lnTo>
                    <a:lnTo>
                      <a:pt x="68" y="215"/>
                    </a:lnTo>
                    <a:lnTo>
                      <a:pt x="67" y="217"/>
                    </a:lnTo>
                    <a:lnTo>
                      <a:pt x="66" y="219"/>
                    </a:lnTo>
                    <a:lnTo>
                      <a:pt x="66" y="219"/>
                    </a:lnTo>
                    <a:lnTo>
                      <a:pt x="66" y="221"/>
                    </a:lnTo>
                    <a:lnTo>
                      <a:pt x="67" y="222"/>
                    </a:lnTo>
                    <a:lnTo>
                      <a:pt x="70" y="225"/>
                    </a:lnTo>
                    <a:lnTo>
                      <a:pt x="70" y="225"/>
                    </a:lnTo>
                    <a:lnTo>
                      <a:pt x="71" y="227"/>
                    </a:lnTo>
                    <a:lnTo>
                      <a:pt x="72" y="227"/>
                    </a:lnTo>
                    <a:lnTo>
                      <a:pt x="71" y="229"/>
                    </a:lnTo>
                    <a:lnTo>
                      <a:pt x="71" y="229"/>
                    </a:lnTo>
                    <a:lnTo>
                      <a:pt x="67" y="226"/>
                    </a:lnTo>
                    <a:lnTo>
                      <a:pt x="67" y="226"/>
                    </a:lnTo>
                    <a:lnTo>
                      <a:pt x="62" y="223"/>
                    </a:lnTo>
                    <a:lnTo>
                      <a:pt x="62" y="223"/>
                    </a:lnTo>
                    <a:lnTo>
                      <a:pt x="59" y="222"/>
                    </a:lnTo>
                    <a:lnTo>
                      <a:pt x="56" y="223"/>
                    </a:lnTo>
                    <a:lnTo>
                      <a:pt x="56" y="223"/>
                    </a:lnTo>
                    <a:lnTo>
                      <a:pt x="55" y="225"/>
                    </a:lnTo>
                    <a:lnTo>
                      <a:pt x="55" y="227"/>
                    </a:lnTo>
                    <a:lnTo>
                      <a:pt x="55" y="227"/>
                    </a:lnTo>
                    <a:lnTo>
                      <a:pt x="55" y="230"/>
                    </a:lnTo>
                    <a:lnTo>
                      <a:pt x="54" y="233"/>
                    </a:lnTo>
                    <a:lnTo>
                      <a:pt x="54" y="233"/>
                    </a:lnTo>
                    <a:lnTo>
                      <a:pt x="51" y="235"/>
                    </a:lnTo>
                    <a:lnTo>
                      <a:pt x="51" y="237"/>
                    </a:lnTo>
                    <a:lnTo>
                      <a:pt x="50" y="238"/>
                    </a:lnTo>
                    <a:lnTo>
                      <a:pt x="50" y="238"/>
                    </a:lnTo>
                    <a:lnTo>
                      <a:pt x="51" y="239"/>
                    </a:lnTo>
                    <a:lnTo>
                      <a:pt x="51" y="239"/>
                    </a:lnTo>
                    <a:lnTo>
                      <a:pt x="54" y="241"/>
                    </a:lnTo>
                    <a:lnTo>
                      <a:pt x="54" y="241"/>
                    </a:lnTo>
                    <a:lnTo>
                      <a:pt x="56" y="242"/>
                    </a:lnTo>
                    <a:lnTo>
                      <a:pt x="59" y="243"/>
                    </a:lnTo>
                    <a:lnTo>
                      <a:pt x="59" y="243"/>
                    </a:lnTo>
                    <a:lnTo>
                      <a:pt x="60" y="244"/>
                    </a:lnTo>
                    <a:lnTo>
                      <a:pt x="62" y="246"/>
                    </a:lnTo>
                    <a:lnTo>
                      <a:pt x="67" y="246"/>
                    </a:lnTo>
                    <a:lnTo>
                      <a:pt x="67" y="246"/>
                    </a:lnTo>
                    <a:lnTo>
                      <a:pt x="70" y="246"/>
                    </a:lnTo>
                    <a:lnTo>
                      <a:pt x="70" y="247"/>
                    </a:lnTo>
                    <a:lnTo>
                      <a:pt x="71" y="247"/>
                    </a:lnTo>
                    <a:lnTo>
                      <a:pt x="71" y="247"/>
                    </a:lnTo>
                    <a:lnTo>
                      <a:pt x="63" y="247"/>
                    </a:lnTo>
                    <a:lnTo>
                      <a:pt x="63" y="247"/>
                    </a:lnTo>
                    <a:lnTo>
                      <a:pt x="60" y="247"/>
                    </a:lnTo>
                    <a:lnTo>
                      <a:pt x="56" y="244"/>
                    </a:lnTo>
                    <a:lnTo>
                      <a:pt x="56" y="244"/>
                    </a:lnTo>
                    <a:lnTo>
                      <a:pt x="51" y="244"/>
                    </a:lnTo>
                    <a:lnTo>
                      <a:pt x="46" y="246"/>
                    </a:lnTo>
                    <a:lnTo>
                      <a:pt x="42" y="250"/>
                    </a:lnTo>
                    <a:lnTo>
                      <a:pt x="40" y="252"/>
                    </a:lnTo>
                    <a:lnTo>
                      <a:pt x="40" y="255"/>
                    </a:lnTo>
                    <a:lnTo>
                      <a:pt x="40" y="255"/>
                    </a:lnTo>
                    <a:lnTo>
                      <a:pt x="46" y="256"/>
                    </a:lnTo>
                    <a:lnTo>
                      <a:pt x="46" y="256"/>
                    </a:lnTo>
                    <a:lnTo>
                      <a:pt x="48" y="256"/>
                    </a:lnTo>
                    <a:lnTo>
                      <a:pt x="50" y="256"/>
                    </a:lnTo>
                    <a:lnTo>
                      <a:pt x="50" y="256"/>
                    </a:lnTo>
                    <a:lnTo>
                      <a:pt x="50" y="259"/>
                    </a:lnTo>
                    <a:lnTo>
                      <a:pt x="50" y="262"/>
                    </a:lnTo>
                    <a:lnTo>
                      <a:pt x="50" y="262"/>
                    </a:lnTo>
                    <a:lnTo>
                      <a:pt x="52" y="264"/>
                    </a:lnTo>
                    <a:lnTo>
                      <a:pt x="56" y="264"/>
                    </a:lnTo>
                    <a:lnTo>
                      <a:pt x="59" y="264"/>
                    </a:lnTo>
                    <a:lnTo>
                      <a:pt x="62" y="266"/>
                    </a:lnTo>
                    <a:lnTo>
                      <a:pt x="62" y="266"/>
                    </a:lnTo>
                    <a:lnTo>
                      <a:pt x="55" y="267"/>
                    </a:lnTo>
                    <a:lnTo>
                      <a:pt x="55" y="267"/>
                    </a:lnTo>
                    <a:lnTo>
                      <a:pt x="51" y="267"/>
                    </a:lnTo>
                    <a:lnTo>
                      <a:pt x="48" y="266"/>
                    </a:lnTo>
                    <a:lnTo>
                      <a:pt x="48" y="266"/>
                    </a:lnTo>
                    <a:lnTo>
                      <a:pt x="44" y="262"/>
                    </a:lnTo>
                    <a:lnTo>
                      <a:pt x="40" y="262"/>
                    </a:lnTo>
                    <a:lnTo>
                      <a:pt x="40" y="262"/>
                    </a:lnTo>
                    <a:lnTo>
                      <a:pt x="38" y="263"/>
                    </a:lnTo>
                    <a:lnTo>
                      <a:pt x="35" y="266"/>
                    </a:lnTo>
                    <a:lnTo>
                      <a:pt x="34" y="268"/>
                    </a:lnTo>
                    <a:lnTo>
                      <a:pt x="34" y="271"/>
                    </a:lnTo>
                    <a:lnTo>
                      <a:pt x="34" y="271"/>
                    </a:lnTo>
                    <a:lnTo>
                      <a:pt x="32" y="275"/>
                    </a:lnTo>
                    <a:lnTo>
                      <a:pt x="32" y="275"/>
                    </a:lnTo>
                    <a:lnTo>
                      <a:pt x="31" y="278"/>
                    </a:lnTo>
                    <a:lnTo>
                      <a:pt x="31" y="278"/>
                    </a:lnTo>
                    <a:lnTo>
                      <a:pt x="31" y="279"/>
                    </a:lnTo>
                    <a:lnTo>
                      <a:pt x="34" y="280"/>
                    </a:lnTo>
                    <a:lnTo>
                      <a:pt x="38" y="280"/>
                    </a:lnTo>
                    <a:lnTo>
                      <a:pt x="38" y="280"/>
                    </a:lnTo>
                    <a:lnTo>
                      <a:pt x="40" y="280"/>
                    </a:lnTo>
                    <a:lnTo>
                      <a:pt x="42" y="283"/>
                    </a:lnTo>
                    <a:lnTo>
                      <a:pt x="42" y="283"/>
                    </a:lnTo>
                    <a:lnTo>
                      <a:pt x="42" y="285"/>
                    </a:lnTo>
                    <a:lnTo>
                      <a:pt x="43" y="285"/>
                    </a:lnTo>
                    <a:lnTo>
                      <a:pt x="46" y="285"/>
                    </a:lnTo>
                    <a:lnTo>
                      <a:pt x="46" y="285"/>
                    </a:lnTo>
                    <a:lnTo>
                      <a:pt x="47" y="284"/>
                    </a:lnTo>
                    <a:lnTo>
                      <a:pt x="48" y="284"/>
                    </a:lnTo>
                    <a:lnTo>
                      <a:pt x="48" y="284"/>
                    </a:lnTo>
                    <a:lnTo>
                      <a:pt x="48" y="285"/>
                    </a:lnTo>
                    <a:lnTo>
                      <a:pt x="46" y="287"/>
                    </a:lnTo>
                    <a:lnTo>
                      <a:pt x="42" y="287"/>
                    </a:lnTo>
                    <a:lnTo>
                      <a:pt x="42" y="287"/>
                    </a:lnTo>
                    <a:lnTo>
                      <a:pt x="38" y="287"/>
                    </a:lnTo>
                    <a:lnTo>
                      <a:pt x="36" y="288"/>
                    </a:lnTo>
                    <a:lnTo>
                      <a:pt x="36" y="288"/>
                    </a:lnTo>
                    <a:lnTo>
                      <a:pt x="34" y="291"/>
                    </a:lnTo>
                    <a:lnTo>
                      <a:pt x="32" y="292"/>
                    </a:lnTo>
                    <a:lnTo>
                      <a:pt x="34" y="293"/>
                    </a:lnTo>
                    <a:lnTo>
                      <a:pt x="34" y="293"/>
                    </a:lnTo>
                    <a:lnTo>
                      <a:pt x="38" y="295"/>
                    </a:lnTo>
                    <a:lnTo>
                      <a:pt x="39" y="296"/>
                    </a:lnTo>
                    <a:lnTo>
                      <a:pt x="39" y="297"/>
                    </a:lnTo>
                    <a:lnTo>
                      <a:pt x="39" y="297"/>
                    </a:lnTo>
                    <a:lnTo>
                      <a:pt x="36" y="297"/>
                    </a:lnTo>
                    <a:lnTo>
                      <a:pt x="36" y="297"/>
                    </a:lnTo>
                    <a:lnTo>
                      <a:pt x="35" y="299"/>
                    </a:lnTo>
                    <a:lnTo>
                      <a:pt x="34" y="301"/>
                    </a:lnTo>
                    <a:lnTo>
                      <a:pt x="34" y="301"/>
                    </a:lnTo>
                    <a:lnTo>
                      <a:pt x="32" y="301"/>
                    </a:lnTo>
                    <a:lnTo>
                      <a:pt x="30" y="300"/>
                    </a:lnTo>
                    <a:lnTo>
                      <a:pt x="26" y="296"/>
                    </a:lnTo>
                    <a:lnTo>
                      <a:pt x="26" y="296"/>
                    </a:lnTo>
                    <a:lnTo>
                      <a:pt x="24" y="296"/>
                    </a:lnTo>
                    <a:lnTo>
                      <a:pt x="22" y="297"/>
                    </a:lnTo>
                    <a:lnTo>
                      <a:pt x="22" y="297"/>
                    </a:lnTo>
                    <a:lnTo>
                      <a:pt x="15" y="299"/>
                    </a:lnTo>
                    <a:lnTo>
                      <a:pt x="15" y="299"/>
                    </a:lnTo>
                    <a:lnTo>
                      <a:pt x="11" y="300"/>
                    </a:lnTo>
                    <a:lnTo>
                      <a:pt x="6" y="301"/>
                    </a:lnTo>
                    <a:lnTo>
                      <a:pt x="2" y="304"/>
                    </a:lnTo>
                    <a:lnTo>
                      <a:pt x="0" y="307"/>
                    </a:lnTo>
                    <a:lnTo>
                      <a:pt x="0" y="309"/>
                    </a:lnTo>
                    <a:lnTo>
                      <a:pt x="0" y="309"/>
                    </a:lnTo>
                    <a:lnTo>
                      <a:pt x="2" y="311"/>
                    </a:lnTo>
                    <a:lnTo>
                      <a:pt x="3" y="312"/>
                    </a:lnTo>
                    <a:lnTo>
                      <a:pt x="7" y="312"/>
                    </a:lnTo>
                    <a:lnTo>
                      <a:pt x="7" y="312"/>
                    </a:lnTo>
                    <a:lnTo>
                      <a:pt x="8" y="311"/>
                    </a:lnTo>
                    <a:lnTo>
                      <a:pt x="11" y="311"/>
                    </a:lnTo>
                    <a:lnTo>
                      <a:pt x="11" y="311"/>
                    </a:lnTo>
                    <a:lnTo>
                      <a:pt x="12" y="312"/>
                    </a:lnTo>
                    <a:lnTo>
                      <a:pt x="14" y="313"/>
                    </a:lnTo>
                    <a:lnTo>
                      <a:pt x="14" y="313"/>
                    </a:lnTo>
                    <a:lnTo>
                      <a:pt x="19" y="313"/>
                    </a:lnTo>
                    <a:lnTo>
                      <a:pt x="23" y="313"/>
                    </a:lnTo>
                    <a:lnTo>
                      <a:pt x="23" y="313"/>
                    </a:lnTo>
                    <a:lnTo>
                      <a:pt x="31" y="315"/>
                    </a:lnTo>
                    <a:lnTo>
                      <a:pt x="31" y="315"/>
                    </a:lnTo>
                    <a:lnTo>
                      <a:pt x="32" y="316"/>
                    </a:lnTo>
                    <a:lnTo>
                      <a:pt x="34" y="315"/>
                    </a:lnTo>
                    <a:lnTo>
                      <a:pt x="34" y="315"/>
                    </a:lnTo>
                    <a:lnTo>
                      <a:pt x="36" y="311"/>
                    </a:lnTo>
                    <a:lnTo>
                      <a:pt x="38" y="309"/>
                    </a:lnTo>
                    <a:lnTo>
                      <a:pt x="40" y="309"/>
                    </a:lnTo>
                    <a:lnTo>
                      <a:pt x="40" y="309"/>
                    </a:lnTo>
                    <a:lnTo>
                      <a:pt x="43" y="309"/>
                    </a:lnTo>
                    <a:lnTo>
                      <a:pt x="47" y="311"/>
                    </a:lnTo>
                    <a:lnTo>
                      <a:pt x="47" y="311"/>
                    </a:lnTo>
                    <a:lnTo>
                      <a:pt x="51" y="311"/>
                    </a:lnTo>
                    <a:lnTo>
                      <a:pt x="54" y="311"/>
                    </a:lnTo>
                    <a:lnTo>
                      <a:pt x="55" y="313"/>
                    </a:lnTo>
                    <a:lnTo>
                      <a:pt x="55" y="313"/>
                    </a:lnTo>
                    <a:lnTo>
                      <a:pt x="51" y="312"/>
                    </a:lnTo>
                    <a:lnTo>
                      <a:pt x="46" y="311"/>
                    </a:lnTo>
                    <a:lnTo>
                      <a:pt x="46" y="311"/>
                    </a:lnTo>
                    <a:lnTo>
                      <a:pt x="42" y="311"/>
                    </a:lnTo>
                    <a:lnTo>
                      <a:pt x="38" y="313"/>
                    </a:lnTo>
                    <a:lnTo>
                      <a:pt x="38" y="313"/>
                    </a:lnTo>
                    <a:lnTo>
                      <a:pt x="36" y="316"/>
                    </a:lnTo>
                    <a:lnTo>
                      <a:pt x="36" y="319"/>
                    </a:lnTo>
                    <a:lnTo>
                      <a:pt x="36" y="319"/>
                    </a:lnTo>
                    <a:lnTo>
                      <a:pt x="35" y="320"/>
                    </a:lnTo>
                    <a:lnTo>
                      <a:pt x="32" y="320"/>
                    </a:lnTo>
                    <a:lnTo>
                      <a:pt x="30" y="319"/>
                    </a:lnTo>
                    <a:lnTo>
                      <a:pt x="30" y="319"/>
                    </a:lnTo>
                    <a:lnTo>
                      <a:pt x="26" y="317"/>
                    </a:lnTo>
                    <a:lnTo>
                      <a:pt x="23" y="317"/>
                    </a:lnTo>
                    <a:lnTo>
                      <a:pt x="20" y="319"/>
                    </a:lnTo>
                    <a:lnTo>
                      <a:pt x="19" y="320"/>
                    </a:lnTo>
                    <a:lnTo>
                      <a:pt x="20" y="321"/>
                    </a:lnTo>
                    <a:lnTo>
                      <a:pt x="20" y="321"/>
                    </a:lnTo>
                    <a:lnTo>
                      <a:pt x="22" y="324"/>
                    </a:lnTo>
                    <a:lnTo>
                      <a:pt x="24" y="326"/>
                    </a:lnTo>
                    <a:lnTo>
                      <a:pt x="24" y="326"/>
                    </a:lnTo>
                    <a:lnTo>
                      <a:pt x="26" y="329"/>
                    </a:lnTo>
                    <a:lnTo>
                      <a:pt x="28" y="329"/>
                    </a:lnTo>
                    <a:lnTo>
                      <a:pt x="28" y="329"/>
                    </a:lnTo>
                    <a:lnTo>
                      <a:pt x="31" y="330"/>
                    </a:lnTo>
                    <a:lnTo>
                      <a:pt x="32" y="332"/>
                    </a:lnTo>
                    <a:lnTo>
                      <a:pt x="32" y="332"/>
                    </a:lnTo>
                    <a:lnTo>
                      <a:pt x="34" y="333"/>
                    </a:lnTo>
                    <a:lnTo>
                      <a:pt x="35" y="333"/>
                    </a:lnTo>
                    <a:lnTo>
                      <a:pt x="35" y="333"/>
                    </a:lnTo>
                    <a:lnTo>
                      <a:pt x="39" y="333"/>
                    </a:lnTo>
                    <a:lnTo>
                      <a:pt x="39" y="333"/>
                    </a:lnTo>
                    <a:lnTo>
                      <a:pt x="40" y="333"/>
                    </a:lnTo>
                    <a:lnTo>
                      <a:pt x="42" y="332"/>
                    </a:lnTo>
                    <a:lnTo>
                      <a:pt x="42" y="332"/>
                    </a:lnTo>
                    <a:lnTo>
                      <a:pt x="43" y="333"/>
                    </a:lnTo>
                    <a:lnTo>
                      <a:pt x="43" y="333"/>
                    </a:lnTo>
                    <a:lnTo>
                      <a:pt x="42" y="336"/>
                    </a:lnTo>
                    <a:lnTo>
                      <a:pt x="42" y="336"/>
                    </a:lnTo>
                    <a:lnTo>
                      <a:pt x="43" y="337"/>
                    </a:lnTo>
                    <a:lnTo>
                      <a:pt x="44" y="338"/>
                    </a:lnTo>
                    <a:lnTo>
                      <a:pt x="47" y="340"/>
                    </a:lnTo>
                    <a:lnTo>
                      <a:pt x="47" y="340"/>
                    </a:lnTo>
                    <a:lnTo>
                      <a:pt x="51" y="340"/>
                    </a:lnTo>
                    <a:lnTo>
                      <a:pt x="54" y="340"/>
                    </a:lnTo>
                    <a:lnTo>
                      <a:pt x="54" y="340"/>
                    </a:lnTo>
                    <a:lnTo>
                      <a:pt x="56" y="337"/>
                    </a:lnTo>
                    <a:lnTo>
                      <a:pt x="56" y="337"/>
                    </a:lnTo>
                    <a:lnTo>
                      <a:pt x="58" y="333"/>
                    </a:lnTo>
                    <a:lnTo>
                      <a:pt x="58" y="333"/>
                    </a:lnTo>
                    <a:lnTo>
                      <a:pt x="63" y="329"/>
                    </a:lnTo>
                    <a:lnTo>
                      <a:pt x="63" y="329"/>
                    </a:lnTo>
                    <a:lnTo>
                      <a:pt x="67" y="323"/>
                    </a:lnTo>
                    <a:lnTo>
                      <a:pt x="67" y="323"/>
                    </a:lnTo>
                    <a:lnTo>
                      <a:pt x="68" y="321"/>
                    </a:lnTo>
                    <a:lnTo>
                      <a:pt x="70" y="321"/>
                    </a:lnTo>
                    <a:lnTo>
                      <a:pt x="74" y="320"/>
                    </a:lnTo>
                    <a:lnTo>
                      <a:pt x="74" y="320"/>
                    </a:lnTo>
                    <a:lnTo>
                      <a:pt x="75" y="317"/>
                    </a:lnTo>
                    <a:lnTo>
                      <a:pt x="76" y="315"/>
                    </a:lnTo>
                    <a:lnTo>
                      <a:pt x="76" y="315"/>
                    </a:lnTo>
                    <a:lnTo>
                      <a:pt x="79" y="312"/>
                    </a:lnTo>
                    <a:lnTo>
                      <a:pt x="82" y="311"/>
                    </a:lnTo>
                    <a:lnTo>
                      <a:pt x="82" y="311"/>
                    </a:lnTo>
                    <a:lnTo>
                      <a:pt x="84" y="308"/>
                    </a:lnTo>
                    <a:lnTo>
                      <a:pt x="84" y="307"/>
                    </a:lnTo>
                    <a:lnTo>
                      <a:pt x="86" y="301"/>
                    </a:lnTo>
                    <a:lnTo>
                      <a:pt x="86" y="301"/>
                    </a:lnTo>
                    <a:lnTo>
                      <a:pt x="87" y="300"/>
                    </a:lnTo>
                    <a:lnTo>
                      <a:pt x="88" y="299"/>
                    </a:lnTo>
                    <a:lnTo>
                      <a:pt x="92" y="297"/>
                    </a:lnTo>
                    <a:lnTo>
                      <a:pt x="92" y="297"/>
                    </a:lnTo>
                    <a:lnTo>
                      <a:pt x="95" y="295"/>
                    </a:lnTo>
                    <a:lnTo>
                      <a:pt x="97" y="293"/>
                    </a:lnTo>
                    <a:lnTo>
                      <a:pt x="97" y="293"/>
                    </a:lnTo>
                    <a:lnTo>
                      <a:pt x="95" y="299"/>
                    </a:lnTo>
                    <a:lnTo>
                      <a:pt x="91" y="301"/>
                    </a:lnTo>
                    <a:lnTo>
                      <a:pt x="91" y="301"/>
                    </a:lnTo>
                    <a:lnTo>
                      <a:pt x="88" y="305"/>
                    </a:lnTo>
                    <a:lnTo>
                      <a:pt x="87" y="307"/>
                    </a:lnTo>
                    <a:lnTo>
                      <a:pt x="87" y="309"/>
                    </a:lnTo>
                    <a:lnTo>
                      <a:pt x="87" y="309"/>
                    </a:lnTo>
                    <a:lnTo>
                      <a:pt x="91" y="312"/>
                    </a:lnTo>
                    <a:lnTo>
                      <a:pt x="91" y="312"/>
                    </a:lnTo>
                    <a:lnTo>
                      <a:pt x="93" y="312"/>
                    </a:lnTo>
                    <a:lnTo>
                      <a:pt x="96" y="311"/>
                    </a:lnTo>
                    <a:lnTo>
                      <a:pt x="96" y="311"/>
                    </a:lnTo>
                    <a:lnTo>
                      <a:pt x="99" y="311"/>
                    </a:lnTo>
                    <a:lnTo>
                      <a:pt x="103" y="309"/>
                    </a:lnTo>
                    <a:lnTo>
                      <a:pt x="103" y="309"/>
                    </a:lnTo>
                    <a:lnTo>
                      <a:pt x="105" y="309"/>
                    </a:lnTo>
                    <a:lnTo>
                      <a:pt x="108" y="309"/>
                    </a:lnTo>
                    <a:lnTo>
                      <a:pt x="108" y="311"/>
                    </a:lnTo>
                    <a:lnTo>
                      <a:pt x="108" y="311"/>
                    </a:lnTo>
                    <a:lnTo>
                      <a:pt x="101" y="312"/>
                    </a:lnTo>
                    <a:lnTo>
                      <a:pt x="101" y="312"/>
                    </a:lnTo>
                    <a:lnTo>
                      <a:pt x="99" y="313"/>
                    </a:lnTo>
                    <a:lnTo>
                      <a:pt x="99" y="313"/>
                    </a:lnTo>
                    <a:lnTo>
                      <a:pt x="95" y="313"/>
                    </a:lnTo>
                    <a:lnTo>
                      <a:pt x="91" y="313"/>
                    </a:lnTo>
                    <a:lnTo>
                      <a:pt x="91" y="313"/>
                    </a:lnTo>
                    <a:lnTo>
                      <a:pt x="86" y="316"/>
                    </a:lnTo>
                    <a:lnTo>
                      <a:pt x="82" y="320"/>
                    </a:lnTo>
                    <a:lnTo>
                      <a:pt x="82" y="320"/>
                    </a:lnTo>
                    <a:lnTo>
                      <a:pt x="79" y="323"/>
                    </a:lnTo>
                    <a:lnTo>
                      <a:pt x="78" y="325"/>
                    </a:lnTo>
                    <a:lnTo>
                      <a:pt x="78" y="325"/>
                    </a:lnTo>
                    <a:lnTo>
                      <a:pt x="75" y="329"/>
                    </a:lnTo>
                    <a:lnTo>
                      <a:pt x="72" y="333"/>
                    </a:lnTo>
                    <a:lnTo>
                      <a:pt x="72" y="333"/>
                    </a:lnTo>
                    <a:lnTo>
                      <a:pt x="72" y="334"/>
                    </a:lnTo>
                    <a:lnTo>
                      <a:pt x="74" y="336"/>
                    </a:lnTo>
                    <a:lnTo>
                      <a:pt x="76" y="336"/>
                    </a:lnTo>
                    <a:lnTo>
                      <a:pt x="76" y="336"/>
                    </a:lnTo>
                    <a:lnTo>
                      <a:pt x="80" y="333"/>
                    </a:lnTo>
                    <a:lnTo>
                      <a:pt x="83" y="332"/>
                    </a:lnTo>
                    <a:lnTo>
                      <a:pt x="84" y="333"/>
                    </a:lnTo>
                    <a:lnTo>
                      <a:pt x="84" y="333"/>
                    </a:lnTo>
                    <a:lnTo>
                      <a:pt x="84" y="333"/>
                    </a:lnTo>
                    <a:lnTo>
                      <a:pt x="83" y="336"/>
                    </a:lnTo>
                    <a:lnTo>
                      <a:pt x="79" y="337"/>
                    </a:lnTo>
                    <a:lnTo>
                      <a:pt x="79" y="337"/>
                    </a:lnTo>
                    <a:lnTo>
                      <a:pt x="76" y="338"/>
                    </a:lnTo>
                    <a:lnTo>
                      <a:pt x="74" y="337"/>
                    </a:lnTo>
                    <a:lnTo>
                      <a:pt x="74" y="337"/>
                    </a:lnTo>
                    <a:lnTo>
                      <a:pt x="71" y="337"/>
                    </a:lnTo>
                    <a:lnTo>
                      <a:pt x="68" y="338"/>
                    </a:lnTo>
                    <a:lnTo>
                      <a:pt x="68" y="338"/>
                    </a:lnTo>
                    <a:lnTo>
                      <a:pt x="67" y="341"/>
                    </a:lnTo>
                    <a:lnTo>
                      <a:pt x="68" y="341"/>
                    </a:lnTo>
                    <a:lnTo>
                      <a:pt x="70" y="342"/>
                    </a:lnTo>
                    <a:lnTo>
                      <a:pt x="70" y="342"/>
                    </a:lnTo>
                    <a:lnTo>
                      <a:pt x="72" y="344"/>
                    </a:lnTo>
                    <a:lnTo>
                      <a:pt x="72" y="346"/>
                    </a:lnTo>
                    <a:lnTo>
                      <a:pt x="72" y="346"/>
                    </a:lnTo>
                    <a:lnTo>
                      <a:pt x="78" y="346"/>
                    </a:lnTo>
                    <a:lnTo>
                      <a:pt x="78" y="346"/>
                    </a:lnTo>
                    <a:lnTo>
                      <a:pt x="82" y="346"/>
                    </a:lnTo>
                    <a:lnTo>
                      <a:pt x="82" y="346"/>
                    </a:lnTo>
                    <a:lnTo>
                      <a:pt x="86" y="348"/>
                    </a:lnTo>
                    <a:lnTo>
                      <a:pt x="86" y="348"/>
                    </a:lnTo>
                    <a:lnTo>
                      <a:pt x="88" y="348"/>
                    </a:lnTo>
                    <a:lnTo>
                      <a:pt x="90" y="346"/>
                    </a:lnTo>
                    <a:lnTo>
                      <a:pt x="90" y="346"/>
                    </a:lnTo>
                    <a:lnTo>
                      <a:pt x="91" y="345"/>
                    </a:lnTo>
                    <a:lnTo>
                      <a:pt x="93" y="342"/>
                    </a:lnTo>
                    <a:lnTo>
                      <a:pt x="93" y="342"/>
                    </a:lnTo>
                    <a:lnTo>
                      <a:pt x="95" y="341"/>
                    </a:lnTo>
                    <a:lnTo>
                      <a:pt x="97" y="338"/>
                    </a:lnTo>
                    <a:lnTo>
                      <a:pt x="97" y="338"/>
                    </a:lnTo>
                    <a:lnTo>
                      <a:pt x="99" y="337"/>
                    </a:lnTo>
                    <a:lnTo>
                      <a:pt x="100" y="336"/>
                    </a:lnTo>
                    <a:lnTo>
                      <a:pt x="100" y="336"/>
                    </a:lnTo>
                    <a:lnTo>
                      <a:pt x="100" y="336"/>
                    </a:lnTo>
                    <a:lnTo>
                      <a:pt x="100" y="336"/>
                    </a:lnTo>
                    <a:lnTo>
                      <a:pt x="100" y="336"/>
                    </a:lnTo>
                    <a:lnTo>
                      <a:pt x="100" y="336"/>
                    </a:lnTo>
                    <a:lnTo>
                      <a:pt x="100" y="336"/>
                    </a:lnTo>
                    <a:lnTo>
                      <a:pt x="100" y="336"/>
                    </a:lnTo>
                    <a:lnTo>
                      <a:pt x="100" y="336"/>
                    </a:lnTo>
                    <a:lnTo>
                      <a:pt x="100" y="337"/>
                    </a:lnTo>
                    <a:lnTo>
                      <a:pt x="100" y="337"/>
                    </a:lnTo>
                    <a:lnTo>
                      <a:pt x="99" y="338"/>
                    </a:lnTo>
                    <a:lnTo>
                      <a:pt x="99" y="338"/>
                    </a:lnTo>
                    <a:lnTo>
                      <a:pt x="96" y="342"/>
                    </a:lnTo>
                    <a:lnTo>
                      <a:pt x="96" y="342"/>
                    </a:lnTo>
                    <a:lnTo>
                      <a:pt x="93" y="346"/>
                    </a:lnTo>
                    <a:lnTo>
                      <a:pt x="91" y="350"/>
                    </a:lnTo>
                    <a:lnTo>
                      <a:pt x="91" y="350"/>
                    </a:lnTo>
                    <a:lnTo>
                      <a:pt x="87" y="350"/>
                    </a:lnTo>
                    <a:lnTo>
                      <a:pt x="83" y="350"/>
                    </a:lnTo>
                    <a:lnTo>
                      <a:pt x="83" y="350"/>
                    </a:lnTo>
                    <a:lnTo>
                      <a:pt x="79" y="349"/>
                    </a:lnTo>
                    <a:lnTo>
                      <a:pt x="75" y="349"/>
                    </a:lnTo>
                    <a:lnTo>
                      <a:pt x="75" y="349"/>
                    </a:lnTo>
                    <a:lnTo>
                      <a:pt x="71" y="350"/>
                    </a:lnTo>
                    <a:lnTo>
                      <a:pt x="68" y="350"/>
                    </a:lnTo>
                    <a:lnTo>
                      <a:pt x="67" y="352"/>
                    </a:lnTo>
                    <a:lnTo>
                      <a:pt x="67" y="352"/>
                    </a:lnTo>
                    <a:lnTo>
                      <a:pt x="67" y="354"/>
                    </a:lnTo>
                    <a:lnTo>
                      <a:pt x="67" y="354"/>
                    </a:lnTo>
                    <a:lnTo>
                      <a:pt x="64" y="356"/>
                    </a:lnTo>
                    <a:lnTo>
                      <a:pt x="63" y="357"/>
                    </a:lnTo>
                    <a:lnTo>
                      <a:pt x="63" y="357"/>
                    </a:lnTo>
                    <a:lnTo>
                      <a:pt x="60" y="358"/>
                    </a:lnTo>
                    <a:lnTo>
                      <a:pt x="59" y="360"/>
                    </a:lnTo>
                    <a:lnTo>
                      <a:pt x="59" y="361"/>
                    </a:lnTo>
                    <a:lnTo>
                      <a:pt x="59" y="361"/>
                    </a:lnTo>
                    <a:lnTo>
                      <a:pt x="60" y="362"/>
                    </a:lnTo>
                    <a:lnTo>
                      <a:pt x="63" y="362"/>
                    </a:lnTo>
                    <a:lnTo>
                      <a:pt x="66" y="364"/>
                    </a:lnTo>
                    <a:lnTo>
                      <a:pt x="66" y="365"/>
                    </a:lnTo>
                    <a:lnTo>
                      <a:pt x="66" y="365"/>
                    </a:lnTo>
                    <a:lnTo>
                      <a:pt x="63" y="365"/>
                    </a:lnTo>
                    <a:lnTo>
                      <a:pt x="59" y="365"/>
                    </a:lnTo>
                    <a:lnTo>
                      <a:pt x="59" y="365"/>
                    </a:lnTo>
                    <a:lnTo>
                      <a:pt x="59" y="366"/>
                    </a:lnTo>
                    <a:lnTo>
                      <a:pt x="59" y="367"/>
                    </a:lnTo>
                    <a:lnTo>
                      <a:pt x="59" y="367"/>
                    </a:lnTo>
                    <a:lnTo>
                      <a:pt x="58" y="371"/>
                    </a:lnTo>
                    <a:lnTo>
                      <a:pt x="55" y="373"/>
                    </a:lnTo>
                    <a:lnTo>
                      <a:pt x="55" y="373"/>
                    </a:lnTo>
                    <a:lnTo>
                      <a:pt x="54" y="371"/>
                    </a:lnTo>
                    <a:lnTo>
                      <a:pt x="54" y="371"/>
                    </a:lnTo>
                    <a:lnTo>
                      <a:pt x="52" y="371"/>
                    </a:lnTo>
                    <a:lnTo>
                      <a:pt x="52" y="373"/>
                    </a:lnTo>
                    <a:lnTo>
                      <a:pt x="52" y="375"/>
                    </a:lnTo>
                    <a:lnTo>
                      <a:pt x="52" y="375"/>
                    </a:lnTo>
                    <a:lnTo>
                      <a:pt x="52" y="377"/>
                    </a:lnTo>
                    <a:lnTo>
                      <a:pt x="52" y="378"/>
                    </a:lnTo>
                    <a:lnTo>
                      <a:pt x="52" y="378"/>
                    </a:lnTo>
                    <a:lnTo>
                      <a:pt x="51" y="381"/>
                    </a:lnTo>
                    <a:lnTo>
                      <a:pt x="51" y="381"/>
                    </a:lnTo>
                    <a:lnTo>
                      <a:pt x="51" y="382"/>
                    </a:lnTo>
                    <a:lnTo>
                      <a:pt x="51" y="382"/>
                    </a:lnTo>
                    <a:lnTo>
                      <a:pt x="52" y="382"/>
                    </a:lnTo>
                    <a:lnTo>
                      <a:pt x="54" y="382"/>
                    </a:lnTo>
                    <a:lnTo>
                      <a:pt x="54" y="382"/>
                    </a:lnTo>
                    <a:lnTo>
                      <a:pt x="56" y="381"/>
                    </a:lnTo>
                    <a:lnTo>
                      <a:pt x="56" y="381"/>
                    </a:lnTo>
                    <a:lnTo>
                      <a:pt x="59" y="379"/>
                    </a:lnTo>
                    <a:lnTo>
                      <a:pt x="62" y="379"/>
                    </a:lnTo>
                    <a:lnTo>
                      <a:pt x="62" y="379"/>
                    </a:lnTo>
                    <a:lnTo>
                      <a:pt x="62" y="382"/>
                    </a:lnTo>
                    <a:lnTo>
                      <a:pt x="62" y="382"/>
                    </a:lnTo>
                    <a:lnTo>
                      <a:pt x="60" y="383"/>
                    </a:lnTo>
                    <a:lnTo>
                      <a:pt x="60" y="383"/>
                    </a:lnTo>
                    <a:lnTo>
                      <a:pt x="58" y="389"/>
                    </a:lnTo>
                    <a:lnTo>
                      <a:pt x="58" y="389"/>
                    </a:lnTo>
                    <a:lnTo>
                      <a:pt x="55" y="391"/>
                    </a:lnTo>
                    <a:lnTo>
                      <a:pt x="55" y="391"/>
                    </a:lnTo>
                    <a:lnTo>
                      <a:pt x="55" y="394"/>
                    </a:lnTo>
                    <a:lnTo>
                      <a:pt x="55" y="394"/>
                    </a:lnTo>
                    <a:lnTo>
                      <a:pt x="58" y="394"/>
                    </a:lnTo>
                    <a:lnTo>
                      <a:pt x="60" y="393"/>
                    </a:lnTo>
                    <a:lnTo>
                      <a:pt x="60" y="393"/>
                    </a:lnTo>
                    <a:lnTo>
                      <a:pt x="62" y="393"/>
                    </a:lnTo>
                    <a:lnTo>
                      <a:pt x="63" y="393"/>
                    </a:lnTo>
                    <a:lnTo>
                      <a:pt x="62" y="394"/>
                    </a:lnTo>
                    <a:lnTo>
                      <a:pt x="62" y="394"/>
                    </a:lnTo>
                    <a:lnTo>
                      <a:pt x="59" y="397"/>
                    </a:lnTo>
                    <a:lnTo>
                      <a:pt x="59" y="397"/>
                    </a:lnTo>
                    <a:lnTo>
                      <a:pt x="58" y="399"/>
                    </a:lnTo>
                    <a:lnTo>
                      <a:pt x="58" y="399"/>
                    </a:lnTo>
                    <a:lnTo>
                      <a:pt x="58" y="402"/>
                    </a:lnTo>
                    <a:lnTo>
                      <a:pt x="58" y="406"/>
                    </a:lnTo>
                    <a:lnTo>
                      <a:pt x="58" y="406"/>
                    </a:lnTo>
                    <a:lnTo>
                      <a:pt x="54" y="406"/>
                    </a:lnTo>
                    <a:lnTo>
                      <a:pt x="52" y="407"/>
                    </a:lnTo>
                    <a:lnTo>
                      <a:pt x="52" y="408"/>
                    </a:lnTo>
                    <a:lnTo>
                      <a:pt x="52" y="408"/>
                    </a:lnTo>
                    <a:lnTo>
                      <a:pt x="51" y="411"/>
                    </a:lnTo>
                    <a:lnTo>
                      <a:pt x="51" y="411"/>
                    </a:lnTo>
                    <a:lnTo>
                      <a:pt x="50" y="414"/>
                    </a:lnTo>
                    <a:lnTo>
                      <a:pt x="50" y="414"/>
                    </a:lnTo>
                    <a:lnTo>
                      <a:pt x="50" y="416"/>
                    </a:lnTo>
                    <a:lnTo>
                      <a:pt x="48" y="418"/>
                    </a:lnTo>
                    <a:lnTo>
                      <a:pt x="48" y="418"/>
                    </a:lnTo>
                    <a:lnTo>
                      <a:pt x="47" y="420"/>
                    </a:lnTo>
                    <a:lnTo>
                      <a:pt x="46" y="423"/>
                    </a:lnTo>
                    <a:lnTo>
                      <a:pt x="46" y="423"/>
                    </a:lnTo>
                    <a:lnTo>
                      <a:pt x="44" y="424"/>
                    </a:lnTo>
                    <a:lnTo>
                      <a:pt x="44" y="424"/>
                    </a:lnTo>
                    <a:lnTo>
                      <a:pt x="46" y="424"/>
                    </a:lnTo>
                    <a:lnTo>
                      <a:pt x="47" y="423"/>
                    </a:lnTo>
                    <a:lnTo>
                      <a:pt x="48" y="420"/>
                    </a:lnTo>
                    <a:lnTo>
                      <a:pt x="48" y="420"/>
                    </a:lnTo>
                    <a:lnTo>
                      <a:pt x="52" y="418"/>
                    </a:lnTo>
                    <a:lnTo>
                      <a:pt x="52" y="418"/>
                    </a:lnTo>
                    <a:lnTo>
                      <a:pt x="54" y="418"/>
                    </a:lnTo>
                    <a:lnTo>
                      <a:pt x="55" y="419"/>
                    </a:lnTo>
                    <a:lnTo>
                      <a:pt x="55" y="419"/>
                    </a:lnTo>
                    <a:lnTo>
                      <a:pt x="52" y="422"/>
                    </a:lnTo>
                    <a:lnTo>
                      <a:pt x="51" y="424"/>
                    </a:lnTo>
                    <a:lnTo>
                      <a:pt x="51" y="424"/>
                    </a:lnTo>
                    <a:lnTo>
                      <a:pt x="48" y="426"/>
                    </a:lnTo>
                    <a:lnTo>
                      <a:pt x="48" y="428"/>
                    </a:lnTo>
                    <a:lnTo>
                      <a:pt x="48" y="428"/>
                    </a:lnTo>
                    <a:lnTo>
                      <a:pt x="46" y="432"/>
                    </a:lnTo>
                    <a:lnTo>
                      <a:pt x="46" y="435"/>
                    </a:lnTo>
                    <a:lnTo>
                      <a:pt x="46" y="435"/>
                    </a:lnTo>
                    <a:lnTo>
                      <a:pt x="46" y="436"/>
                    </a:lnTo>
                    <a:lnTo>
                      <a:pt x="48" y="436"/>
                    </a:lnTo>
                    <a:lnTo>
                      <a:pt x="52" y="434"/>
                    </a:lnTo>
                    <a:lnTo>
                      <a:pt x="52" y="434"/>
                    </a:lnTo>
                    <a:lnTo>
                      <a:pt x="52" y="434"/>
                    </a:lnTo>
                    <a:lnTo>
                      <a:pt x="52" y="436"/>
                    </a:lnTo>
                    <a:lnTo>
                      <a:pt x="51" y="438"/>
                    </a:lnTo>
                    <a:lnTo>
                      <a:pt x="48" y="442"/>
                    </a:lnTo>
                    <a:lnTo>
                      <a:pt x="48" y="442"/>
                    </a:lnTo>
                    <a:lnTo>
                      <a:pt x="47" y="447"/>
                    </a:lnTo>
                    <a:lnTo>
                      <a:pt x="46" y="449"/>
                    </a:lnTo>
                    <a:lnTo>
                      <a:pt x="47" y="451"/>
                    </a:lnTo>
                    <a:lnTo>
                      <a:pt x="47" y="451"/>
                    </a:lnTo>
                    <a:lnTo>
                      <a:pt x="50" y="453"/>
                    </a:lnTo>
                    <a:lnTo>
                      <a:pt x="50" y="453"/>
                    </a:lnTo>
                    <a:lnTo>
                      <a:pt x="52" y="456"/>
                    </a:lnTo>
                    <a:lnTo>
                      <a:pt x="54" y="455"/>
                    </a:lnTo>
                    <a:lnTo>
                      <a:pt x="54" y="455"/>
                    </a:lnTo>
                    <a:lnTo>
                      <a:pt x="59" y="451"/>
                    </a:lnTo>
                    <a:lnTo>
                      <a:pt x="62" y="449"/>
                    </a:lnTo>
                    <a:lnTo>
                      <a:pt x="64" y="448"/>
                    </a:lnTo>
                    <a:lnTo>
                      <a:pt x="64" y="448"/>
                    </a:lnTo>
                    <a:lnTo>
                      <a:pt x="60" y="452"/>
                    </a:lnTo>
                    <a:lnTo>
                      <a:pt x="60" y="452"/>
                    </a:lnTo>
                    <a:lnTo>
                      <a:pt x="56" y="459"/>
                    </a:lnTo>
                    <a:lnTo>
                      <a:pt x="56" y="459"/>
                    </a:lnTo>
                    <a:lnTo>
                      <a:pt x="50" y="468"/>
                    </a:lnTo>
                    <a:lnTo>
                      <a:pt x="50" y="468"/>
                    </a:lnTo>
                    <a:lnTo>
                      <a:pt x="48" y="471"/>
                    </a:lnTo>
                    <a:lnTo>
                      <a:pt x="48" y="471"/>
                    </a:lnTo>
                    <a:lnTo>
                      <a:pt x="46" y="475"/>
                    </a:lnTo>
                    <a:lnTo>
                      <a:pt x="46" y="475"/>
                    </a:lnTo>
                    <a:lnTo>
                      <a:pt x="44" y="484"/>
                    </a:lnTo>
                    <a:lnTo>
                      <a:pt x="44" y="484"/>
                    </a:lnTo>
                    <a:lnTo>
                      <a:pt x="43" y="487"/>
                    </a:lnTo>
                    <a:lnTo>
                      <a:pt x="42" y="490"/>
                    </a:lnTo>
                    <a:lnTo>
                      <a:pt x="42" y="490"/>
                    </a:lnTo>
                    <a:lnTo>
                      <a:pt x="42" y="497"/>
                    </a:lnTo>
                    <a:lnTo>
                      <a:pt x="42" y="497"/>
                    </a:lnTo>
                    <a:lnTo>
                      <a:pt x="42" y="504"/>
                    </a:lnTo>
                    <a:lnTo>
                      <a:pt x="42" y="504"/>
                    </a:lnTo>
                    <a:lnTo>
                      <a:pt x="42" y="508"/>
                    </a:lnTo>
                    <a:lnTo>
                      <a:pt x="40" y="512"/>
                    </a:lnTo>
                    <a:lnTo>
                      <a:pt x="40" y="512"/>
                    </a:lnTo>
                    <a:lnTo>
                      <a:pt x="36" y="517"/>
                    </a:lnTo>
                    <a:lnTo>
                      <a:pt x="36" y="517"/>
                    </a:lnTo>
                    <a:lnTo>
                      <a:pt x="35" y="520"/>
                    </a:lnTo>
                    <a:lnTo>
                      <a:pt x="35" y="522"/>
                    </a:lnTo>
                    <a:lnTo>
                      <a:pt x="35" y="522"/>
                    </a:lnTo>
                    <a:lnTo>
                      <a:pt x="35" y="528"/>
                    </a:lnTo>
                    <a:lnTo>
                      <a:pt x="35" y="528"/>
                    </a:lnTo>
                    <a:lnTo>
                      <a:pt x="36" y="530"/>
                    </a:lnTo>
                    <a:lnTo>
                      <a:pt x="39" y="532"/>
                    </a:lnTo>
                    <a:lnTo>
                      <a:pt x="39" y="532"/>
                    </a:lnTo>
                    <a:lnTo>
                      <a:pt x="42" y="532"/>
                    </a:lnTo>
                    <a:lnTo>
                      <a:pt x="46" y="530"/>
                    </a:lnTo>
                    <a:lnTo>
                      <a:pt x="46" y="530"/>
                    </a:lnTo>
                    <a:lnTo>
                      <a:pt x="48" y="530"/>
                    </a:lnTo>
                    <a:lnTo>
                      <a:pt x="48" y="530"/>
                    </a:lnTo>
                    <a:lnTo>
                      <a:pt x="52" y="529"/>
                    </a:lnTo>
                    <a:lnTo>
                      <a:pt x="55" y="526"/>
                    </a:lnTo>
                    <a:lnTo>
                      <a:pt x="55" y="526"/>
                    </a:lnTo>
                    <a:lnTo>
                      <a:pt x="58" y="522"/>
                    </a:lnTo>
                    <a:lnTo>
                      <a:pt x="58" y="522"/>
                    </a:lnTo>
                    <a:lnTo>
                      <a:pt x="59" y="520"/>
                    </a:lnTo>
                    <a:lnTo>
                      <a:pt x="59" y="518"/>
                    </a:lnTo>
                    <a:lnTo>
                      <a:pt x="59" y="518"/>
                    </a:lnTo>
                    <a:lnTo>
                      <a:pt x="59" y="517"/>
                    </a:lnTo>
                    <a:lnTo>
                      <a:pt x="58" y="516"/>
                    </a:lnTo>
                    <a:lnTo>
                      <a:pt x="56" y="514"/>
                    </a:lnTo>
                    <a:lnTo>
                      <a:pt x="56" y="513"/>
                    </a:lnTo>
                    <a:lnTo>
                      <a:pt x="56" y="513"/>
                    </a:lnTo>
                    <a:lnTo>
                      <a:pt x="56" y="512"/>
                    </a:lnTo>
                    <a:lnTo>
                      <a:pt x="58" y="510"/>
                    </a:lnTo>
                    <a:lnTo>
                      <a:pt x="58" y="510"/>
                    </a:lnTo>
                    <a:lnTo>
                      <a:pt x="58" y="506"/>
                    </a:lnTo>
                    <a:lnTo>
                      <a:pt x="58" y="506"/>
                    </a:lnTo>
                    <a:lnTo>
                      <a:pt x="59" y="504"/>
                    </a:lnTo>
                    <a:lnTo>
                      <a:pt x="60" y="501"/>
                    </a:lnTo>
                    <a:lnTo>
                      <a:pt x="60" y="501"/>
                    </a:lnTo>
                    <a:lnTo>
                      <a:pt x="62" y="494"/>
                    </a:lnTo>
                    <a:lnTo>
                      <a:pt x="62" y="494"/>
                    </a:lnTo>
                    <a:lnTo>
                      <a:pt x="64" y="490"/>
                    </a:lnTo>
                    <a:lnTo>
                      <a:pt x="64" y="489"/>
                    </a:lnTo>
                    <a:lnTo>
                      <a:pt x="66" y="487"/>
                    </a:lnTo>
                    <a:lnTo>
                      <a:pt x="66" y="487"/>
                    </a:lnTo>
                    <a:lnTo>
                      <a:pt x="64" y="484"/>
                    </a:lnTo>
                    <a:lnTo>
                      <a:pt x="63" y="480"/>
                    </a:lnTo>
                    <a:lnTo>
                      <a:pt x="63" y="480"/>
                    </a:lnTo>
                    <a:lnTo>
                      <a:pt x="64" y="473"/>
                    </a:lnTo>
                    <a:lnTo>
                      <a:pt x="64" y="473"/>
                    </a:lnTo>
                    <a:lnTo>
                      <a:pt x="66" y="469"/>
                    </a:lnTo>
                    <a:lnTo>
                      <a:pt x="68" y="465"/>
                    </a:lnTo>
                    <a:lnTo>
                      <a:pt x="68" y="465"/>
                    </a:lnTo>
                    <a:lnTo>
                      <a:pt x="72" y="461"/>
                    </a:lnTo>
                    <a:lnTo>
                      <a:pt x="72" y="461"/>
                    </a:lnTo>
                    <a:lnTo>
                      <a:pt x="75" y="459"/>
                    </a:lnTo>
                    <a:lnTo>
                      <a:pt x="78" y="457"/>
                    </a:lnTo>
                    <a:lnTo>
                      <a:pt x="78" y="457"/>
                    </a:lnTo>
                    <a:lnTo>
                      <a:pt x="79" y="455"/>
                    </a:lnTo>
                    <a:lnTo>
                      <a:pt x="78" y="452"/>
                    </a:lnTo>
                    <a:lnTo>
                      <a:pt x="78" y="452"/>
                    </a:lnTo>
                    <a:lnTo>
                      <a:pt x="76" y="452"/>
                    </a:lnTo>
                    <a:lnTo>
                      <a:pt x="76" y="452"/>
                    </a:lnTo>
                    <a:lnTo>
                      <a:pt x="76" y="449"/>
                    </a:lnTo>
                    <a:lnTo>
                      <a:pt x="76" y="449"/>
                    </a:lnTo>
                    <a:lnTo>
                      <a:pt x="75" y="448"/>
                    </a:lnTo>
                    <a:lnTo>
                      <a:pt x="75" y="448"/>
                    </a:lnTo>
                    <a:lnTo>
                      <a:pt x="74" y="447"/>
                    </a:lnTo>
                    <a:lnTo>
                      <a:pt x="72" y="444"/>
                    </a:lnTo>
                    <a:lnTo>
                      <a:pt x="72" y="444"/>
                    </a:lnTo>
                    <a:lnTo>
                      <a:pt x="72" y="442"/>
                    </a:lnTo>
                    <a:lnTo>
                      <a:pt x="72" y="442"/>
                    </a:lnTo>
                    <a:lnTo>
                      <a:pt x="71" y="439"/>
                    </a:lnTo>
                    <a:lnTo>
                      <a:pt x="71" y="439"/>
                    </a:lnTo>
                    <a:lnTo>
                      <a:pt x="70" y="436"/>
                    </a:lnTo>
                    <a:lnTo>
                      <a:pt x="70" y="436"/>
                    </a:lnTo>
                    <a:lnTo>
                      <a:pt x="70" y="435"/>
                    </a:lnTo>
                    <a:lnTo>
                      <a:pt x="70" y="434"/>
                    </a:lnTo>
                    <a:lnTo>
                      <a:pt x="70" y="434"/>
                    </a:lnTo>
                    <a:lnTo>
                      <a:pt x="68" y="430"/>
                    </a:lnTo>
                    <a:lnTo>
                      <a:pt x="68" y="430"/>
                    </a:lnTo>
                    <a:lnTo>
                      <a:pt x="67" y="428"/>
                    </a:lnTo>
                    <a:lnTo>
                      <a:pt x="67" y="428"/>
                    </a:lnTo>
                    <a:lnTo>
                      <a:pt x="68" y="423"/>
                    </a:lnTo>
                    <a:lnTo>
                      <a:pt x="68" y="423"/>
                    </a:lnTo>
                    <a:lnTo>
                      <a:pt x="67" y="420"/>
                    </a:lnTo>
                    <a:lnTo>
                      <a:pt x="67" y="419"/>
                    </a:lnTo>
                    <a:lnTo>
                      <a:pt x="68" y="418"/>
                    </a:lnTo>
                    <a:lnTo>
                      <a:pt x="68" y="418"/>
                    </a:lnTo>
                    <a:lnTo>
                      <a:pt x="70" y="419"/>
                    </a:lnTo>
                    <a:lnTo>
                      <a:pt x="70" y="419"/>
                    </a:lnTo>
                    <a:lnTo>
                      <a:pt x="72" y="419"/>
                    </a:lnTo>
                    <a:lnTo>
                      <a:pt x="75" y="418"/>
                    </a:lnTo>
                    <a:lnTo>
                      <a:pt x="75" y="418"/>
                    </a:lnTo>
                    <a:lnTo>
                      <a:pt x="76" y="415"/>
                    </a:lnTo>
                    <a:lnTo>
                      <a:pt x="79" y="412"/>
                    </a:lnTo>
                    <a:lnTo>
                      <a:pt x="79" y="412"/>
                    </a:lnTo>
                    <a:lnTo>
                      <a:pt x="83" y="407"/>
                    </a:lnTo>
                    <a:lnTo>
                      <a:pt x="83" y="407"/>
                    </a:lnTo>
                    <a:lnTo>
                      <a:pt x="87" y="401"/>
                    </a:lnTo>
                    <a:lnTo>
                      <a:pt x="87" y="401"/>
                    </a:lnTo>
                    <a:lnTo>
                      <a:pt x="91" y="398"/>
                    </a:lnTo>
                    <a:lnTo>
                      <a:pt x="91" y="398"/>
                    </a:lnTo>
                    <a:lnTo>
                      <a:pt x="93" y="397"/>
                    </a:lnTo>
                    <a:lnTo>
                      <a:pt x="96" y="395"/>
                    </a:lnTo>
                    <a:lnTo>
                      <a:pt x="96" y="395"/>
                    </a:lnTo>
                    <a:lnTo>
                      <a:pt x="96" y="391"/>
                    </a:lnTo>
                    <a:lnTo>
                      <a:pt x="96" y="391"/>
                    </a:lnTo>
                    <a:lnTo>
                      <a:pt x="100" y="386"/>
                    </a:lnTo>
                    <a:lnTo>
                      <a:pt x="100" y="386"/>
                    </a:lnTo>
                    <a:lnTo>
                      <a:pt x="101" y="385"/>
                    </a:lnTo>
                    <a:lnTo>
                      <a:pt x="101" y="385"/>
                    </a:lnTo>
                    <a:lnTo>
                      <a:pt x="105" y="383"/>
                    </a:lnTo>
                    <a:lnTo>
                      <a:pt x="105" y="383"/>
                    </a:lnTo>
                    <a:lnTo>
                      <a:pt x="108" y="381"/>
                    </a:lnTo>
                    <a:lnTo>
                      <a:pt x="111" y="379"/>
                    </a:lnTo>
                    <a:lnTo>
                      <a:pt x="112" y="379"/>
                    </a:lnTo>
                    <a:lnTo>
                      <a:pt x="112" y="379"/>
                    </a:lnTo>
                    <a:lnTo>
                      <a:pt x="111" y="382"/>
                    </a:lnTo>
                    <a:lnTo>
                      <a:pt x="107" y="386"/>
                    </a:lnTo>
                    <a:lnTo>
                      <a:pt x="107" y="386"/>
                    </a:lnTo>
                    <a:lnTo>
                      <a:pt x="103" y="389"/>
                    </a:lnTo>
                    <a:lnTo>
                      <a:pt x="101" y="390"/>
                    </a:lnTo>
                    <a:lnTo>
                      <a:pt x="100" y="393"/>
                    </a:lnTo>
                    <a:lnTo>
                      <a:pt x="100" y="393"/>
                    </a:lnTo>
                    <a:lnTo>
                      <a:pt x="97" y="397"/>
                    </a:lnTo>
                    <a:lnTo>
                      <a:pt x="93" y="401"/>
                    </a:lnTo>
                    <a:lnTo>
                      <a:pt x="93" y="401"/>
                    </a:lnTo>
                    <a:lnTo>
                      <a:pt x="90" y="403"/>
                    </a:lnTo>
                    <a:lnTo>
                      <a:pt x="90" y="403"/>
                    </a:lnTo>
                    <a:lnTo>
                      <a:pt x="88" y="405"/>
                    </a:lnTo>
                    <a:lnTo>
                      <a:pt x="87" y="407"/>
                    </a:lnTo>
                    <a:lnTo>
                      <a:pt x="87" y="407"/>
                    </a:lnTo>
                    <a:lnTo>
                      <a:pt x="86" y="408"/>
                    </a:lnTo>
                    <a:lnTo>
                      <a:pt x="86" y="408"/>
                    </a:lnTo>
                    <a:lnTo>
                      <a:pt x="84" y="412"/>
                    </a:lnTo>
                    <a:lnTo>
                      <a:pt x="84" y="412"/>
                    </a:lnTo>
                    <a:lnTo>
                      <a:pt x="80" y="418"/>
                    </a:lnTo>
                    <a:lnTo>
                      <a:pt x="80" y="418"/>
                    </a:lnTo>
                    <a:lnTo>
                      <a:pt x="78" y="422"/>
                    </a:lnTo>
                    <a:lnTo>
                      <a:pt x="78" y="426"/>
                    </a:lnTo>
                    <a:lnTo>
                      <a:pt x="78" y="426"/>
                    </a:lnTo>
                    <a:lnTo>
                      <a:pt x="76" y="430"/>
                    </a:lnTo>
                    <a:lnTo>
                      <a:pt x="76" y="435"/>
                    </a:lnTo>
                    <a:lnTo>
                      <a:pt x="76" y="435"/>
                    </a:lnTo>
                    <a:lnTo>
                      <a:pt x="79" y="439"/>
                    </a:lnTo>
                    <a:lnTo>
                      <a:pt x="79" y="439"/>
                    </a:lnTo>
                    <a:lnTo>
                      <a:pt x="80" y="443"/>
                    </a:lnTo>
                    <a:lnTo>
                      <a:pt x="80" y="443"/>
                    </a:lnTo>
                    <a:lnTo>
                      <a:pt x="83" y="446"/>
                    </a:lnTo>
                    <a:lnTo>
                      <a:pt x="86" y="447"/>
                    </a:lnTo>
                    <a:lnTo>
                      <a:pt x="87" y="447"/>
                    </a:lnTo>
                    <a:lnTo>
                      <a:pt x="87" y="447"/>
                    </a:lnTo>
                    <a:lnTo>
                      <a:pt x="87" y="446"/>
                    </a:lnTo>
                    <a:lnTo>
                      <a:pt x="87" y="443"/>
                    </a:lnTo>
                    <a:lnTo>
                      <a:pt x="86" y="440"/>
                    </a:lnTo>
                    <a:lnTo>
                      <a:pt x="86" y="440"/>
                    </a:lnTo>
                    <a:lnTo>
                      <a:pt x="86" y="439"/>
                    </a:lnTo>
                    <a:lnTo>
                      <a:pt x="87" y="436"/>
                    </a:lnTo>
                    <a:lnTo>
                      <a:pt x="88" y="434"/>
                    </a:lnTo>
                    <a:lnTo>
                      <a:pt x="88" y="434"/>
                    </a:lnTo>
                    <a:lnTo>
                      <a:pt x="88" y="430"/>
                    </a:lnTo>
                    <a:lnTo>
                      <a:pt x="90" y="428"/>
                    </a:lnTo>
                    <a:lnTo>
                      <a:pt x="91" y="427"/>
                    </a:lnTo>
                    <a:lnTo>
                      <a:pt x="91" y="427"/>
                    </a:lnTo>
                    <a:lnTo>
                      <a:pt x="92" y="431"/>
                    </a:lnTo>
                    <a:lnTo>
                      <a:pt x="93" y="435"/>
                    </a:lnTo>
                    <a:lnTo>
                      <a:pt x="93" y="435"/>
                    </a:lnTo>
                    <a:lnTo>
                      <a:pt x="96" y="436"/>
                    </a:lnTo>
                    <a:lnTo>
                      <a:pt x="99" y="436"/>
                    </a:lnTo>
                    <a:lnTo>
                      <a:pt x="99" y="435"/>
                    </a:lnTo>
                    <a:lnTo>
                      <a:pt x="99" y="435"/>
                    </a:lnTo>
                    <a:lnTo>
                      <a:pt x="100" y="434"/>
                    </a:lnTo>
                    <a:lnTo>
                      <a:pt x="99" y="431"/>
                    </a:lnTo>
                    <a:lnTo>
                      <a:pt x="97" y="428"/>
                    </a:lnTo>
                    <a:lnTo>
                      <a:pt x="97" y="428"/>
                    </a:lnTo>
                    <a:lnTo>
                      <a:pt x="97" y="424"/>
                    </a:lnTo>
                    <a:lnTo>
                      <a:pt x="97" y="422"/>
                    </a:lnTo>
                    <a:lnTo>
                      <a:pt x="97" y="422"/>
                    </a:lnTo>
                    <a:lnTo>
                      <a:pt x="99" y="424"/>
                    </a:lnTo>
                    <a:lnTo>
                      <a:pt x="100" y="428"/>
                    </a:lnTo>
                    <a:lnTo>
                      <a:pt x="100" y="428"/>
                    </a:lnTo>
                    <a:lnTo>
                      <a:pt x="101" y="435"/>
                    </a:lnTo>
                    <a:lnTo>
                      <a:pt x="101" y="435"/>
                    </a:lnTo>
                    <a:lnTo>
                      <a:pt x="101" y="438"/>
                    </a:lnTo>
                    <a:lnTo>
                      <a:pt x="103" y="440"/>
                    </a:lnTo>
                    <a:lnTo>
                      <a:pt x="103" y="440"/>
                    </a:lnTo>
                    <a:lnTo>
                      <a:pt x="107" y="442"/>
                    </a:lnTo>
                    <a:lnTo>
                      <a:pt x="108" y="442"/>
                    </a:lnTo>
                    <a:lnTo>
                      <a:pt x="111" y="442"/>
                    </a:lnTo>
                    <a:lnTo>
                      <a:pt x="111" y="442"/>
                    </a:lnTo>
                    <a:lnTo>
                      <a:pt x="111" y="439"/>
                    </a:lnTo>
                    <a:lnTo>
                      <a:pt x="111" y="436"/>
                    </a:lnTo>
                    <a:lnTo>
                      <a:pt x="111" y="436"/>
                    </a:lnTo>
                    <a:lnTo>
                      <a:pt x="113" y="431"/>
                    </a:lnTo>
                    <a:lnTo>
                      <a:pt x="113" y="431"/>
                    </a:lnTo>
                    <a:lnTo>
                      <a:pt x="113" y="428"/>
                    </a:lnTo>
                    <a:lnTo>
                      <a:pt x="113" y="426"/>
                    </a:lnTo>
                    <a:lnTo>
                      <a:pt x="113" y="426"/>
                    </a:lnTo>
                    <a:lnTo>
                      <a:pt x="113" y="423"/>
                    </a:lnTo>
                    <a:lnTo>
                      <a:pt x="116" y="423"/>
                    </a:lnTo>
                    <a:lnTo>
                      <a:pt x="116" y="423"/>
                    </a:lnTo>
                    <a:lnTo>
                      <a:pt x="115" y="416"/>
                    </a:lnTo>
                    <a:lnTo>
                      <a:pt x="115" y="416"/>
                    </a:lnTo>
                    <a:lnTo>
                      <a:pt x="115" y="414"/>
                    </a:lnTo>
                    <a:lnTo>
                      <a:pt x="115" y="410"/>
                    </a:lnTo>
                    <a:lnTo>
                      <a:pt x="115" y="410"/>
                    </a:lnTo>
                    <a:lnTo>
                      <a:pt x="116" y="408"/>
                    </a:lnTo>
                    <a:lnTo>
                      <a:pt x="116" y="406"/>
                    </a:lnTo>
                    <a:lnTo>
                      <a:pt x="116" y="401"/>
                    </a:lnTo>
                    <a:lnTo>
                      <a:pt x="116" y="401"/>
                    </a:lnTo>
                    <a:lnTo>
                      <a:pt x="115" y="397"/>
                    </a:lnTo>
                    <a:lnTo>
                      <a:pt x="115" y="395"/>
                    </a:lnTo>
                    <a:lnTo>
                      <a:pt x="116" y="394"/>
                    </a:lnTo>
                    <a:lnTo>
                      <a:pt x="116" y="394"/>
                    </a:lnTo>
                    <a:lnTo>
                      <a:pt x="117" y="395"/>
                    </a:lnTo>
                    <a:lnTo>
                      <a:pt x="119" y="398"/>
                    </a:lnTo>
                    <a:lnTo>
                      <a:pt x="119" y="399"/>
                    </a:lnTo>
                    <a:lnTo>
                      <a:pt x="120" y="401"/>
                    </a:lnTo>
                    <a:lnTo>
                      <a:pt x="120" y="401"/>
                    </a:lnTo>
                    <a:lnTo>
                      <a:pt x="121" y="399"/>
                    </a:lnTo>
                    <a:lnTo>
                      <a:pt x="123" y="397"/>
                    </a:lnTo>
                    <a:lnTo>
                      <a:pt x="123" y="397"/>
                    </a:lnTo>
                    <a:lnTo>
                      <a:pt x="127" y="391"/>
                    </a:lnTo>
                    <a:lnTo>
                      <a:pt x="127" y="391"/>
                    </a:lnTo>
                    <a:lnTo>
                      <a:pt x="127" y="393"/>
                    </a:lnTo>
                    <a:lnTo>
                      <a:pt x="125" y="395"/>
                    </a:lnTo>
                    <a:lnTo>
                      <a:pt x="125" y="395"/>
                    </a:lnTo>
                    <a:lnTo>
                      <a:pt x="125" y="397"/>
                    </a:lnTo>
                    <a:lnTo>
                      <a:pt x="124" y="399"/>
                    </a:lnTo>
                    <a:lnTo>
                      <a:pt x="124" y="399"/>
                    </a:lnTo>
                    <a:lnTo>
                      <a:pt x="121" y="405"/>
                    </a:lnTo>
                    <a:lnTo>
                      <a:pt x="121" y="405"/>
                    </a:lnTo>
                    <a:lnTo>
                      <a:pt x="119" y="408"/>
                    </a:lnTo>
                    <a:lnTo>
                      <a:pt x="119" y="408"/>
                    </a:lnTo>
                    <a:lnTo>
                      <a:pt x="119" y="416"/>
                    </a:lnTo>
                    <a:lnTo>
                      <a:pt x="119" y="416"/>
                    </a:lnTo>
                    <a:lnTo>
                      <a:pt x="119" y="419"/>
                    </a:lnTo>
                    <a:lnTo>
                      <a:pt x="120" y="422"/>
                    </a:lnTo>
                    <a:lnTo>
                      <a:pt x="120" y="422"/>
                    </a:lnTo>
                    <a:lnTo>
                      <a:pt x="123" y="423"/>
                    </a:lnTo>
                    <a:lnTo>
                      <a:pt x="127" y="423"/>
                    </a:lnTo>
                    <a:lnTo>
                      <a:pt x="127" y="423"/>
                    </a:lnTo>
                    <a:lnTo>
                      <a:pt x="125" y="420"/>
                    </a:lnTo>
                    <a:lnTo>
                      <a:pt x="124" y="418"/>
                    </a:lnTo>
                    <a:lnTo>
                      <a:pt x="123" y="414"/>
                    </a:lnTo>
                    <a:lnTo>
                      <a:pt x="123" y="411"/>
                    </a:lnTo>
                    <a:lnTo>
                      <a:pt x="123" y="411"/>
                    </a:lnTo>
                    <a:lnTo>
                      <a:pt x="127" y="416"/>
                    </a:lnTo>
                    <a:lnTo>
                      <a:pt x="127" y="416"/>
                    </a:lnTo>
                    <a:lnTo>
                      <a:pt x="132" y="422"/>
                    </a:lnTo>
                    <a:lnTo>
                      <a:pt x="132" y="422"/>
                    </a:lnTo>
                    <a:lnTo>
                      <a:pt x="135" y="426"/>
                    </a:lnTo>
                    <a:lnTo>
                      <a:pt x="136" y="428"/>
                    </a:lnTo>
                    <a:lnTo>
                      <a:pt x="136" y="428"/>
                    </a:lnTo>
                    <a:lnTo>
                      <a:pt x="139" y="430"/>
                    </a:lnTo>
                    <a:lnTo>
                      <a:pt x="139" y="430"/>
                    </a:lnTo>
                    <a:lnTo>
                      <a:pt x="139" y="430"/>
                    </a:lnTo>
                    <a:lnTo>
                      <a:pt x="139" y="430"/>
                    </a:lnTo>
                    <a:lnTo>
                      <a:pt x="140" y="430"/>
                    </a:lnTo>
                    <a:lnTo>
                      <a:pt x="140" y="430"/>
                    </a:lnTo>
                    <a:lnTo>
                      <a:pt x="141" y="430"/>
                    </a:lnTo>
                    <a:lnTo>
                      <a:pt x="141" y="430"/>
                    </a:lnTo>
                    <a:lnTo>
                      <a:pt x="141" y="431"/>
                    </a:lnTo>
                    <a:lnTo>
                      <a:pt x="141" y="431"/>
                    </a:lnTo>
                    <a:lnTo>
                      <a:pt x="143" y="431"/>
                    </a:lnTo>
                    <a:lnTo>
                      <a:pt x="143" y="431"/>
                    </a:lnTo>
                    <a:lnTo>
                      <a:pt x="144" y="431"/>
                    </a:lnTo>
                    <a:lnTo>
                      <a:pt x="144" y="431"/>
                    </a:lnTo>
                    <a:lnTo>
                      <a:pt x="145" y="431"/>
                    </a:lnTo>
                    <a:lnTo>
                      <a:pt x="145" y="431"/>
                    </a:lnTo>
                    <a:lnTo>
                      <a:pt x="147" y="432"/>
                    </a:lnTo>
                    <a:lnTo>
                      <a:pt x="147" y="432"/>
                    </a:lnTo>
                    <a:lnTo>
                      <a:pt x="148" y="432"/>
                    </a:lnTo>
                    <a:lnTo>
                      <a:pt x="148" y="432"/>
                    </a:lnTo>
                    <a:lnTo>
                      <a:pt x="148" y="432"/>
                    </a:lnTo>
                    <a:lnTo>
                      <a:pt x="148" y="432"/>
                    </a:lnTo>
                    <a:lnTo>
                      <a:pt x="149" y="434"/>
                    </a:lnTo>
                    <a:lnTo>
                      <a:pt x="149" y="434"/>
                    </a:lnTo>
                    <a:lnTo>
                      <a:pt x="151" y="434"/>
                    </a:lnTo>
                    <a:lnTo>
                      <a:pt x="151" y="434"/>
                    </a:lnTo>
                    <a:lnTo>
                      <a:pt x="148" y="434"/>
                    </a:lnTo>
                    <a:lnTo>
                      <a:pt x="144" y="434"/>
                    </a:lnTo>
                    <a:lnTo>
                      <a:pt x="144" y="434"/>
                    </a:lnTo>
                    <a:lnTo>
                      <a:pt x="136" y="432"/>
                    </a:lnTo>
                    <a:lnTo>
                      <a:pt x="136" y="432"/>
                    </a:lnTo>
                    <a:lnTo>
                      <a:pt x="133" y="431"/>
                    </a:lnTo>
                    <a:lnTo>
                      <a:pt x="131" y="431"/>
                    </a:lnTo>
                    <a:lnTo>
                      <a:pt x="131" y="431"/>
                    </a:lnTo>
                    <a:lnTo>
                      <a:pt x="127" y="430"/>
                    </a:lnTo>
                    <a:lnTo>
                      <a:pt x="127" y="430"/>
                    </a:lnTo>
                    <a:lnTo>
                      <a:pt x="123" y="428"/>
                    </a:lnTo>
                    <a:lnTo>
                      <a:pt x="120" y="428"/>
                    </a:lnTo>
                    <a:lnTo>
                      <a:pt x="119" y="431"/>
                    </a:lnTo>
                    <a:lnTo>
                      <a:pt x="119" y="431"/>
                    </a:lnTo>
                    <a:lnTo>
                      <a:pt x="117" y="434"/>
                    </a:lnTo>
                    <a:lnTo>
                      <a:pt x="117" y="434"/>
                    </a:lnTo>
                    <a:lnTo>
                      <a:pt x="117" y="436"/>
                    </a:lnTo>
                    <a:lnTo>
                      <a:pt x="117" y="436"/>
                    </a:lnTo>
                    <a:lnTo>
                      <a:pt x="117" y="438"/>
                    </a:lnTo>
                    <a:lnTo>
                      <a:pt x="117" y="438"/>
                    </a:lnTo>
                    <a:lnTo>
                      <a:pt x="116" y="438"/>
                    </a:lnTo>
                    <a:lnTo>
                      <a:pt x="116" y="438"/>
                    </a:lnTo>
                    <a:lnTo>
                      <a:pt x="116" y="440"/>
                    </a:lnTo>
                    <a:lnTo>
                      <a:pt x="116" y="440"/>
                    </a:lnTo>
                    <a:lnTo>
                      <a:pt x="116" y="440"/>
                    </a:lnTo>
                    <a:lnTo>
                      <a:pt x="116" y="440"/>
                    </a:lnTo>
                    <a:lnTo>
                      <a:pt x="116" y="443"/>
                    </a:lnTo>
                    <a:lnTo>
                      <a:pt x="116" y="443"/>
                    </a:lnTo>
                    <a:lnTo>
                      <a:pt x="116" y="444"/>
                    </a:lnTo>
                    <a:lnTo>
                      <a:pt x="116" y="444"/>
                    </a:lnTo>
                    <a:lnTo>
                      <a:pt x="116" y="448"/>
                    </a:lnTo>
                    <a:lnTo>
                      <a:pt x="116" y="448"/>
                    </a:lnTo>
                    <a:lnTo>
                      <a:pt x="116" y="451"/>
                    </a:lnTo>
                    <a:lnTo>
                      <a:pt x="119" y="453"/>
                    </a:lnTo>
                    <a:lnTo>
                      <a:pt x="119" y="453"/>
                    </a:lnTo>
                    <a:lnTo>
                      <a:pt x="119" y="457"/>
                    </a:lnTo>
                    <a:lnTo>
                      <a:pt x="119" y="457"/>
                    </a:lnTo>
                    <a:lnTo>
                      <a:pt x="117" y="461"/>
                    </a:lnTo>
                    <a:lnTo>
                      <a:pt x="117" y="461"/>
                    </a:lnTo>
                    <a:lnTo>
                      <a:pt x="115" y="465"/>
                    </a:lnTo>
                    <a:lnTo>
                      <a:pt x="115" y="465"/>
                    </a:lnTo>
                    <a:lnTo>
                      <a:pt x="115" y="468"/>
                    </a:lnTo>
                    <a:lnTo>
                      <a:pt x="115" y="471"/>
                    </a:lnTo>
                    <a:lnTo>
                      <a:pt x="115" y="471"/>
                    </a:lnTo>
                    <a:lnTo>
                      <a:pt x="117" y="472"/>
                    </a:lnTo>
                    <a:lnTo>
                      <a:pt x="120" y="473"/>
                    </a:lnTo>
                    <a:lnTo>
                      <a:pt x="120" y="473"/>
                    </a:lnTo>
                    <a:lnTo>
                      <a:pt x="121" y="477"/>
                    </a:lnTo>
                    <a:lnTo>
                      <a:pt x="125" y="480"/>
                    </a:lnTo>
                    <a:lnTo>
                      <a:pt x="125" y="480"/>
                    </a:lnTo>
                    <a:lnTo>
                      <a:pt x="129" y="481"/>
                    </a:lnTo>
                    <a:lnTo>
                      <a:pt x="129" y="481"/>
                    </a:lnTo>
                    <a:lnTo>
                      <a:pt x="135" y="485"/>
                    </a:lnTo>
                    <a:lnTo>
                      <a:pt x="136" y="487"/>
                    </a:lnTo>
                    <a:lnTo>
                      <a:pt x="136" y="490"/>
                    </a:lnTo>
                    <a:lnTo>
                      <a:pt x="136" y="490"/>
                    </a:lnTo>
                    <a:lnTo>
                      <a:pt x="136" y="492"/>
                    </a:lnTo>
                    <a:lnTo>
                      <a:pt x="136" y="494"/>
                    </a:lnTo>
                    <a:lnTo>
                      <a:pt x="136" y="494"/>
                    </a:lnTo>
                    <a:lnTo>
                      <a:pt x="137" y="496"/>
                    </a:lnTo>
                    <a:lnTo>
                      <a:pt x="140" y="498"/>
                    </a:lnTo>
                    <a:lnTo>
                      <a:pt x="140" y="498"/>
                    </a:lnTo>
                    <a:lnTo>
                      <a:pt x="140" y="501"/>
                    </a:lnTo>
                    <a:lnTo>
                      <a:pt x="140" y="502"/>
                    </a:lnTo>
                    <a:lnTo>
                      <a:pt x="140" y="502"/>
                    </a:lnTo>
                    <a:lnTo>
                      <a:pt x="140" y="506"/>
                    </a:lnTo>
                    <a:lnTo>
                      <a:pt x="140" y="506"/>
                    </a:lnTo>
                    <a:lnTo>
                      <a:pt x="139" y="508"/>
                    </a:lnTo>
                    <a:lnTo>
                      <a:pt x="136" y="510"/>
                    </a:lnTo>
                    <a:lnTo>
                      <a:pt x="131" y="512"/>
                    </a:lnTo>
                    <a:lnTo>
                      <a:pt x="131" y="512"/>
                    </a:lnTo>
                    <a:lnTo>
                      <a:pt x="129" y="513"/>
                    </a:lnTo>
                    <a:lnTo>
                      <a:pt x="128" y="516"/>
                    </a:lnTo>
                    <a:lnTo>
                      <a:pt x="128" y="516"/>
                    </a:lnTo>
                    <a:lnTo>
                      <a:pt x="127" y="517"/>
                    </a:lnTo>
                    <a:lnTo>
                      <a:pt x="127" y="517"/>
                    </a:lnTo>
                    <a:lnTo>
                      <a:pt x="125" y="520"/>
                    </a:lnTo>
                    <a:lnTo>
                      <a:pt x="125" y="520"/>
                    </a:lnTo>
                    <a:lnTo>
                      <a:pt x="124" y="522"/>
                    </a:lnTo>
                    <a:lnTo>
                      <a:pt x="123" y="524"/>
                    </a:lnTo>
                    <a:lnTo>
                      <a:pt x="123" y="524"/>
                    </a:lnTo>
                    <a:lnTo>
                      <a:pt x="121" y="526"/>
                    </a:lnTo>
                    <a:lnTo>
                      <a:pt x="121" y="526"/>
                    </a:lnTo>
                    <a:lnTo>
                      <a:pt x="120" y="529"/>
                    </a:lnTo>
                    <a:lnTo>
                      <a:pt x="120" y="532"/>
                    </a:lnTo>
                    <a:lnTo>
                      <a:pt x="120" y="532"/>
                    </a:lnTo>
                    <a:lnTo>
                      <a:pt x="119" y="539"/>
                    </a:lnTo>
                    <a:lnTo>
                      <a:pt x="119" y="539"/>
                    </a:lnTo>
                    <a:lnTo>
                      <a:pt x="117" y="542"/>
                    </a:lnTo>
                    <a:lnTo>
                      <a:pt x="115" y="546"/>
                    </a:lnTo>
                    <a:lnTo>
                      <a:pt x="115" y="546"/>
                    </a:lnTo>
                    <a:lnTo>
                      <a:pt x="112" y="550"/>
                    </a:lnTo>
                    <a:lnTo>
                      <a:pt x="112" y="550"/>
                    </a:lnTo>
                    <a:lnTo>
                      <a:pt x="109" y="553"/>
                    </a:lnTo>
                    <a:lnTo>
                      <a:pt x="109" y="553"/>
                    </a:lnTo>
                    <a:lnTo>
                      <a:pt x="108" y="554"/>
                    </a:lnTo>
                    <a:lnTo>
                      <a:pt x="108" y="554"/>
                    </a:lnTo>
                    <a:lnTo>
                      <a:pt x="105" y="557"/>
                    </a:lnTo>
                    <a:lnTo>
                      <a:pt x="104" y="559"/>
                    </a:lnTo>
                    <a:lnTo>
                      <a:pt x="104" y="559"/>
                    </a:lnTo>
                    <a:lnTo>
                      <a:pt x="104" y="566"/>
                    </a:lnTo>
                    <a:lnTo>
                      <a:pt x="104" y="566"/>
                    </a:lnTo>
                    <a:lnTo>
                      <a:pt x="103" y="567"/>
                    </a:lnTo>
                    <a:lnTo>
                      <a:pt x="101" y="570"/>
                    </a:lnTo>
                    <a:lnTo>
                      <a:pt x="101" y="570"/>
                    </a:lnTo>
                    <a:lnTo>
                      <a:pt x="101" y="574"/>
                    </a:lnTo>
                    <a:lnTo>
                      <a:pt x="101" y="578"/>
                    </a:lnTo>
                    <a:lnTo>
                      <a:pt x="101" y="578"/>
                    </a:lnTo>
                    <a:lnTo>
                      <a:pt x="101" y="580"/>
                    </a:lnTo>
                    <a:lnTo>
                      <a:pt x="103" y="583"/>
                    </a:lnTo>
                    <a:lnTo>
                      <a:pt x="103" y="583"/>
                    </a:lnTo>
                    <a:lnTo>
                      <a:pt x="104" y="586"/>
                    </a:lnTo>
                    <a:lnTo>
                      <a:pt x="105" y="588"/>
                    </a:lnTo>
                    <a:lnTo>
                      <a:pt x="105" y="588"/>
                    </a:lnTo>
                    <a:lnTo>
                      <a:pt x="105" y="590"/>
                    </a:lnTo>
                    <a:lnTo>
                      <a:pt x="104" y="592"/>
                    </a:lnTo>
                    <a:lnTo>
                      <a:pt x="103" y="592"/>
                    </a:lnTo>
                    <a:lnTo>
                      <a:pt x="100" y="591"/>
                    </a:lnTo>
                    <a:lnTo>
                      <a:pt x="100" y="591"/>
                    </a:lnTo>
                    <a:lnTo>
                      <a:pt x="100" y="587"/>
                    </a:lnTo>
                    <a:lnTo>
                      <a:pt x="100" y="584"/>
                    </a:lnTo>
                    <a:lnTo>
                      <a:pt x="100" y="584"/>
                    </a:lnTo>
                    <a:lnTo>
                      <a:pt x="99" y="580"/>
                    </a:lnTo>
                    <a:lnTo>
                      <a:pt x="99" y="580"/>
                    </a:lnTo>
                    <a:lnTo>
                      <a:pt x="97" y="578"/>
                    </a:lnTo>
                    <a:lnTo>
                      <a:pt x="97" y="578"/>
                    </a:lnTo>
                    <a:lnTo>
                      <a:pt x="97" y="576"/>
                    </a:lnTo>
                    <a:lnTo>
                      <a:pt x="96" y="576"/>
                    </a:lnTo>
                    <a:lnTo>
                      <a:pt x="93" y="576"/>
                    </a:lnTo>
                    <a:lnTo>
                      <a:pt x="93" y="576"/>
                    </a:lnTo>
                    <a:lnTo>
                      <a:pt x="90" y="578"/>
                    </a:lnTo>
                    <a:lnTo>
                      <a:pt x="88" y="582"/>
                    </a:lnTo>
                    <a:lnTo>
                      <a:pt x="88" y="582"/>
                    </a:lnTo>
                    <a:lnTo>
                      <a:pt x="88" y="587"/>
                    </a:lnTo>
                    <a:lnTo>
                      <a:pt x="88" y="587"/>
                    </a:lnTo>
                    <a:lnTo>
                      <a:pt x="88" y="591"/>
                    </a:lnTo>
                    <a:lnTo>
                      <a:pt x="88" y="591"/>
                    </a:lnTo>
                    <a:lnTo>
                      <a:pt x="90" y="594"/>
                    </a:lnTo>
                    <a:lnTo>
                      <a:pt x="91" y="598"/>
                    </a:lnTo>
                    <a:lnTo>
                      <a:pt x="91" y="598"/>
                    </a:lnTo>
                    <a:lnTo>
                      <a:pt x="92" y="600"/>
                    </a:lnTo>
                    <a:lnTo>
                      <a:pt x="95" y="604"/>
                    </a:lnTo>
                    <a:lnTo>
                      <a:pt x="95" y="604"/>
                    </a:lnTo>
                    <a:lnTo>
                      <a:pt x="99" y="610"/>
                    </a:lnTo>
                    <a:lnTo>
                      <a:pt x="99" y="610"/>
                    </a:lnTo>
                    <a:lnTo>
                      <a:pt x="100" y="611"/>
                    </a:lnTo>
                    <a:lnTo>
                      <a:pt x="100" y="611"/>
                    </a:lnTo>
                    <a:lnTo>
                      <a:pt x="101" y="614"/>
                    </a:lnTo>
                    <a:lnTo>
                      <a:pt x="101" y="614"/>
                    </a:lnTo>
                    <a:lnTo>
                      <a:pt x="105" y="616"/>
                    </a:lnTo>
                    <a:lnTo>
                      <a:pt x="105" y="616"/>
                    </a:lnTo>
                    <a:lnTo>
                      <a:pt x="108" y="619"/>
                    </a:lnTo>
                    <a:lnTo>
                      <a:pt x="111" y="623"/>
                    </a:lnTo>
                    <a:lnTo>
                      <a:pt x="111" y="623"/>
                    </a:lnTo>
                    <a:lnTo>
                      <a:pt x="109" y="625"/>
                    </a:lnTo>
                    <a:lnTo>
                      <a:pt x="109" y="627"/>
                    </a:lnTo>
                    <a:lnTo>
                      <a:pt x="108" y="628"/>
                    </a:lnTo>
                    <a:lnTo>
                      <a:pt x="109" y="631"/>
                    </a:lnTo>
                    <a:lnTo>
                      <a:pt x="109" y="631"/>
                    </a:lnTo>
                    <a:lnTo>
                      <a:pt x="112" y="633"/>
                    </a:lnTo>
                    <a:lnTo>
                      <a:pt x="113" y="635"/>
                    </a:lnTo>
                    <a:lnTo>
                      <a:pt x="113" y="635"/>
                    </a:lnTo>
                    <a:lnTo>
                      <a:pt x="116" y="636"/>
                    </a:lnTo>
                    <a:lnTo>
                      <a:pt x="116" y="635"/>
                    </a:lnTo>
                    <a:lnTo>
                      <a:pt x="117" y="633"/>
                    </a:lnTo>
                    <a:lnTo>
                      <a:pt x="117" y="627"/>
                    </a:lnTo>
                    <a:lnTo>
                      <a:pt x="117" y="627"/>
                    </a:lnTo>
                    <a:lnTo>
                      <a:pt x="116" y="624"/>
                    </a:lnTo>
                    <a:lnTo>
                      <a:pt x="115" y="621"/>
                    </a:lnTo>
                    <a:lnTo>
                      <a:pt x="115" y="621"/>
                    </a:lnTo>
                    <a:lnTo>
                      <a:pt x="111" y="612"/>
                    </a:lnTo>
                    <a:lnTo>
                      <a:pt x="111" y="612"/>
                    </a:lnTo>
                    <a:lnTo>
                      <a:pt x="111" y="611"/>
                    </a:lnTo>
                    <a:lnTo>
                      <a:pt x="111" y="608"/>
                    </a:lnTo>
                    <a:lnTo>
                      <a:pt x="111" y="608"/>
                    </a:lnTo>
                    <a:lnTo>
                      <a:pt x="113" y="607"/>
                    </a:lnTo>
                    <a:lnTo>
                      <a:pt x="113" y="607"/>
                    </a:lnTo>
                    <a:lnTo>
                      <a:pt x="115" y="603"/>
                    </a:lnTo>
                    <a:lnTo>
                      <a:pt x="116" y="602"/>
                    </a:lnTo>
                    <a:lnTo>
                      <a:pt x="119" y="600"/>
                    </a:lnTo>
                    <a:lnTo>
                      <a:pt x="119" y="600"/>
                    </a:lnTo>
                    <a:lnTo>
                      <a:pt x="121" y="600"/>
                    </a:lnTo>
                    <a:lnTo>
                      <a:pt x="124" y="600"/>
                    </a:lnTo>
                    <a:lnTo>
                      <a:pt x="124" y="600"/>
                    </a:lnTo>
                    <a:lnTo>
                      <a:pt x="125" y="603"/>
                    </a:lnTo>
                    <a:lnTo>
                      <a:pt x="127" y="606"/>
                    </a:lnTo>
                    <a:lnTo>
                      <a:pt x="128" y="606"/>
                    </a:lnTo>
                    <a:lnTo>
                      <a:pt x="128" y="606"/>
                    </a:lnTo>
                    <a:lnTo>
                      <a:pt x="131" y="607"/>
                    </a:lnTo>
                    <a:lnTo>
                      <a:pt x="131" y="607"/>
                    </a:lnTo>
                    <a:lnTo>
                      <a:pt x="135" y="610"/>
                    </a:lnTo>
                    <a:lnTo>
                      <a:pt x="135" y="610"/>
                    </a:lnTo>
                    <a:lnTo>
                      <a:pt x="139" y="612"/>
                    </a:lnTo>
                    <a:lnTo>
                      <a:pt x="143" y="614"/>
                    </a:lnTo>
                    <a:lnTo>
                      <a:pt x="143" y="614"/>
                    </a:lnTo>
                    <a:lnTo>
                      <a:pt x="144" y="616"/>
                    </a:lnTo>
                    <a:lnTo>
                      <a:pt x="145" y="620"/>
                    </a:lnTo>
                    <a:lnTo>
                      <a:pt x="145" y="620"/>
                    </a:lnTo>
                    <a:lnTo>
                      <a:pt x="148" y="621"/>
                    </a:lnTo>
                    <a:lnTo>
                      <a:pt x="148" y="621"/>
                    </a:lnTo>
                    <a:lnTo>
                      <a:pt x="151" y="625"/>
                    </a:lnTo>
                    <a:lnTo>
                      <a:pt x="151" y="625"/>
                    </a:lnTo>
                    <a:lnTo>
                      <a:pt x="153" y="627"/>
                    </a:lnTo>
                    <a:lnTo>
                      <a:pt x="157" y="627"/>
                    </a:lnTo>
                    <a:lnTo>
                      <a:pt x="157" y="627"/>
                    </a:lnTo>
                    <a:lnTo>
                      <a:pt x="161" y="628"/>
                    </a:lnTo>
                    <a:lnTo>
                      <a:pt x="164" y="627"/>
                    </a:lnTo>
                    <a:lnTo>
                      <a:pt x="164" y="627"/>
                    </a:lnTo>
                    <a:lnTo>
                      <a:pt x="165" y="625"/>
                    </a:lnTo>
                    <a:lnTo>
                      <a:pt x="165" y="623"/>
                    </a:lnTo>
                    <a:lnTo>
                      <a:pt x="165" y="623"/>
                    </a:lnTo>
                    <a:lnTo>
                      <a:pt x="164" y="620"/>
                    </a:lnTo>
                    <a:lnTo>
                      <a:pt x="164" y="616"/>
                    </a:lnTo>
                    <a:lnTo>
                      <a:pt x="164" y="616"/>
                    </a:lnTo>
                    <a:lnTo>
                      <a:pt x="164" y="615"/>
                    </a:lnTo>
                    <a:lnTo>
                      <a:pt x="164" y="614"/>
                    </a:lnTo>
                    <a:lnTo>
                      <a:pt x="164" y="614"/>
                    </a:lnTo>
                    <a:lnTo>
                      <a:pt x="165" y="611"/>
                    </a:lnTo>
                    <a:lnTo>
                      <a:pt x="165" y="611"/>
                    </a:lnTo>
                    <a:lnTo>
                      <a:pt x="164" y="608"/>
                    </a:lnTo>
                    <a:lnTo>
                      <a:pt x="163" y="606"/>
                    </a:lnTo>
                    <a:lnTo>
                      <a:pt x="163" y="606"/>
                    </a:lnTo>
                    <a:lnTo>
                      <a:pt x="160" y="604"/>
                    </a:lnTo>
                    <a:lnTo>
                      <a:pt x="159" y="600"/>
                    </a:lnTo>
                    <a:lnTo>
                      <a:pt x="159" y="600"/>
                    </a:lnTo>
                    <a:lnTo>
                      <a:pt x="159" y="599"/>
                    </a:lnTo>
                    <a:lnTo>
                      <a:pt x="159" y="598"/>
                    </a:lnTo>
                    <a:lnTo>
                      <a:pt x="159" y="598"/>
                    </a:lnTo>
                    <a:lnTo>
                      <a:pt x="159" y="596"/>
                    </a:lnTo>
                    <a:lnTo>
                      <a:pt x="161" y="594"/>
                    </a:lnTo>
                    <a:lnTo>
                      <a:pt x="161" y="594"/>
                    </a:lnTo>
                    <a:lnTo>
                      <a:pt x="163" y="596"/>
                    </a:lnTo>
                    <a:lnTo>
                      <a:pt x="163" y="596"/>
                    </a:lnTo>
                    <a:lnTo>
                      <a:pt x="164" y="599"/>
                    </a:lnTo>
                    <a:lnTo>
                      <a:pt x="164" y="599"/>
                    </a:lnTo>
                    <a:lnTo>
                      <a:pt x="165" y="602"/>
                    </a:lnTo>
                    <a:lnTo>
                      <a:pt x="165" y="602"/>
                    </a:lnTo>
                    <a:lnTo>
                      <a:pt x="169" y="603"/>
                    </a:lnTo>
                    <a:lnTo>
                      <a:pt x="169" y="603"/>
                    </a:lnTo>
                    <a:lnTo>
                      <a:pt x="172" y="604"/>
                    </a:lnTo>
                    <a:lnTo>
                      <a:pt x="173" y="604"/>
                    </a:lnTo>
                    <a:lnTo>
                      <a:pt x="175" y="603"/>
                    </a:lnTo>
                    <a:lnTo>
                      <a:pt x="175" y="603"/>
                    </a:lnTo>
                    <a:lnTo>
                      <a:pt x="175" y="602"/>
                    </a:lnTo>
                    <a:lnTo>
                      <a:pt x="176" y="602"/>
                    </a:lnTo>
                    <a:lnTo>
                      <a:pt x="176" y="602"/>
                    </a:lnTo>
                    <a:lnTo>
                      <a:pt x="177" y="602"/>
                    </a:lnTo>
                    <a:lnTo>
                      <a:pt x="177" y="603"/>
                    </a:lnTo>
                    <a:lnTo>
                      <a:pt x="177" y="603"/>
                    </a:lnTo>
                    <a:lnTo>
                      <a:pt x="177" y="606"/>
                    </a:lnTo>
                    <a:lnTo>
                      <a:pt x="177" y="608"/>
                    </a:lnTo>
                    <a:lnTo>
                      <a:pt x="177" y="608"/>
                    </a:lnTo>
                    <a:lnTo>
                      <a:pt x="180" y="610"/>
                    </a:lnTo>
                    <a:lnTo>
                      <a:pt x="181" y="611"/>
                    </a:lnTo>
                    <a:lnTo>
                      <a:pt x="181" y="611"/>
                    </a:lnTo>
                    <a:lnTo>
                      <a:pt x="183" y="614"/>
                    </a:lnTo>
                    <a:lnTo>
                      <a:pt x="185" y="615"/>
                    </a:lnTo>
                    <a:lnTo>
                      <a:pt x="185" y="615"/>
                    </a:lnTo>
                    <a:lnTo>
                      <a:pt x="187" y="614"/>
                    </a:lnTo>
                    <a:lnTo>
                      <a:pt x="188" y="614"/>
                    </a:lnTo>
                    <a:lnTo>
                      <a:pt x="188" y="611"/>
                    </a:lnTo>
                    <a:lnTo>
                      <a:pt x="188" y="611"/>
                    </a:lnTo>
                    <a:lnTo>
                      <a:pt x="188" y="607"/>
                    </a:lnTo>
                    <a:lnTo>
                      <a:pt x="189" y="606"/>
                    </a:lnTo>
                    <a:lnTo>
                      <a:pt x="191" y="606"/>
                    </a:lnTo>
                    <a:lnTo>
                      <a:pt x="191" y="606"/>
                    </a:lnTo>
                    <a:lnTo>
                      <a:pt x="192" y="606"/>
                    </a:lnTo>
                    <a:lnTo>
                      <a:pt x="192" y="608"/>
                    </a:lnTo>
                    <a:lnTo>
                      <a:pt x="192" y="611"/>
                    </a:lnTo>
                    <a:lnTo>
                      <a:pt x="192" y="611"/>
                    </a:lnTo>
                    <a:lnTo>
                      <a:pt x="193" y="614"/>
                    </a:lnTo>
                    <a:lnTo>
                      <a:pt x="195" y="615"/>
                    </a:lnTo>
                    <a:lnTo>
                      <a:pt x="195" y="615"/>
                    </a:lnTo>
                    <a:lnTo>
                      <a:pt x="200" y="615"/>
                    </a:lnTo>
                    <a:lnTo>
                      <a:pt x="200" y="615"/>
                    </a:lnTo>
                    <a:lnTo>
                      <a:pt x="201" y="612"/>
                    </a:lnTo>
                    <a:lnTo>
                      <a:pt x="201" y="612"/>
                    </a:lnTo>
                    <a:lnTo>
                      <a:pt x="205" y="611"/>
                    </a:lnTo>
                    <a:lnTo>
                      <a:pt x="205" y="611"/>
                    </a:lnTo>
                    <a:lnTo>
                      <a:pt x="208" y="610"/>
                    </a:lnTo>
                    <a:lnTo>
                      <a:pt x="208" y="610"/>
                    </a:lnTo>
                    <a:lnTo>
                      <a:pt x="209" y="608"/>
                    </a:lnTo>
                    <a:lnTo>
                      <a:pt x="211" y="608"/>
                    </a:lnTo>
                    <a:lnTo>
                      <a:pt x="211" y="608"/>
                    </a:lnTo>
                    <a:lnTo>
                      <a:pt x="212" y="607"/>
                    </a:lnTo>
                    <a:lnTo>
                      <a:pt x="212" y="606"/>
                    </a:lnTo>
                    <a:lnTo>
                      <a:pt x="211" y="603"/>
                    </a:lnTo>
                    <a:lnTo>
                      <a:pt x="211" y="603"/>
                    </a:lnTo>
                    <a:lnTo>
                      <a:pt x="212" y="599"/>
                    </a:lnTo>
                    <a:lnTo>
                      <a:pt x="212" y="599"/>
                    </a:lnTo>
                    <a:lnTo>
                      <a:pt x="212" y="596"/>
                    </a:lnTo>
                    <a:lnTo>
                      <a:pt x="212" y="596"/>
                    </a:lnTo>
                    <a:lnTo>
                      <a:pt x="213" y="598"/>
                    </a:lnTo>
                    <a:lnTo>
                      <a:pt x="213" y="599"/>
                    </a:lnTo>
                    <a:lnTo>
                      <a:pt x="215" y="600"/>
                    </a:lnTo>
                    <a:lnTo>
                      <a:pt x="216" y="600"/>
                    </a:lnTo>
                    <a:lnTo>
                      <a:pt x="216" y="600"/>
                    </a:lnTo>
                    <a:lnTo>
                      <a:pt x="220" y="600"/>
                    </a:lnTo>
                    <a:lnTo>
                      <a:pt x="220" y="600"/>
                    </a:lnTo>
                    <a:lnTo>
                      <a:pt x="223" y="599"/>
                    </a:lnTo>
                    <a:lnTo>
                      <a:pt x="224" y="596"/>
                    </a:lnTo>
                    <a:lnTo>
                      <a:pt x="224" y="596"/>
                    </a:lnTo>
                    <a:lnTo>
                      <a:pt x="229" y="598"/>
                    </a:lnTo>
                    <a:lnTo>
                      <a:pt x="233" y="598"/>
                    </a:lnTo>
                    <a:lnTo>
                      <a:pt x="235" y="596"/>
                    </a:lnTo>
                    <a:lnTo>
                      <a:pt x="235" y="596"/>
                    </a:lnTo>
                    <a:lnTo>
                      <a:pt x="236" y="591"/>
                    </a:lnTo>
                    <a:lnTo>
                      <a:pt x="236" y="591"/>
                    </a:lnTo>
                    <a:lnTo>
                      <a:pt x="236" y="590"/>
                    </a:lnTo>
                    <a:lnTo>
                      <a:pt x="235" y="588"/>
                    </a:lnTo>
                    <a:lnTo>
                      <a:pt x="235" y="588"/>
                    </a:lnTo>
                    <a:lnTo>
                      <a:pt x="233" y="586"/>
                    </a:lnTo>
                    <a:lnTo>
                      <a:pt x="235" y="582"/>
                    </a:lnTo>
                    <a:lnTo>
                      <a:pt x="235" y="582"/>
                    </a:lnTo>
                    <a:lnTo>
                      <a:pt x="235" y="580"/>
                    </a:lnTo>
                    <a:lnTo>
                      <a:pt x="236" y="580"/>
                    </a:lnTo>
                    <a:lnTo>
                      <a:pt x="236" y="580"/>
                    </a:lnTo>
                    <a:lnTo>
                      <a:pt x="239" y="582"/>
                    </a:lnTo>
                    <a:lnTo>
                      <a:pt x="239" y="582"/>
                    </a:lnTo>
                    <a:lnTo>
                      <a:pt x="240" y="580"/>
                    </a:lnTo>
                    <a:lnTo>
                      <a:pt x="240" y="580"/>
                    </a:lnTo>
                    <a:lnTo>
                      <a:pt x="244" y="580"/>
                    </a:lnTo>
                    <a:lnTo>
                      <a:pt x="244" y="580"/>
                    </a:lnTo>
                    <a:lnTo>
                      <a:pt x="248" y="580"/>
                    </a:lnTo>
                    <a:lnTo>
                      <a:pt x="248" y="580"/>
                    </a:lnTo>
                    <a:lnTo>
                      <a:pt x="250" y="580"/>
                    </a:lnTo>
                    <a:lnTo>
                      <a:pt x="254" y="582"/>
                    </a:lnTo>
                    <a:lnTo>
                      <a:pt x="254" y="582"/>
                    </a:lnTo>
                    <a:lnTo>
                      <a:pt x="261" y="582"/>
                    </a:lnTo>
                    <a:lnTo>
                      <a:pt x="261" y="582"/>
                    </a:lnTo>
                    <a:lnTo>
                      <a:pt x="266" y="580"/>
                    </a:lnTo>
                    <a:lnTo>
                      <a:pt x="266" y="580"/>
                    </a:lnTo>
                    <a:lnTo>
                      <a:pt x="270" y="580"/>
                    </a:lnTo>
                    <a:lnTo>
                      <a:pt x="273" y="582"/>
                    </a:lnTo>
                    <a:lnTo>
                      <a:pt x="273" y="582"/>
                    </a:lnTo>
                    <a:lnTo>
                      <a:pt x="276" y="582"/>
                    </a:lnTo>
                    <a:lnTo>
                      <a:pt x="277" y="580"/>
                    </a:lnTo>
                    <a:lnTo>
                      <a:pt x="277" y="580"/>
                    </a:lnTo>
                    <a:lnTo>
                      <a:pt x="278" y="580"/>
                    </a:lnTo>
                    <a:lnTo>
                      <a:pt x="278" y="580"/>
                    </a:lnTo>
                    <a:lnTo>
                      <a:pt x="278" y="580"/>
                    </a:lnTo>
                    <a:lnTo>
                      <a:pt x="278" y="580"/>
                    </a:lnTo>
                    <a:lnTo>
                      <a:pt x="280" y="579"/>
                    </a:lnTo>
                    <a:lnTo>
                      <a:pt x="282" y="579"/>
                    </a:lnTo>
                    <a:lnTo>
                      <a:pt x="282" y="579"/>
                    </a:lnTo>
                    <a:lnTo>
                      <a:pt x="282" y="579"/>
                    </a:lnTo>
                    <a:lnTo>
                      <a:pt x="284" y="578"/>
                    </a:lnTo>
                    <a:close/>
                  </a:path>
                </a:pathLst>
              </a:custGeom>
              <a:solidFill>
                <a:schemeClr val="accent6"/>
              </a:solidFill>
              <a:ln w="3175">
                <a:solidFill>
                  <a:schemeClr val="tx1">
                    <a:lumMod val="20000"/>
                    <a:lumOff val="80000"/>
                  </a:schemeClr>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28" name="Rectangle 295">
                <a:extLst>
                  <a:ext uri="{FF2B5EF4-FFF2-40B4-BE49-F238E27FC236}">
                    <a16:creationId xmlns:a16="http://schemas.microsoft.com/office/drawing/2014/main" xmlns="" id="{D60C2B89-D83E-4390-8E73-2FBACAAFD96B}"/>
                  </a:ext>
                </a:extLst>
              </p:cNvPr>
              <p:cNvSpPr>
                <a:spLocks noChangeArrowheads="1"/>
              </p:cNvSpPr>
              <p:nvPr/>
            </p:nvSpPr>
            <p:spPr bwMode="auto">
              <a:xfrm>
                <a:off x="4673159" y="3651858"/>
                <a:ext cx="1921" cy="7684"/>
              </a:xfrm>
              <a:prstGeom prst="rect">
                <a:avLst/>
              </a:prstGeom>
              <a:solidFill>
                <a:schemeClr val="accent6"/>
              </a:solidFill>
              <a:ln w="3175">
                <a:solidFill>
                  <a:schemeClr val="tx1">
                    <a:lumMod val="20000"/>
                    <a:lumOff val="80000"/>
                  </a:schemeClr>
                </a:solidFill>
                <a:miter lim="800000"/>
                <a:headEnd/>
                <a:tailEnd/>
              </a:ln>
              <a:extLst/>
            </p:spPr>
            <p:txBody>
              <a:bodyPr vert="horz" wrap="square" lIns="91440" tIns="45720" rIns="91440" bIns="45720" numCol="1" anchor="t" anchorCtr="0" compatLnSpc="1">
                <a:prstTxWarp prst="textNoShape">
                  <a:avLst/>
                </a:prstTxWarp>
              </a:bodyPr>
              <a:lstStyle/>
              <a:p>
                <a:endParaRPr lang="en-GB"/>
              </a:p>
            </p:txBody>
          </p:sp>
          <p:sp>
            <p:nvSpPr>
              <p:cNvPr id="129" name="Freeform 296">
                <a:extLst>
                  <a:ext uri="{FF2B5EF4-FFF2-40B4-BE49-F238E27FC236}">
                    <a16:creationId xmlns:a16="http://schemas.microsoft.com/office/drawing/2014/main" xmlns="" id="{D53D2831-6CC5-4C87-8A54-290ABE25F5FE}"/>
                  </a:ext>
                </a:extLst>
              </p:cNvPr>
              <p:cNvSpPr>
                <a:spLocks/>
              </p:cNvSpPr>
              <p:nvPr/>
            </p:nvSpPr>
            <p:spPr bwMode="auto">
              <a:xfrm>
                <a:off x="4263997" y="3334902"/>
                <a:ext cx="737644" cy="1221723"/>
              </a:xfrm>
              <a:custGeom>
                <a:avLst/>
                <a:gdLst>
                  <a:gd name="T0" fmla="*/ 333 w 384"/>
                  <a:gd name="T1" fmla="*/ 517 h 636"/>
                  <a:gd name="T2" fmla="*/ 358 w 384"/>
                  <a:gd name="T3" fmla="*/ 465 h 636"/>
                  <a:gd name="T4" fmla="*/ 334 w 384"/>
                  <a:gd name="T5" fmla="*/ 420 h 636"/>
                  <a:gd name="T6" fmla="*/ 248 w 384"/>
                  <a:gd name="T7" fmla="*/ 422 h 636"/>
                  <a:gd name="T8" fmla="*/ 269 w 384"/>
                  <a:gd name="T9" fmla="*/ 408 h 636"/>
                  <a:gd name="T10" fmla="*/ 298 w 384"/>
                  <a:gd name="T11" fmla="*/ 360 h 636"/>
                  <a:gd name="T12" fmla="*/ 282 w 384"/>
                  <a:gd name="T13" fmla="*/ 348 h 636"/>
                  <a:gd name="T14" fmla="*/ 333 w 384"/>
                  <a:gd name="T15" fmla="*/ 300 h 636"/>
                  <a:gd name="T16" fmla="*/ 368 w 384"/>
                  <a:gd name="T17" fmla="*/ 207 h 636"/>
                  <a:gd name="T18" fmla="*/ 341 w 384"/>
                  <a:gd name="T19" fmla="*/ 155 h 636"/>
                  <a:gd name="T20" fmla="*/ 246 w 384"/>
                  <a:gd name="T21" fmla="*/ 149 h 636"/>
                  <a:gd name="T22" fmla="*/ 213 w 384"/>
                  <a:gd name="T23" fmla="*/ 165 h 636"/>
                  <a:gd name="T24" fmla="*/ 180 w 384"/>
                  <a:gd name="T25" fmla="*/ 173 h 636"/>
                  <a:gd name="T26" fmla="*/ 180 w 384"/>
                  <a:gd name="T27" fmla="*/ 155 h 636"/>
                  <a:gd name="T28" fmla="*/ 193 w 384"/>
                  <a:gd name="T29" fmla="*/ 132 h 636"/>
                  <a:gd name="T30" fmla="*/ 193 w 384"/>
                  <a:gd name="T31" fmla="*/ 121 h 636"/>
                  <a:gd name="T32" fmla="*/ 237 w 384"/>
                  <a:gd name="T33" fmla="*/ 70 h 636"/>
                  <a:gd name="T34" fmla="*/ 270 w 384"/>
                  <a:gd name="T35" fmla="*/ 9 h 636"/>
                  <a:gd name="T36" fmla="*/ 224 w 384"/>
                  <a:gd name="T37" fmla="*/ 8 h 636"/>
                  <a:gd name="T38" fmla="*/ 172 w 384"/>
                  <a:gd name="T39" fmla="*/ 22 h 636"/>
                  <a:gd name="T40" fmla="*/ 129 w 384"/>
                  <a:gd name="T41" fmla="*/ 36 h 636"/>
                  <a:gd name="T42" fmla="*/ 101 w 384"/>
                  <a:gd name="T43" fmla="*/ 26 h 636"/>
                  <a:gd name="T44" fmla="*/ 100 w 384"/>
                  <a:gd name="T45" fmla="*/ 61 h 636"/>
                  <a:gd name="T46" fmla="*/ 76 w 384"/>
                  <a:gd name="T47" fmla="*/ 69 h 636"/>
                  <a:gd name="T48" fmla="*/ 76 w 384"/>
                  <a:gd name="T49" fmla="*/ 104 h 636"/>
                  <a:gd name="T50" fmla="*/ 78 w 384"/>
                  <a:gd name="T51" fmla="*/ 118 h 636"/>
                  <a:gd name="T52" fmla="*/ 60 w 384"/>
                  <a:gd name="T53" fmla="*/ 120 h 636"/>
                  <a:gd name="T54" fmla="*/ 40 w 384"/>
                  <a:gd name="T55" fmla="*/ 141 h 636"/>
                  <a:gd name="T56" fmla="*/ 54 w 384"/>
                  <a:gd name="T57" fmla="*/ 177 h 636"/>
                  <a:gd name="T58" fmla="*/ 39 w 384"/>
                  <a:gd name="T59" fmla="*/ 201 h 636"/>
                  <a:gd name="T60" fmla="*/ 54 w 384"/>
                  <a:gd name="T61" fmla="*/ 209 h 636"/>
                  <a:gd name="T62" fmla="*/ 55 w 384"/>
                  <a:gd name="T63" fmla="*/ 227 h 636"/>
                  <a:gd name="T64" fmla="*/ 46 w 384"/>
                  <a:gd name="T65" fmla="*/ 256 h 636"/>
                  <a:gd name="T66" fmla="*/ 42 w 384"/>
                  <a:gd name="T67" fmla="*/ 285 h 636"/>
                  <a:gd name="T68" fmla="*/ 11 w 384"/>
                  <a:gd name="T69" fmla="*/ 300 h 636"/>
                  <a:gd name="T70" fmla="*/ 46 w 384"/>
                  <a:gd name="T71" fmla="*/ 311 h 636"/>
                  <a:gd name="T72" fmla="*/ 43 w 384"/>
                  <a:gd name="T73" fmla="*/ 333 h 636"/>
                  <a:gd name="T74" fmla="*/ 95 w 384"/>
                  <a:gd name="T75" fmla="*/ 295 h 636"/>
                  <a:gd name="T76" fmla="*/ 72 w 384"/>
                  <a:gd name="T77" fmla="*/ 333 h 636"/>
                  <a:gd name="T78" fmla="*/ 91 w 384"/>
                  <a:gd name="T79" fmla="*/ 345 h 636"/>
                  <a:gd name="T80" fmla="*/ 67 w 384"/>
                  <a:gd name="T81" fmla="*/ 354 h 636"/>
                  <a:gd name="T82" fmla="*/ 54 w 384"/>
                  <a:gd name="T83" fmla="*/ 382 h 636"/>
                  <a:gd name="T84" fmla="*/ 51 w 384"/>
                  <a:gd name="T85" fmla="*/ 411 h 636"/>
                  <a:gd name="T86" fmla="*/ 48 w 384"/>
                  <a:gd name="T87" fmla="*/ 442 h 636"/>
                  <a:gd name="T88" fmla="*/ 40 w 384"/>
                  <a:gd name="T89" fmla="*/ 512 h 636"/>
                  <a:gd name="T90" fmla="*/ 60 w 384"/>
                  <a:gd name="T91" fmla="*/ 501 h 636"/>
                  <a:gd name="T92" fmla="*/ 70 w 384"/>
                  <a:gd name="T93" fmla="*/ 436 h 636"/>
                  <a:gd name="T94" fmla="*/ 101 w 384"/>
                  <a:gd name="T95" fmla="*/ 385 h 636"/>
                  <a:gd name="T96" fmla="*/ 79 w 384"/>
                  <a:gd name="T97" fmla="*/ 439 h 636"/>
                  <a:gd name="T98" fmla="*/ 101 w 384"/>
                  <a:gd name="T99" fmla="*/ 435 h 636"/>
                  <a:gd name="T100" fmla="*/ 120 w 384"/>
                  <a:gd name="T101" fmla="*/ 401 h 636"/>
                  <a:gd name="T102" fmla="*/ 136 w 384"/>
                  <a:gd name="T103" fmla="*/ 428 h 636"/>
                  <a:gd name="T104" fmla="*/ 127 w 384"/>
                  <a:gd name="T105" fmla="*/ 430 h 636"/>
                  <a:gd name="T106" fmla="*/ 120 w 384"/>
                  <a:gd name="T107" fmla="*/ 473 h 636"/>
                  <a:gd name="T108" fmla="*/ 121 w 384"/>
                  <a:gd name="T109" fmla="*/ 526 h 636"/>
                  <a:gd name="T110" fmla="*/ 100 w 384"/>
                  <a:gd name="T111" fmla="*/ 591 h 636"/>
                  <a:gd name="T112" fmla="*/ 111 w 384"/>
                  <a:gd name="T113" fmla="*/ 623 h 636"/>
                  <a:gd name="T114" fmla="*/ 131 w 384"/>
                  <a:gd name="T115" fmla="*/ 607 h 636"/>
                  <a:gd name="T116" fmla="*/ 159 w 384"/>
                  <a:gd name="T117" fmla="*/ 599 h 636"/>
                  <a:gd name="T118" fmla="*/ 188 w 384"/>
                  <a:gd name="T119" fmla="*/ 611 h 636"/>
                  <a:gd name="T120" fmla="*/ 220 w 384"/>
                  <a:gd name="T121" fmla="*/ 600 h 636"/>
                  <a:gd name="T122" fmla="*/ 273 w 384"/>
                  <a:gd name="T123" fmla="*/ 582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636">
                    <a:moveTo>
                      <a:pt x="284" y="578"/>
                    </a:moveTo>
                    <a:lnTo>
                      <a:pt x="284" y="578"/>
                    </a:lnTo>
                    <a:lnTo>
                      <a:pt x="285" y="576"/>
                    </a:lnTo>
                    <a:lnTo>
                      <a:pt x="285" y="575"/>
                    </a:lnTo>
                    <a:lnTo>
                      <a:pt x="286" y="571"/>
                    </a:lnTo>
                    <a:lnTo>
                      <a:pt x="286" y="571"/>
                    </a:lnTo>
                    <a:lnTo>
                      <a:pt x="288" y="569"/>
                    </a:lnTo>
                    <a:lnTo>
                      <a:pt x="289" y="569"/>
                    </a:lnTo>
                    <a:lnTo>
                      <a:pt x="293" y="567"/>
                    </a:lnTo>
                    <a:lnTo>
                      <a:pt x="293" y="567"/>
                    </a:lnTo>
                    <a:lnTo>
                      <a:pt x="296" y="566"/>
                    </a:lnTo>
                    <a:lnTo>
                      <a:pt x="297" y="565"/>
                    </a:lnTo>
                    <a:lnTo>
                      <a:pt x="300" y="561"/>
                    </a:lnTo>
                    <a:lnTo>
                      <a:pt x="300" y="561"/>
                    </a:lnTo>
                    <a:lnTo>
                      <a:pt x="304" y="557"/>
                    </a:lnTo>
                    <a:lnTo>
                      <a:pt x="304" y="557"/>
                    </a:lnTo>
                    <a:lnTo>
                      <a:pt x="306" y="554"/>
                    </a:lnTo>
                    <a:lnTo>
                      <a:pt x="306" y="554"/>
                    </a:lnTo>
                    <a:lnTo>
                      <a:pt x="310" y="551"/>
                    </a:lnTo>
                    <a:lnTo>
                      <a:pt x="310" y="551"/>
                    </a:lnTo>
                    <a:lnTo>
                      <a:pt x="316" y="547"/>
                    </a:lnTo>
                    <a:lnTo>
                      <a:pt x="316" y="547"/>
                    </a:lnTo>
                    <a:lnTo>
                      <a:pt x="317" y="546"/>
                    </a:lnTo>
                    <a:lnTo>
                      <a:pt x="317" y="546"/>
                    </a:lnTo>
                    <a:lnTo>
                      <a:pt x="318" y="543"/>
                    </a:lnTo>
                    <a:lnTo>
                      <a:pt x="321" y="541"/>
                    </a:lnTo>
                    <a:lnTo>
                      <a:pt x="321" y="541"/>
                    </a:lnTo>
                    <a:lnTo>
                      <a:pt x="321" y="538"/>
                    </a:lnTo>
                    <a:lnTo>
                      <a:pt x="322" y="535"/>
                    </a:lnTo>
                    <a:lnTo>
                      <a:pt x="322" y="533"/>
                    </a:lnTo>
                    <a:lnTo>
                      <a:pt x="324" y="530"/>
                    </a:lnTo>
                    <a:lnTo>
                      <a:pt x="324" y="530"/>
                    </a:lnTo>
                    <a:lnTo>
                      <a:pt x="329" y="525"/>
                    </a:lnTo>
                    <a:lnTo>
                      <a:pt x="329" y="525"/>
                    </a:lnTo>
                    <a:lnTo>
                      <a:pt x="333" y="517"/>
                    </a:lnTo>
                    <a:lnTo>
                      <a:pt x="333" y="517"/>
                    </a:lnTo>
                    <a:lnTo>
                      <a:pt x="337" y="514"/>
                    </a:lnTo>
                    <a:lnTo>
                      <a:pt x="340" y="514"/>
                    </a:lnTo>
                    <a:lnTo>
                      <a:pt x="342" y="516"/>
                    </a:lnTo>
                    <a:lnTo>
                      <a:pt x="342" y="516"/>
                    </a:lnTo>
                    <a:lnTo>
                      <a:pt x="344" y="517"/>
                    </a:lnTo>
                    <a:lnTo>
                      <a:pt x="344" y="518"/>
                    </a:lnTo>
                    <a:lnTo>
                      <a:pt x="345" y="518"/>
                    </a:lnTo>
                    <a:lnTo>
                      <a:pt x="345" y="518"/>
                    </a:lnTo>
                    <a:lnTo>
                      <a:pt x="348" y="516"/>
                    </a:lnTo>
                    <a:lnTo>
                      <a:pt x="348" y="513"/>
                    </a:lnTo>
                    <a:lnTo>
                      <a:pt x="348" y="513"/>
                    </a:lnTo>
                    <a:lnTo>
                      <a:pt x="349" y="510"/>
                    </a:lnTo>
                    <a:lnTo>
                      <a:pt x="352" y="509"/>
                    </a:lnTo>
                    <a:lnTo>
                      <a:pt x="357" y="506"/>
                    </a:lnTo>
                    <a:lnTo>
                      <a:pt x="357" y="506"/>
                    </a:lnTo>
                    <a:lnTo>
                      <a:pt x="360" y="505"/>
                    </a:lnTo>
                    <a:lnTo>
                      <a:pt x="362" y="502"/>
                    </a:lnTo>
                    <a:lnTo>
                      <a:pt x="362" y="500"/>
                    </a:lnTo>
                    <a:lnTo>
                      <a:pt x="361" y="497"/>
                    </a:lnTo>
                    <a:lnTo>
                      <a:pt x="358" y="493"/>
                    </a:lnTo>
                    <a:lnTo>
                      <a:pt x="356" y="488"/>
                    </a:lnTo>
                    <a:lnTo>
                      <a:pt x="356" y="488"/>
                    </a:lnTo>
                    <a:lnTo>
                      <a:pt x="350" y="480"/>
                    </a:lnTo>
                    <a:lnTo>
                      <a:pt x="349" y="476"/>
                    </a:lnTo>
                    <a:lnTo>
                      <a:pt x="349" y="473"/>
                    </a:lnTo>
                    <a:lnTo>
                      <a:pt x="349" y="472"/>
                    </a:lnTo>
                    <a:lnTo>
                      <a:pt x="349" y="472"/>
                    </a:lnTo>
                    <a:lnTo>
                      <a:pt x="352" y="472"/>
                    </a:lnTo>
                    <a:lnTo>
                      <a:pt x="353" y="472"/>
                    </a:lnTo>
                    <a:lnTo>
                      <a:pt x="353" y="472"/>
                    </a:lnTo>
                    <a:lnTo>
                      <a:pt x="354" y="472"/>
                    </a:lnTo>
                    <a:lnTo>
                      <a:pt x="356" y="471"/>
                    </a:lnTo>
                    <a:lnTo>
                      <a:pt x="356" y="471"/>
                    </a:lnTo>
                    <a:lnTo>
                      <a:pt x="358" y="468"/>
                    </a:lnTo>
                    <a:lnTo>
                      <a:pt x="358" y="465"/>
                    </a:lnTo>
                    <a:lnTo>
                      <a:pt x="358" y="465"/>
                    </a:lnTo>
                    <a:lnTo>
                      <a:pt x="362" y="459"/>
                    </a:lnTo>
                    <a:lnTo>
                      <a:pt x="362" y="459"/>
                    </a:lnTo>
                    <a:lnTo>
                      <a:pt x="362" y="460"/>
                    </a:lnTo>
                    <a:lnTo>
                      <a:pt x="362" y="460"/>
                    </a:lnTo>
                    <a:lnTo>
                      <a:pt x="364" y="456"/>
                    </a:lnTo>
                    <a:lnTo>
                      <a:pt x="365" y="455"/>
                    </a:lnTo>
                    <a:lnTo>
                      <a:pt x="368" y="452"/>
                    </a:lnTo>
                    <a:lnTo>
                      <a:pt x="369" y="448"/>
                    </a:lnTo>
                    <a:lnTo>
                      <a:pt x="369" y="448"/>
                    </a:lnTo>
                    <a:lnTo>
                      <a:pt x="369" y="446"/>
                    </a:lnTo>
                    <a:lnTo>
                      <a:pt x="370" y="443"/>
                    </a:lnTo>
                    <a:lnTo>
                      <a:pt x="370" y="443"/>
                    </a:lnTo>
                    <a:lnTo>
                      <a:pt x="370" y="442"/>
                    </a:lnTo>
                    <a:lnTo>
                      <a:pt x="370" y="442"/>
                    </a:lnTo>
                    <a:lnTo>
                      <a:pt x="369" y="442"/>
                    </a:lnTo>
                    <a:lnTo>
                      <a:pt x="369" y="442"/>
                    </a:lnTo>
                    <a:lnTo>
                      <a:pt x="365" y="438"/>
                    </a:lnTo>
                    <a:lnTo>
                      <a:pt x="365" y="438"/>
                    </a:lnTo>
                    <a:lnTo>
                      <a:pt x="358" y="430"/>
                    </a:lnTo>
                    <a:lnTo>
                      <a:pt x="358" y="430"/>
                    </a:lnTo>
                    <a:lnTo>
                      <a:pt x="356" y="428"/>
                    </a:lnTo>
                    <a:lnTo>
                      <a:pt x="353" y="427"/>
                    </a:lnTo>
                    <a:lnTo>
                      <a:pt x="348" y="427"/>
                    </a:lnTo>
                    <a:lnTo>
                      <a:pt x="348" y="427"/>
                    </a:lnTo>
                    <a:lnTo>
                      <a:pt x="345" y="427"/>
                    </a:lnTo>
                    <a:lnTo>
                      <a:pt x="342" y="426"/>
                    </a:lnTo>
                    <a:lnTo>
                      <a:pt x="342" y="426"/>
                    </a:lnTo>
                    <a:lnTo>
                      <a:pt x="342" y="426"/>
                    </a:lnTo>
                    <a:lnTo>
                      <a:pt x="342" y="426"/>
                    </a:lnTo>
                    <a:lnTo>
                      <a:pt x="342" y="426"/>
                    </a:lnTo>
                    <a:lnTo>
                      <a:pt x="342" y="426"/>
                    </a:lnTo>
                    <a:lnTo>
                      <a:pt x="340" y="423"/>
                    </a:lnTo>
                    <a:lnTo>
                      <a:pt x="340" y="423"/>
                    </a:lnTo>
                    <a:lnTo>
                      <a:pt x="336" y="422"/>
                    </a:lnTo>
                    <a:lnTo>
                      <a:pt x="336" y="422"/>
                    </a:lnTo>
                    <a:lnTo>
                      <a:pt x="334" y="420"/>
                    </a:lnTo>
                    <a:lnTo>
                      <a:pt x="332" y="418"/>
                    </a:lnTo>
                    <a:lnTo>
                      <a:pt x="332" y="418"/>
                    </a:lnTo>
                    <a:lnTo>
                      <a:pt x="329" y="418"/>
                    </a:lnTo>
                    <a:lnTo>
                      <a:pt x="325" y="418"/>
                    </a:lnTo>
                    <a:lnTo>
                      <a:pt x="325" y="418"/>
                    </a:lnTo>
                    <a:lnTo>
                      <a:pt x="322" y="418"/>
                    </a:lnTo>
                    <a:lnTo>
                      <a:pt x="321" y="416"/>
                    </a:lnTo>
                    <a:lnTo>
                      <a:pt x="321" y="416"/>
                    </a:lnTo>
                    <a:lnTo>
                      <a:pt x="320" y="412"/>
                    </a:lnTo>
                    <a:lnTo>
                      <a:pt x="320" y="412"/>
                    </a:lnTo>
                    <a:lnTo>
                      <a:pt x="317" y="410"/>
                    </a:lnTo>
                    <a:lnTo>
                      <a:pt x="314" y="408"/>
                    </a:lnTo>
                    <a:lnTo>
                      <a:pt x="306" y="408"/>
                    </a:lnTo>
                    <a:lnTo>
                      <a:pt x="306" y="408"/>
                    </a:lnTo>
                    <a:lnTo>
                      <a:pt x="301" y="408"/>
                    </a:lnTo>
                    <a:lnTo>
                      <a:pt x="298" y="410"/>
                    </a:lnTo>
                    <a:lnTo>
                      <a:pt x="297" y="412"/>
                    </a:lnTo>
                    <a:lnTo>
                      <a:pt x="297" y="412"/>
                    </a:lnTo>
                    <a:lnTo>
                      <a:pt x="296" y="419"/>
                    </a:lnTo>
                    <a:lnTo>
                      <a:pt x="294" y="422"/>
                    </a:lnTo>
                    <a:lnTo>
                      <a:pt x="292" y="423"/>
                    </a:lnTo>
                    <a:lnTo>
                      <a:pt x="292" y="423"/>
                    </a:lnTo>
                    <a:lnTo>
                      <a:pt x="286" y="427"/>
                    </a:lnTo>
                    <a:lnTo>
                      <a:pt x="286" y="427"/>
                    </a:lnTo>
                    <a:lnTo>
                      <a:pt x="282" y="427"/>
                    </a:lnTo>
                    <a:lnTo>
                      <a:pt x="278" y="427"/>
                    </a:lnTo>
                    <a:lnTo>
                      <a:pt x="278" y="427"/>
                    </a:lnTo>
                    <a:lnTo>
                      <a:pt x="274" y="426"/>
                    </a:lnTo>
                    <a:lnTo>
                      <a:pt x="269" y="424"/>
                    </a:lnTo>
                    <a:lnTo>
                      <a:pt x="269" y="424"/>
                    </a:lnTo>
                    <a:lnTo>
                      <a:pt x="265" y="424"/>
                    </a:lnTo>
                    <a:lnTo>
                      <a:pt x="261" y="424"/>
                    </a:lnTo>
                    <a:lnTo>
                      <a:pt x="261" y="424"/>
                    </a:lnTo>
                    <a:lnTo>
                      <a:pt x="257" y="422"/>
                    </a:lnTo>
                    <a:lnTo>
                      <a:pt x="257" y="422"/>
                    </a:lnTo>
                    <a:lnTo>
                      <a:pt x="248" y="422"/>
                    </a:lnTo>
                    <a:lnTo>
                      <a:pt x="248" y="422"/>
                    </a:lnTo>
                    <a:lnTo>
                      <a:pt x="244" y="420"/>
                    </a:lnTo>
                    <a:lnTo>
                      <a:pt x="240" y="419"/>
                    </a:lnTo>
                    <a:lnTo>
                      <a:pt x="240" y="419"/>
                    </a:lnTo>
                    <a:lnTo>
                      <a:pt x="235" y="419"/>
                    </a:lnTo>
                    <a:lnTo>
                      <a:pt x="235" y="419"/>
                    </a:lnTo>
                    <a:lnTo>
                      <a:pt x="233" y="419"/>
                    </a:lnTo>
                    <a:lnTo>
                      <a:pt x="233" y="419"/>
                    </a:lnTo>
                    <a:lnTo>
                      <a:pt x="228" y="418"/>
                    </a:lnTo>
                    <a:lnTo>
                      <a:pt x="224" y="415"/>
                    </a:lnTo>
                    <a:lnTo>
                      <a:pt x="223" y="412"/>
                    </a:lnTo>
                    <a:lnTo>
                      <a:pt x="223" y="412"/>
                    </a:lnTo>
                    <a:lnTo>
                      <a:pt x="220" y="411"/>
                    </a:lnTo>
                    <a:lnTo>
                      <a:pt x="217" y="410"/>
                    </a:lnTo>
                    <a:lnTo>
                      <a:pt x="217" y="410"/>
                    </a:lnTo>
                    <a:lnTo>
                      <a:pt x="216" y="408"/>
                    </a:lnTo>
                    <a:lnTo>
                      <a:pt x="215" y="406"/>
                    </a:lnTo>
                    <a:lnTo>
                      <a:pt x="215" y="406"/>
                    </a:lnTo>
                    <a:lnTo>
                      <a:pt x="219" y="408"/>
                    </a:lnTo>
                    <a:lnTo>
                      <a:pt x="219" y="408"/>
                    </a:lnTo>
                    <a:lnTo>
                      <a:pt x="225" y="411"/>
                    </a:lnTo>
                    <a:lnTo>
                      <a:pt x="225" y="411"/>
                    </a:lnTo>
                    <a:lnTo>
                      <a:pt x="231" y="412"/>
                    </a:lnTo>
                    <a:lnTo>
                      <a:pt x="231" y="412"/>
                    </a:lnTo>
                    <a:lnTo>
                      <a:pt x="236" y="412"/>
                    </a:lnTo>
                    <a:lnTo>
                      <a:pt x="236" y="412"/>
                    </a:lnTo>
                    <a:lnTo>
                      <a:pt x="248" y="416"/>
                    </a:lnTo>
                    <a:lnTo>
                      <a:pt x="248" y="416"/>
                    </a:lnTo>
                    <a:lnTo>
                      <a:pt x="250" y="416"/>
                    </a:lnTo>
                    <a:lnTo>
                      <a:pt x="254" y="415"/>
                    </a:lnTo>
                    <a:lnTo>
                      <a:pt x="258" y="411"/>
                    </a:lnTo>
                    <a:lnTo>
                      <a:pt x="258" y="411"/>
                    </a:lnTo>
                    <a:lnTo>
                      <a:pt x="261" y="410"/>
                    </a:lnTo>
                    <a:lnTo>
                      <a:pt x="264" y="410"/>
                    </a:lnTo>
                    <a:lnTo>
                      <a:pt x="266" y="410"/>
                    </a:lnTo>
                    <a:lnTo>
                      <a:pt x="269" y="408"/>
                    </a:lnTo>
                    <a:lnTo>
                      <a:pt x="269" y="408"/>
                    </a:lnTo>
                    <a:lnTo>
                      <a:pt x="270" y="406"/>
                    </a:lnTo>
                    <a:lnTo>
                      <a:pt x="270" y="403"/>
                    </a:lnTo>
                    <a:lnTo>
                      <a:pt x="270" y="401"/>
                    </a:lnTo>
                    <a:lnTo>
                      <a:pt x="272" y="398"/>
                    </a:lnTo>
                    <a:lnTo>
                      <a:pt x="272" y="398"/>
                    </a:lnTo>
                    <a:lnTo>
                      <a:pt x="280" y="393"/>
                    </a:lnTo>
                    <a:lnTo>
                      <a:pt x="280" y="393"/>
                    </a:lnTo>
                    <a:lnTo>
                      <a:pt x="282" y="390"/>
                    </a:lnTo>
                    <a:lnTo>
                      <a:pt x="286" y="387"/>
                    </a:lnTo>
                    <a:lnTo>
                      <a:pt x="286" y="387"/>
                    </a:lnTo>
                    <a:lnTo>
                      <a:pt x="289" y="387"/>
                    </a:lnTo>
                    <a:lnTo>
                      <a:pt x="290" y="387"/>
                    </a:lnTo>
                    <a:lnTo>
                      <a:pt x="294" y="389"/>
                    </a:lnTo>
                    <a:lnTo>
                      <a:pt x="294" y="389"/>
                    </a:lnTo>
                    <a:lnTo>
                      <a:pt x="297" y="390"/>
                    </a:lnTo>
                    <a:lnTo>
                      <a:pt x="300" y="389"/>
                    </a:lnTo>
                    <a:lnTo>
                      <a:pt x="300" y="389"/>
                    </a:lnTo>
                    <a:lnTo>
                      <a:pt x="304" y="387"/>
                    </a:lnTo>
                    <a:lnTo>
                      <a:pt x="308" y="385"/>
                    </a:lnTo>
                    <a:lnTo>
                      <a:pt x="314" y="378"/>
                    </a:lnTo>
                    <a:lnTo>
                      <a:pt x="314" y="378"/>
                    </a:lnTo>
                    <a:lnTo>
                      <a:pt x="318" y="375"/>
                    </a:lnTo>
                    <a:lnTo>
                      <a:pt x="318" y="373"/>
                    </a:lnTo>
                    <a:lnTo>
                      <a:pt x="317" y="371"/>
                    </a:lnTo>
                    <a:lnTo>
                      <a:pt x="317" y="371"/>
                    </a:lnTo>
                    <a:lnTo>
                      <a:pt x="314" y="370"/>
                    </a:lnTo>
                    <a:lnTo>
                      <a:pt x="310" y="367"/>
                    </a:lnTo>
                    <a:lnTo>
                      <a:pt x="310" y="367"/>
                    </a:lnTo>
                    <a:lnTo>
                      <a:pt x="306" y="366"/>
                    </a:lnTo>
                    <a:lnTo>
                      <a:pt x="302" y="365"/>
                    </a:lnTo>
                    <a:lnTo>
                      <a:pt x="302" y="365"/>
                    </a:lnTo>
                    <a:lnTo>
                      <a:pt x="300" y="362"/>
                    </a:lnTo>
                    <a:lnTo>
                      <a:pt x="298" y="361"/>
                    </a:lnTo>
                    <a:lnTo>
                      <a:pt x="298" y="360"/>
                    </a:lnTo>
                    <a:lnTo>
                      <a:pt x="298" y="360"/>
                    </a:lnTo>
                    <a:lnTo>
                      <a:pt x="298" y="357"/>
                    </a:lnTo>
                    <a:lnTo>
                      <a:pt x="298" y="356"/>
                    </a:lnTo>
                    <a:lnTo>
                      <a:pt x="298" y="356"/>
                    </a:lnTo>
                    <a:lnTo>
                      <a:pt x="297" y="352"/>
                    </a:lnTo>
                    <a:lnTo>
                      <a:pt x="293" y="349"/>
                    </a:lnTo>
                    <a:lnTo>
                      <a:pt x="293" y="349"/>
                    </a:lnTo>
                    <a:lnTo>
                      <a:pt x="290" y="349"/>
                    </a:lnTo>
                    <a:lnTo>
                      <a:pt x="288" y="350"/>
                    </a:lnTo>
                    <a:lnTo>
                      <a:pt x="282" y="354"/>
                    </a:lnTo>
                    <a:lnTo>
                      <a:pt x="282" y="354"/>
                    </a:lnTo>
                    <a:lnTo>
                      <a:pt x="274" y="358"/>
                    </a:lnTo>
                    <a:lnTo>
                      <a:pt x="268" y="362"/>
                    </a:lnTo>
                    <a:lnTo>
                      <a:pt x="268" y="362"/>
                    </a:lnTo>
                    <a:lnTo>
                      <a:pt x="266" y="364"/>
                    </a:lnTo>
                    <a:lnTo>
                      <a:pt x="266" y="364"/>
                    </a:lnTo>
                    <a:lnTo>
                      <a:pt x="265" y="364"/>
                    </a:lnTo>
                    <a:lnTo>
                      <a:pt x="265" y="364"/>
                    </a:lnTo>
                    <a:lnTo>
                      <a:pt x="265" y="364"/>
                    </a:lnTo>
                    <a:lnTo>
                      <a:pt x="265" y="364"/>
                    </a:lnTo>
                    <a:lnTo>
                      <a:pt x="264" y="364"/>
                    </a:lnTo>
                    <a:lnTo>
                      <a:pt x="264" y="364"/>
                    </a:lnTo>
                    <a:lnTo>
                      <a:pt x="264" y="364"/>
                    </a:lnTo>
                    <a:lnTo>
                      <a:pt x="264" y="364"/>
                    </a:lnTo>
                    <a:lnTo>
                      <a:pt x="254" y="364"/>
                    </a:lnTo>
                    <a:lnTo>
                      <a:pt x="254" y="364"/>
                    </a:lnTo>
                    <a:lnTo>
                      <a:pt x="258" y="362"/>
                    </a:lnTo>
                    <a:lnTo>
                      <a:pt x="262" y="360"/>
                    </a:lnTo>
                    <a:lnTo>
                      <a:pt x="262" y="360"/>
                    </a:lnTo>
                    <a:lnTo>
                      <a:pt x="265" y="357"/>
                    </a:lnTo>
                    <a:lnTo>
                      <a:pt x="265" y="357"/>
                    </a:lnTo>
                    <a:lnTo>
                      <a:pt x="269" y="354"/>
                    </a:lnTo>
                    <a:lnTo>
                      <a:pt x="269" y="354"/>
                    </a:lnTo>
                    <a:lnTo>
                      <a:pt x="273" y="350"/>
                    </a:lnTo>
                    <a:lnTo>
                      <a:pt x="277" y="348"/>
                    </a:lnTo>
                    <a:lnTo>
                      <a:pt x="277" y="348"/>
                    </a:lnTo>
                    <a:lnTo>
                      <a:pt x="282" y="348"/>
                    </a:lnTo>
                    <a:lnTo>
                      <a:pt x="285" y="348"/>
                    </a:lnTo>
                    <a:lnTo>
                      <a:pt x="288" y="346"/>
                    </a:lnTo>
                    <a:lnTo>
                      <a:pt x="288" y="346"/>
                    </a:lnTo>
                    <a:lnTo>
                      <a:pt x="296" y="342"/>
                    </a:lnTo>
                    <a:lnTo>
                      <a:pt x="296" y="342"/>
                    </a:lnTo>
                    <a:lnTo>
                      <a:pt x="298" y="342"/>
                    </a:lnTo>
                    <a:lnTo>
                      <a:pt x="300" y="342"/>
                    </a:lnTo>
                    <a:lnTo>
                      <a:pt x="304" y="345"/>
                    </a:lnTo>
                    <a:lnTo>
                      <a:pt x="304" y="345"/>
                    </a:lnTo>
                    <a:lnTo>
                      <a:pt x="305" y="345"/>
                    </a:lnTo>
                    <a:lnTo>
                      <a:pt x="306" y="344"/>
                    </a:lnTo>
                    <a:lnTo>
                      <a:pt x="308" y="340"/>
                    </a:lnTo>
                    <a:lnTo>
                      <a:pt x="308" y="340"/>
                    </a:lnTo>
                    <a:lnTo>
                      <a:pt x="312" y="336"/>
                    </a:lnTo>
                    <a:lnTo>
                      <a:pt x="312" y="336"/>
                    </a:lnTo>
                    <a:lnTo>
                      <a:pt x="313" y="333"/>
                    </a:lnTo>
                    <a:lnTo>
                      <a:pt x="316" y="332"/>
                    </a:lnTo>
                    <a:lnTo>
                      <a:pt x="316" y="332"/>
                    </a:lnTo>
                    <a:lnTo>
                      <a:pt x="321" y="328"/>
                    </a:lnTo>
                    <a:lnTo>
                      <a:pt x="322" y="326"/>
                    </a:lnTo>
                    <a:lnTo>
                      <a:pt x="325" y="324"/>
                    </a:lnTo>
                    <a:lnTo>
                      <a:pt x="325" y="324"/>
                    </a:lnTo>
                    <a:lnTo>
                      <a:pt x="325" y="320"/>
                    </a:lnTo>
                    <a:lnTo>
                      <a:pt x="325" y="315"/>
                    </a:lnTo>
                    <a:lnTo>
                      <a:pt x="325" y="315"/>
                    </a:lnTo>
                    <a:lnTo>
                      <a:pt x="328" y="311"/>
                    </a:lnTo>
                    <a:lnTo>
                      <a:pt x="329" y="307"/>
                    </a:lnTo>
                    <a:lnTo>
                      <a:pt x="329" y="307"/>
                    </a:lnTo>
                    <a:lnTo>
                      <a:pt x="329" y="305"/>
                    </a:lnTo>
                    <a:lnTo>
                      <a:pt x="330" y="303"/>
                    </a:lnTo>
                    <a:lnTo>
                      <a:pt x="330" y="303"/>
                    </a:lnTo>
                    <a:lnTo>
                      <a:pt x="330" y="301"/>
                    </a:lnTo>
                    <a:lnTo>
                      <a:pt x="330" y="301"/>
                    </a:lnTo>
                    <a:lnTo>
                      <a:pt x="330" y="301"/>
                    </a:lnTo>
                    <a:lnTo>
                      <a:pt x="330" y="301"/>
                    </a:lnTo>
                    <a:lnTo>
                      <a:pt x="333" y="300"/>
                    </a:lnTo>
                    <a:lnTo>
                      <a:pt x="333" y="300"/>
                    </a:lnTo>
                    <a:lnTo>
                      <a:pt x="333" y="300"/>
                    </a:lnTo>
                    <a:lnTo>
                      <a:pt x="333" y="300"/>
                    </a:lnTo>
                    <a:lnTo>
                      <a:pt x="334" y="299"/>
                    </a:lnTo>
                    <a:lnTo>
                      <a:pt x="334" y="299"/>
                    </a:lnTo>
                    <a:lnTo>
                      <a:pt x="336" y="296"/>
                    </a:lnTo>
                    <a:lnTo>
                      <a:pt x="337" y="293"/>
                    </a:lnTo>
                    <a:lnTo>
                      <a:pt x="337" y="293"/>
                    </a:lnTo>
                    <a:lnTo>
                      <a:pt x="341" y="288"/>
                    </a:lnTo>
                    <a:lnTo>
                      <a:pt x="341" y="288"/>
                    </a:lnTo>
                    <a:lnTo>
                      <a:pt x="346" y="284"/>
                    </a:lnTo>
                    <a:lnTo>
                      <a:pt x="348" y="282"/>
                    </a:lnTo>
                    <a:lnTo>
                      <a:pt x="349" y="279"/>
                    </a:lnTo>
                    <a:lnTo>
                      <a:pt x="349" y="279"/>
                    </a:lnTo>
                    <a:lnTo>
                      <a:pt x="349" y="271"/>
                    </a:lnTo>
                    <a:lnTo>
                      <a:pt x="349" y="263"/>
                    </a:lnTo>
                    <a:lnTo>
                      <a:pt x="349" y="263"/>
                    </a:lnTo>
                    <a:lnTo>
                      <a:pt x="349" y="262"/>
                    </a:lnTo>
                    <a:lnTo>
                      <a:pt x="350" y="259"/>
                    </a:lnTo>
                    <a:lnTo>
                      <a:pt x="350" y="259"/>
                    </a:lnTo>
                    <a:lnTo>
                      <a:pt x="356" y="252"/>
                    </a:lnTo>
                    <a:lnTo>
                      <a:pt x="356" y="252"/>
                    </a:lnTo>
                    <a:lnTo>
                      <a:pt x="358" y="248"/>
                    </a:lnTo>
                    <a:lnTo>
                      <a:pt x="360" y="246"/>
                    </a:lnTo>
                    <a:lnTo>
                      <a:pt x="361" y="243"/>
                    </a:lnTo>
                    <a:lnTo>
                      <a:pt x="361" y="243"/>
                    </a:lnTo>
                    <a:lnTo>
                      <a:pt x="360" y="238"/>
                    </a:lnTo>
                    <a:lnTo>
                      <a:pt x="360" y="238"/>
                    </a:lnTo>
                    <a:lnTo>
                      <a:pt x="358" y="234"/>
                    </a:lnTo>
                    <a:lnTo>
                      <a:pt x="358" y="231"/>
                    </a:lnTo>
                    <a:lnTo>
                      <a:pt x="358" y="231"/>
                    </a:lnTo>
                    <a:lnTo>
                      <a:pt x="360" y="226"/>
                    </a:lnTo>
                    <a:lnTo>
                      <a:pt x="361" y="221"/>
                    </a:lnTo>
                    <a:lnTo>
                      <a:pt x="361" y="221"/>
                    </a:lnTo>
                    <a:lnTo>
                      <a:pt x="364" y="214"/>
                    </a:lnTo>
                    <a:lnTo>
                      <a:pt x="368" y="207"/>
                    </a:lnTo>
                    <a:lnTo>
                      <a:pt x="368" y="207"/>
                    </a:lnTo>
                    <a:lnTo>
                      <a:pt x="374" y="200"/>
                    </a:lnTo>
                    <a:lnTo>
                      <a:pt x="374" y="200"/>
                    </a:lnTo>
                    <a:lnTo>
                      <a:pt x="380" y="192"/>
                    </a:lnTo>
                    <a:lnTo>
                      <a:pt x="380" y="192"/>
                    </a:lnTo>
                    <a:lnTo>
                      <a:pt x="382" y="186"/>
                    </a:lnTo>
                    <a:lnTo>
                      <a:pt x="382" y="185"/>
                    </a:lnTo>
                    <a:lnTo>
                      <a:pt x="384" y="182"/>
                    </a:lnTo>
                    <a:lnTo>
                      <a:pt x="384" y="182"/>
                    </a:lnTo>
                    <a:lnTo>
                      <a:pt x="382" y="178"/>
                    </a:lnTo>
                    <a:lnTo>
                      <a:pt x="380" y="174"/>
                    </a:lnTo>
                    <a:lnTo>
                      <a:pt x="380" y="174"/>
                    </a:lnTo>
                    <a:lnTo>
                      <a:pt x="378" y="172"/>
                    </a:lnTo>
                    <a:lnTo>
                      <a:pt x="378" y="168"/>
                    </a:lnTo>
                    <a:lnTo>
                      <a:pt x="378" y="168"/>
                    </a:lnTo>
                    <a:lnTo>
                      <a:pt x="376" y="164"/>
                    </a:lnTo>
                    <a:lnTo>
                      <a:pt x="376" y="164"/>
                    </a:lnTo>
                    <a:lnTo>
                      <a:pt x="374" y="161"/>
                    </a:lnTo>
                    <a:lnTo>
                      <a:pt x="373" y="160"/>
                    </a:lnTo>
                    <a:lnTo>
                      <a:pt x="373" y="160"/>
                    </a:lnTo>
                    <a:lnTo>
                      <a:pt x="372" y="155"/>
                    </a:lnTo>
                    <a:lnTo>
                      <a:pt x="372" y="155"/>
                    </a:lnTo>
                    <a:lnTo>
                      <a:pt x="369" y="153"/>
                    </a:lnTo>
                    <a:lnTo>
                      <a:pt x="366" y="153"/>
                    </a:lnTo>
                    <a:lnTo>
                      <a:pt x="366" y="153"/>
                    </a:lnTo>
                    <a:lnTo>
                      <a:pt x="362" y="151"/>
                    </a:lnTo>
                    <a:lnTo>
                      <a:pt x="362" y="151"/>
                    </a:lnTo>
                    <a:lnTo>
                      <a:pt x="356" y="149"/>
                    </a:lnTo>
                    <a:lnTo>
                      <a:pt x="350" y="151"/>
                    </a:lnTo>
                    <a:lnTo>
                      <a:pt x="350" y="151"/>
                    </a:lnTo>
                    <a:lnTo>
                      <a:pt x="348" y="153"/>
                    </a:lnTo>
                    <a:lnTo>
                      <a:pt x="346" y="155"/>
                    </a:lnTo>
                    <a:lnTo>
                      <a:pt x="344" y="155"/>
                    </a:lnTo>
                    <a:lnTo>
                      <a:pt x="344" y="155"/>
                    </a:lnTo>
                    <a:lnTo>
                      <a:pt x="341" y="155"/>
                    </a:lnTo>
                    <a:lnTo>
                      <a:pt x="341" y="155"/>
                    </a:lnTo>
                    <a:lnTo>
                      <a:pt x="340" y="152"/>
                    </a:lnTo>
                    <a:lnTo>
                      <a:pt x="340" y="152"/>
                    </a:lnTo>
                    <a:lnTo>
                      <a:pt x="337" y="152"/>
                    </a:lnTo>
                    <a:lnTo>
                      <a:pt x="334" y="153"/>
                    </a:lnTo>
                    <a:lnTo>
                      <a:pt x="334" y="153"/>
                    </a:lnTo>
                    <a:lnTo>
                      <a:pt x="332" y="155"/>
                    </a:lnTo>
                    <a:lnTo>
                      <a:pt x="328" y="156"/>
                    </a:lnTo>
                    <a:lnTo>
                      <a:pt x="328" y="156"/>
                    </a:lnTo>
                    <a:lnTo>
                      <a:pt x="321" y="155"/>
                    </a:lnTo>
                    <a:lnTo>
                      <a:pt x="321" y="155"/>
                    </a:lnTo>
                    <a:lnTo>
                      <a:pt x="317" y="156"/>
                    </a:lnTo>
                    <a:lnTo>
                      <a:pt x="317" y="156"/>
                    </a:lnTo>
                    <a:lnTo>
                      <a:pt x="313" y="153"/>
                    </a:lnTo>
                    <a:lnTo>
                      <a:pt x="313" y="153"/>
                    </a:lnTo>
                    <a:lnTo>
                      <a:pt x="309" y="153"/>
                    </a:lnTo>
                    <a:lnTo>
                      <a:pt x="309" y="153"/>
                    </a:lnTo>
                    <a:lnTo>
                      <a:pt x="301" y="153"/>
                    </a:lnTo>
                    <a:lnTo>
                      <a:pt x="293" y="153"/>
                    </a:lnTo>
                    <a:lnTo>
                      <a:pt x="293" y="153"/>
                    </a:lnTo>
                    <a:lnTo>
                      <a:pt x="290" y="152"/>
                    </a:lnTo>
                    <a:lnTo>
                      <a:pt x="290" y="152"/>
                    </a:lnTo>
                    <a:lnTo>
                      <a:pt x="286" y="152"/>
                    </a:lnTo>
                    <a:lnTo>
                      <a:pt x="286" y="152"/>
                    </a:lnTo>
                    <a:lnTo>
                      <a:pt x="284" y="155"/>
                    </a:lnTo>
                    <a:lnTo>
                      <a:pt x="284" y="155"/>
                    </a:lnTo>
                    <a:lnTo>
                      <a:pt x="281" y="156"/>
                    </a:lnTo>
                    <a:lnTo>
                      <a:pt x="278" y="156"/>
                    </a:lnTo>
                    <a:lnTo>
                      <a:pt x="278" y="156"/>
                    </a:lnTo>
                    <a:lnTo>
                      <a:pt x="273" y="157"/>
                    </a:lnTo>
                    <a:lnTo>
                      <a:pt x="268" y="157"/>
                    </a:lnTo>
                    <a:lnTo>
                      <a:pt x="268" y="157"/>
                    </a:lnTo>
                    <a:lnTo>
                      <a:pt x="262" y="156"/>
                    </a:lnTo>
                    <a:lnTo>
                      <a:pt x="258" y="153"/>
                    </a:lnTo>
                    <a:lnTo>
                      <a:pt x="258" y="153"/>
                    </a:lnTo>
                    <a:lnTo>
                      <a:pt x="253" y="151"/>
                    </a:lnTo>
                    <a:lnTo>
                      <a:pt x="246" y="149"/>
                    </a:lnTo>
                    <a:lnTo>
                      <a:pt x="246" y="149"/>
                    </a:lnTo>
                    <a:lnTo>
                      <a:pt x="241" y="151"/>
                    </a:lnTo>
                    <a:lnTo>
                      <a:pt x="241" y="151"/>
                    </a:lnTo>
                    <a:lnTo>
                      <a:pt x="239" y="152"/>
                    </a:lnTo>
                    <a:lnTo>
                      <a:pt x="236" y="152"/>
                    </a:lnTo>
                    <a:lnTo>
                      <a:pt x="236" y="152"/>
                    </a:lnTo>
                    <a:lnTo>
                      <a:pt x="233" y="156"/>
                    </a:lnTo>
                    <a:lnTo>
                      <a:pt x="233" y="157"/>
                    </a:lnTo>
                    <a:lnTo>
                      <a:pt x="232" y="159"/>
                    </a:lnTo>
                    <a:lnTo>
                      <a:pt x="232" y="159"/>
                    </a:lnTo>
                    <a:lnTo>
                      <a:pt x="229" y="159"/>
                    </a:lnTo>
                    <a:lnTo>
                      <a:pt x="228" y="159"/>
                    </a:lnTo>
                    <a:lnTo>
                      <a:pt x="228" y="159"/>
                    </a:lnTo>
                    <a:lnTo>
                      <a:pt x="227" y="161"/>
                    </a:lnTo>
                    <a:lnTo>
                      <a:pt x="225" y="162"/>
                    </a:lnTo>
                    <a:lnTo>
                      <a:pt x="225" y="162"/>
                    </a:lnTo>
                    <a:lnTo>
                      <a:pt x="224" y="162"/>
                    </a:lnTo>
                    <a:lnTo>
                      <a:pt x="223" y="162"/>
                    </a:lnTo>
                    <a:lnTo>
                      <a:pt x="221" y="161"/>
                    </a:lnTo>
                    <a:lnTo>
                      <a:pt x="219" y="161"/>
                    </a:lnTo>
                    <a:lnTo>
                      <a:pt x="219" y="161"/>
                    </a:lnTo>
                    <a:lnTo>
                      <a:pt x="217" y="162"/>
                    </a:lnTo>
                    <a:lnTo>
                      <a:pt x="217" y="162"/>
                    </a:lnTo>
                    <a:lnTo>
                      <a:pt x="217" y="162"/>
                    </a:lnTo>
                    <a:lnTo>
                      <a:pt x="217" y="162"/>
                    </a:lnTo>
                    <a:lnTo>
                      <a:pt x="216" y="162"/>
                    </a:lnTo>
                    <a:lnTo>
                      <a:pt x="216" y="162"/>
                    </a:lnTo>
                    <a:lnTo>
                      <a:pt x="216" y="162"/>
                    </a:lnTo>
                    <a:lnTo>
                      <a:pt x="216" y="162"/>
                    </a:lnTo>
                    <a:lnTo>
                      <a:pt x="215" y="164"/>
                    </a:lnTo>
                    <a:lnTo>
                      <a:pt x="215" y="164"/>
                    </a:lnTo>
                    <a:lnTo>
                      <a:pt x="215" y="164"/>
                    </a:lnTo>
                    <a:lnTo>
                      <a:pt x="215" y="164"/>
                    </a:lnTo>
                    <a:lnTo>
                      <a:pt x="213" y="165"/>
                    </a:lnTo>
                    <a:lnTo>
                      <a:pt x="213" y="165"/>
                    </a:lnTo>
                    <a:lnTo>
                      <a:pt x="213" y="165"/>
                    </a:lnTo>
                    <a:lnTo>
                      <a:pt x="213" y="165"/>
                    </a:lnTo>
                    <a:lnTo>
                      <a:pt x="212" y="166"/>
                    </a:lnTo>
                    <a:lnTo>
                      <a:pt x="212" y="166"/>
                    </a:lnTo>
                    <a:lnTo>
                      <a:pt x="208" y="170"/>
                    </a:lnTo>
                    <a:lnTo>
                      <a:pt x="204" y="172"/>
                    </a:lnTo>
                    <a:lnTo>
                      <a:pt x="204" y="172"/>
                    </a:lnTo>
                    <a:lnTo>
                      <a:pt x="201" y="172"/>
                    </a:lnTo>
                    <a:lnTo>
                      <a:pt x="197" y="170"/>
                    </a:lnTo>
                    <a:lnTo>
                      <a:pt x="195" y="170"/>
                    </a:lnTo>
                    <a:lnTo>
                      <a:pt x="192" y="172"/>
                    </a:lnTo>
                    <a:lnTo>
                      <a:pt x="192" y="172"/>
                    </a:lnTo>
                    <a:lnTo>
                      <a:pt x="192" y="173"/>
                    </a:lnTo>
                    <a:lnTo>
                      <a:pt x="192" y="174"/>
                    </a:lnTo>
                    <a:lnTo>
                      <a:pt x="192" y="174"/>
                    </a:lnTo>
                    <a:lnTo>
                      <a:pt x="187" y="178"/>
                    </a:lnTo>
                    <a:lnTo>
                      <a:pt x="187" y="178"/>
                    </a:lnTo>
                    <a:lnTo>
                      <a:pt x="183" y="182"/>
                    </a:lnTo>
                    <a:lnTo>
                      <a:pt x="177" y="185"/>
                    </a:lnTo>
                    <a:lnTo>
                      <a:pt x="177" y="185"/>
                    </a:lnTo>
                    <a:lnTo>
                      <a:pt x="173" y="186"/>
                    </a:lnTo>
                    <a:lnTo>
                      <a:pt x="169" y="188"/>
                    </a:lnTo>
                    <a:lnTo>
                      <a:pt x="160" y="188"/>
                    </a:lnTo>
                    <a:lnTo>
                      <a:pt x="160" y="188"/>
                    </a:lnTo>
                    <a:lnTo>
                      <a:pt x="164" y="186"/>
                    </a:lnTo>
                    <a:lnTo>
                      <a:pt x="168" y="185"/>
                    </a:lnTo>
                    <a:lnTo>
                      <a:pt x="168" y="185"/>
                    </a:lnTo>
                    <a:lnTo>
                      <a:pt x="172" y="182"/>
                    </a:lnTo>
                    <a:lnTo>
                      <a:pt x="175" y="181"/>
                    </a:lnTo>
                    <a:lnTo>
                      <a:pt x="175" y="181"/>
                    </a:lnTo>
                    <a:lnTo>
                      <a:pt x="175" y="177"/>
                    </a:lnTo>
                    <a:lnTo>
                      <a:pt x="175" y="177"/>
                    </a:lnTo>
                    <a:lnTo>
                      <a:pt x="176" y="176"/>
                    </a:lnTo>
                    <a:lnTo>
                      <a:pt x="177" y="176"/>
                    </a:lnTo>
                    <a:lnTo>
                      <a:pt x="179" y="174"/>
                    </a:lnTo>
                    <a:lnTo>
                      <a:pt x="180" y="173"/>
                    </a:lnTo>
                    <a:lnTo>
                      <a:pt x="180" y="173"/>
                    </a:lnTo>
                    <a:lnTo>
                      <a:pt x="181" y="170"/>
                    </a:lnTo>
                    <a:lnTo>
                      <a:pt x="181" y="170"/>
                    </a:lnTo>
                    <a:lnTo>
                      <a:pt x="185" y="166"/>
                    </a:lnTo>
                    <a:lnTo>
                      <a:pt x="185" y="166"/>
                    </a:lnTo>
                    <a:lnTo>
                      <a:pt x="189" y="162"/>
                    </a:lnTo>
                    <a:lnTo>
                      <a:pt x="191" y="160"/>
                    </a:lnTo>
                    <a:lnTo>
                      <a:pt x="191" y="160"/>
                    </a:lnTo>
                    <a:lnTo>
                      <a:pt x="191" y="159"/>
                    </a:lnTo>
                    <a:lnTo>
                      <a:pt x="191" y="159"/>
                    </a:lnTo>
                    <a:lnTo>
                      <a:pt x="188" y="159"/>
                    </a:lnTo>
                    <a:lnTo>
                      <a:pt x="187" y="159"/>
                    </a:lnTo>
                    <a:lnTo>
                      <a:pt x="183" y="160"/>
                    </a:lnTo>
                    <a:lnTo>
                      <a:pt x="183" y="160"/>
                    </a:lnTo>
                    <a:lnTo>
                      <a:pt x="181" y="160"/>
                    </a:lnTo>
                    <a:lnTo>
                      <a:pt x="179" y="159"/>
                    </a:lnTo>
                    <a:lnTo>
                      <a:pt x="177" y="157"/>
                    </a:lnTo>
                    <a:lnTo>
                      <a:pt x="175" y="157"/>
                    </a:lnTo>
                    <a:lnTo>
                      <a:pt x="175" y="157"/>
                    </a:lnTo>
                    <a:lnTo>
                      <a:pt x="172" y="157"/>
                    </a:lnTo>
                    <a:lnTo>
                      <a:pt x="171" y="159"/>
                    </a:lnTo>
                    <a:lnTo>
                      <a:pt x="167" y="162"/>
                    </a:lnTo>
                    <a:lnTo>
                      <a:pt x="167" y="162"/>
                    </a:lnTo>
                    <a:lnTo>
                      <a:pt x="163" y="168"/>
                    </a:lnTo>
                    <a:lnTo>
                      <a:pt x="159" y="172"/>
                    </a:lnTo>
                    <a:lnTo>
                      <a:pt x="159" y="172"/>
                    </a:lnTo>
                    <a:lnTo>
                      <a:pt x="159" y="169"/>
                    </a:lnTo>
                    <a:lnTo>
                      <a:pt x="161" y="168"/>
                    </a:lnTo>
                    <a:lnTo>
                      <a:pt x="161" y="168"/>
                    </a:lnTo>
                    <a:lnTo>
                      <a:pt x="165" y="161"/>
                    </a:lnTo>
                    <a:lnTo>
                      <a:pt x="165" y="161"/>
                    </a:lnTo>
                    <a:lnTo>
                      <a:pt x="167" y="157"/>
                    </a:lnTo>
                    <a:lnTo>
                      <a:pt x="171" y="155"/>
                    </a:lnTo>
                    <a:lnTo>
                      <a:pt x="171" y="155"/>
                    </a:lnTo>
                    <a:lnTo>
                      <a:pt x="175" y="155"/>
                    </a:lnTo>
                    <a:lnTo>
                      <a:pt x="180" y="155"/>
                    </a:lnTo>
                    <a:lnTo>
                      <a:pt x="180" y="155"/>
                    </a:lnTo>
                    <a:lnTo>
                      <a:pt x="183" y="152"/>
                    </a:lnTo>
                    <a:lnTo>
                      <a:pt x="184" y="149"/>
                    </a:lnTo>
                    <a:lnTo>
                      <a:pt x="184" y="149"/>
                    </a:lnTo>
                    <a:lnTo>
                      <a:pt x="187" y="148"/>
                    </a:lnTo>
                    <a:lnTo>
                      <a:pt x="189" y="148"/>
                    </a:lnTo>
                    <a:lnTo>
                      <a:pt x="189" y="148"/>
                    </a:lnTo>
                    <a:lnTo>
                      <a:pt x="191" y="149"/>
                    </a:lnTo>
                    <a:lnTo>
                      <a:pt x="191" y="152"/>
                    </a:lnTo>
                    <a:lnTo>
                      <a:pt x="191" y="152"/>
                    </a:lnTo>
                    <a:lnTo>
                      <a:pt x="192" y="153"/>
                    </a:lnTo>
                    <a:lnTo>
                      <a:pt x="193" y="153"/>
                    </a:lnTo>
                    <a:lnTo>
                      <a:pt x="196" y="152"/>
                    </a:lnTo>
                    <a:lnTo>
                      <a:pt x="196" y="152"/>
                    </a:lnTo>
                    <a:lnTo>
                      <a:pt x="200" y="148"/>
                    </a:lnTo>
                    <a:lnTo>
                      <a:pt x="201" y="143"/>
                    </a:lnTo>
                    <a:lnTo>
                      <a:pt x="201" y="143"/>
                    </a:lnTo>
                    <a:lnTo>
                      <a:pt x="204" y="140"/>
                    </a:lnTo>
                    <a:lnTo>
                      <a:pt x="204" y="140"/>
                    </a:lnTo>
                    <a:lnTo>
                      <a:pt x="207" y="136"/>
                    </a:lnTo>
                    <a:lnTo>
                      <a:pt x="207" y="136"/>
                    </a:lnTo>
                    <a:lnTo>
                      <a:pt x="211" y="132"/>
                    </a:lnTo>
                    <a:lnTo>
                      <a:pt x="212" y="129"/>
                    </a:lnTo>
                    <a:lnTo>
                      <a:pt x="211" y="128"/>
                    </a:lnTo>
                    <a:lnTo>
                      <a:pt x="211" y="128"/>
                    </a:lnTo>
                    <a:lnTo>
                      <a:pt x="209" y="128"/>
                    </a:lnTo>
                    <a:lnTo>
                      <a:pt x="207" y="129"/>
                    </a:lnTo>
                    <a:lnTo>
                      <a:pt x="204" y="133"/>
                    </a:lnTo>
                    <a:lnTo>
                      <a:pt x="204" y="133"/>
                    </a:lnTo>
                    <a:lnTo>
                      <a:pt x="203" y="135"/>
                    </a:lnTo>
                    <a:lnTo>
                      <a:pt x="200" y="135"/>
                    </a:lnTo>
                    <a:lnTo>
                      <a:pt x="200" y="135"/>
                    </a:lnTo>
                    <a:lnTo>
                      <a:pt x="199" y="133"/>
                    </a:lnTo>
                    <a:lnTo>
                      <a:pt x="197" y="132"/>
                    </a:lnTo>
                    <a:lnTo>
                      <a:pt x="197" y="132"/>
                    </a:lnTo>
                    <a:lnTo>
                      <a:pt x="196" y="132"/>
                    </a:lnTo>
                    <a:lnTo>
                      <a:pt x="193" y="132"/>
                    </a:lnTo>
                    <a:lnTo>
                      <a:pt x="191" y="135"/>
                    </a:lnTo>
                    <a:lnTo>
                      <a:pt x="191" y="135"/>
                    </a:lnTo>
                    <a:lnTo>
                      <a:pt x="188" y="135"/>
                    </a:lnTo>
                    <a:lnTo>
                      <a:pt x="187" y="133"/>
                    </a:lnTo>
                    <a:lnTo>
                      <a:pt x="187" y="133"/>
                    </a:lnTo>
                    <a:lnTo>
                      <a:pt x="184" y="133"/>
                    </a:lnTo>
                    <a:lnTo>
                      <a:pt x="183" y="133"/>
                    </a:lnTo>
                    <a:lnTo>
                      <a:pt x="183" y="133"/>
                    </a:lnTo>
                    <a:lnTo>
                      <a:pt x="180" y="133"/>
                    </a:lnTo>
                    <a:lnTo>
                      <a:pt x="177" y="132"/>
                    </a:lnTo>
                    <a:lnTo>
                      <a:pt x="173" y="131"/>
                    </a:lnTo>
                    <a:lnTo>
                      <a:pt x="173" y="131"/>
                    </a:lnTo>
                    <a:lnTo>
                      <a:pt x="169" y="129"/>
                    </a:lnTo>
                    <a:lnTo>
                      <a:pt x="167" y="129"/>
                    </a:lnTo>
                    <a:lnTo>
                      <a:pt x="167" y="129"/>
                    </a:lnTo>
                    <a:lnTo>
                      <a:pt x="163" y="127"/>
                    </a:lnTo>
                    <a:lnTo>
                      <a:pt x="161" y="123"/>
                    </a:lnTo>
                    <a:lnTo>
                      <a:pt x="161" y="123"/>
                    </a:lnTo>
                    <a:lnTo>
                      <a:pt x="165" y="125"/>
                    </a:lnTo>
                    <a:lnTo>
                      <a:pt x="165" y="125"/>
                    </a:lnTo>
                    <a:lnTo>
                      <a:pt x="167" y="127"/>
                    </a:lnTo>
                    <a:lnTo>
                      <a:pt x="168" y="127"/>
                    </a:lnTo>
                    <a:lnTo>
                      <a:pt x="168" y="127"/>
                    </a:lnTo>
                    <a:lnTo>
                      <a:pt x="172" y="127"/>
                    </a:lnTo>
                    <a:lnTo>
                      <a:pt x="176" y="127"/>
                    </a:lnTo>
                    <a:lnTo>
                      <a:pt x="176" y="127"/>
                    </a:lnTo>
                    <a:lnTo>
                      <a:pt x="179" y="128"/>
                    </a:lnTo>
                    <a:lnTo>
                      <a:pt x="180" y="129"/>
                    </a:lnTo>
                    <a:lnTo>
                      <a:pt x="183" y="129"/>
                    </a:lnTo>
                    <a:lnTo>
                      <a:pt x="183" y="129"/>
                    </a:lnTo>
                    <a:lnTo>
                      <a:pt x="185" y="128"/>
                    </a:lnTo>
                    <a:lnTo>
                      <a:pt x="185" y="128"/>
                    </a:lnTo>
                    <a:lnTo>
                      <a:pt x="189" y="128"/>
                    </a:lnTo>
                    <a:lnTo>
                      <a:pt x="189" y="128"/>
                    </a:lnTo>
                    <a:lnTo>
                      <a:pt x="192" y="125"/>
                    </a:lnTo>
                    <a:lnTo>
                      <a:pt x="193" y="121"/>
                    </a:lnTo>
                    <a:lnTo>
                      <a:pt x="193" y="121"/>
                    </a:lnTo>
                    <a:lnTo>
                      <a:pt x="193" y="120"/>
                    </a:lnTo>
                    <a:lnTo>
                      <a:pt x="192" y="119"/>
                    </a:lnTo>
                    <a:lnTo>
                      <a:pt x="189" y="116"/>
                    </a:lnTo>
                    <a:lnTo>
                      <a:pt x="189" y="116"/>
                    </a:lnTo>
                    <a:lnTo>
                      <a:pt x="187" y="115"/>
                    </a:lnTo>
                    <a:lnTo>
                      <a:pt x="185" y="112"/>
                    </a:lnTo>
                    <a:lnTo>
                      <a:pt x="187" y="112"/>
                    </a:lnTo>
                    <a:lnTo>
                      <a:pt x="187" y="112"/>
                    </a:lnTo>
                    <a:lnTo>
                      <a:pt x="188" y="112"/>
                    </a:lnTo>
                    <a:lnTo>
                      <a:pt x="189" y="114"/>
                    </a:lnTo>
                    <a:lnTo>
                      <a:pt x="191" y="115"/>
                    </a:lnTo>
                    <a:lnTo>
                      <a:pt x="193" y="115"/>
                    </a:lnTo>
                    <a:lnTo>
                      <a:pt x="193" y="115"/>
                    </a:lnTo>
                    <a:lnTo>
                      <a:pt x="195" y="112"/>
                    </a:lnTo>
                    <a:lnTo>
                      <a:pt x="197" y="110"/>
                    </a:lnTo>
                    <a:lnTo>
                      <a:pt x="197" y="110"/>
                    </a:lnTo>
                    <a:lnTo>
                      <a:pt x="199" y="108"/>
                    </a:lnTo>
                    <a:lnTo>
                      <a:pt x="201" y="106"/>
                    </a:lnTo>
                    <a:lnTo>
                      <a:pt x="201" y="106"/>
                    </a:lnTo>
                    <a:lnTo>
                      <a:pt x="204" y="104"/>
                    </a:lnTo>
                    <a:lnTo>
                      <a:pt x="207" y="103"/>
                    </a:lnTo>
                    <a:lnTo>
                      <a:pt x="207" y="103"/>
                    </a:lnTo>
                    <a:lnTo>
                      <a:pt x="212" y="100"/>
                    </a:lnTo>
                    <a:lnTo>
                      <a:pt x="216" y="96"/>
                    </a:lnTo>
                    <a:lnTo>
                      <a:pt x="216" y="96"/>
                    </a:lnTo>
                    <a:lnTo>
                      <a:pt x="220" y="91"/>
                    </a:lnTo>
                    <a:lnTo>
                      <a:pt x="224" y="86"/>
                    </a:lnTo>
                    <a:lnTo>
                      <a:pt x="224" y="86"/>
                    </a:lnTo>
                    <a:lnTo>
                      <a:pt x="227" y="83"/>
                    </a:lnTo>
                    <a:lnTo>
                      <a:pt x="231" y="82"/>
                    </a:lnTo>
                    <a:lnTo>
                      <a:pt x="231" y="82"/>
                    </a:lnTo>
                    <a:lnTo>
                      <a:pt x="235" y="79"/>
                    </a:lnTo>
                    <a:lnTo>
                      <a:pt x="236" y="77"/>
                    </a:lnTo>
                    <a:lnTo>
                      <a:pt x="237" y="70"/>
                    </a:lnTo>
                    <a:lnTo>
                      <a:pt x="237" y="70"/>
                    </a:lnTo>
                    <a:lnTo>
                      <a:pt x="241" y="66"/>
                    </a:lnTo>
                    <a:lnTo>
                      <a:pt x="245" y="63"/>
                    </a:lnTo>
                    <a:lnTo>
                      <a:pt x="245" y="63"/>
                    </a:lnTo>
                    <a:lnTo>
                      <a:pt x="249" y="61"/>
                    </a:lnTo>
                    <a:lnTo>
                      <a:pt x="253" y="59"/>
                    </a:lnTo>
                    <a:lnTo>
                      <a:pt x="253" y="59"/>
                    </a:lnTo>
                    <a:lnTo>
                      <a:pt x="256" y="55"/>
                    </a:lnTo>
                    <a:lnTo>
                      <a:pt x="256" y="55"/>
                    </a:lnTo>
                    <a:lnTo>
                      <a:pt x="258" y="54"/>
                    </a:lnTo>
                    <a:lnTo>
                      <a:pt x="258" y="54"/>
                    </a:lnTo>
                    <a:lnTo>
                      <a:pt x="265" y="47"/>
                    </a:lnTo>
                    <a:lnTo>
                      <a:pt x="265" y="47"/>
                    </a:lnTo>
                    <a:lnTo>
                      <a:pt x="266" y="43"/>
                    </a:lnTo>
                    <a:lnTo>
                      <a:pt x="266" y="43"/>
                    </a:lnTo>
                    <a:lnTo>
                      <a:pt x="268" y="39"/>
                    </a:lnTo>
                    <a:lnTo>
                      <a:pt x="268" y="39"/>
                    </a:lnTo>
                    <a:lnTo>
                      <a:pt x="269" y="37"/>
                    </a:lnTo>
                    <a:lnTo>
                      <a:pt x="270" y="36"/>
                    </a:lnTo>
                    <a:lnTo>
                      <a:pt x="270" y="33"/>
                    </a:lnTo>
                    <a:lnTo>
                      <a:pt x="270" y="33"/>
                    </a:lnTo>
                    <a:lnTo>
                      <a:pt x="269" y="32"/>
                    </a:lnTo>
                    <a:lnTo>
                      <a:pt x="268" y="30"/>
                    </a:lnTo>
                    <a:lnTo>
                      <a:pt x="265" y="29"/>
                    </a:lnTo>
                    <a:lnTo>
                      <a:pt x="265" y="29"/>
                    </a:lnTo>
                    <a:lnTo>
                      <a:pt x="264" y="26"/>
                    </a:lnTo>
                    <a:lnTo>
                      <a:pt x="264" y="24"/>
                    </a:lnTo>
                    <a:lnTo>
                      <a:pt x="264" y="22"/>
                    </a:lnTo>
                    <a:lnTo>
                      <a:pt x="264" y="22"/>
                    </a:lnTo>
                    <a:lnTo>
                      <a:pt x="268" y="20"/>
                    </a:lnTo>
                    <a:lnTo>
                      <a:pt x="268" y="20"/>
                    </a:lnTo>
                    <a:lnTo>
                      <a:pt x="269" y="18"/>
                    </a:lnTo>
                    <a:lnTo>
                      <a:pt x="269" y="16"/>
                    </a:lnTo>
                    <a:lnTo>
                      <a:pt x="269" y="16"/>
                    </a:lnTo>
                    <a:lnTo>
                      <a:pt x="270" y="12"/>
                    </a:lnTo>
                    <a:lnTo>
                      <a:pt x="270" y="9"/>
                    </a:lnTo>
                    <a:lnTo>
                      <a:pt x="270" y="9"/>
                    </a:lnTo>
                    <a:lnTo>
                      <a:pt x="272" y="5"/>
                    </a:lnTo>
                    <a:lnTo>
                      <a:pt x="272" y="4"/>
                    </a:lnTo>
                    <a:lnTo>
                      <a:pt x="270" y="2"/>
                    </a:lnTo>
                    <a:lnTo>
                      <a:pt x="270" y="2"/>
                    </a:lnTo>
                    <a:lnTo>
                      <a:pt x="265" y="2"/>
                    </a:lnTo>
                    <a:lnTo>
                      <a:pt x="265" y="2"/>
                    </a:lnTo>
                    <a:lnTo>
                      <a:pt x="262" y="4"/>
                    </a:lnTo>
                    <a:lnTo>
                      <a:pt x="262" y="4"/>
                    </a:lnTo>
                    <a:lnTo>
                      <a:pt x="260" y="4"/>
                    </a:lnTo>
                    <a:lnTo>
                      <a:pt x="258" y="2"/>
                    </a:lnTo>
                    <a:lnTo>
                      <a:pt x="258" y="2"/>
                    </a:lnTo>
                    <a:lnTo>
                      <a:pt x="256" y="2"/>
                    </a:lnTo>
                    <a:lnTo>
                      <a:pt x="256" y="2"/>
                    </a:lnTo>
                    <a:lnTo>
                      <a:pt x="252" y="2"/>
                    </a:lnTo>
                    <a:lnTo>
                      <a:pt x="248" y="1"/>
                    </a:lnTo>
                    <a:lnTo>
                      <a:pt x="248" y="1"/>
                    </a:lnTo>
                    <a:lnTo>
                      <a:pt x="244" y="0"/>
                    </a:lnTo>
                    <a:lnTo>
                      <a:pt x="242" y="0"/>
                    </a:lnTo>
                    <a:lnTo>
                      <a:pt x="241" y="1"/>
                    </a:lnTo>
                    <a:lnTo>
                      <a:pt x="241" y="1"/>
                    </a:lnTo>
                    <a:lnTo>
                      <a:pt x="241" y="4"/>
                    </a:lnTo>
                    <a:lnTo>
                      <a:pt x="241" y="5"/>
                    </a:lnTo>
                    <a:lnTo>
                      <a:pt x="245" y="6"/>
                    </a:lnTo>
                    <a:lnTo>
                      <a:pt x="245" y="6"/>
                    </a:lnTo>
                    <a:lnTo>
                      <a:pt x="245" y="9"/>
                    </a:lnTo>
                    <a:lnTo>
                      <a:pt x="242" y="10"/>
                    </a:lnTo>
                    <a:lnTo>
                      <a:pt x="239" y="10"/>
                    </a:lnTo>
                    <a:lnTo>
                      <a:pt x="239" y="10"/>
                    </a:lnTo>
                    <a:lnTo>
                      <a:pt x="235" y="9"/>
                    </a:lnTo>
                    <a:lnTo>
                      <a:pt x="232" y="10"/>
                    </a:lnTo>
                    <a:lnTo>
                      <a:pt x="232" y="10"/>
                    </a:lnTo>
                    <a:lnTo>
                      <a:pt x="231" y="10"/>
                    </a:lnTo>
                    <a:lnTo>
                      <a:pt x="229" y="9"/>
                    </a:lnTo>
                    <a:lnTo>
                      <a:pt x="229" y="9"/>
                    </a:lnTo>
                    <a:lnTo>
                      <a:pt x="227" y="8"/>
                    </a:lnTo>
                    <a:lnTo>
                      <a:pt x="224" y="8"/>
                    </a:lnTo>
                    <a:lnTo>
                      <a:pt x="224" y="8"/>
                    </a:lnTo>
                    <a:lnTo>
                      <a:pt x="219" y="9"/>
                    </a:lnTo>
                    <a:lnTo>
                      <a:pt x="219" y="9"/>
                    </a:lnTo>
                    <a:lnTo>
                      <a:pt x="216" y="10"/>
                    </a:lnTo>
                    <a:lnTo>
                      <a:pt x="213" y="13"/>
                    </a:lnTo>
                    <a:lnTo>
                      <a:pt x="212" y="16"/>
                    </a:lnTo>
                    <a:lnTo>
                      <a:pt x="208" y="17"/>
                    </a:lnTo>
                    <a:lnTo>
                      <a:pt x="208" y="17"/>
                    </a:lnTo>
                    <a:lnTo>
                      <a:pt x="204" y="17"/>
                    </a:lnTo>
                    <a:lnTo>
                      <a:pt x="200" y="17"/>
                    </a:lnTo>
                    <a:lnTo>
                      <a:pt x="200" y="17"/>
                    </a:lnTo>
                    <a:lnTo>
                      <a:pt x="199" y="16"/>
                    </a:lnTo>
                    <a:lnTo>
                      <a:pt x="199" y="16"/>
                    </a:lnTo>
                    <a:lnTo>
                      <a:pt x="196" y="16"/>
                    </a:lnTo>
                    <a:lnTo>
                      <a:pt x="196" y="16"/>
                    </a:lnTo>
                    <a:lnTo>
                      <a:pt x="193" y="16"/>
                    </a:lnTo>
                    <a:lnTo>
                      <a:pt x="193" y="16"/>
                    </a:lnTo>
                    <a:lnTo>
                      <a:pt x="189" y="13"/>
                    </a:lnTo>
                    <a:lnTo>
                      <a:pt x="188" y="14"/>
                    </a:lnTo>
                    <a:lnTo>
                      <a:pt x="187" y="16"/>
                    </a:lnTo>
                    <a:lnTo>
                      <a:pt x="187" y="16"/>
                    </a:lnTo>
                    <a:lnTo>
                      <a:pt x="185" y="17"/>
                    </a:lnTo>
                    <a:lnTo>
                      <a:pt x="184" y="17"/>
                    </a:lnTo>
                    <a:lnTo>
                      <a:pt x="184" y="17"/>
                    </a:lnTo>
                    <a:lnTo>
                      <a:pt x="181" y="17"/>
                    </a:lnTo>
                    <a:lnTo>
                      <a:pt x="180" y="17"/>
                    </a:lnTo>
                    <a:lnTo>
                      <a:pt x="180" y="17"/>
                    </a:lnTo>
                    <a:lnTo>
                      <a:pt x="179" y="18"/>
                    </a:lnTo>
                    <a:lnTo>
                      <a:pt x="177" y="20"/>
                    </a:lnTo>
                    <a:lnTo>
                      <a:pt x="177" y="20"/>
                    </a:lnTo>
                    <a:lnTo>
                      <a:pt x="176" y="20"/>
                    </a:lnTo>
                    <a:lnTo>
                      <a:pt x="173" y="20"/>
                    </a:lnTo>
                    <a:lnTo>
                      <a:pt x="173" y="20"/>
                    </a:lnTo>
                    <a:lnTo>
                      <a:pt x="173" y="21"/>
                    </a:lnTo>
                    <a:lnTo>
                      <a:pt x="172" y="22"/>
                    </a:lnTo>
                    <a:lnTo>
                      <a:pt x="172" y="22"/>
                    </a:lnTo>
                    <a:lnTo>
                      <a:pt x="171" y="22"/>
                    </a:lnTo>
                    <a:lnTo>
                      <a:pt x="169" y="22"/>
                    </a:lnTo>
                    <a:lnTo>
                      <a:pt x="169" y="22"/>
                    </a:lnTo>
                    <a:lnTo>
                      <a:pt x="167" y="21"/>
                    </a:lnTo>
                    <a:lnTo>
                      <a:pt x="165" y="20"/>
                    </a:lnTo>
                    <a:lnTo>
                      <a:pt x="165" y="20"/>
                    </a:lnTo>
                    <a:lnTo>
                      <a:pt x="163" y="21"/>
                    </a:lnTo>
                    <a:lnTo>
                      <a:pt x="161" y="22"/>
                    </a:lnTo>
                    <a:lnTo>
                      <a:pt x="161" y="22"/>
                    </a:lnTo>
                    <a:lnTo>
                      <a:pt x="157" y="29"/>
                    </a:lnTo>
                    <a:lnTo>
                      <a:pt x="155" y="33"/>
                    </a:lnTo>
                    <a:lnTo>
                      <a:pt x="153" y="33"/>
                    </a:lnTo>
                    <a:lnTo>
                      <a:pt x="152" y="33"/>
                    </a:lnTo>
                    <a:lnTo>
                      <a:pt x="152" y="33"/>
                    </a:lnTo>
                    <a:lnTo>
                      <a:pt x="153" y="30"/>
                    </a:lnTo>
                    <a:lnTo>
                      <a:pt x="153" y="28"/>
                    </a:lnTo>
                    <a:lnTo>
                      <a:pt x="153" y="28"/>
                    </a:lnTo>
                    <a:lnTo>
                      <a:pt x="155" y="24"/>
                    </a:lnTo>
                    <a:lnTo>
                      <a:pt x="156" y="21"/>
                    </a:lnTo>
                    <a:lnTo>
                      <a:pt x="156" y="21"/>
                    </a:lnTo>
                    <a:lnTo>
                      <a:pt x="155" y="18"/>
                    </a:lnTo>
                    <a:lnTo>
                      <a:pt x="152" y="17"/>
                    </a:lnTo>
                    <a:lnTo>
                      <a:pt x="152" y="17"/>
                    </a:lnTo>
                    <a:lnTo>
                      <a:pt x="148" y="16"/>
                    </a:lnTo>
                    <a:lnTo>
                      <a:pt x="144" y="16"/>
                    </a:lnTo>
                    <a:lnTo>
                      <a:pt x="144" y="16"/>
                    </a:lnTo>
                    <a:lnTo>
                      <a:pt x="143" y="17"/>
                    </a:lnTo>
                    <a:lnTo>
                      <a:pt x="143" y="20"/>
                    </a:lnTo>
                    <a:lnTo>
                      <a:pt x="143" y="20"/>
                    </a:lnTo>
                    <a:lnTo>
                      <a:pt x="140" y="26"/>
                    </a:lnTo>
                    <a:lnTo>
                      <a:pt x="140" y="26"/>
                    </a:lnTo>
                    <a:lnTo>
                      <a:pt x="135" y="32"/>
                    </a:lnTo>
                    <a:lnTo>
                      <a:pt x="135" y="32"/>
                    </a:lnTo>
                    <a:lnTo>
                      <a:pt x="132" y="34"/>
                    </a:lnTo>
                    <a:lnTo>
                      <a:pt x="129" y="36"/>
                    </a:lnTo>
                    <a:lnTo>
                      <a:pt x="129" y="36"/>
                    </a:lnTo>
                    <a:lnTo>
                      <a:pt x="131" y="30"/>
                    </a:lnTo>
                    <a:lnTo>
                      <a:pt x="135" y="25"/>
                    </a:lnTo>
                    <a:lnTo>
                      <a:pt x="136" y="21"/>
                    </a:lnTo>
                    <a:lnTo>
                      <a:pt x="136" y="18"/>
                    </a:lnTo>
                    <a:lnTo>
                      <a:pt x="133" y="16"/>
                    </a:lnTo>
                    <a:lnTo>
                      <a:pt x="133" y="16"/>
                    </a:lnTo>
                    <a:lnTo>
                      <a:pt x="129" y="14"/>
                    </a:lnTo>
                    <a:lnTo>
                      <a:pt x="129" y="14"/>
                    </a:lnTo>
                    <a:lnTo>
                      <a:pt x="128" y="14"/>
                    </a:lnTo>
                    <a:lnTo>
                      <a:pt x="128" y="16"/>
                    </a:lnTo>
                    <a:lnTo>
                      <a:pt x="128" y="16"/>
                    </a:lnTo>
                    <a:lnTo>
                      <a:pt x="127" y="20"/>
                    </a:lnTo>
                    <a:lnTo>
                      <a:pt x="127" y="22"/>
                    </a:lnTo>
                    <a:lnTo>
                      <a:pt x="124" y="22"/>
                    </a:lnTo>
                    <a:lnTo>
                      <a:pt x="124" y="22"/>
                    </a:lnTo>
                    <a:lnTo>
                      <a:pt x="124" y="17"/>
                    </a:lnTo>
                    <a:lnTo>
                      <a:pt x="124" y="17"/>
                    </a:lnTo>
                    <a:lnTo>
                      <a:pt x="124" y="13"/>
                    </a:lnTo>
                    <a:lnTo>
                      <a:pt x="123" y="12"/>
                    </a:lnTo>
                    <a:lnTo>
                      <a:pt x="121" y="10"/>
                    </a:lnTo>
                    <a:lnTo>
                      <a:pt x="121" y="10"/>
                    </a:lnTo>
                    <a:lnTo>
                      <a:pt x="119" y="10"/>
                    </a:lnTo>
                    <a:lnTo>
                      <a:pt x="119" y="10"/>
                    </a:lnTo>
                    <a:lnTo>
                      <a:pt x="112" y="8"/>
                    </a:lnTo>
                    <a:lnTo>
                      <a:pt x="112" y="8"/>
                    </a:lnTo>
                    <a:lnTo>
                      <a:pt x="109" y="8"/>
                    </a:lnTo>
                    <a:lnTo>
                      <a:pt x="108" y="8"/>
                    </a:lnTo>
                    <a:lnTo>
                      <a:pt x="107" y="10"/>
                    </a:lnTo>
                    <a:lnTo>
                      <a:pt x="107" y="13"/>
                    </a:lnTo>
                    <a:lnTo>
                      <a:pt x="107" y="13"/>
                    </a:lnTo>
                    <a:lnTo>
                      <a:pt x="108" y="18"/>
                    </a:lnTo>
                    <a:lnTo>
                      <a:pt x="107" y="21"/>
                    </a:lnTo>
                    <a:lnTo>
                      <a:pt x="107" y="22"/>
                    </a:lnTo>
                    <a:lnTo>
                      <a:pt x="107" y="22"/>
                    </a:lnTo>
                    <a:lnTo>
                      <a:pt x="103" y="25"/>
                    </a:lnTo>
                    <a:lnTo>
                      <a:pt x="101" y="26"/>
                    </a:lnTo>
                    <a:lnTo>
                      <a:pt x="100" y="28"/>
                    </a:lnTo>
                    <a:lnTo>
                      <a:pt x="100" y="28"/>
                    </a:lnTo>
                    <a:lnTo>
                      <a:pt x="101" y="29"/>
                    </a:lnTo>
                    <a:lnTo>
                      <a:pt x="103" y="30"/>
                    </a:lnTo>
                    <a:lnTo>
                      <a:pt x="105" y="33"/>
                    </a:lnTo>
                    <a:lnTo>
                      <a:pt x="105" y="33"/>
                    </a:lnTo>
                    <a:lnTo>
                      <a:pt x="108" y="33"/>
                    </a:lnTo>
                    <a:lnTo>
                      <a:pt x="108" y="34"/>
                    </a:lnTo>
                    <a:lnTo>
                      <a:pt x="108" y="36"/>
                    </a:lnTo>
                    <a:lnTo>
                      <a:pt x="108" y="36"/>
                    </a:lnTo>
                    <a:lnTo>
                      <a:pt x="107" y="36"/>
                    </a:lnTo>
                    <a:lnTo>
                      <a:pt x="104" y="36"/>
                    </a:lnTo>
                    <a:lnTo>
                      <a:pt x="104" y="36"/>
                    </a:lnTo>
                    <a:lnTo>
                      <a:pt x="103" y="36"/>
                    </a:lnTo>
                    <a:lnTo>
                      <a:pt x="100" y="37"/>
                    </a:lnTo>
                    <a:lnTo>
                      <a:pt x="100" y="37"/>
                    </a:lnTo>
                    <a:lnTo>
                      <a:pt x="101" y="38"/>
                    </a:lnTo>
                    <a:lnTo>
                      <a:pt x="103" y="39"/>
                    </a:lnTo>
                    <a:lnTo>
                      <a:pt x="103" y="39"/>
                    </a:lnTo>
                    <a:lnTo>
                      <a:pt x="105" y="42"/>
                    </a:lnTo>
                    <a:lnTo>
                      <a:pt x="107" y="42"/>
                    </a:lnTo>
                    <a:lnTo>
                      <a:pt x="105" y="45"/>
                    </a:lnTo>
                    <a:lnTo>
                      <a:pt x="105" y="45"/>
                    </a:lnTo>
                    <a:lnTo>
                      <a:pt x="104" y="45"/>
                    </a:lnTo>
                    <a:lnTo>
                      <a:pt x="103" y="45"/>
                    </a:lnTo>
                    <a:lnTo>
                      <a:pt x="100" y="42"/>
                    </a:lnTo>
                    <a:lnTo>
                      <a:pt x="100" y="42"/>
                    </a:lnTo>
                    <a:lnTo>
                      <a:pt x="97" y="42"/>
                    </a:lnTo>
                    <a:lnTo>
                      <a:pt x="96" y="43"/>
                    </a:lnTo>
                    <a:lnTo>
                      <a:pt x="96" y="47"/>
                    </a:lnTo>
                    <a:lnTo>
                      <a:pt x="96" y="47"/>
                    </a:lnTo>
                    <a:lnTo>
                      <a:pt x="96" y="53"/>
                    </a:lnTo>
                    <a:lnTo>
                      <a:pt x="96" y="55"/>
                    </a:lnTo>
                    <a:lnTo>
                      <a:pt x="97" y="57"/>
                    </a:lnTo>
                    <a:lnTo>
                      <a:pt x="97" y="57"/>
                    </a:lnTo>
                    <a:lnTo>
                      <a:pt x="100" y="61"/>
                    </a:lnTo>
                    <a:lnTo>
                      <a:pt x="103" y="63"/>
                    </a:lnTo>
                    <a:lnTo>
                      <a:pt x="103" y="63"/>
                    </a:lnTo>
                    <a:lnTo>
                      <a:pt x="108" y="63"/>
                    </a:lnTo>
                    <a:lnTo>
                      <a:pt x="111" y="63"/>
                    </a:lnTo>
                    <a:lnTo>
                      <a:pt x="112" y="65"/>
                    </a:lnTo>
                    <a:lnTo>
                      <a:pt x="112" y="65"/>
                    </a:lnTo>
                    <a:lnTo>
                      <a:pt x="115" y="66"/>
                    </a:lnTo>
                    <a:lnTo>
                      <a:pt x="115" y="67"/>
                    </a:lnTo>
                    <a:lnTo>
                      <a:pt x="112" y="70"/>
                    </a:lnTo>
                    <a:lnTo>
                      <a:pt x="112" y="70"/>
                    </a:lnTo>
                    <a:lnTo>
                      <a:pt x="111" y="71"/>
                    </a:lnTo>
                    <a:lnTo>
                      <a:pt x="109" y="70"/>
                    </a:lnTo>
                    <a:lnTo>
                      <a:pt x="109" y="70"/>
                    </a:lnTo>
                    <a:lnTo>
                      <a:pt x="107" y="69"/>
                    </a:lnTo>
                    <a:lnTo>
                      <a:pt x="105" y="67"/>
                    </a:lnTo>
                    <a:lnTo>
                      <a:pt x="105" y="67"/>
                    </a:lnTo>
                    <a:lnTo>
                      <a:pt x="103" y="67"/>
                    </a:lnTo>
                    <a:lnTo>
                      <a:pt x="101" y="67"/>
                    </a:lnTo>
                    <a:lnTo>
                      <a:pt x="101" y="67"/>
                    </a:lnTo>
                    <a:lnTo>
                      <a:pt x="99" y="65"/>
                    </a:lnTo>
                    <a:lnTo>
                      <a:pt x="99" y="65"/>
                    </a:lnTo>
                    <a:lnTo>
                      <a:pt x="96" y="65"/>
                    </a:lnTo>
                    <a:lnTo>
                      <a:pt x="95" y="66"/>
                    </a:lnTo>
                    <a:lnTo>
                      <a:pt x="95" y="66"/>
                    </a:lnTo>
                    <a:lnTo>
                      <a:pt x="92" y="66"/>
                    </a:lnTo>
                    <a:lnTo>
                      <a:pt x="90" y="65"/>
                    </a:lnTo>
                    <a:lnTo>
                      <a:pt x="90" y="65"/>
                    </a:lnTo>
                    <a:lnTo>
                      <a:pt x="87" y="66"/>
                    </a:lnTo>
                    <a:lnTo>
                      <a:pt x="86" y="67"/>
                    </a:lnTo>
                    <a:lnTo>
                      <a:pt x="83" y="69"/>
                    </a:lnTo>
                    <a:lnTo>
                      <a:pt x="80" y="67"/>
                    </a:lnTo>
                    <a:lnTo>
                      <a:pt x="80" y="67"/>
                    </a:lnTo>
                    <a:lnTo>
                      <a:pt x="78" y="66"/>
                    </a:lnTo>
                    <a:lnTo>
                      <a:pt x="76" y="66"/>
                    </a:lnTo>
                    <a:lnTo>
                      <a:pt x="76" y="69"/>
                    </a:lnTo>
                    <a:lnTo>
                      <a:pt x="76" y="69"/>
                    </a:lnTo>
                    <a:lnTo>
                      <a:pt x="80" y="74"/>
                    </a:lnTo>
                    <a:lnTo>
                      <a:pt x="80" y="74"/>
                    </a:lnTo>
                    <a:lnTo>
                      <a:pt x="82" y="78"/>
                    </a:lnTo>
                    <a:lnTo>
                      <a:pt x="82" y="78"/>
                    </a:lnTo>
                    <a:lnTo>
                      <a:pt x="83" y="79"/>
                    </a:lnTo>
                    <a:lnTo>
                      <a:pt x="83" y="79"/>
                    </a:lnTo>
                    <a:lnTo>
                      <a:pt x="84" y="80"/>
                    </a:lnTo>
                    <a:lnTo>
                      <a:pt x="84" y="82"/>
                    </a:lnTo>
                    <a:lnTo>
                      <a:pt x="84" y="82"/>
                    </a:lnTo>
                    <a:lnTo>
                      <a:pt x="86" y="83"/>
                    </a:lnTo>
                    <a:lnTo>
                      <a:pt x="87" y="83"/>
                    </a:lnTo>
                    <a:lnTo>
                      <a:pt x="87" y="83"/>
                    </a:lnTo>
                    <a:lnTo>
                      <a:pt x="87" y="86"/>
                    </a:lnTo>
                    <a:lnTo>
                      <a:pt x="86" y="87"/>
                    </a:lnTo>
                    <a:lnTo>
                      <a:pt x="86" y="87"/>
                    </a:lnTo>
                    <a:lnTo>
                      <a:pt x="86" y="90"/>
                    </a:lnTo>
                    <a:lnTo>
                      <a:pt x="84" y="94"/>
                    </a:lnTo>
                    <a:lnTo>
                      <a:pt x="84" y="94"/>
                    </a:lnTo>
                    <a:lnTo>
                      <a:pt x="80" y="95"/>
                    </a:lnTo>
                    <a:lnTo>
                      <a:pt x="80" y="95"/>
                    </a:lnTo>
                    <a:lnTo>
                      <a:pt x="79" y="94"/>
                    </a:lnTo>
                    <a:lnTo>
                      <a:pt x="78" y="92"/>
                    </a:lnTo>
                    <a:lnTo>
                      <a:pt x="78" y="92"/>
                    </a:lnTo>
                    <a:lnTo>
                      <a:pt x="75" y="91"/>
                    </a:lnTo>
                    <a:lnTo>
                      <a:pt x="72" y="91"/>
                    </a:lnTo>
                    <a:lnTo>
                      <a:pt x="72" y="91"/>
                    </a:lnTo>
                    <a:lnTo>
                      <a:pt x="71" y="91"/>
                    </a:lnTo>
                    <a:lnTo>
                      <a:pt x="70" y="92"/>
                    </a:lnTo>
                    <a:lnTo>
                      <a:pt x="72" y="96"/>
                    </a:lnTo>
                    <a:lnTo>
                      <a:pt x="72" y="96"/>
                    </a:lnTo>
                    <a:lnTo>
                      <a:pt x="75" y="102"/>
                    </a:lnTo>
                    <a:lnTo>
                      <a:pt x="75" y="102"/>
                    </a:lnTo>
                    <a:lnTo>
                      <a:pt x="75" y="103"/>
                    </a:lnTo>
                    <a:lnTo>
                      <a:pt x="76" y="104"/>
                    </a:lnTo>
                    <a:lnTo>
                      <a:pt x="76" y="104"/>
                    </a:lnTo>
                    <a:lnTo>
                      <a:pt x="76" y="104"/>
                    </a:lnTo>
                    <a:lnTo>
                      <a:pt x="78" y="102"/>
                    </a:lnTo>
                    <a:lnTo>
                      <a:pt x="78" y="100"/>
                    </a:lnTo>
                    <a:lnTo>
                      <a:pt x="78" y="100"/>
                    </a:lnTo>
                    <a:lnTo>
                      <a:pt x="79" y="100"/>
                    </a:lnTo>
                    <a:lnTo>
                      <a:pt x="80" y="102"/>
                    </a:lnTo>
                    <a:lnTo>
                      <a:pt x="82" y="106"/>
                    </a:lnTo>
                    <a:lnTo>
                      <a:pt x="82" y="106"/>
                    </a:lnTo>
                    <a:lnTo>
                      <a:pt x="84" y="108"/>
                    </a:lnTo>
                    <a:lnTo>
                      <a:pt x="84" y="108"/>
                    </a:lnTo>
                    <a:lnTo>
                      <a:pt x="87" y="111"/>
                    </a:lnTo>
                    <a:lnTo>
                      <a:pt x="90" y="112"/>
                    </a:lnTo>
                    <a:lnTo>
                      <a:pt x="90" y="112"/>
                    </a:lnTo>
                    <a:lnTo>
                      <a:pt x="91" y="114"/>
                    </a:lnTo>
                    <a:lnTo>
                      <a:pt x="92" y="115"/>
                    </a:lnTo>
                    <a:lnTo>
                      <a:pt x="92" y="115"/>
                    </a:lnTo>
                    <a:lnTo>
                      <a:pt x="92" y="118"/>
                    </a:lnTo>
                    <a:lnTo>
                      <a:pt x="92" y="119"/>
                    </a:lnTo>
                    <a:lnTo>
                      <a:pt x="92" y="119"/>
                    </a:lnTo>
                    <a:lnTo>
                      <a:pt x="96" y="123"/>
                    </a:lnTo>
                    <a:lnTo>
                      <a:pt x="96" y="123"/>
                    </a:lnTo>
                    <a:lnTo>
                      <a:pt x="97" y="127"/>
                    </a:lnTo>
                    <a:lnTo>
                      <a:pt x="99" y="131"/>
                    </a:lnTo>
                    <a:lnTo>
                      <a:pt x="99" y="131"/>
                    </a:lnTo>
                    <a:lnTo>
                      <a:pt x="95" y="125"/>
                    </a:lnTo>
                    <a:lnTo>
                      <a:pt x="90" y="121"/>
                    </a:lnTo>
                    <a:lnTo>
                      <a:pt x="90" y="121"/>
                    </a:lnTo>
                    <a:lnTo>
                      <a:pt x="87" y="120"/>
                    </a:lnTo>
                    <a:lnTo>
                      <a:pt x="84" y="120"/>
                    </a:lnTo>
                    <a:lnTo>
                      <a:pt x="84" y="120"/>
                    </a:lnTo>
                    <a:lnTo>
                      <a:pt x="83" y="120"/>
                    </a:lnTo>
                    <a:lnTo>
                      <a:pt x="83" y="120"/>
                    </a:lnTo>
                    <a:lnTo>
                      <a:pt x="82" y="119"/>
                    </a:lnTo>
                    <a:lnTo>
                      <a:pt x="79" y="118"/>
                    </a:lnTo>
                    <a:lnTo>
                      <a:pt x="79" y="118"/>
                    </a:lnTo>
                    <a:lnTo>
                      <a:pt x="78" y="116"/>
                    </a:lnTo>
                    <a:lnTo>
                      <a:pt x="78" y="118"/>
                    </a:lnTo>
                    <a:lnTo>
                      <a:pt x="76" y="118"/>
                    </a:lnTo>
                    <a:lnTo>
                      <a:pt x="76" y="118"/>
                    </a:lnTo>
                    <a:lnTo>
                      <a:pt x="78" y="119"/>
                    </a:lnTo>
                    <a:lnTo>
                      <a:pt x="79" y="120"/>
                    </a:lnTo>
                    <a:lnTo>
                      <a:pt x="82" y="123"/>
                    </a:lnTo>
                    <a:lnTo>
                      <a:pt x="82" y="123"/>
                    </a:lnTo>
                    <a:lnTo>
                      <a:pt x="86" y="125"/>
                    </a:lnTo>
                    <a:lnTo>
                      <a:pt x="87" y="128"/>
                    </a:lnTo>
                    <a:lnTo>
                      <a:pt x="87" y="129"/>
                    </a:lnTo>
                    <a:lnTo>
                      <a:pt x="87" y="129"/>
                    </a:lnTo>
                    <a:lnTo>
                      <a:pt x="83" y="128"/>
                    </a:lnTo>
                    <a:lnTo>
                      <a:pt x="80" y="125"/>
                    </a:lnTo>
                    <a:lnTo>
                      <a:pt x="80" y="125"/>
                    </a:lnTo>
                    <a:lnTo>
                      <a:pt x="75" y="121"/>
                    </a:lnTo>
                    <a:lnTo>
                      <a:pt x="75" y="121"/>
                    </a:lnTo>
                    <a:lnTo>
                      <a:pt x="74" y="121"/>
                    </a:lnTo>
                    <a:lnTo>
                      <a:pt x="72" y="121"/>
                    </a:lnTo>
                    <a:lnTo>
                      <a:pt x="72" y="121"/>
                    </a:lnTo>
                    <a:lnTo>
                      <a:pt x="71" y="124"/>
                    </a:lnTo>
                    <a:lnTo>
                      <a:pt x="70" y="124"/>
                    </a:lnTo>
                    <a:lnTo>
                      <a:pt x="68" y="123"/>
                    </a:lnTo>
                    <a:lnTo>
                      <a:pt x="68" y="123"/>
                    </a:lnTo>
                    <a:lnTo>
                      <a:pt x="68" y="124"/>
                    </a:lnTo>
                    <a:lnTo>
                      <a:pt x="68" y="125"/>
                    </a:lnTo>
                    <a:lnTo>
                      <a:pt x="70" y="127"/>
                    </a:lnTo>
                    <a:lnTo>
                      <a:pt x="70" y="127"/>
                    </a:lnTo>
                    <a:lnTo>
                      <a:pt x="68" y="128"/>
                    </a:lnTo>
                    <a:lnTo>
                      <a:pt x="67" y="129"/>
                    </a:lnTo>
                    <a:lnTo>
                      <a:pt x="67" y="129"/>
                    </a:lnTo>
                    <a:lnTo>
                      <a:pt x="66" y="128"/>
                    </a:lnTo>
                    <a:lnTo>
                      <a:pt x="64" y="125"/>
                    </a:lnTo>
                    <a:lnTo>
                      <a:pt x="64" y="124"/>
                    </a:lnTo>
                    <a:lnTo>
                      <a:pt x="64" y="121"/>
                    </a:lnTo>
                    <a:lnTo>
                      <a:pt x="64" y="121"/>
                    </a:lnTo>
                    <a:lnTo>
                      <a:pt x="63" y="120"/>
                    </a:lnTo>
                    <a:lnTo>
                      <a:pt x="60" y="120"/>
                    </a:lnTo>
                    <a:lnTo>
                      <a:pt x="56" y="120"/>
                    </a:lnTo>
                    <a:lnTo>
                      <a:pt x="56" y="120"/>
                    </a:lnTo>
                    <a:lnTo>
                      <a:pt x="55" y="121"/>
                    </a:lnTo>
                    <a:lnTo>
                      <a:pt x="55" y="123"/>
                    </a:lnTo>
                    <a:lnTo>
                      <a:pt x="55" y="125"/>
                    </a:lnTo>
                    <a:lnTo>
                      <a:pt x="55" y="125"/>
                    </a:lnTo>
                    <a:lnTo>
                      <a:pt x="55" y="128"/>
                    </a:lnTo>
                    <a:lnTo>
                      <a:pt x="55" y="129"/>
                    </a:lnTo>
                    <a:lnTo>
                      <a:pt x="55" y="129"/>
                    </a:lnTo>
                    <a:lnTo>
                      <a:pt x="58" y="131"/>
                    </a:lnTo>
                    <a:lnTo>
                      <a:pt x="58" y="131"/>
                    </a:lnTo>
                    <a:lnTo>
                      <a:pt x="59" y="132"/>
                    </a:lnTo>
                    <a:lnTo>
                      <a:pt x="59" y="135"/>
                    </a:lnTo>
                    <a:lnTo>
                      <a:pt x="59" y="135"/>
                    </a:lnTo>
                    <a:lnTo>
                      <a:pt x="58" y="139"/>
                    </a:lnTo>
                    <a:lnTo>
                      <a:pt x="55" y="141"/>
                    </a:lnTo>
                    <a:lnTo>
                      <a:pt x="54" y="141"/>
                    </a:lnTo>
                    <a:lnTo>
                      <a:pt x="54" y="141"/>
                    </a:lnTo>
                    <a:lnTo>
                      <a:pt x="54" y="139"/>
                    </a:lnTo>
                    <a:lnTo>
                      <a:pt x="54" y="139"/>
                    </a:lnTo>
                    <a:lnTo>
                      <a:pt x="52" y="135"/>
                    </a:lnTo>
                    <a:lnTo>
                      <a:pt x="52" y="135"/>
                    </a:lnTo>
                    <a:lnTo>
                      <a:pt x="52" y="129"/>
                    </a:lnTo>
                    <a:lnTo>
                      <a:pt x="52" y="129"/>
                    </a:lnTo>
                    <a:lnTo>
                      <a:pt x="51" y="128"/>
                    </a:lnTo>
                    <a:lnTo>
                      <a:pt x="50" y="127"/>
                    </a:lnTo>
                    <a:lnTo>
                      <a:pt x="46" y="127"/>
                    </a:lnTo>
                    <a:lnTo>
                      <a:pt x="46" y="127"/>
                    </a:lnTo>
                    <a:lnTo>
                      <a:pt x="42" y="128"/>
                    </a:lnTo>
                    <a:lnTo>
                      <a:pt x="40" y="132"/>
                    </a:lnTo>
                    <a:lnTo>
                      <a:pt x="40" y="132"/>
                    </a:lnTo>
                    <a:lnTo>
                      <a:pt x="40" y="135"/>
                    </a:lnTo>
                    <a:lnTo>
                      <a:pt x="40" y="135"/>
                    </a:lnTo>
                    <a:lnTo>
                      <a:pt x="40" y="137"/>
                    </a:lnTo>
                    <a:lnTo>
                      <a:pt x="40" y="141"/>
                    </a:lnTo>
                    <a:lnTo>
                      <a:pt x="40" y="141"/>
                    </a:lnTo>
                    <a:lnTo>
                      <a:pt x="42" y="145"/>
                    </a:lnTo>
                    <a:lnTo>
                      <a:pt x="43" y="147"/>
                    </a:lnTo>
                    <a:lnTo>
                      <a:pt x="44" y="147"/>
                    </a:lnTo>
                    <a:lnTo>
                      <a:pt x="44" y="147"/>
                    </a:lnTo>
                    <a:lnTo>
                      <a:pt x="47" y="148"/>
                    </a:lnTo>
                    <a:lnTo>
                      <a:pt x="50" y="148"/>
                    </a:lnTo>
                    <a:lnTo>
                      <a:pt x="50" y="148"/>
                    </a:lnTo>
                    <a:lnTo>
                      <a:pt x="51" y="151"/>
                    </a:lnTo>
                    <a:lnTo>
                      <a:pt x="51" y="152"/>
                    </a:lnTo>
                    <a:lnTo>
                      <a:pt x="51" y="152"/>
                    </a:lnTo>
                    <a:lnTo>
                      <a:pt x="50" y="153"/>
                    </a:lnTo>
                    <a:lnTo>
                      <a:pt x="48" y="153"/>
                    </a:lnTo>
                    <a:lnTo>
                      <a:pt x="44" y="152"/>
                    </a:lnTo>
                    <a:lnTo>
                      <a:pt x="44" y="152"/>
                    </a:lnTo>
                    <a:lnTo>
                      <a:pt x="43" y="153"/>
                    </a:lnTo>
                    <a:lnTo>
                      <a:pt x="42" y="153"/>
                    </a:lnTo>
                    <a:lnTo>
                      <a:pt x="40" y="157"/>
                    </a:lnTo>
                    <a:lnTo>
                      <a:pt x="40" y="157"/>
                    </a:lnTo>
                    <a:lnTo>
                      <a:pt x="40" y="161"/>
                    </a:lnTo>
                    <a:lnTo>
                      <a:pt x="40" y="161"/>
                    </a:lnTo>
                    <a:lnTo>
                      <a:pt x="40" y="162"/>
                    </a:lnTo>
                    <a:lnTo>
                      <a:pt x="43" y="164"/>
                    </a:lnTo>
                    <a:lnTo>
                      <a:pt x="43" y="164"/>
                    </a:lnTo>
                    <a:lnTo>
                      <a:pt x="44" y="165"/>
                    </a:lnTo>
                    <a:lnTo>
                      <a:pt x="44" y="166"/>
                    </a:lnTo>
                    <a:lnTo>
                      <a:pt x="44" y="169"/>
                    </a:lnTo>
                    <a:lnTo>
                      <a:pt x="46" y="170"/>
                    </a:lnTo>
                    <a:lnTo>
                      <a:pt x="46" y="170"/>
                    </a:lnTo>
                    <a:lnTo>
                      <a:pt x="47" y="170"/>
                    </a:lnTo>
                    <a:lnTo>
                      <a:pt x="48" y="170"/>
                    </a:lnTo>
                    <a:lnTo>
                      <a:pt x="48" y="170"/>
                    </a:lnTo>
                    <a:lnTo>
                      <a:pt x="50" y="173"/>
                    </a:lnTo>
                    <a:lnTo>
                      <a:pt x="50" y="176"/>
                    </a:lnTo>
                    <a:lnTo>
                      <a:pt x="50" y="176"/>
                    </a:lnTo>
                    <a:lnTo>
                      <a:pt x="51" y="176"/>
                    </a:lnTo>
                    <a:lnTo>
                      <a:pt x="54" y="177"/>
                    </a:lnTo>
                    <a:lnTo>
                      <a:pt x="54" y="177"/>
                    </a:lnTo>
                    <a:lnTo>
                      <a:pt x="55" y="176"/>
                    </a:lnTo>
                    <a:lnTo>
                      <a:pt x="58" y="174"/>
                    </a:lnTo>
                    <a:lnTo>
                      <a:pt x="58" y="174"/>
                    </a:lnTo>
                    <a:lnTo>
                      <a:pt x="62" y="176"/>
                    </a:lnTo>
                    <a:lnTo>
                      <a:pt x="62" y="176"/>
                    </a:lnTo>
                    <a:lnTo>
                      <a:pt x="64" y="177"/>
                    </a:lnTo>
                    <a:lnTo>
                      <a:pt x="64" y="180"/>
                    </a:lnTo>
                    <a:lnTo>
                      <a:pt x="64" y="180"/>
                    </a:lnTo>
                    <a:lnTo>
                      <a:pt x="58" y="180"/>
                    </a:lnTo>
                    <a:lnTo>
                      <a:pt x="58" y="180"/>
                    </a:lnTo>
                    <a:lnTo>
                      <a:pt x="54" y="181"/>
                    </a:lnTo>
                    <a:lnTo>
                      <a:pt x="54" y="181"/>
                    </a:lnTo>
                    <a:lnTo>
                      <a:pt x="54" y="182"/>
                    </a:lnTo>
                    <a:lnTo>
                      <a:pt x="52" y="182"/>
                    </a:lnTo>
                    <a:lnTo>
                      <a:pt x="52" y="182"/>
                    </a:lnTo>
                    <a:lnTo>
                      <a:pt x="50" y="181"/>
                    </a:lnTo>
                    <a:lnTo>
                      <a:pt x="48" y="178"/>
                    </a:lnTo>
                    <a:lnTo>
                      <a:pt x="48" y="178"/>
                    </a:lnTo>
                    <a:lnTo>
                      <a:pt x="43" y="176"/>
                    </a:lnTo>
                    <a:lnTo>
                      <a:pt x="43" y="176"/>
                    </a:lnTo>
                    <a:lnTo>
                      <a:pt x="40" y="173"/>
                    </a:lnTo>
                    <a:lnTo>
                      <a:pt x="40" y="173"/>
                    </a:lnTo>
                    <a:lnTo>
                      <a:pt x="39" y="173"/>
                    </a:lnTo>
                    <a:lnTo>
                      <a:pt x="38" y="176"/>
                    </a:lnTo>
                    <a:lnTo>
                      <a:pt x="36" y="181"/>
                    </a:lnTo>
                    <a:lnTo>
                      <a:pt x="36" y="181"/>
                    </a:lnTo>
                    <a:lnTo>
                      <a:pt x="35" y="185"/>
                    </a:lnTo>
                    <a:lnTo>
                      <a:pt x="34" y="189"/>
                    </a:lnTo>
                    <a:lnTo>
                      <a:pt x="34" y="189"/>
                    </a:lnTo>
                    <a:lnTo>
                      <a:pt x="36" y="193"/>
                    </a:lnTo>
                    <a:lnTo>
                      <a:pt x="36" y="193"/>
                    </a:lnTo>
                    <a:lnTo>
                      <a:pt x="38" y="196"/>
                    </a:lnTo>
                    <a:lnTo>
                      <a:pt x="38" y="198"/>
                    </a:lnTo>
                    <a:lnTo>
                      <a:pt x="38" y="198"/>
                    </a:lnTo>
                    <a:lnTo>
                      <a:pt x="39" y="201"/>
                    </a:lnTo>
                    <a:lnTo>
                      <a:pt x="39" y="201"/>
                    </a:lnTo>
                    <a:lnTo>
                      <a:pt x="39" y="206"/>
                    </a:lnTo>
                    <a:lnTo>
                      <a:pt x="39" y="207"/>
                    </a:lnTo>
                    <a:lnTo>
                      <a:pt x="42" y="209"/>
                    </a:lnTo>
                    <a:lnTo>
                      <a:pt x="42" y="209"/>
                    </a:lnTo>
                    <a:lnTo>
                      <a:pt x="44" y="209"/>
                    </a:lnTo>
                    <a:lnTo>
                      <a:pt x="46" y="207"/>
                    </a:lnTo>
                    <a:lnTo>
                      <a:pt x="50" y="203"/>
                    </a:lnTo>
                    <a:lnTo>
                      <a:pt x="50" y="203"/>
                    </a:lnTo>
                    <a:lnTo>
                      <a:pt x="55" y="200"/>
                    </a:lnTo>
                    <a:lnTo>
                      <a:pt x="55" y="200"/>
                    </a:lnTo>
                    <a:lnTo>
                      <a:pt x="56" y="200"/>
                    </a:lnTo>
                    <a:lnTo>
                      <a:pt x="56" y="200"/>
                    </a:lnTo>
                    <a:lnTo>
                      <a:pt x="56" y="200"/>
                    </a:lnTo>
                    <a:lnTo>
                      <a:pt x="58" y="203"/>
                    </a:lnTo>
                    <a:lnTo>
                      <a:pt x="58" y="205"/>
                    </a:lnTo>
                    <a:lnTo>
                      <a:pt x="58" y="206"/>
                    </a:lnTo>
                    <a:lnTo>
                      <a:pt x="58" y="206"/>
                    </a:lnTo>
                    <a:lnTo>
                      <a:pt x="59" y="206"/>
                    </a:lnTo>
                    <a:lnTo>
                      <a:pt x="60" y="206"/>
                    </a:lnTo>
                    <a:lnTo>
                      <a:pt x="60" y="206"/>
                    </a:lnTo>
                    <a:lnTo>
                      <a:pt x="63" y="203"/>
                    </a:lnTo>
                    <a:lnTo>
                      <a:pt x="64" y="202"/>
                    </a:lnTo>
                    <a:lnTo>
                      <a:pt x="64" y="202"/>
                    </a:lnTo>
                    <a:lnTo>
                      <a:pt x="66" y="200"/>
                    </a:lnTo>
                    <a:lnTo>
                      <a:pt x="67" y="200"/>
                    </a:lnTo>
                    <a:lnTo>
                      <a:pt x="68" y="201"/>
                    </a:lnTo>
                    <a:lnTo>
                      <a:pt x="68" y="203"/>
                    </a:lnTo>
                    <a:lnTo>
                      <a:pt x="68" y="203"/>
                    </a:lnTo>
                    <a:lnTo>
                      <a:pt x="68" y="205"/>
                    </a:lnTo>
                    <a:lnTo>
                      <a:pt x="67" y="206"/>
                    </a:lnTo>
                    <a:lnTo>
                      <a:pt x="63" y="207"/>
                    </a:lnTo>
                    <a:lnTo>
                      <a:pt x="63" y="207"/>
                    </a:lnTo>
                    <a:lnTo>
                      <a:pt x="59" y="209"/>
                    </a:lnTo>
                    <a:lnTo>
                      <a:pt x="54" y="209"/>
                    </a:lnTo>
                    <a:lnTo>
                      <a:pt x="54" y="209"/>
                    </a:lnTo>
                    <a:lnTo>
                      <a:pt x="51" y="210"/>
                    </a:lnTo>
                    <a:lnTo>
                      <a:pt x="48" y="213"/>
                    </a:lnTo>
                    <a:lnTo>
                      <a:pt x="48" y="213"/>
                    </a:lnTo>
                    <a:lnTo>
                      <a:pt x="47" y="215"/>
                    </a:lnTo>
                    <a:lnTo>
                      <a:pt x="47" y="217"/>
                    </a:lnTo>
                    <a:lnTo>
                      <a:pt x="51" y="217"/>
                    </a:lnTo>
                    <a:lnTo>
                      <a:pt x="51" y="217"/>
                    </a:lnTo>
                    <a:lnTo>
                      <a:pt x="55" y="218"/>
                    </a:lnTo>
                    <a:lnTo>
                      <a:pt x="58" y="218"/>
                    </a:lnTo>
                    <a:lnTo>
                      <a:pt x="58" y="218"/>
                    </a:lnTo>
                    <a:lnTo>
                      <a:pt x="63" y="215"/>
                    </a:lnTo>
                    <a:lnTo>
                      <a:pt x="63" y="215"/>
                    </a:lnTo>
                    <a:lnTo>
                      <a:pt x="64" y="214"/>
                    </a:lnTo>
                    <a:lnTo>
                      <a:pt x="67" y="214"/>
                    </a:lnTo>
                    <a:lnTo>
                      <a:pt x="67" y="214"/>
                    </a:lnTo>
                    <a:lnTo>
                      <a:pt x="68" y="215"/>
                    </a:lnTo>
                    <a:lnTo>
                      <a:pt x="67" y="217"/>
                    </a:lnTo>
                    <a:lnTo>
                      <a:pt x="66" y="219"/>
                    </a:lnTo>
                    <a:lnTo>
                      <a:pt x="66" y="219"/>
                    </a:lnTo>
                    <a:lnTo>
                      <a:pt x="66" y="221"/>
                    </a:lnTo>
                    <a:lnTo>
                      <a:pt x="67" y="222"/>
                    </a:lnTo>
                    <a:lnTo>
                      <a:pt x="70" y="225"/>
                    </a:lnTo>
                    <a:lnTo>
                      <a:pt x="70" y="225"/>
                    </a:lnTo>
                    <a:lnTo>
                      <a:pt x="71" y="227"/>
                    </a:lnTo>
                    <a:lnTo>
                      <a:pt x="72" y="227"/>
                    </a:lnTo>
                    <a:lnTo>
                      <a:pt x="71" y="229"/>
                    </a:lnTo>
                    <a:lnTo>
                      <a:pt x="71" y="229"/>
                    </a:lnTo>
                    <a:lnTo>
                      <a:pt x="67" y="226"/>
                    </a:lnTo>
                    <a:lnTo>
                      <a:pt x="67" y="226"/>
                    </a:lnTo>
                    <a:lnTo>
                      <a:pt x="62" y="223"/>
                    </a:lnTo>
                    <a:lnTo>
                      <a:pt x="62" y="223"/>
                    </a:lnTo>
                    <a:lnTo>
                      <a:pt x="59" y="222"/>
                    </a:lnTo>
                    <a:lnTo>
                      <a:pt x="56" y="223"/>
                    </a:lnTo>
                    <a:lnTo>
                      <a:pt x="56" y="223"/>
                    </a:lnTo>
                    <a:lnTo>
                      <a:pt x="55" y="225"/>
                    </a:lnTo>
                    <a:lnTo>
                      <a:pt x="55" y="227"/>
                    </a:lnTo>
                    <a:lnTo>
                      <a:pt x="55" y="227"/>
                    </a:lnTo>
                    <a:lnTo>
                      <a:pt x="55" y="230"/>
                    </a:lnTo>
                    <a:lnTo>
                      <a:pt x="54" y="233"/>
                    </a:lnTo>
                    <a:lnTo>
                      <a:pt x="54" y="233"/>
                    </a:lnTo>
                    <a:lnTo>
                      <a:pt x="51" y="235"/>
                    </a:lnTo>
                    <a:lnTo>
                      <a:pt x="51" y="237"/>
                    </a:lnTo>
                    <a:lnTo>
                      <a:pt x="50" y="238"/>
                    </a:lnTo>
                    <a:lnTo>
                      <a:pt x="50" y="238"/>
                    </a:lnTo>
                    <a:lnTo>
                      <a:pt x="51" y="239"/>
                    </a:lnTo>
                    <a:lnTo>
                      <a:pt x="51" y="239"/>
                    </a:lnTo>
                    <a:lnTo>
                      <a:pt x="54" y="241"/>
                    </a:lnTo>
                    <a:lnTo>
                      <a:pt x="54" y="241"/>
                    </a:lnTo>
                    <a:lnTo>
                      <a:pt x="56" y="242"/>
                    </a:lnTo>
                    <a:lnTo>
                      <a:pt x="59" y="243"/>
                    </a:lnTo>
                    <a:lnTo>
                      <a:pt x="59" y="243"/>
                    </a:lnTo>
                    <a:lnTo>
                      <a:pt x="60" y="244"/>
                    </a:lnTo>
                    <a:lnTo>
                      <a:pt x="62" y="246"/>
                    </a:lnTo>
                    <a:lnTo>
                      <a:pt x="67" y="246"/>
                    </a:lnTo>
                    <a:lnTo>
                      <a:pt x="67" y="246"/>
                    </a:lnTo>
                    <a:lnTo>
                      <a:pt x="70" y="246"/>
                    </a:lnTo>
                    <a:lnTo>
                      <a:pt x="70" y="247"/>
                    </a:lnTo>
                    <a:lnTo>
                      <a:pt x="71" y="247"/>
                    </a:lnTo>
                    <a:lnTo>
                      <a:pt x="71" y="247"/>
                    </a:lnTo>
                    <a:lnTo>
                      <a:pt x="63" y="247"/>
                    </a:lnTo>
                    <a:lnTo>
                      <a:pt x="63" y="247"/>
                    </a:lnTo>
                    <a:lnTo>
                      <a:pt x="60" y="247"/>
                    </a:lnTo>
                    <a:lnTo>
                      <a:pt x="56" y="244"/>
                    </a:lnTo>
                    <a:lnTo>
                      <a:pt x="56" y="244"/>
                    </a:lnTo>
                    <a:lnTo>
                      <a:pt x="51" y="244"/>
                    </a:lnTo>
                    <a:lnTo>
                      <a:pt x="46" y="246"/>
                    </a:lnTo>
                    <a:lnTo>
                      <a:pt x="42" y="250"/>
                    </a:lnTo>
                    <a:lnTo>
                      <a:pt x="40" y="252"/>
                    </a:lnTo>
                    <a:lnTo>
                      <a:pt x="40" y="255"/>
                    </a:lnTo>
                    <a:lnTo>
                      <a:pt x="40" y="255"/>
                    </a:lnTo>
                    <a:lnTo>
                      <a:pt x="46" y="256"/>
                    </a:lnTo>
                    <a:lnTo>
                      <a:pt x="46" y="256"/>
                    </a:lnTo>
                    <a:lnTo>
                      <a:pt x="48" y="256"/>
                    </a:lnTo>
                    <a:lnTo>
                      <a:pt x="50" y="256"/>
                    </a:lnTo>
                    <a:lnTo>
                      <a:pt x="50" y="256"/>
                    </a:lnTo>
                    <a:lnTo>
                      <a:pt x="50" y="259"/>
                    </a:lnTo>
                    <a:lnTo>
                      <a:pt x="50" y="262"/>
                    </a:lnTo>
                    <a:lnTo>
                      <a:pt x="50" y="262"/>
                    </a:lnTo>
                    <a:lnTo>
                      <a:pt x="52" y="264"/>
                    </a:lnTo>
                    <a:lnTo>
                      <a:pt x="56" y="264"/>
                    </a:lnTo>
                    <a:lnTo>
                      <a:pt x="59" y="264"/>
                    </a:lnTo>
                    <a:lnTo>
                      <a:pt x="62" y="266"/>
                    </a:lnTo>
                    <a:lnTo>
                      <a:pt x="62" y="266"/>
                    </a:lnTo>
                    <a:lnTo>
                      <a:pt x="55" y="267"/>
                    </a:lnTo>
                    <a:lnTo>
                      <a:pt x="55" y="267"/>
                    </a:lnTo>
                    <a:lnTo>
                      <a:pt x="51" y="267"/>
                    </a:lnTo>
                    <a:lnTo>
                      <a:pt x="48" y="266"/>
                    </a:lnTo>
                    <a:lnTo>
                      <a:pt x="48" y="266"/>
                    </a:lnTo>
                    <a:lnTo>
                      <a:pt x="44" y="262"/>
                    </a:lnTo>
                    <a:lnTo>
                      <a:pt x="40" y="262"/>
                    </a:lnTo>
                    <a:lnTo>
                      <a:pt x="40" y="262"/>
                    </a:lnTo>
                    <a:lnTo>
                      <a:pt x="38" y="263"/>
                    </a:lnTo>
                    <a:lnTo>
                      <a:pt x="35" y="266"/>
                    </a:lnTo>
                    <a:lnTo>
                      <a:pt x="34" y="268"/>
                    </a:lnTo>
                    <a:lnTo>
                      <a:pt x="34" y="271"/>
                    </a:lnTo>
                    <a:lnTo>
                      <a:pt x="34" y="271"/>
                    </a:lnTo>
                    <a:lnTo>
                      <a:pt x="32" y="275"/>
                    </a:lnTo>
                    <a:lnTo>
                      <a:pt x="32" y="275"/>
                    </a:lnTo>
                    <a:lnTo>
                      <a:pt x="31" y="278"/>
                    </a:lnTo>
                    <a:lnTo>
                      <a:pt x="31" y="278"/>
                    </a:lnTo>
                    <a:lnTo>
                      <a:pt x="31" y="279"/>
                    </a:lnTo>
                    <a:lnTo>
                      <a:pt x="34" y="280"/>
                    </a:lnTo>
                    <a:lnTo>
                      <a:pt x="38" y="280"/>
                    </a:lnTo>
                    <a:lnTo>
                      <a:pt x="38" y="280"/>
                    </a:lnTo>
                    <a:lnTo>
                      <a:pt x="40" y="280"/>
                    </a:lnTo>
                    <a:lnTo>
                      <a:pt x="42" y="283"/>
                    </a:lnTo>
                    <a:lnTo>
                      <a:pt x="42" y="283"/>
                    </a:lnTo>
                    <a:lnTo>
                      <a:pt x="42" y="285"/>
                    </a:lnTo>
                    <a:lnTo>
                      <a:pt x="43" y="285"/>
                    </a:lnTo>
                    <a:lnTo>
                      <a:pt x="46" y="285"/>
                    </a:lnTo>
                    <a:lnTo>
                      <a:pt x="46" y="285"/>
                    </a:lnTo>
                    <a:lnTo>
                      <a:pt x="47" y="284"/>
                    </a:lnTo>
                    <a:lnTo>
                      <a:pt x="48" y="284"/>
                    </a:lnTo>
                    <a:lnTo>
                      <a:pt x="48" y="284"/>
                    </a:lnTo>
                    <a:lnTo>
                      <a:pt x="48" y="285"/>
                    </a:lnTo>
                    <a:lnTo>
                      <a:pt x="46" y="287"/>
                    </a:lnTo>
                    <a:lnTo>
                      <a:pt x="42" y="287"/>
                    </a:lnTo>
                    <a:lnTo>
                      <a:pt x="42" y="287"/>
                    </a:lnTo>
                    <a:lnTo>
                      <a:pt x="38" y="287"/>
                    </a:lnTo>
                    <a:lnTo>
                      <a:pt x="36" y="288"/>
                    </a:lnTo>
                    <a:lnTo>
                      <a:pt x="36" y="288"/>
                    </a:lnTo>
                    <a:lnTo>
                      <a:pt x="34" y="291"/>
                    </a:lnTo>
                    <a:lnTo>
                      <a:pt x="32" y="292"/>
                    </a:lnTo>
                    <a:lnTo>
                      <a:pt x="34" y="293"/>
                    </a:lnTo>
                    <a:lnTo>
                      <a:pt x="34" y="293"/>
                    </a:lnTo>
                    <a:lnTo>
                      <a:pt x="38" y="295"/>
                    </a:lnTo>
                    <a:lnTo>
                      <a:pt x="39" y="296"/>
                    </a:lnTo>
                    <a:lnTo>
                      <a:pt x="39" y="297"/>
                    </a:lnTo>
                    <a:lnTo>
                      <a:pt x="39" y="297"/>
                    </a:lnTo>
                    <a:lnTo>
                      <a:pt x="36" y="297"/>
                    </a:lnTo>
                    <a:lnTo>
                      <a:pt x="36" y="297"/>
                    </a:lnTo>
                    <a:lnTo>
                      <a:pt x="35" y="299"/>
                    </a:lnTo>
                    <a:lnTo>
                      <a:pt x="34" y="301"/>
                    </a:lnTo>
                    <a:lnTo>
                      <a:pt x="34" y="301"/>
                    </a:lnTo>
                    <a:lnTo>
                      <a:pt x="32" y="301"/>
                    </a:lnTo>
                    <a:lnTo>
                      <a:pt x="30" y="300"/>
                    </a:lnTo>
                    <a:lnTo>
                      <a:pt x="26" y="296"/>
                    </a:lnTo>
                    <a:lnTo>
                      <a:pt x="26" y="296"/>
                    </a:lnTo>
                    <a:lnTo>
                      <a:pt x="24" y="296"/>
                    </a:lnTo>
                    <a:lnTo>
                      <a:pt x="22" y="297"/>
                    </a:lnTo>
                    <a:lnTo>
                      <a:pt x="22" y="297"/>
                    </a:lnTo>
                    <a:lnTo>
                      <a:pt x="15" y="299"/>
                    </a:lnTo>
                    <a:lnTo>
                      <a:pt x="15" y="299"/>
                    </a:lnTo>
                    <a:lnTo>
                      <a:pt x="11" y="300"/>
                    </a:lnTo>
                    <a:lnTo>
                      <a:pt x="6" y="301"/>
                    </a:lnTo>
                    <a:lnTo>
                      <a:pt x="2" y="304"/>
                    </a:lnTo>
                    <a:lnTo>
                      <a:pt x="0" y="307"/>
                    </a:lnTo>
                    <a:lnTo>
                      <a:pt x="0" y="309"/>
                    </a:lnTo>
                    <a:lnTo>
                      <a:pt x="0" y="309"/>
                    </a:lnTo>
                    <a:lnTo>
                      <a:pt x="2" y="311"/>
                    </a:lnTo>
                    <a:lnTo>
                      <a:pt x="3" y="312"/>
                    </a:lnTo>
                    <a:lnTo>
                      <a:pt x="7" y="312"/>
                    </a:lnTo>
                    <a:lnTo>
                      <a:pt x="7" y="312"/>
                    </a:lnTo>
                    <a:lnTo>
                      <a:pt x="8" y="311"/>
                    </a:lnTo>
                    <a:lnTo>
                      <a:pt x="11" y="311"/>
                    </a:lnTo>
                    <a:lnTo>
                      <a:pt x="11" y="311"/>
                    </a:lnTo>
                    <a:lnTo>
                      <a:pt x="12" y="312"/>
                    </a:lnTo>
                    <a:lnTo>
                      <a:pt x="14" y="313"/>
                    </a:lnTo>
                    <a:lnTo>
                      <a:pt x="14" y="313"/>
                    </a:lnTo>
                    <a:lnTo>
                      <a:pt x="19" y="313"/>
                    </a:lnTo>
                    <a:lnTo>
                      <a:pt x="23" y="313"/>
                    </a:lnTo>
                    <a:lnTo>
                      <a:pt x="23" y="313"/>
                    </a:lnTo>
                    <a:lnTo>
                      <a:pt x="31" y="315"/>
                    </a:lnTo>
                    <a:lnTo>
                      <a:pt x="31" y="315"/>
                    </a:lnTo>
                    <a:lnTo>
                      <a:pt x="32" y="316"/>
                    </a:lnTo>
                    <a:lnTo>
                      <a:pt x="34" y="315"/>
                    </a:lnTo>
                    <a:lnTo>
                      <a:pt x="34" y="315"/>
                    </a:lnTo>
                    <a:lnTo>
                      <a:pt x="36" y="311"/>
                    </a:lnTo>
                    <a:lnTo>
                      <a:pt x="38" y="309"/>
                    </a:lnTo>
                    <a:lnTo>
                      <a:pt x="40" y="309"/>
                    </a:lnTo>
                    <a:lnTo>
                      <a:pt x="40" y="309"/>
                    </a:lnTo>
                    <a:lnTo>
                      <a:pt x="43" y="309"/>
                    </a:lnTo>
                    <a:lnTo>
                      <a:pt x="47" y="311"/>
                    </a:lnTo>
                    <a:lnTo>
                      <a:pt x="47" y="311"/>
                    </a:lnTo>
                    <a:lnTo>
                      <a:pt x="51" y="311"/>
                    </a:lnTo>
                    <a:lnTo>
                      <a:pt x="54" y="311"/>
                    </a:lnTo>
                    <a:lnTo>
                      <a:pt x="55" y="313"/>
                    </a:lnTo>
                    <a:lnTo>
                      <a:pt x="55" y="313"/>
                    </a:lnTo>
                    <a:lnTo>
                      <a:pt x="51" y="312"/>
                    </a:lnTo>
                    <a:lnTo>
                      <a:pt x="46" y="311"/>
                    </a:lnTo>
                    <a:lnTo>
                      <a:pt x="46" y="311"/>
                    </a:lnTo>
                    <a:lnTo>
                      <a:pt x="42" y="311"/>
                    </a:lnTo>
                    <a:lnTo>
                      <a:pt x="38" y="313"/>
                    </a:lnTo>
                    <a:lnTo>
                      <a:pt x="38" y="313"/>
                    </a:lnTo>
                    <a:lnTo>
                      <a:pt x="36" y="316"/>
                    </a:lnTo>
                    <a:lnTo>
                      <a:pt x="36" y="319"/>
                    </a:lnTo>
                    <a:lnTo>
                      <a:pt x="36" y="319"/>
                    </a:lnTo>
                    <a:lnTo>
                      <a:pt x="35" y="320"/>
                    </a:lnTo>
                    <a:lnTo>
                      <a:pt x="32" y="320"/>
                    </a:lnTo>
                    <a:lnTo>
                      <a:pt x="30" y="319"/>
                    </a:lnTo>
                    <a:lnTo>
                      <a:pt x="30" y="319"/>
                    </a:lnTo>
                    <a:lnTo>
                      <a:pt x="26" y="317"/>
                    </a:lnTo>
                    <a:lnTo>
                      <a:pt x="23" y="317"/>
                    </a:lnTo>
                    <a:lnTo>
                      <a:pt x="20" y="319"/>
                    </a:lnTo>
                    <a:lnTo>
                      <a:pt x="19" y="320"/>
                    </a:lnTo>
                    <a:lnTo>
                      <a:pt x="20" y="321"/>
                    </a:lnTo>
                    <a:lnTo>
                      <a:pt x="20" y="321"/>
                    </a:lnTo>
                    <a:lnTo>
                      <a:pt x="22" y="324"/>
                    </a:lnTo>
                    <a:lnTo>
                      <a:pt x="24" y="326"/>
                    </a:lnTo>
                    <a:lnTo>
                      <a:pt x="24" y="326"/>
                    </a:lnTo>
                    <a:lnTo>
                      <a:pt x="26" y="329"/>
                    </a:lnTo>
                    <a:lnTo>
                      <a:pt x="28" y="329"/>
                    </a:lnTo>
                    <a:lnTo>
                      <a:pt x="28" y="329"/>
                    </a:lnTo>
                    <a:lnTo>
                      <a:pt x="31" y="330"/>
                    </a:lnTo>
                    <a:lnTo>
                      <a:pt x="32" y="332"/>
                    </a:lnTo>
                    <a:lnTo>
                      <a:pt x="32" y="332"/>
                    </a:lnTo>
                    <a:lnTo>
                      <a:pt x="34" y="333"/>
                    </a:lnTo>
                    <a:lnTo>
                      <a:pt x="35" y="333"/>
                    </a:lnTo>
                    <a:lnTo>
                      <a:pt x="35" y="333"/>
                    </a:lnTo>
                    <a:lnTo>
                      <a:pt x="39" y="333"/>
                    </a:lnTo>
                    <a:lnTo>
                      <a:pt x="39" y="333"/>
                    </a:lnTo>
                    <a:lnTo>
                      <a:pt x="40" y="333"/>
                    </a:lnTo>
                    <a:lnTo>
                      <a:pt x="42" y="332"/>
                    </a:lnTo>
                    <a:lnTo>
                      <a:pt x="42" y="332"/>
                    </a:lnTo>
                    <a:lnTo>
                      <a:pt x="43" y="333"/>
                    </a:lnTo>
                    <a:lnTo>
                      <a:pt x="43" y="333"/>
                    </a:lnTo>
                    <a:lnTo>
                      <a:pt x="42" y="336"/>
                    </a:lnTo>
                    <a:lnTo>
                      <a:pt x="42" y="336"/>
                    </a:lnTo>
                    <a:lnTo>
                      <a:pt x="43" y="337"/>
                    </a:lnTo>
                    <a:lnTo>
                      <a:pt x="44" y="338"/>
                    </a:lnTo>
                    <a:lnTo>
                      <a:pt x="47" y="340"/>
                    </a:lnTo>
                    <a:lnTo>
                      <a:pt x="47" y="340"/>
                    </a:lnTo>
                    <a:lnTo>
                      <a:pt x="51" y="340"/>
                    </a:lnTo>
                    <a:lnTo>
                      <a:pt x="54" y="340"/>
                    </a:lnTo>
                    <a:lnTo>
                      <a:pt x="54" y="340"/>
                    </a:lnTo>
                    <a:lnTo>
                      <a:pt x="56" y="337"/>
                    </a:lnTo>
                    <a:lnTo>
                      <a:pt x="56" y="337"/>
                    </a:lnTo>
                    <a:lnTo>
                      <a:pt x="58" y="333"/>
                    </a:lnTo>
                    <a:lnTo>
                      <a:pt x="58" y="333"/>
                    </a:lnTo>
                    <a:lnTo>
                      <a:pt x="63" y="329"/>
                    </a:lnTo>
                    <a:lnTo>
                      <a:pt x="63" y="329"/>
                    </a:lnTo>
                    <a:lnTo>
                      <a:pt x="67" y="323"/>
                    </a:lnTo>
                    <a:lnTo>
                      <a:pt x="67" y="323"/>
                    </a:lnTo>
                    <a:lnTo>
                      <a:pt x="68" y="321"/>
                    </a:lnTo>
                    <a:lnTo>
                      <a:pt x="70" y="321"/>
                    </a:lnTo>
                    <a:lnTo>
                      <a:pt x="74" y="320"/>
                    </a:lnTo>
                    <a:lnTo>
                      <a:pt x="74" y="320"/>
                    </a:lnTo>
                    <a:lnTo>
                      <a:pt x="75" y="317"/>
                    </a:lnTo>
                    <a:lnTo>
                      <a:pt x="76" y="315"/>
                    </a:lnTo>
                    <a:lnTo>
                      <a:pt x="76" y="315"/>
                    </a:lnTo>
                    <a:lnTo>
                      <a:pt x="79" y="312"/>
                    </a:lnTo>
                    <a:lnTo>
                      <a:pt x="82" y="311"/>
                    </a:lnTo>
                    <a:lnTo>
                      <a:pt x="82" y="311"/>
                    </a:lnTo>
                    <a:lnTo>
                      <a:pt x="84" y="308"/>
                    </a:lnTo>
                    <a:lnTo>
                      <a:pt x="84" y="307"/>
                    </a:lnTo>
                    <a:lnTo>
                      <a:pt x="86" y="301"/>
                    </a:lnTo>
                    <a:lnTo>
                      <a:pt x="86" y="301"/>
                    </a:lnTo>
                    <a:lnTo>
                      <a:pt x="87" y="300"/>
                    </a:lnTo>
                    <a:lnTo>
                      <a:pt x="88" y="299"/>
                    </a:lnTo>
                    <a:lnTo>
                      <a:pt x="92" y="297"/>
                    </a:lnTo>
                    <a:lnTo>
                      <a:pt x="92" y="297"/>
                    </a:lnTo>
                    <a:lnTo>
                      <a:pt x="95" y="295"/>
                    </a:lnTo>
                    <a:lnTo>
                      <a:pt x="97" y="293"/>
                    </a:lnTo>
                    <a:lnTo>
                      <a:pt x="97" y="293"/>
                    </a:lnTo>
                    <a:lnTo>
                      <a:pt x="95" y="299"/>
                    </a:lnTo>
                    <a:lnTo>
                      <a:pt x="91" y="301"/>
                    </a:lnTo>
                    <a:lnTo>
                      <a:pt x="91" y="301"/>
                    </a:lnTo>
                    <a:lnTo>
                      <a:pt x="88" y="305"/>
                    </a:lnTo>
                    <a:lnTo>
                      <a:pt x="87" y="307"/>
                    </a:lnTo>
                    <a:lnTo>
                      <a:pt x="87" y="309"/>
                    </a:lnTo>
                    <a:lnTo>
                      <a:pt x="87" y="309"/>
                    </a:lnTo>
                    <a:lnTo>
                      <a:pt x="91" y="312"/>
                    </a:lnTo>
                    <a:lnTo>
                      <a:pt x="91" y="312"/>
                    </a:lnTo>
                    <a:lnTo>
                      <a:pt x="93" y="312"/>
                    </a:lnTo>
                    <a:lnTo>
                      <a:pt x="96" y="311"/>
                    </a:lnTo>
                    <a:lnTo>
                      <a:pt x="96" y="311"/>
                    </a:lnTo>
                    <a:lnTo>
                      <a:pt x="99" y="311"/>
                    </a:lnTo>
                    <a:lnTo>
                      <a:pt x="103" y="309"/>
                    </a:lnTo>
                    <a:lnTo>
                      <a:pt x="103" y="309"/>
                    </a:lnTo>
                    <a:lnTo>
                      <a:pt x="105" y="309"/>
                    </a:lnTo>
                    <a:lnTo>
                      <a:pt x="108" y="309"/>
                    </a:lnTo>
                    <a:lnTo>
                      <a:pt x="108" y="311"/>
                    </a:lnTo>
                    <a:lnTo>
                      <a:pt x="108" y="311"/>
                    </a:lnTo>
                    <a:lnTo>
                      <a:pt x="101" y="312"/>
                    </a:lnTo>
                    <a:lnTo>
                      <a:pt x="101" y="312"/>
                    </a:lnTo>
                    <a:lnTo>
                      <a:pt x="99" y="313"/>
                    </a:lnTo>
                    <a:lnTo>
                      <a:pt x="99" y="313"/>
                    </a:lnTo>
                    <a:lnTo>
                      <a:pt x="95" y="313"/>
                    </a:lnTo>
                    <a:lnTo>
                      <a:pt x="91" y="313"/>
                    </a:lnTo>
                    <a:lnTo>
                      <a:pt x="91" y="313"/>
                    </a:lnTo>
                    <a:lnTo>
                      <a:pt x="86" y="316"/>
                    </a:lnTo>
                    <a:lnTo>
                      <a:pt x="82" y="320"/>
                    </a:lnTo>
                    <a:lnTo>
                      <a:pt x="82" y="320"/>
                    </a:lnTo>
                    <a:lnTo>
                      <a:pt x="79" y="323"/>
                    </a:lnTo>
                    <a:lnTo>
                      <a:pt x="78" y="325"/>
                    </a:lnTo>
                    <a:lnTo>
                      <a:pt x="78" y="325"/>
                    </a:lnTo>
                    <a:lnTo>
                      <a:pt x="75" y="329"/>
                    </a:lnTo>
                    <a:lnTo>
                      <a:pt x="72" y="333"/>
                    </a:lnTo>
                    <a:lnTo>
                      <a:pt x="72" y="333"/>
                    </a:lnTo>
                    <a:lnTo>
                      <a:pt x="72" y="334"/>
                    </a:lnTo>
                    <a:lnTo>
                      <a:pt x="74" y="336"/>
                    </a:lnTo>
                    <a:lnTo>
                      <a:pt x="76" y="336"/>
                    </a:lnTo>
                    <a:lnTo>
                      <a:pt x="76" y="336"/>
                    </a:lnTo>
                    <a:lnTo>
                      <a:pt x="80" y="333"/>
                    </a:lnTo>
                    <a:lnTo>
                      <a:pt x="83" y="332"/>
                    </a:lnTo>
                    <a:lnTo>
                      <a:pt x="84" y="333"/>
                    </a:lnTo>
                    <a:lnTo>
                      <a:pt x="84" y="333"/>
                    </a:lnTo>
                    <a:lnTo>
                      <a:pt x="84" y="333"/>
                    </a:lnTo>
                    <a:lnTo>
                      <a:pt x="83" y="336"/>
                    </a:lnTo>
                    <a:lnTo>
                      <a:pt x="79" y="337"/>
                    </a:lnTo>
                    <a:lnTo>
                      <a:pt x="79" y="337"/>
                    </a:lnTo>
                    <a:lnTo>
                      <a:pt x="76" y="338"/>
                    </a:lnTo>
                    <a:lnTo>
                      <a:pt x="74" y="337"/>
                    </a:lnTo>
                    <a:lnTo>
                      <a:pt x="74" y="337"/>
                    </a:lnTo>
                    <a:lnTo>
                      <a:pt x="71" y="337"/>
                    </a:lnTo>
                    <a:lnTo>
                      <a:pt x="68" y="338"/>
                    </a:lnTo>
                    <a:lnTo>
                      <a:pt x="68" y="338"/>
                    </a:lnTo>
                    <a:lnTo>
                      <a:pt x="67" y="341"/>
                    </a:lnTo>
                    <a:lnTo>
                      <a:pt x="68" y="341"/>
                    </a:lnTo>
                    <a:lnTo>
                      <a:pt x="70" y="342"/>
                    </a:lnTo>
                    <a:lnTo>
                      <a:pt x="70" y="342"/>
                    </a:lnTo>
                    <a:lnTo>
                      <a:pt x="72" y="344"/>
                    </a:lnTo>
                    <a:lnTo>
                      <a:pt x="72" y="346"/>
                    </a:lnTo>
                    <a:lnTo>
                      <a:pt x="72" y="346"/>
                    </a:lnTo>
                    <a:lnTo>
                      <a:pt x="78" y="346"/>
                    </a:lnTo>
                    <a:lnTo>
                      <a:pt x="78" y="346"/>
                    </a:lnTo>
                    <a:lnTo>
                      <a:pt x="82" y="346"/>
                    </a:lnTo>
                    <a:lnTo>
                      <a:pt x="82" y="346"/>
                    </a:lnTo>
                    <a:lnTo>
                      <a:pt x="86" y="348"/>
                    </a:lnTo>
                    <a:lnTo>
                      <a:pt x="86" y="348"/>
                    </a:lnTo>
                    <a:lnTo>
                      <a:pt x="88" y="348"/>
                    </a:lnTo>
                    <a:lnTo>
                      <a:pt x="90" y="346"/>
                    </a:lnTo>
                    <a:lnTo>
                      <a:pt x="90" y="346"/>
                    </a:lnTo>
                    <a:lnTo>
                      <a:pt x="91" y="345"/>
                    </a:lnTo>
                    <a:lnTo>
                      <a:pt x="93" y="342"/>
                    </a:lnTo>
                    <a:lnTo>
                      <a:pt x="93" y="342"/>
                    </a:lnTo>
                    <a:lnTo>
                      <a:pt x="95" y="341"/>
                    </a:lnTo>
                    <a:lnTo>
                      <a:pt x="97" y="338"/>
                    </a:lnTo>
                    <a:lnTo>
                      <a:pt x="97" y="338"/>
                    </a:lnTo>
                    <a:lnTo>
                      <a:pt x="99" y="337"/>
                    </a:lnTo>
                    <a:lnTo>
                      <a:pt x="100" y="336"/>
                    </a:lnTo>
                    <a:lnTo>
                      <a:pt x="100" y="336"/>
                    </a:lnTo>
                    <a:lnTo>
                      <a:pt x="100" y="336"/>
                    </a:lnTo>
                    <a:lnTo>
                      <a:pt x="100" y="336"/>
                    </a:lnTo>
                    <a:lnTo>
                      <a:pt x="100" y="336"/>
                    </a:lnTo>
                    <a:lnTo>
                      <a:pt x="100" y="336"/>
                    </a:lnTo>
                    <a:lnTo>
                      <a:pt x="100" y="336"/>
                    </a:lnTo>
                    <a:lnTo>
                      <a:pt x="100" y="336"/>
                    </a:lnTo>
                    <a:lnTo>
                      <a:pt x="100" y="336"/>
                    </a:lnTo>
                    <a:lnTo>
                      <a:pt x="100" y="337"/>
                    </a:lnTo>
                    <a:lnTo>
                      <a:pt x="100" y="337"/>
                    </a:lnTo>
                    <a:lnTo>
                      <a:pt x="99" y="338"/>
                    </a:lnTo>
                    <a:lnTo>
                      <a:pt x="99" y="338"/>
                    </a:lnTo>
                    <a:lnTo>
                      <a:pt x="96" y="342"/>
                    </a:lnTo>
                    <a:lnTo>
                      <a:pt x="96" y="342"/>
                    </a:lnTo>
                    <a:lnTo>
                      <a:pt x="93" y="346"/>
                    </a:lnTo>
                    <a:lnTo>
                      <a:pt x="91" y="350"/>
                    </a:lnTo>
                    <a:lnTo>
                      <a:pt x="91" y="350"/>
                    </a:lnTo>
                    <a:lnTo>
                      <a:pt x="87" y="350"/>
                    </a:lnTo>
                    <a:lnTo>
                      <a:pt x="83" y="350"/>
                    </a:lnTo>
                    <a:lnTo>
                      <a:pt x="83" y="350"/>
                    </a:lnTo>
                    <a:lnTo>
                      <a:pt x="79" y="349"/>
                    </a:lnTo>
                    <a:lnTo>
                      <a:pt x="75" y="349"/>
                    </a:lnTo>
                    <a:lnTo>
                      <a:pt x="75" y="349"/>
                    </a:lnTo>
                    <a:lnTo>
                      <a:pt x="71" y="350"/>
                    </a:lnTo>
                    <a:lnTo>
                      <a:pt x="68" y="350"/>
                    </a:lnTo>
                    <a:lnTo>
                      <a:pt x="67" y="352"/>
                    </a:lnTo>
                    <a:lnTo>
                      <a:pt x="67" y="352"/>
                    </a:lnTo>
                    <a:lnTo>
                      <a:pt x="67" y="354"/>
                    </a:lnTo>
                    <a:lnTo>
                      <a:pt x="67" y="354"/>
                    </a:lnTo>
                    <a:lnTo>
                      <a:pt x="64" y="356"/>
                    </a:lnTo>
                    <a:lnTo>
                      <a:pt x="63" y="357"/>
                    </a:lnTo>
                    <a:lnTo>
                      <a:pt x="63" y="357"/>
                    </a:lnTo>
                    <a:lnTo>
                      <a:pt x="60" y="358"/>
                    </a:lnTo>
                    <a:lnTo>
                      <a:pt x="59" y="360"/>
                    </a:lnTo>
                    <a:lnTo>
                      <a:pt x="59" y="361"/>
                    </a:lnTo>
                    <a:lnTo>
                      <a:pt x="59" y="361"/>
                    </a:lnTo>
                    <a:lnTo>
                      <a:pt x="60" y="362"/>
                    </a:lnTo>
                    <a:lnTo>
                      <a:pt x="63" y="362"/>
                    </a:lnTo>
                    <a:lnTo>
                      <a:pt x="66" y="364"/>
                    </a:lnTo>
                    <a:lnTo>
                      <a:pt x="66" y="365"/>
                    </a:lnTo>
                    <a:lnTo>
                      <a:pt x="66" y="365"/>
                    </a:lnTo>
                    <a:lnTo>
                      <a:pt x="63" y="365"/>
                    </a:lnTo>
                    <a:lnTo>
                      <a:pt x="59" y="365"/>
                    </a:lnTo>
                    <a:lnTo>
                      <a:pt x="59" y="365"/>
                    </a:lnTo>
                    <a:lnTo>
                      <a:pt x="59" y="366"/>
                    </a:lnTo>
                    <a:lnTo>
                      <a:pt x="59" y="367"/>
                    </a:lnTo>
                    <a:lnTo>
                      <a:pt x="59" y="367"/>
                    </a:lnTo>
                    <a:lnTo>
                      <a:pt x="58" y="371"/>
                    </a:lnTo>
                    <a:lnTo>
                      <a:pt x="55" y="373"/>
                    </a:lnTo>
                    <a:lnTo>
                      <a:pt x="55" y="373"/>
                    </a:lnTo>
                    <a:lnTo>
                      <a:pt x="54" y="371"/>
                    </a:lnTo>
                    <a:lnTo>
                      <a:pt x="54" y="371"/>
                    </a:lnTo>
                    <a:lnTo>
                      <a:pt x="52" y="371"/>
                    </a:lnTo>
                    <a:lnTo>
                      <a:pt x="52" y="373"/>
                    </a:lnTo>
                    <a:lnTo>
                      <a:pt x="52" y="375"/>
                    </a:lnTo>
                    <a:lnTo>
                      <a:pt x="52" y="375"/>
                    </a:lnTo>
                    <a:lnTo>
                      <a:pt x="52" y="377"/>
                    </a:lnTo>
                    <a:lnTo>
                      <a:pt x="52" y="378"/>
                    </a:lnTo>
                    <a:lnTo>
                      <a:pt x="52" y="378"/>
                    </a:lnTo>
                    <a:lnTo>
                      <a:pt x="51" y="381"/>
                    </a:lnTo>
                    <a:lnTo>
                      <a:pt x="51" y="381"/>
                    </a:lnTo>
                    <a:lnTo>
                      <a:pt x="51" y="382"/>
                    </a:lnTo>
                    <a:lnTo>
                      <a:pt x="51" y="382"/>
                    </a:lnTo>
                    <a:lnTo>
                      <a:pt x="52" y="382"/>
                    </a:lnTo>
                    <a:lnTo>
                      <a:pt x="54" y="382"/>
                    </a:lnTo>
                    <a:lnTo>
                      <a:pt x="54" y="382"/>
                    </a:lnTo>
                    <a:lnTo>
                      <a:pt x="56" y="381"/>
                    </a:lnTo>
                    <a:lnTo>
                      <a:pt x="56" y="381"/>
                    </a:lnTo>
                    <a:lnTo>
                      <a:pt x="59" y="379"/>
                    </a:lnTo>
                    <a:lnTo>
                      <a:pt x="62" y="379"/>
                    </a:lnTo>
                    <a:lnTo>
                      <a:pt x="62" y="379"/>
                    </a:lnTo>
                    <a:lnTo>
                      <a:pt x="62" y="382"/>
                    </a:lnTo>
                    <a:lnTo>
                      <a:pt x="62" y="382"/>
                    </a:lnTo>
                    <a:lnTo>
                      <a:pt x="60" y="383"/>
                    </a:lnTo>
                    <a:lnTo>
                      <a:pt x="60" y="383"/>
                    </a:lnTo>
                    <a:lnTo>
                      <a:pt x="58" y="389"/>
                    </a:lnTo>
                    <a:lnTo>
                      <a:pt x="58" y="389"/>
                    </a:lnTo>
                    <a:lnTo>
                      <a:pt x="55" y="391"/>
                    </a:lnTo>
                    <a:lnTo>
                      <a:pt x="55" y="391"/>
                    </a:lnTo>
                    <a:lnTo>
                      <a:pt x="55" y="394"/>
                    </a:lnTo>
                    <a:lnTo>
                      <a:pt x="55" y="394"/>
                    </a:lnTo>
                    <a:lnTo>
                      <a:pt x="58" y="394"/>
                    </a:lnTo>
                    <a:lnTo>
                      <a:pt x="60" y="393"/>
                    </a:lnTo>
                    <a:lnTo>
                      <a:pt x="60" y="393"/>
                    </a:lnTo>
                    <a:lnTo>
                      <a:pt x="62" y="393"/>
                    </a:lnTo>
                    <a:lnTo>
                      <a:pt x="63" y="393"/>
                    </a:lnTo>
                    <a:lnTo>
                      <a:pt x="62" y="394"/>
                    </a:lnTo>
                    <a:lnTo>
                      <a:pt x="62" y="394"/>
                    </a:lnTo>
                    <a:lnTo>
                      <a:pt x="59" y="397"/>
                    </a:lnTo>
                    <a:lnTo>
                      <a:pt x="59" y="397"/>
                    </a:lnTo>
                    <a:lnTo>
                      <a:pt x="58" y="399"/>
                    </a:lnTo>
                    <a:lnTo>
                      <a:pt x="58" y="399"/>
                    </a:lnTo>
                    <a:lnTo>
                      <a:pt x="58" y="402"/>
                    </a:lnTo>
                    <a:lnTo>
                      <a:pt x="58" y="406"/>
                    </a:lnTo>
                    <a:lnTo>
                      <a:pt x="58" y="406"/>
                    </a:lnTo>
                    <a:lnTo>
                      <a:pt x="54" y="406"/>
                    </a:lnTo>
                    <a:lnTo>
                      <a:pt x="52" y="407"/>
                    </a:lnTo>
                    <a:lnTo>
                      <a:pt x="52" y="408"/>
                    </a:lnTo>
                    <a:lnTo>
                      <a:pt x="52" y="408"/>
                    </a:lnTo>
                    <a:lnTo>
                      <a:pt x="51" y="411"/>
                    </a:lnTo>
                    <a:lnTo>
                      <a:pt x="51" y="411"/>
                    </a:lnTo>
                    <a:lnTo>
                      <a:pt x="50" y="414"/>
                    </a:lnTo>
                    <a:lnTo>
                      <a:pt x="50" y="414"/>
                    </a:lnTo>
                    <a:lnTo>
                      <a:pt x="50" y="416"/>
                    </a:lnTo>
                    <a:lnTo>
                      <a:pt x="48" y="418"/>
                    </a:lnTo>
                    <a:lnTo>
                      <a:pt x="48" y="418"/>
                    </a:lnTo>
                    <a:lnTo>
                      <a:pt x="47" y="420"/>
                    </a:lnTo>
                    <a:lnTo>
                      <a:pt x="46" y="423"/>
                    </a:lnTo>
                    <a:lnTo>
                      <a:pt x="46" y="423"/>
                    </a:lnTo>
                    <a:lnTo>
                      <a:pt x="44" y="424"/>
                    </a:lnTo>
                    <a:lnTo>
                      <a:pt x="44" y="424"/>
                    </a:lnTo>
                    <a:lnTo>
                      <a:pt x="46" y="424"/>
                    </a:lnTo>
                    <a:lnTo>
                      <a:pt x="47" y="423"/>
                    </a:lnTo>
                    <a:lnTo>
                      <a:pt x="48" y="420"/>
                    </a:lnTo>
                    <a:lnTo>
                      <a:pt x="48" y="420"/>
                    </a:lnTo>
                    <a:lnTo>
                      <a:pt x="52" y="418"/>
                    </a:lnTo>
                    <a:lnTo>
                      <a:pt x="52" y="418"/>
                    </a:lnTo>
                    <a:lnTo>
                      <a:pt x="54" y="418"/>
                    </a:lnTo>
                    <a:lnTo>
                      <a:pt x="55" y="419"/>
                    </a:lnTo>
                    <a:lnTo>
                      <a:pt x="55" y="419"/>
                    </a:lnTo>
                    <a:lnTo>
                      <a:pt x="52" y="422"/>
                    </a:lnTo>
                    <a:lnTo>
                      <a:pt x="51" y="424"/>
                    </a:lnTo>
                    <a:lnTo>
                      <a:pt x="51" y="424"/>
                    </a:lnTo>
                    <a:lnTo>
                      <a:pt x="48" y="426"/>
                    </a:lnTo>
                    <a:lnTo>
                      <a:pt x="48" y="428"/>
                    </a:lnTo>
                    <a:lnTo>
                      <a:pt x="48" y="428"/>
                    </a:lnTo>
                    <a:lnTo>
                      <a:pt x="46" y="432"/>
                    </a:lnTo>
                    <a:lnTo>
                      <a:pt x="46" y="435"/>
                    </a:lnTo>
                    <a:lnTo>
                      <a:pt x="46" y="435"/>
                    </a:lnTo>
                    <a:lnTo>
                      <a:pt x="46" y="436"/>
                    </a:lnTo>
                    <a:lnTo>
                      <a:pt x="48" y="436"/>
                    </a:lnTo>
                    <a:lnTo>
                      <a:pt x="52" y="434"/>
                    </a:lnTo>
                    <a:lnTo>
                      <a:pt x="52" y="434"/>
                    </a:lnTo>
                    <a:lnTo>
                      <a:pt x="52" y="434"/>
                    </a:lnTo>
                    <a:lnTo>
                      <a:pt x="52" y="436"/>
                    </a:lnTo>
                    <a:lnTo>
                      <a:pt x="51" y="438"/>
                    </a:lnTo>
                    <a:lnTo>
                      <a:pt x="48" y="442"/>
                    </a:lnTo>
                    <a:lnTo>
                      <a:pt x="48" y="442"/>
                    </a:lnTo>
                    <a:lnTo>
                      <a:pt x="47" y="447"/>
                    </a:lnTo>
                    <a:lnTo>
                      <a:pt x="46" y="449"/>
                    </a:lnTo>
                    <a:lnTo>
                      <a:pt x="47" y="451"/>
                    </a:lnTo>
                    <a:lnTo>
                      <a:pt x="47" y="451"/>
                    </a:lnTo>
                    <a:lnTo>
                      <a:pt x="50" y="453"/>
                    </a:lnTo>
                    <a:lnTo>
                      <a:pt x="50" y="453"/>
                    </a:lnTo>
                    <a:lnTo>
                      <a:pt x="52" y="456"/>
                    </a:lnTo>
                    <a:lnTo>
                      <a:pt x="54" y="455"/>
                    </a:lnTo>
                    <a:lnTo>
                      <a:pt x="54" y="455"/>
                    </a:lnTo>
                    <a:lnTo>
                      <a:pt x="59" y="451"/>
                    </a:lnTo>
                    <a:lnTo>
                      <a:pt x="62" y="449"/>
                    </a:lnTo>
                    <a:lnTo>
                      <a:pt x="64" y="448"/>
                    </a:lnTo>
                    <a:lnTo>
                      <a:pt x="64" y="448"/>
                    </a:lnTo>
                    <a:lnTo>
                      <a:pt x="60" y="452"/>
                    </a:lnTo>
                    <a:lnTo>
                      <a:pt x="60" y="452"/>
                    </a:lnTo>
                    <a:lnTo>
                      <a:pt x="56" y="459"/>
                    </a:lnTo>
                    <a:lnTo>
                      <a:pt x="56" y="459"/>
                    </a:lnTo>
                    <a:lnTo>
                      <a:pt x="50" y="468"/>
                    </a:lnTo>
                    <a:lnTo>
                      <a:pt x="50" y="468"/>
                    </a:lnTo>
                    <a:lnTo>
                      <a:pt x="48" y="471"/>
                    </a:lnTo>
                    <a:lnTo>
                      <a:pt x="48" y="471"/>
                    </a:lnTo>
                    <a:lnTo>
                      <a:pt x="46" y="475"/>
                    </a:lnTo>
                    <a:lnTo>
                      <a:pt x="46" y="475"/>
                    </a:lnTo>
                    <a:lnTo>
                      <a:pt x="44" y="484"/>
                    </a:lnTo>
                    <a:lnTo>
                      <a:pt x="44" y="484"/>
                    </a:lnTo>
                    <a:lnTo>
                      <a:pt x="43" y="487"/>
                    </a:lnTo>
                    <a:lnTo>
                      <a:pt x="42" y="490"/>
                    </a:lnTo>
                    <a:lnTo>
                      <a:pt x="42" y="490"/>
                    </a:lnTo>
                    <a:lnTo>
                      <a:pt x="42" y="497"/>
                    </a:lnTo>
                    <a:lnTo>
                      <a:pt x="42" y="497"/>
                    </a:lnTo>
                    <a:lnTo>
                      <a:pt x="42" y="504"/>
                    </a:lnTo>
                    <a:lnTo>
                      <a:pt x="42" y="504"/>
                    </a:lnTo>
                    <a:lnTo>
                      <a:pt x="42" y="508"/>
                    </a:lnTo>
                    <a:lnTo>
                      <a:pt x="40" y="512"/>
                    </a:lnTo>
                    <a:lnTo>
                      <a:pt x="40" y="512"/>
                    </a:lnTo>
                    <a:lnTo>
                      <a:pt x="36" y="517"/>
                    </a:lnTo>
                    <a:lnTo>
                      <a:pt x="36" y="517"/>
                    </a:lnTo>
                    <a:lnTo>
                      <a:pt x="35" y="520"/>
                    </a:lnTo>
                    <a:lnTo>
                      <a:pt x="35" y="522"/>
                    </a:lnTo>
                    <a:lnTo>
                      <a:pt x="35" y="522"/>
                    </a:lnTo>
                    <a:lnTo>
                      <a:pt x="35" y="528"/>
                    </a:lnTo>
                    <a:lnTo>
                      <a:pt x="35" y="528"/>
                    </a:lnTo>
                    <a:lnTo>
                      <a:pt x="36" y="530"/>
                    </a:lnTo>
                    <a:lnTo>
                      <a:pt x="39" y="532"/>
                    </a:lnTo>
                    <a:lnTo>
                      <a:pt x="39" y="532"/>
                    </a:lnTo>
                    <a:lnTo>
                      <a:pt x="42" y="532"/>
                    </a:lnTo>
                    <a:lnTo>
                      <a:pt x="46" y="530"/>
                    </a:lnTo>
                    <a:lnTo>
                      <a:pt x="46" y="530"/>
                    </a:lnTo>
                    <a:lnTo>
                      <a:pt x="48" y="530"/>
                    </a:lnTo>
                    <a:lnTo>
                      <a:pt x="48" y="530"/>
                    </a:lnTo>
                    <a:lnTo>
                      <a:pt x="52" y="529"/>
                    </a:lnTo>
                    <a:lnTo>
                      <a:pt x="55" y="526"/>
                    </a:lnTo>
                    <a:lnTo>
                      <a:pt x="55" y="526"/>
                    </a:lnTo>
                    <a:lnTo>
                      <a:pt x="58" y="522"/>
                    </a:lnTo>
                    <a:lnTo>
                      <a:pt x="58" y="522"/>
                    </a:lnTo>
                    <a:lnTo>
                      <a:pt x="59" y="520"/>
                    </a:lnTo>
                    <a:lnTo>
                      <a:pt x="59" y="518"/>
                    </a:lnTo>
                    <a:lnTo>
                      <a:pt x="59" y="518"/>
                    </a:lnTo>
                    <a:lnTo>
                      <a:pt x="59" y="517"/>
                    </a:lnTo>
                    <a:lnTo>
                      <a:pt x="58" y="516"/>
                    </a:lnTo>
                    <a:lnTo>
                      <a:pt x="56" y="514"/>
                    </a:lnTo>
                    <a:lnTo>
                      <a:pt x="56" y="513"/>
                    </a:lnTo>
                    <a:lnTo>
                      <a:pt x="56" y="513"/>
                    </a:lnTo>
                    <a:lnTo>
                      <a:pt x="56" y="512"/>
                    </a:lnTo>
                    <a:lnTo>
                      <a:pt x="58" y="510"/>
                    </a:lnTo>
                    <a:lnTo>
                      <a:pt x="58" y="510"/>
                    </a:lnTo>
                    <a:lnTo>
                      <a:pt x="58" y="506"/>
                    </a:lnTo>
                    <a:lnTo>
                      <a:pt x="58" y="506"/>
                    </a:lnTo>
                    <a:lnTo>
                      <a:pt x="59" y="504"/>
                    </a:lnTo>
                    <a:lnTo>
                      <a:pt x="60" y="501"/>
                    </a:lnTo>
                    <a:lnTo>
                      <a:pt x="60" y="501"/>
                    </a:lnTo>
                    <a:lnTo>
                      <a:pt x="62" y="494"/>
                    </a:lnTo>
                    <a:lnTo>
                      <a:pt x="62" y="494"/>
                    </a:lnTo>
                    <a:lnTo>
                      <a:pt x="64" y="490"/>
                    </a:lnTo>
                    <a:lnTo>
                      <a:pt x="64" y="489"/>
                    </a:lnTo>
                    <a:lnTo>
                      <a:pt x="66" y="487"/>
                    </a:lnTo>
                    <a:lnTo>
                      <a:pt x="66" y="487"/>
                    </a:lnTo>
                    <a:lnTo>
                      <a:pt x="64" y="484"/>
                    </a:lnTo>
                    <a:lnTo>
                      <a:pt x="63" y="480"/>
                    </a:lnTo>
                    <a:lnTo>
                      <a:pt x="63" y="480"/>
                    </a:lnTo>
                    <a:lnTo>
                      <a:pt x="64" y="473"/>
                    </a:lnTo>
                    <a:lnTo>
                      <a:pt x="64" y="473"/>
                    </a:lnTo>
                    <a:lnTo>
                      <a:pt x="66" y="469"/>
                    </a:lnTo>
                    <a:lnTo>
                      <a:pt x="68" y="465"/>
                    </a:lnTo>
                    <a:lnTo>
                      <a:pt x="68" y="465"/>
                    </a:lnTo>
                    <a:lnTo>
                      <a:pt x="72" y="461"/>
                    </a:lnTo>
                    <a:lnTo>
                      <a:pt x="72" y="461"/>
                    </a:lnTo>
                    <a:lnTo>
                      <a:pt x="75" y="459"/>
                    </a:lnTo>
                    <a:lnTo>
                      <a:pt x="78" y="457"/>
                    </a:lnTo>
                    <a:lnTo>
                      <a:pt x="78" y="457"/>
                    </a:lnTo>
                    <a:lnTo>
                      <a:pt x="79" y="455"/>
                    </a:lnTo>
                    <a:lnTo>
                      <a:pt x="78" y="452"/>
                    </a:lnTo>
                    <a:lnTo>
                      <a:pt x="78" y="452"/>
                    </a:lnTo>
                    <a:lnTo>
                      <a:pt x="76" y="452"/>
                    </a:lnTo>
                    <a:lnTo>
                      <a:pt x="76" y="452"/>
                    </a:lnTo>
                    <a:lnTo>
                      <a:pt x="76" y="449"/>
                    </a:lnTo>
                    <a:lnTo>
                      <a:pt x="76" y="449"/>
                    </a:lnTo>
                    <a:lnTo>
                      <a:pt x="75" y="448"/>
                    </a:lnTo>
                    <a:lnTo>
                      <a:pt x="75" y="448"/>
                    </a:lnTo>
                    <a:lnTo>
                      <a:pt x="74" y="447"/>
                    </a:lnTo>
                    <a:lnTo>
                      <a:pt x="72" y="444"/>
                    </a:lnTo>
                    <a:lnTo>
                      <a:pt x="72" y="444"/>
                    </a:lnTo>
                    <a:lnTo>
                      <a:pt x="72" y="442"/>
                    </a:lnTo>
                    <a:lnTo>
                      <a:pt x="72" y="442"/>
                    </a:lnTo>
                    <a:lnTo>
                      <a:pt x="71" y="439"/>
                    </a:lnTo>
                    <a:lnTo>
                      <a:pt x="71" y="439"/>
                    </a:lnTo>
                    <a:lnTo>
                      <a:pt x="70" y="436"/>
                    </a:lnTo>
                    <a:lnTo>
                      <a:pt x="70" y="436"/>
                    </a:lnTo>
                    <a:lnTo>
                      <a:pt x="70" y="435"/>
                    </a:lnTo>
                    <a:lnTo>
                      <a:pt x="70" y="434"/>
                    </a:lnTo>
                    <a:lnTo>
                      <a:pt x="70" y="434"/>
                    </a:lnTo>
                    <a:lnTo>
                      <a:pt x="68" y="430"/>
                    </a:lnTo>
                    <a:lnTo>
                      <a:pt x="68" y="430"/>
                    </a:lnTo>
                    <a:lnTo>
                      <a:pt x="67" y="428"/>
                    </a:lnTo>
                    <a:lnTo>
                      <a:pt x="67" y="428"/>
                    </a:lnTo>
                    <a:lnTo>
                      <a:pt x="68" y="423"/>
                    </a:lnTo>
                    <a:lnTo>
                      <a:pt x="68" y="423"/>
                    </a:lnTo>
                    <a:lnTo>
                      <a:pt x="67" y="420"/>
                    </a:lnTo>
                    <a:lnTo>
                      <a:pt x="67" y="419"/>
                    </a:lnTo>
                    <a:lnTo>
                      <a:pt x="68" y="418"/>
                    </a:lnTo>
                    <a:lnTo>
                      <a:pt x="68" y="418"/>
                    </a:lnTo>
                    <a:lnTo>
                      <a:pt x="70" y="419"/>
                    </a:lnTo>
                    <a:lnTo>
                      <a:pt x="70" y="419"/>
                    </a:lnTo>
                    <a:lnTo>
                      <a:pt x="72" y="419"/>
                    </a:lnTo>
                    <a:lnTo>
                      <a:pt x="75" y="418"/>
                    </a:lnTo>
                    <a:lnTo>
                      <a:pt x="75" y="418"/>
                    </a:lnTo>
                    <a:lnTo>
                      <a:pt x="76" y="415"/>
                    </a:lnTo>
                    <a:lnTo>
                      <a:pt x="79" y="412"/>
                    </a:lnTo>
                    <a:lnTo>
                      <a:pt x="79" y="412"/>
                    </a:lnTo>
                    <a:lnTo>
                      <a:pt x="83" y="407"/>
                    </a:lnTo>
                    <a:lnTo>
                      <a:pt x="83" y="407"/>
                    </a:lnTo>
                    <a:lnTo>
                      <a:pt x="87" y="401"/>
                    </a:lnTo>
                    <a:lnTo>
                      <a:pt x="87" y="401"/>
                    </a:lnTo>
                    <a:lnTo>
                      <a:pt x="91" y="398"/>
                    </a:lnTo>
                    <a:lnTo>
                      <a:pt x="91" y="398"/>
                    </a:lnTo>
                    <a:lnTo>
                      <a:pt x="93" y="397"/>
                    </a:lnTo>
                    <a:lnTo>
                      <a:pt x="96" y="395"/>
                    </a:lnTo>
                    <a:lnTo>
                      <a:pt x="96" y="395"/>
                    </a:lnTo>
                    <a:lnTo>
                      <a:pt x="96" y="391"/>
                    </a:lnTo>
                    <a:lnTo>
                      <a:pt x="96" y="391"/>
                    </a:lnTo>
                    <a:lnTo>
                      <a:pt x="100" y="386"/>
                    </a:lnTo>
                    <a:lnTo>
                      <a:pt x="100" y="386"/>
                    </a:lnTo>
                    <a:lnTo>
                      <a:pt x="101" y="385"/>
                    </a:lnTo>
                    <a:lnTo>
                      <a:pt x="101" y="385"/>
                    </a:lnTo>
                    <a:lnTo>
                      <a:pt x="105" y="383"/>
                    </a:lnTo>
                    <a:lnTo>
                      <a:pt x="105" y="383"/>
                    </a:lnTo>
                    <a:lnTo>
                      <a:pt x="108" y="381"/>
                    </a:lnTo>
                    <a:lnTo>
                      <a:pt x="111" y="379"/>
                    </a:lnTo>
                    <a:lnTo>
                      <a:pt x="112" y="379"/>
                    </a:lnTo>
                    <a:lnTo>
                      <a:pt x="112" y="379"/>
                    </a:lnTo>
                    <a:lnTo>
                      <a:pt x="111" y="382"/>
                    </a:lnTo>
                    <a:lnTo>
                      <a:pt x="107" y="386"/>
                    </a:lnTo>
                    <a:lnTo>
                      <a:pt x="107" y="386"/>
                    </a:lnTo>
                    <a:lnTo>
                      <a:pt x="103" y="389"/>
                    </a:lnTo>
                    <a:lnTo>
                      <a:pt x="101" y="390"/>
                    </a:lnTo>
                    <a:lnTo>
                      <a:pt x="100" y="393"/>
                    </a:lnTo>
                    <a:lnTo>
                      <a:pt x="100" y="393"/>
                    </a:lnTo>
                    <a:lnTo>
                      <a:pt x="97" y="397"/>
                    </a:lnTo>
                    <a:lnTo>
                      <a:pt x="93" y="401"/>
                    </a:lnTo>
                    <a:lnTo>
                      <a:pt x="93" y="401"/>
                    </a:lnTo>
                    <a:lnTo>
                      <a:pt x="90" y="403"/>
                    </a:lnTo>
                    <a:lnTo>
                      <a:pt x="90" y="403"/>
                    </a:lnTo>
                    <a:lnTo>
                      <a:pt x="88" y="405"/>
                    </a:lnTo>
                    <a:lnTo>
                      <a:pt x="87" y="407"/>
                    </a:lnTo>
                    <a:lnTo>
                      <a:pt x="87" y="407"/>
                    </a:lnTo>
                    <a:lnTo>
                      <a:pt x="86" y="408"/>
                    </a:lnTo>
                    <a:lnTo>
                      <a:pt x="86" y="408"/>
                    </a:lnTo>
                    <a:lnTo>
                      <a:pt x="84" y="412"/>
                    </a:lnTo>
                    <a:lnTo>
                      <a:pt x="84" y="412"/>
                    </a:lnTo>
                    <a:lnTo>
                      <a:pt x="80" y="418"/>
                    </a:lnTo>
                    <a:lnTo>
                      <a:pt x="80" y="418"/>
                    </a:lnTo>
                    <a:lnTo>
                      <a:pt x="78" y="422"/>
                    </a:lnTo>
                    <a:lnTo>
                      <a:pt x="78" y="426"/>
                    </a:lnTo>
                    <a:lnTo>
                      <a:pt x="78" y="426"/>
                    </a:lnTo>
                    <a:lnTo>
                      <a:pt x="76" y="430"/>
                    </a:lnTo>
                    <a:lnTo>
                      <a:pt x="76" y="435"/>
                    </a:lnTo>
                    <a:lnTo>
                      <a:pt x="76" y="435"/>
                    </a:lnTo>
                    <a:lnTo>
                      <a:pt x="79" y="439"/>
                    </a:lnTo>
                    <a:lnTo>
                      <a:pt x="79" y="439"/>
                    </a:lnTo>
                    <a:lnTo>
                      <a:pt x="80" y="443"/>
                    </a:lnTo>
                    <a:lnTo>
                      <a:pt x="80" y="443"/>
                    </a:lnTo>
                    <a:lnTo>
                      <a:pt x="83" y="446"/>
                    </a:lnTo>
                    <a:lnTo>
                      <a:pt x="86" y="447"/>
                    </a:lnTo>
                    <a:lnTo>
                      <a:pt x="87" y="447"/>
                    </a:lnTo>
                    <a:lnTo>
                      <a:pt x="87" y="447"/>
                    </a:lnTo>
                    <a:lnTo>
                      <a:pt x="87" y="446"/>
                    </a:lnTo>
                    <a:lnTo>
                      <a:pt x="87" y="443"/>
                    </a:lnTo>
                    <a:lnTo>
                      <a:pt x="86" y="440"/>
                    </a:lnTo>
                    <a:lnTo>
                      <a:pt x="86" y="440"/>
                    </a:lnTo>
                    <a:lnTo>
                      <a:pt x="86" y="439"/>
                    </a:lnTo>
                    <a:lnTo>
                      <a:pt x="87" y="436"/>
                    </a:lnTo>
                    <a:lnTo>
                      <a:pt x="88" y="434"/>
                    </a:lnTo>
                    <a:lnTo>
                      <a:pt x="88" y="434"/>
                    </a:lnTo>
                    <a:lnTo>
                      <a:pt x="88" y="430"/>
                    </a:lnTo>
                    <a:lnTo>
                      <a:pt x="90" y="428"/>
                    </a:lnTo>
                    <a:lnTo>
                      <a:pt x="91" y="427"/>
                    </a:lnTo>
                    <a:lnTo>
                      <a:pt x="91" y="427"/>
                    </a:lnTo>
                    <a:lnTo>
                      <a:pt x="92" y="431"/>
                    </a:lnTo>
                    <a:lnTo>
                      <a:pt x="93" y="435"/>
                    </a:lnTo>
                    <a:lnTo>
                      <a:pt x="93" y="435"/>
                    </a:lnTo>
                    <a:lnTo>
                      <a:pt x="96" y="436"/>
                    </a:lnTo>
                    <a:lnTo>
                      <a:pt x="99" y="436"/>
                    </a:lnTo>
                    <a:lnTo>
                      <a:pt x="99" y="435"/>
                    </a:lnTo>
                    <a:lnTo>
                      <a:pt x="99" y="435"/>
                    </a:lnTo>
                    <a:lnTo>
                      <a:pt x="100" y="434"/>
                    </a:lnTo>
                    <a:lnTo>
                      <a:pt x="99" y="431"/>
                    </a:lnTo>
                    <a:lnTo>
                      <a:pt x="97" y="428"/>
                    </a:lnTo>
                    <a:lnTo>
                      <a:pt x="97" y="428"/>
                    </a:lnTo>
                    <a:lnTo>
                      <a:pt x="97" y="424"/>
                    </a:lnTo>
                    <a:lnTo>
                      <a:pt x="97" y="422"/>
                    </a:lnTo>
                    <a:lnTo>
                      <a:pt x="97" y="422"/>
                    </a:lnTo>
                    <a:lnTo>
                      <a:pt x="99" y="424"/>
                    </a:lnTo>
                    <a:lnTo>
                      <a:pt x="100" y="428"/>
                    </a:lnTo>
                    <a:lnTo>
                      <a:pt x="100" y="428"/>
                    </a:lnTo>
                    <a:lnTo>
                      <a:pt x="101" y="435"/>
                    </a:lnTo>
                    <a:lnTo>
                      <a:pt x="101" y="435"/>
                    </a:lnTo>
                    <a:lnTo>
                      <a:pt x="101" y="438"/>
                    </a:lnTo>
                    <a:lnTo>
                      <a:pt x="103" y="440"/>
                    </a:lnTo>
                    <a:lnTo>
                      <a:pt x="103" y="440"/>
                    </a:lnTo>
                    <a:lnTo>
                      <a:pt x="107" y="442"/>
                    </a:lnTo>
                    <a:lnTo>
                      <a:pt x="108" y="442"/>
                    </a:lnTo>
                    <a:lnTo>
                      <a:pt x="111" y="442"/>
                    </a:lnTo>
                    <a:lnTo>
                      <a:pt x="111" y="442"/>
                    </a:lnTo>
                    <a:lnTo>
                      <a:pt x="111" y="439"/>
                    </a:lnTo>
                    <a:lnTo>
                      <a:pt x="111" y="436"/>
                    </a:lnTo>
                    <a:lnTo>
                      <a:pt x="111" y="436"/>
                    </a:lnTo>
                    <a:lnTo>
                      <a:pt x="113" y="431"/>
                    </a:lnTo>
                    <a:lnTo>
                      <a:pt x="113" y="431"/>
                    </a:lnTo>
                    <a:lnTo>
                      <a:pt x="113" y="428"/>
                    </a:lnTo>
                    <a:lnTo>
                      <a:pt x="113" y="426"/>
                    </a:lnTo>
                    <a:lnTo>
                      <a:pt x="113" y="426"/>
                    </a:lnTo>
                    <a:lnTo>
                      <a:pt x="113" y="423"/>
                    </a:lnTo>
                    <a:lnTo>
                      <a:pt x="116" y="423"/>
                    </a:lnTo>
                    <a:lnTo>
                      <a:pt x="116" y="423"/>
                    </a:lnTo>
                    <a:lnTo>
                      <a:pt x="115" y="416"/>
                    </a:lnTo>
                    <a:lnTo>
                      <a:pt x="115" y="416"/>
                    </a:lnTo>
                    <a:lnTo>
                      <a:pt x="115" y="414"/>
                    </a:lnTo>
                    <a:lnTo>
                      <a:pt x="115" y="410"/>
                    </a:lnTo>
                    <a:lnTo>
                      <a:pt x="115" y="410"/>
                    </a:lnTo>
                    <a:lnTo>
                      <a:pt x="116" y="408"/>
                    </a:lnTo>
                    <a:lnTo>
                      <a:pt x="116" y="406"/>
                    </a:lnTo>
                    <a:lnTo>
                      <a:pt x="116" y="401"/>
                    </a:lnTo>
                    <a:lnTo>
                      <a:pt x="116" y="401"/>
                    </a:lnTo>
                    <a:lnTo>
                      <a:pt x="115" y="397"/>
                    </a:lnTo>
                    <a:lnTo>
                      <a:pt x="115" y="395"/>
                    </a:lnTo>
                    <a:lnTo>
                      <a:pt x="116" y="394"/>
                    </a:lnTo>
                    <a:lnTo>
                      <a:pt x="116" y="394"/>
                    </a:lnTo>
                    <a:lnTo>
                      <a:pt x="117" y="395"/>
                    </a:lnTo>
                    <a:lnTo>
                      <a:pt x="119" y="398"/>
                    </a:lnTo>
                    <a:lnTo>
                      <a:pt x="119" y="399"/>
                    </a:lnTo>
                    <a:lnTo>
                      <a:pt x="120" y="401"/>
                    </a:lnTo>
                    <a:lnTo>
                      <a:pt x="120" y="401"/>
                    </a:lnTo>
                    <a:lnTo>
                      <a:pt x="121" y="399"/>
                    </a:lnTo>
                    <a:lnTo>
                      <a:pt x="123" y="397"/>
                    </a:lnTo>
                    <a:lnTo>
                      <a:pt x="123" y="397"/>
                    </a:lnTo>
                    <a:lnTo>
                      <a:pt x="127" y="391"/>
                    </a:lnTo>
                    <a:lnTo>
                      <a:pt x="127" y="391"/>
                    </a:lnTo>
                    <a:lnTo>
                      <a:pt x="127" y="393"/>
                    </a:lnTo>
                    <a:lnTo>
                      <a:pt x="125" y="395"/>
                    </a:lnTo>
                    <a:lnTo>
                      <a:pt x="125" y="395"/>
                    </a:lnTo>
                    <a:lnTo>
                      <a:pt x="125" y="397"/>
                    </a:lnTo>
                    <a:lnTo>
                      <a:pt x="124" y="399"/>
                    </a:lnTo>
                    <a:lnTo>
                      <a:pt x="124" y="399"/>
                    </a:lnTo>
                    <a:lnTo>
                      <a:pt x="121" y="405"/>
                    </a:lnTo>
                    <a:lnTo>
                      <a:pt x="121" y="405"/>
                    </a:lnTo>
                    <a:lnTo>
                      <a:pt x="119" y="408"/>
                    </a:lnTo>
                    <a:lnTo>
                      <a:pt x="119" y="408"/>
                    </a:lnTo>
                    <a:lnTo>
                      <a:pt x="119" y="416"/>
                    </a:lnTo>
                    <a:lnTo>
                      <a:pt x="119" y="416"/>
                    </a:lnTo>
                    <a:lnTo>
                      <a:pt x="119" y="419"/>
                    </a:lnTo>
                    <a:lnTo>
                      <a:pt x="120" y="422"/>
                    </a:lnTo>
                    <a:lnTo>
                      <a:pt x="120" y="422"/>
                    </a:lnTo>
                    <a:lnTo>
                      <a:pt x="123" y="423"/>
                    </a:lnTo>
                    <a:lnTo>
                      <a:pt x="127" y="423"/>
                    </a:lnTo>
                    <a:lnTo>
                      <a:pt x="127" y="423"/>
                    </a:lnTo>
                    <a:lnTo>
                      <a:pt x="125" y="420"/>
                    </a:lnTo>
                    <a:lnTo>
                      <a:pt x="124" y="418"/>
                    </a:lnTo>
                    <a:lnTo>
                      <a:pt x="123" y="414"/>
                    </a:lnTo>
                    <a:lnTo>
                      <a:pt x="123" y="411"/>
                    </a:lnTo>
                    <a:lnTo>
                      <a:pt x="123" y="411"/>
                    </a:lnTo>
                    <a:lnTo>
                      <a:pt x="127" y="416"/>
                    </a:lnTo>
                    <a:lnTo>
                      <a:pt x="127" y="416"/>
                    </a:lnTo>
                    <a:lnTo>
                      <a:pt x="132" y="422"/>
                    </a:lnTo>
                    <a:lnTo>
                      <a:pt x="132" y="422"/>
                    </a:lnTo>
                    <a:lnTo>
                      <a:pt x="135" y="426"/>
                    </a:lnTo>
                    <a:lnTo>
                      <a:pt x="136" y="428"/>
                    </a:lnTo>
                    <a:lnTo>
                      <a:pt x="136" y="428"/>
                    </a:lnTo>
                    <a:lnTo>
                      <a:pt x="139" y="430"/>
                    </a:lnTo>
                    <a:lnTo>
                      <a:pt x="139" y="430"/>
                    </a:lnTo>
                    <a:lnTo>
                      <a:pt x="139" y="430"/>
                    </a:lnTo>
                    <a:lnTo>
                      <a:pt x="139" y="430"/>
                    </a:lnTo>
                    <a:lnTo>
                      <a:pt x="140" y="430"/>
                    </a:lnTo>
                    <a:lnTo>
                      <a:pt x="140" y="430"/>
                    </a:lnTo>
                    <a:lnTo>
                      <a:pt x="141" y="430"/>
                    </a:lnTo>
                    <a:lnTo>
                      <a:pt x="141" y="430"/>
                    </a:lnTo>
                    <a:lnTo>
                      <a:pt x="141" y="431"/>
                    </a:lnTo>
                    <a:lnTo>
                      <a:pt x="141" y="431"/>
                    </a:lnTo>
                    <a:lnTo>
                      <a:pt x="143" y="431"/>
                    </a:lnTo>
                    <a:lnTo>
                      <a:pt x="143" y="431"/>
                    </a:lnTo>
                    <a:lnTo>
                      <a:pt x="144" y="431"/>
                    </a:lnTo>
                    <a:lnTo>
                      <a:pt x="144" y="431"/>
                    </a:lnTo>
                    <a:lnTo>
                      <a:pt x="145" y="431"/>
                    </a:lnTo>
                    <a:lnTo>
                      <a:pt x="145" y="431"/>
                    </a:lnTo>
                    <a:lnTo>
                      <a:pt x="147" y="432"/>
                    </a:lnTo>
                    <a:lnTo>
                      <a:pt x="147" y="432"/>
                    </a:lnTo>
                    <a:lnTo>
                      <a:pt x="148" y="432"/>
                    </a:lnTo>
                    <a:lnTo>
                      <a:pt x="148" y="432"/>
                    </a:lnTo>
                    <a:lnTo>
                      <a:pt x="148" y="432"/>
                    </a:lnTo>
                    <a:lnTo>
                      <a:pt x="148" y="432"/>
                    </a:lnTo>
                    <a:lnTo>
                      <a:pt x="149" y="434"/>
                    </a:lnTo>
                    <a:lnTo>
                      <a:pt x="149" y="434"/>
                    </a:lnTo>
                    <a:lnTo>
                      <a:pt x="151" y="434"/>
                    </a:lnTo>
                    <a:lnTo>
                      <a:pt x="151" y="434"/>
                    </a:lnTo>
                    <a:lnTo>
                      <a:pt x="148" y="434"/>
                    </a:lnTo>
                    <a:lnTo>
                      <a:pt x="144" y="434"/>
                    </a:lnTo>
                    <a:lnTo>
                      <a:pt x="144" y="434"/>
                    </a:lnTo>
                    <a:lnTo>
                      <a:pt x="136" y="432"/>
                    </a:lnTo>
                    <a:lnTo>
                      <a:pt x="136" y="432"/>
                    </a:lnTo>
                    <a:lnTo>
                      <a:pt x="133" y="431"/>
                    </a:lnTo>
                    <a:lnTo>
                      <a:pt x="131" y="431"/>
                    </a:lnTo>
                    <a:lnTo>
                      <a:pt x="131" y="431"/>
                    </a:lnTo>
                    <a:lnTo>
                      <a:pt x="127" y="430"/>
                    </a:lnTo>
                    <a:lnTo>
                      <a:pt x="127" y="430"/>
                    </a:lnTo>
                    <a:lnTo>
                      <a:pt x="123" y="428"/>
                    </a:lnTo>
                    <a:lnTo>
                      <a:pt x="120" y="428"/>
                    </a:lnTo>
                    <a:lnTo>
                      <a:pt x="119" y="431"/>
                    </a:lnTo>
                    <a:lnTo>
                      <a:pt x="119" y="431"/>
                    </a:lnTo>
                    <a:lnTo>
                      <a:pt x="117" y="434"/>
                    </a:lnTo>
                    <a:lnTo>
                      <a:pt x="117" y="434"/>
                    </a:lnTo>
                    <a:lnTo>
                      <a:pt x="117" y="436"/>
                    </a:lnTo>
                    <a:lnTo>
                      <a:pt x="117" y="436"/>
                    </a:lnTo>
                    <a:lnTo>
                      <a:pt x="117" y="438"/>
                    </a:lnTo>
                    <a:lnTo>
                      <a:pt x="117" y="438"/>
                    </a:lnTo>
                    <a:lnTo>
                      <a:pt x="116" y="438"/>
                    </a:lnTo>
                    <a:lnTo>
                      <a:pt x="116" y="438"/>
                    </a:lnTo>
                    <a:lnTo>
                      <a:pt x="116" y="440"/>
                    </a:lnTo>
                    <a:lnTo>
                      <a:pt x="116" y="440"/>
                    </a:lnTo>
                    <a:lnTo>
                      <a:pt x="116" y="440"/>
                    </a:lnTo>
                    <a:lnTo>
                      <a:pt x="116" y="440"/>
                    </a:lnTo>
                    <a:lnTo>
                      <a:pt x="116" y="443"/>
                    </a:lnTo>
                    <a:lnTo>
                      <a:pt x="116" y="443"/>
                    </a:lnTo>
                    <a:lnTo>
                      <a:pt x="116" y="444"/>
                    </a:lnTo>
                    <a:lnTo>
                      <a:pt x="116" y="444"/>
                    </a:lnTo>
                    <a:lnTo>
                      <a:pt x="116" y="448"/>
                    </a:lnTo>
                    <a:lnTo>
                      <a:pt x="116" y="448"/>
                    </a:lnTo>
                    <a:lnTo>
                      <a:pt x="116" y="451"/>
                    </a:lnTo>
                    <a:lnTo>
                      <a:pt x="119" y="453"/>
                    </a:lnTo>
                    <a:lnTo>
                      <a:pt x="119" y="453"/>
                    </a:lnTo>
                    <a:lnTo>
                      <a:pt x="119" y="457"/>
                    </a:lnTo>
                    <a:lnTo>
                      <a:pt x="119" y="457"/>
                    </a:lnTo>
                    <a:lnTo>
                      <a:pt x="117" y="461"/>
                    </a:lnTo>
                    <a:lnTo>
                      <a:pt x="117" y="461"/>
                    </a:lnTo>
                    <a:lnTo>
                      <a:pt x="115" y="465"/>
                    </a:lnTo>
                    <a:lnTo>
                      <a:pt x="115" y="465"/>
                    </a:lnTo>
                    <a:lnTo>
                      <a:pt x="115" y="468"/>
                    </a:lnTo>
                    <a:lnTo>
                      <a:pt x="115" y="471"/>
                    </a:lnTo>
                    <a:lnTo>
                      <a:pt x="115" y="471"/>
                    </a:lnTo>
                    <a:lnTo>
                      <a:pt x="117" y="472"/>
                    </a:lnTo>
                    <a:lnTo>
                      <a:pt x="120" y="473"/>
                    </a:lnTo>
                    <a:lnTo>
                      <a:pt x="120" y="473"/>
                    </a:lnTo>
                    <a:lnTo>
                      <a:pt x="121" y="477"/>
                    </a:lnTo>
                    <a:lnTo>
                      <a:pt x="125" y="480"/>
                    </a:lnTo>
                    <a:lnTo>
                      <a:pt x="125" y="480"/>
                    </a:lnTo>
                    <a:lnTo>
                      <a:pt x="129" y="481"/>
                    </a:lnTo>
                    <a:lnTo>
                      <a:pt x="129" y="481"/>
                    </a:lnTo>
                    <a:lnTo>
                      <a:pt x="135" y="485"/>
                    </a:lnTo>
                    <a:lnTo>
                      <a:pt x="136" y="487"/>
                    </a:lnTo>
                    <a:lnTo>
                      <a:pt x="136" y="490"/>
                    </a:lnTo>
                    <a:lnTo>
                      <a:pt x="136" y="490"/>
                    </a:lnTo>
                    <a:lnTo>
                      <a:pt x="136" y="492"/>
                    </a:lnTo>
                    <a:lnTo>
                      <a:pt x="136" y="494"/>
                    </a:lnTo>
                    <a:lnTo>
                      <a:pt x="136" y="494"/>
                    </a:lnTo>
                    <a:lnTo>
                      <a:pt x="137" y="496"/>
                    </a:lnTo>
                    <a:lnTo>
                      <a:pt x="140" y="498"/>
                    </a:lnTo>
                    <a:lnTo>
                      <a:pt x="140" y="498"/>
                    </a:lnTo>
                    <a:lnTo>
                      <a:pt x="140" y="501"/>
                    </a:lnTo>
                    <a:lnTo>
                      <a:pt x="140" y="502"/>
                    </a:lnTo>
                    <a:lnTo>
                      <a:pt x="140" y="502"/>
                    </a:lnTo>
                    <a:lnTo>
                      <a:pt x="140" y="506"/>
                    </a:lnTo>
                    <a:lnTo>
                      <a:pt x="140" y="506"/>
                    </a:lnTo>
                    <a:lnTo>
                      <a:pt x="139" y="508"/>
                    </a:lnTo>
                    <a:lnTo>
                      <a:pt x="136" y="510"/>
                    </a:lnTo>
                    <a:lnTo>
                      <a:pt x="131" y="512"/>
                    </a:lnTo>
                    <a:lnTo>
                      <a:pt x="131" y="512"/>
                    </a:lnTo>
                    <a:lnTo>
                      <a:pt x="129" y="513"/>
                    </a:lnTo>
                    <a:lnTo>
                      <a:pt x="128" y="516"/>
                    </a:lnTo>
                    <a:lnTo>
                      <a:pt x="128" y="516"/>
                    </a:lnTo>
                    <a:lnTo>
                      <a:pt x="127" y="517"/>
                    </a:lnTo>
                    <a:lnTo>
                      <a:pt x="127" y="517"/>
                    </a:lnTo>
                    <a:lnTo>
                      <a:pt x="125" y="520"/>
                    </a:lnTo>
                    <a:lnTo>
                      <a:pt x="125" y="520"/>
                    </a:lnTo>
                    <a:lnTo>
                      <a:pt x="124" y="522"/>
                    </a:lnTo>
                    <a:lnTo>
                      <a:pt x="123" y="524"/>
                    </a:lnTo>
                    <a:lnTo>
                      <a:pt x="123" y="524"/>
                    </a:lnTo>
                    <a:lnTo>
                      <a:pt x="121" y="526"/>
                    </a:lnTo>
                    <a:lnTo>
                      <a:pt x="121" y="526"/>
                    </a:lnTo>
                    <a:lnTo>
                      <a:pt x="120" y="529"/>
                    </a:lnTo>
                    <a:lnTo>
                      <a:pt x="120" y="532"/>
                    </a:lnTo>
                    <a:lnTo>
                      <a:pt x="120" y="532"/>
                    </a:lnTo>
                    <a:lnTo>
                      <a:pt x="119" y="539"/>
                    </a:lnTo>
                    <a:lnTo>
                      <a:pt x="119" y="539"/>
                    </a:lnTo>
                    <a:lnTo>
                      <a:pt x="117" y="542"/>
                    </a:lnTo>
                    <a:lnTo>
                      <a:pt x="115" y="546"/>
                    </a:lnTo>
                    <a:lnTo>
                      <a:pt x="115" y="546"/>
                    </a:lnTo>
                    <a:lnTo>
                      <a:pt x="112" y="550"/>
                    </a:lnTo>
                    <a:lnTo>
                      <a:pt x="112" y="550"/>
                    </a:lnTo>
                    <a:lnTo>
                      <a:pt x="109" y="553"/>
                    </a:lnTo>
                    <a:lnTo>
                      <a:pt x="109" y="553"/>
                    </a:lnTo>
                    <a:lnTo>
                      <a:pt x="108" y="554"/>
                    </a:lnTo>
                    <a:lnTo>
                      <a:pt x="108" y="554"/>
                    </a:lnTo>
                    <a:lnTo>
                      <a:pt x="105" y="557"/>
                    </a:lnTo>
                    <a:lnTo>
                      <a:pt x="104" y="559"/>
                    </a:lnTo>
                    <a:lnTo>
                      <a:pt x="104" y="559"/>
                    </a:lnTo>
                    <a:lnTo>
                      <a:pt x="104" y="566"/>
                    </a:lnTo>
                    <a:lnTo>
                      <a:pt x="104" y="566"/>
                    </a:lnTo>
                    <a:lnTo>
                      <a:pt x="103" y="567"/>
                    </a:lnTo>
                    <a:lnTo>
                      <a:pt x="101" y="570"/>
                    </a:lnTo>
                    <a:lnTo>
                      <a:pt x="101" y="570"/>
                    </a:lnTo>
                    <a:lnTo>
                      <a:pt x="101" y="574"/>
                    </a:lnTo>
                    <a:lnTo>
                      <a:pt x="101" y="578"/>
                    </a:lnTo>
                    <a:lnTo>
                      <a:pt x="101" y="578"/>
                    </a:lnTo>
                    <a:lnTo>
                      <a:pt x="101" y="580"/>
                    </a:lnTo>
                    <a:lnTo>
                      <a:pt x="103" y="583"/>
                    </a:lnTo>
                    <a:lnTo>
                      <a:pt x="103" y="583"/>
                    </a:lnTo>
                    <a:lnTo>
                      <a:pt x="104" y="586"/>
                    </a:lnTo>
                    <a:lnTo>
                      <a:pt x="105" y="588"/>
                    </a:lnTo>
                    <a:lnTo>
                      <a:pt x="105" y="588"/>
                    </a:lnTo>
                    <a:lnTo>
                      <a:pt x="105" y="590"/>
                    </a:lnTo>
                    <a:lnTo>
                      <a:pt x="104" y="592"/>
                    </a:lnTo>
                    <a:lnTo>
                      <a:pt x="103" y="592"/>
                    </a:lnTo>
                    <a:lnTo>
                      <a:pt x="100" y="591"/>
                    </a:lnTo>
                    <a:lnTo>
                      <a:pt x="100" y="591"/>
                    </a:lnTo>
                    <a:lnTo>
                      <a:pt x="100" y="587"/>
                    </a:lnTo>
                    <a:lnTo>
                      <a:pt x="100" y="584"/>
                    </a:lnTo>
                    <a:lnTo>
                      <a:pt x="100" y="584"/>
                    </a:lnTo>
                    <a:lnTo>
                      <a:pt x="99" y="580"/>
                    </a:lnTo>
                    <a:lnTo>
                      <a:pt x="99" y="580"/>
                    </a:lnTo>
                    <a:lnTo>
                      <a:pt x="97" y="578"/>
                    </a:lnTo>
                    <a:lnTo>
                      <a:pt x="97" y="578"/>
                    </a:lnTo>
                    <a:lnTo>
                      <a:pt x="97" y="576"/>
                    </a:lnTo>
                    <a:lnTo>
                      <a:pt x="96" y="576"/>
                    </a:lnTo>
                    <a:lnTo>
                      <a:pt x="93" y="576"/>
                    </a:lnTo>
                    <a:lnTo>
                      <a:pt x="93" y="576"/>
                    </a:lnTo>
                    <a:lnTo>
                      <a:pt x="90" y="578"/>
                    </a:lnTo>
                    <a:lnTo>
                      <a:pt x="88" y="582"/>
                    </a:lnTo>
                    <a:lnTo>
                      <a:pt x="88" y="582"/>
                    </a:lnTo>
                    <a:lnTo>
                      <a:pt x="88" y="587"/>
                    </a:lnTo>
                    <a:lnTo>
                      <a:pt x="88" y="587"/>
                    </a:lnTo>
                    <a:lnTo>
                      <a:pt x="88" y="591"/>
                    </a:lnTo>
                    <a:lnTo>
                      <a:pt x="88" y="591"/>
                    </a:lnTo>
                    <a:lnTo>
                      <a:pt x="90" y="594"/>
                    </a:lnTo>
                    <a:lnTo>
                      <a:pt x="91" y="598"/>
                    </a:lnTo>
                    <a:lnTo>
                      <a:pt x="91" y="598"/>
                    </a:lnTo>
                    <a:lnTo>
                      <a:pt x="92" y="600"/>
                    </a:lnTo>
                    <a:lnTo>
                      <a:pt x="95" y="604"/>
                    </a:lnTo>
                    <a:lnTo>
                      <a:pt x="95" y="604"/>
                    </a:lnTo>
                    <a:lnTo>
                      <a:pt x="99" y="610"/>
                    </a:lnTo>
                    <a:lnTo>
                      <a:pt x="99" y="610"/>
                    </a:lnTo>
                    <a:lnTo>
                      <a:pt x="100" y="611"/>
                    </a:lnTo>
                    <a:lnTo>
                      <a:pt x="100" y="611"/>
                    </a:lnTo>
                    <a:lnTo>
                      <a:pt x="101" y="614"/>
                    </a:lnTo>
                    <a:lnTo>
                      <a:pt x="101" y="614"/>
                    </a:lnTo>
                    <a:lnTo>
                      <a:pt x="105" y="616"/>
                    </a:lnTo>
                    <a:lnTo>
                      <a:pt x="105" y="616"/>
                    </a:lnTo>
                    <a:lnTo>
                      <a:pt x="108" y="619"/>
                    </a:lnTo>
                    <a:lnTo>
                      <a:pt x="111" y="623"/>
                    </a:lnTo>
                    <a:lnTo>
                      <a:pt x="111" y="623"/>
                    </a:lnTo>
                    <a:lnTo>
                      <a:pt x="109" y="625"/>
                    </a:lnTo>
                    <a:lnTo>
                      <a:pt x="109" y="627"/>
                    </a:lnTo>
                    <a:lnTo>
                      <a:pt x="108" y="628"/>
                    </a:lnTo>
                    <a:lnTo>
                      <a:pt x="109" y="631"/>
                    </a:lnTo>
                    <a:lnTo>
                      <a:pt x="109" y="631"/>
                    </a:lnTo>
                    <a:lnTo>
                      <a:pt x="112" y="633"/>
                    </a:lnTo>
                    <a:lnTo>
                      <a:pt x="113" y="635"/>
                    </a:lnTo>
                    <a:lnTo>
                      <a:pt x="113" y="635"/>
                    </a:lnTo>
                    <a:lnTo>
                      <a:pt x="116" y="636"/>
                    </a:lnTo>
                    <a:lnTo>
                      <a:pt x="116" y="635"/>
                    </a:lnTo>
                    <a:lnTo>
                      <a:pt x="117" y="633"/>
                    </a:lnTo>
                    <a:lnTo>
                      <a:pt x="117" y="627"/>
                    </a:lnTo>
                    <a:lnTo>
                      <a:pt x="117" y="627"/>
                    </a:lnTo>
                    <a:lnTo>
                      <a:pt x="116" y="624"/>
                    </a:lnTo>
                    <a:lnTo>
                      <a:pt x="115" y="621"/>
                    </a:lnTo>
                    <a:lnTo>
                      <a:pt x="115" y="621"/>
                    </a:lnTo>
                    <a:lnTo>
                      <a:pt x="111" y="612"/>
                    </a:lnTo>
                    <a:lnTo>
                      <a:pt x="111" y="612"/>
                    </a:lnTo>
                    <a:lnTo>
                      <a:pt x="111" y="611"/>
                    </a:lnTo>
                    <a:lnTo>
                      <a:pt x="111" y="608"/>
                    </a:lnTo>
                    <a:lnTo>
                      <a:pt x="111" y="608"/>
                    </a:lnTo>
                    <a:lnTo>
                      <a:pt x="113" y="607"/>
                    </a:lnTo>
                    <a:lnTo>
                      <a:pt x="113" y="607"/>
                    </a:lnTo>
                    <a:lnTo>
                      <a:pt x="115" y="603"/>
                    </a:lnTo>
                    <a:lnTo>
                      <a:pt x="116" y="602"/>
                    </a:lnTo>
                    <a:lnTo>
                      <a:pt x="119" y="600"/>
                    </a:lnTo>
                    <a:lnTo>
                      <a:pt x="119" y="600"/>
                    </a:lnTo>
                    <a:lnTo>
                      <a:pt x="121" y="600"/>
                    </a:lnTo>
                    <a:lnTo>
                      <a:pt x="124" y="600"/>
                    </a:lnTo>
                    <a:lnTo>
                      <a:pt x="124" y="600"/>
                    </a:lnTo>
                    <a:lnTo>
                      <a:pt x="125" y="603"/>
                    </a:lnTo>
                    <a:lnTo>
                      <a:pt x="127" y="606"/>
                    </a:lnTo>
                    <a:lnTo>
                      <a:pt x="128" y="606"/>
                    </a:lnTo>
                    <a:lnTo>
                      <a:pt x="128" y="606"/>
                    </a:lnTo>
                    <a:lnTo>
                      <a:pt x="131" y="607"/>
                    </a:lnTo>
                    <a:lnTo>
                      <a:pt x="131" y="607"/>
                    </a:lnTo>
                    <a:lnTo>
                      <a:pt x="135" y="610"/>
                    </a:lnTo>
                    <a:lnTo>
                      <a:pt x="135" y="610"/>
                    </a:lnTo>
                    <a:lnTo>
                      <a:pt x="139" y="612"/>
                    </a:lnTo>
                    <a:lnTo>
                      <a:pt x="143" y="614"/>
                    </a:lnTo>
                    <a:lnTo>
                      <a:pt x="143" y="614"/>
                    </a:lnTo>
                    <a:lnTo>
                      <a:pt x="144" y="616"/>
                    </a:lnTo>
                    <a:lnTo>
                      <a:pt x="145" y="620"/>
                    </a:lnTo>
                    <a:lnTo>
                      <a:pt x="145" y="620"/>
                    </a:lnTo>
                    <a:lnTo>
                      <a:pt x="148" y="621"/>
                    </a:lnTo>
                    <a:lnTo>
                      <a:pt x="148" y="621"/>
                    </a:lnTo>
                    <a:lnTo>
                      <a:pt x="151" y="625"/>
                    </a:lnTo>
                    <a:lnTo>
                      <a:pt x="151" y="625"/>
                    </a:lnTo>
                    <a:lnTo>
                      <a:pt x="153" y="627"/>
                    </a:lnTo>
                    <a:lnTo>
                      <a:pt x="157" y="627"/>
                    </a:lnTo>
                    <a:lnTo>
                      <a:pt x="157" y="627"/>
                    </a:lnTo>
                    <a:lnTo>
                      <a:pt x="161" y="628"/>
                    </a:lnTo>
                    <a:lnTo>
                      <a:pt x="164" y="627"/>
                    </a:lnTo>
                    <a:lnTo>
                      <a:pt x="164" y="627"/>
                    </a:lnTo>
                    <a:lnTo>
                      <a:pt x="165" y="625"/>
                    </a:lnTo>
                    <a:lnTo>
                      <a:pt x="165" y="623"/>
                    </a:lnTo>
                    <a:lnTo>
                      <a:pt x="165" y="623"/>
                    </a:lnTo>
                    <a:lnTo>
                      <a:pt x="164" y="620"/>
                    </a:lnTo>
                    <a:lnTo>
                      <a:pt x="164" y="616"/>
                    </a:lnTo>
                    <a:lnTo>
                      <a:pt x="164" y="616"/>
                    </a:lnTo>
                    <a:lnTo>
                      <a:pt x="164" y="615"/>
                    </a:lnTo>
                    <a:lnTo>
                      <a:pt x="164" y="614"/>
                    </a:lnTo>
                    <a:lnTo>
                      <a:pt x="164" y="614"/>
                    </a:lnTo>
                    <a:lnTo>
                      <a:pt x="165" y="611"/>
                    </a:lnTo>
                    <a:lnTo>
                      <a:pt x="165" y="611"/>
                    </a:lnTo>
                    <a:lnTo>
                      <a:pt x="164" y="608"/>
                    </a:lnTo>
                    <a:lnTo>
                      <a:pt x="163" y="606"/>
                    </a:lnTo>
                    <a:lnTo>
                      <a:pt x="163" y="606"/>
                    </a:lnTo>
                    <a:lnTo>
                      <a:pt x="160" y="604"/>
                    </a:lnTo>
                    <a:lnTo>
                      <a:pt x="159" y="600"/>
                    </a:lnTo>
                    <a:lnTo>
                      <a:pt x="159" y="600"/>
                    </a:lnTo>
                    <a:lnTo>
                      <a:pt x="159" y="599"/>
                    </a:lnTo>
                    <a:lnTo>
                      <a:pt x="159" y="598"/>
                    </a:lnTo>
                    <a:lnTo>
                      <a:pt x="159" y="598"/>
                    </a:lnTo>
                    <a:lnTo>
                      <a:pt x="159" y="596"/>
                    </a:lnTo>
                    <a:lnTo>
                      <a:pt x="161" y="594"/>
                    </a:lnTo>
                    <a:lnTo>
                      <a:pt x="161" y="594"/>
                    </a:lnTo>
                    <a:lnTo>
                      <a:pt x="163" y="596"/>
                    </a:lnTo>
                    <a:lnTo>
                      <a:pt x="163" y="596"/>
                    </a:lnTo>
                    <a:lnTo>
                      <a:pt x="164" y="599"/>
                    </a:lnTo>
                    <a:lnTo>
                      <a:pt x="164" y="599"/>
                    </a:lnTo>
                    <a:lnTo>
                      <a:pt x="165" y="602"/>
                    </a:lnTo>
                    <a:lnTo>
                      <a:pt x="165" y="602"/>
                    </a:lnTo>
                    <a:lnTo>
                      <a:pt x="169" y="603"/>
                    </a:lnTo>
                    <a:lnTo>
                      <a:pt x="169" y="603"/>
                    </a:lnTo>
                    <a:lnTo>
                      <a:pt x="172" y="604"/>
                    </a:lnTo>
                    <a:lnTo>
                      <a:pt x="173" y="604"/>
                    </a:lnTo>
                    <a:lnTo>
                      <a:pt x="175" y="603"/>
                    </a:lnTo>
                    <a:lnTo>
                      <a:pt x="175" y="603"/>
                    </a:lnTo>
                    <a:lnTo>
                      <a:pt x="175" y="602"/>
                    </a:lnTo>
                    <a:lnTo>
                      <a:pt x="176" y="602"/>
                    </a:lnTo>
                    <a:lnTo>
                      <a:pt x="176" y="602"/>
                    </a:lnTo>
                    <a:lnTo>
                      <a:pt x="177" y="602"/>
                    </a:lnTo>
                    <a:lnTo>
                      <a:pt x="177" y="603"/>
                    </a:lnTo>
                    <a:lnTo>
                      <a:pt x="177" y="603"/>
                    </a:lnTo>
                    <a:lnTo>
                      <a:pt x="177" y="606"/>
                    </a:lnTo>
                    <a:lnTo>
                      <a:pt x="177" y="608"/>
                    </a:lnTo>
                    <a:lnTo>
                      <a:pt x="177" y="608"/>
                    </a:lnTo>
                    <a:lnTo>
                      <a:pt x="180" y="610"/>
                    </a:lnTo>
                    <a:lnTo>
                      <a:pt x="181" y="611"/>
                    </a:lnTo>
                    <a:lnTo>
                      <a:pt x="181" y="611"/>
                    </a:lnTo>
                    <a:lnTo>
                      <a:pt x="183" y="614"/>
                    </a:lnTo>
                    <a:lnTo>
                      <a:pt x="185" y="615"/>
                    </a:lnTo>
                    <a:lnTo>
                      <a:pt x="185" y="615"/>
                    </a:lnTo>
                    <a:lnTo>
                      <a:pt x="187" y="614"/>
                    </a:lnTo>
                    <a:lnTo>
                      <a:pt x="188" y="614"/>
                    </a:lnTo>
                    <a:lnTo>
                      <a:pt x="188" y="611"/>
                    </a:lnTo>
                    <a:lnTo>
                      <a:pt x="188" y="611"/>
                    </a:lnTo>
                    <a:lnTo>
                      <a:pt x="188" y="607"/>
                    </a:lnTo>
                    <a:lnTo>
                      <a:pt x="189" y="606"/>
                    </a:lnTo>
                    <a:lnTo>
                      <a:pt x="191" y="606"/>
                    </a:lnTo>
                    <a:lnTo>
                      <a:pt x="191" y="606"/>
                    </a:lnTo>
                    <a:lnTo>
                      <a:pt x="192" y="606"/>
                    </a:lnTo>
                    <a:lnTo>
                      <a:pt x="192" y="608"/>
                    </a:lnTo>
                    <a:lnTo>
                      <a:pt x="192" y="611"/>
                    </a:lnTo>
                    <a:lnTo>
                      <a:pt x="192" y="611"/>
                    </a:lnTo>
                    <a:lnTo>
                      <a:pt x="193" y="614"/>
                    </a:lnTo>
                    <a:lnTo>
                      <a:pt x="195" y="615"/>
                    </a:lnTo>
                    <a:lnTo>
                      <a:pt x="195" y="615"/>
                    </a:lnTo>
                    <a:lnTo>
                      <a:pt x="200" y="615"/>
                    </a:lnTo>
                    <a:lnTo>
                      <a:pt x="200" y="615"/>
                    </a:lnTo>
                    <a:lnTo>
                      <a:pt x="201" y="612"/>
                    </a:lnTo>
                    <a:lnTo>
                      <a:pt x="201" y="612"/>
                    </a:lnTo>
                    <a:lnTo>
                      <a:pt x="205" y="611"/>
                    </a:lnTo>
                    <a:lnTo>
                      <a:pt x="205" y="611"/>
                    </a:lnTo>
                    <a:lnTo>
                      <a:pt x="208" y="610"/>
                    </a:lnTo>
                    <a:lnTo>
                      <a:pt x="208" y="610"/>
                    </a:lnTo>
                    <a:lnTo>
                      <a:pt x="209" y="608"/>
                    </a:lnTo>
                    <a:lnTo>
                      <a:pt x="211" y="608"/>
                    </a:lnTo>
                    <a:lnTo>
                      <a:pt x="211" y="608"/>
                    </a:lnTo>
                    <a:lnTo>
                      <a:pt x="212" y="607"/>
                    </a:lnTo>
                    <a:lnTo>
                      <a:pt x="212" y="606"/>
                    </a:lnTo>
                    <a:lnTo>
                      <a:pt x="211" y="603"/>
                    </a:lnTo>
                    <a:lnTo>
                      <a:pt x="211" y="603"/>
                    </a:lnTo>
                    <a:lnTo>
                      <a:pt x="212" y="599"/>
                    </a:lnTo>
                    <a:lnTo>
                      <a:pt x="212" y="599"/>
                    </a:lnTo>
                    <a:lnTo>
                      <a:pt x="212" y="596"/>
                    </a:lnTo>
                    <a:lnTo>
                      <a:pt x="212" y="596"/>
                    </a:lnTo>
                    <a:lnTo>
                      <a:pt x="213" y="598"/>
                    </a:lnTo>
                    <a:lnTo>
                      <a:pt x="213" y="599"/>
                    </a:lnTo>
                    <a:lnTo>
                      <a:pt x="215" y="600"/>
                    </a:lnTo>
                    <a:lnTo>
                      <a:pt x="216" y="600"/>
                    </a:lnTo>
                    <a:lnTo>
                      <a:pt x="216" y="600"/>
                    </a:lnTo>
                    <a:lnTo>
                      <a:pt x="220" y="600"/>
                    </a:lnTo>
                    <a:lnTo>
                      <a:pt x="220" y="600"/>
                    </a:lnTo>
                    <a:lnTo>
                      <a:pt x="223" y="599"/>
                    </a:lnTo>
                    <a:lnTo>
                      <a:pt x="224" y="596"/>
                    </a:lnTo>
                    <a:lnTo>
                      <a:pt x="224" y="596"/>
                    </a:lnTo>
                    <a:lnTo>
                      <a:pt x="229" y="598"/>
                    </a:lnTo>
                    <a:lnTo>
                      <a:pt x="233" y="598"/>
                    </a:lnTo>
                    <a:lnTo>
                      <a:pt x="235" y="596"/>
                    </a:lnTo>
                    <a:lnTo>
                      <a:pt x="235" y="596"/>
                    </a:lnTo>
                    <a:lnTo>
                      <a:pt x="236" y="591"/>
                    </a:lnTo>
                    <a:lnTo>
                      <a:pt x="236" y="591"/>
                    </a:lnTo>
                    <a:lnTo>
                      <a:pt x="236" y="590"/>
                    </a:lnTo>
                    <a:lnTo>
                      <a:pt x="235" y="588"/>
                    </a:lnTo>
                    <a:lnTo>
                      <a:pt x="235" y="588"/>
                    </a:lnTo>
                    <a:lnTo>
                      <a:pt x="233" y="586"/>
                    </a:lnTo>
                    <a:lnTo>
                      <a:pt x="235" y="582"/>
                    </a:lnTo>
                    <a:lnTo>
                      <a:pt x="235" y="582"/>
                    </a:lnTo>
                    <a:lnTo>
                      <a:pt x="235" y="580"/>
                    </a:lnTo>
                    <a:lnTo>
                      <a:pt x="236" y="580"/>
                    </a:lnTo>
                    <a:lnTo>
                      <a:pt x="236" y="580"/>
                    </a:lnTo>
                    <a:lnTo>
                      <a:pt x="239" y="582"/>
                    </a:lnTo>
                    <a:lnTo>
                      <a:pt x="239" y="582"/>
                    </a:lnTo>
                    <a:lnTo>
                      <a:pt x="240" y="580"/>
                    </a:lnTo>
                    <a:lnTo>
                      <a:pt x="240" y="580"/>
                    </a:lnTo>
                    <a:lnTo>
                      <a:pt x="244" y="580"/>
                    </a:lnTo>
                    <a:lnTo>
                      <a:pt x="244" y="580"/>
                    </a:lnTo>
                    <a:lnTo>
                      <a:pt x="248" y="580"/>
                    </a:lnTo>
                    <a:lnTo>
                      <a:pt x="248" y="580"/>
                    </a:lnTo>
                    <a:lnTo>
                      <a:pt x="250" y="580"/>
                    </a:lnTo>
                    <a:lnTo>
                      <a:pt x="254" y="582"/>
                    </a:lnTo>
                    <a:lnTo>
                      <a:pt x="254" y="582"/>
                    </a:lnTo>
                    <a:lnTo>
                      <a:pt x="261" y="582"/>
                    </a:lnTo>
                    <a:lnTo>
                      <a:pt x="261" y="582"/>
                    </a:lnTo>
                    <a:lnTo>
                      <a:pt x="266" y="580"/>
                    </a:lnTo>
                    <a:lnTo>
                      <a:pt x="266" y="580"/>
                    </a:lnTo>
                    <a:lnTo>
                      <a:pt x="270" y="580"/>
                    </a:lnTo>
                    <a:lnTo>
                      <a:pt x="273" y="582"/>
                    </a:lnTo>
                    <a:lnTo>
                      <a:pt x="273" y="582"/>
                    </a:lnTo>
                    <a:lnTo>
                      <a:pt x="276" y="582"/>
                    </a:lnTo>
                    <a:lnTo>
                      <a:pt x="277" y="580"/>
                    </a:lnTo>
                    <a:lnTo>
                      <a:pt x="277" y="580"/>
                    </a:lnTo>
                    <a:lnTo>
                      <a:pt x="278" y="580"/>
                    </a:lnTo>
                    <a:lnTo>
                      <a:pt x="278" y="580"/>
                    </a:lnTo>
                    <a:lnTo>
                      <a:pt x="278" y="580"/>
                    </a:lnTo>
                    <a:lnTo>
                      <a:pt x="278" y="580"/>
                    </a:lnTo>
                    <a:lnTo>
                      <a:pt x="280" y="579"/>
                    </a:lnTo>
                    <a:lnTo>
                      <a:pt x="282" y="579"/>
                    </a:lnTo>
                    <a:lnTo>
                      <a:pt x="282" y="579"/>
                    </a:lnTo>
                    <a:lnTo>
                      <a:pt x="282" y="579"/>
                    </a:lnTo>
                    <a:lnTo>
                      <a:pt x="284" y="578"/>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0" name="Rectangle 297">
                <a:extLst>
                  <a:ext uri="{FF2B5EF4-FFF2-40B4-BE49-F238E27FC236}">
                    <a16:creationId xmlns:a16="http://schemas.microsoft.com/office/drawing/2014/main" xmlns="" id="{3DC242D1-A409-4258-A30F-9361A72FC09B}"/>
                  </a:ext>
                </a:extLst>
              </p:cNvPr>
              <p:cNvSpPr>
                <a:spLocks noChangeArrowheads="1"/>
              </p:cNvSpPr>
              <p:nvPr/>
            </p:nvSpPr>
            <p:spPr bwMode="auto">
              <a:xfrm>
                <a:off x="4225578" y="4595044"/>
                <a:ext cx="1921" cy="1921"/>
              </a:xfrm>
              <a:prstGeom prst="rect">
                <a:avLst/>
              </a:prstGeom>
              <a:solidFill>
                <a:srgbClr val="AADBF0"/>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31" name="Rectangle 298">
                <a:extLst>
                  <a:ext uri="{FF2B5EF4-FFF2-40B4-BE49-F238E27FC236}">
                    <a16:creationId xmlns:a16="http://schemas.microsoft.com/office/drawing/2014/main" xmlns="" id="{A90E2BF3-98C1-476F-8624-E6CDAFF8BAE1}"/>
                  </a:ext>
                </a:extLst>
              </p:cNvPr>
              <p:cNvSpPr>
                <a:spLocks noChangeArrowheads="1"/>
              </p:cNvSpPr>
              <p:nvPr/>
            </p:nvSpPr>
            <p:spPr bwMode="auto">
              <a:xfrm>
                <a:off x="4225578" y="4595044"/>
                <a:ext cx="1921" cy="1921"/>
              </a:xfrm>
              <a:prstGeom prst="rect">
                <a:avLst/>
              </a:prstGeom>
              <a:noFill/>
              <a:ln w="3175">
                <a:solidFill>
                  <a:schemeClr val="tx1">
                    <a:lumMod val="20000"/>
                    <a:lumOff val="8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2" name="Rectangle 299">
                <a:extLst>
                  <a:ext uri="{FF2B5EF4-FFF2-40B4-BE49-F238E27FC236}">
                    <a16:creationId xmlns:a16="http://schemas.microsoft.com/office/drawing/2014/main" xmlns="" id="{8919CF55-7DEE-4727-A311-B32AC1CE037F}"/>
                  </a:ext>
                </a:extLst>
              </p:cNvPr>
              <p:cNvSpPr>
                <a:spLocks noChangeArrowheads="1"/>
              </p:cNvSpPr>
              <p:nvPr/>
            </p:nvSpPr>
            <p:spPr bwMode="auto">
              <a:xfrm>
                <a:off x="4237104" y="4589281"/>
                <a:ext cx="1921" cy="1921"/>
              </a:xfrm>
              <a:prstGeom prst="rect">
                <a:avLst/>
              </a:prstGeom>
              <a:solidFill>
                <a:srgbClr val="AADBF0"/>
              </a:solidFill>
              <a:ln w="3175">
                <a:solidFill>
                  <a:schemeClr val="tx1">
                    <a:lumMod val="20000"/>
                    <a:lumOff val="80000"/>
                  </a:schemeClr>
                </a:solid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35" name="Freeform 302">
                <a:extLst>
                  <a:ext uri="{FF2B5EF4-FFF2-40B4-BE49-F238E27FC236}">
                    <a16:creationId xmlns:a16="http://schemas.microsoft.com/office/drawing/2014/main" xmlns="" id="{E709BD15-F7CA-4ECF-9883-58A13A29BE10}"/>
                  </a:ext>
                </a:extLst>
              </p:cNvPr>
              <p:cNvSpPr>
                <a:spLocks/>
              </p:cNvSpPr>
              <p:nvPr/>
            </p:nvSpPr>
            <p:spPr bwMode="auto">
              <a:xfrm>
                <a:off x="4375412" y="4637305"/>
                <a:ext cx="0" cy="3842"/>
              </a:xfrm>
              <a:custGeom>
                <a:avLst/>
                <a:gdLst>
                  <a:gd name="T0" fmla="*/ 0 h 2"/>
                  <a:gd name="T1" fmla="*/ 0 h 2"/>
                  <a:gd name="T2" fmla="*/ 0 h 2"/>
                  <a:gd name="T3" fmla="*/ 0 h 2"/>
                  <a:gd name="T4" fmla="*/ 2 h 2"/>
                  <a:gd name="T5" fmla="*/ 2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0"/>
                    </a:lnTo>
                    <a:lnTo>
                      <a:pt x="0" y="0"/>
                    </a:lnTo>
                    <a:lnTo>
                      <a:pt x="0" y="2"/>
                    </a:lnTo>
                    <a:lnTo>
                      <a:pt x="0" y="2"/>
                    </a:lnTo>
                    <a:lnTo>
                      <a:pt x="0" y="0"/>
                    </a:lnTo>
                  </a:path>
                </a:pathLst>
              </a:custGeom>
              <a:noFill/>
              <a:ln w="3175">
                <a:solidFill>
                  <a:schemeClr val="tx1">
                    <a:lumMod val="20000"/>
                    <a:lumOff val="80000"/>
                  </a:schemeClr>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grpSp>
        <p:sp>
          <p:nvSpPr>
            <p:cNvPr id="343" name="Oval 342">
              <a:extLst>
                <a:ext uri="{FF2B5EF4-FFF2-40B4-BE49-F238E27FC236}">
                  <a16:creationId xmlns:a16="http://schemas.microsoft.com/office/drawing/2014/main" xmlns="" id="{2A8BF1C5-7D4B-48A4-8D85-2098B5A9E883}"/>
                </a:ext>
              </a:extLst>
            </p:cNvPr>
            <p:cNvSpPr/>
            <p:nvPr/>
          </p:nvSpPr>
          <p:spPr bwMode="ltGray">
            <a:xfrm>
              <a:off x="4912254" y="2787866"/>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44" name="Oval 343">
              <a:extLst>
                <a:ext uri="{FF2B5EF4-FFF2-40B4-BE49-F238E27FC236}">
                  <a16:creationId xmlns:a16="http://schemas.microsoft.com/office/drawing/2014/main" xmlns="" id="{39B47B96-D630-48A1-A1A1-78C798F45026}"/>
                </a:ext>
              </a:extLst>
            </p:cNvPr>
            <p:cNvSpPr/>
            <p:nvPr/>
          </p:nvSpPr>
          <p:spPr bwMode="ltGray">
            <a:xfrm>
              <a:off x="4912254" y="3005928"/>
              <a:ext cx="90000" cy="90000"/>
            </a:xfrm>
            <a:prstGeom prst="ellipse">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45" name="Oval 344">
              <a:extLst>
                <a:ext uri="{FF2B5EF4-FFF2-40B4-BE49-F238E27FC236}">
                  <a16:creationId xmlns:a16="http://schemas.microsoft.com/office/drawing/2014/main" xmlns="" id="{0C5D5819-C277-4EC2-9CB9-C32B06D8A2E5}"/>
                </a:ext>
              </a:extLst>
            </p:cNvPr>
            <p:cNvSpPr/>
            <p:nvPr/>
          </p:nvSpPr>
          <p:spPr bwMode="ltGray">
            <a:xfrm>
              <a:off x="4912254" y="3223990"/>
              <a:ext cx="90000" cy="90000"/>
            </a:xfrm>
            <a:prstGeom prst="ellipse">
              <a:avLst/>
            </a:prstGeom>
            <a:solidFill>
              <a:srgbClr val="8B96C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47" name="Oval 346">
              <a:extLst>
                <a:ext uri="{FF2B5EF4-FFF2-40B4-BE49-F238E27FC236}">
                  <a16:creationId xmlns:a16="http://schemas.microsoft.com/office/drawing/2014/main" xmlns="" id="{1B610CE8-5216-432D-8EB1-6DD5659CA835}"/>
                </a:ext>
              </a:extLst>
            </p:cNvPr>
            <p:cNvSpPr/>
            <p:nvPr/>
          </p:nvSpPr>
          <p:spPr bwMode="ltGray">
            <a:xfrm>
              <a:off x="4912254" y="3660114"/>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48" name="Oval 347">
              <a:extLst>
                <a:ext uri="{FF2B5EF4-FFF2-40B4-BE49-F238E27FC236}">
                  <a16:creationId xmlns:a16="http://schemas.microsoft.com/office/drawing/2014/main" xmlns="" id="{CBC68175-5D61-4C37-A0FF-9F66810802EC}"/>
                </a:ext>
              </a:extLst>
            </p:cNvPr>
            <p:cNvSpPr/>
            <p:nvPr/>
          </p:nvSpPr>
          <p:spPr bwMode="ltGray">
            <a:xfrm>
              <a:off x="4912254" y="3878176"/>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49" name="Oval 348">
              <a:extLst>
                <a:ext uri="{FF2B5EF4-FFF2-40B4-BE49-F238E27FC236}">
                  <a16:creationId xmlns:a16="http://schemas.microsoft.com/office/drawing/2014/main" xmlns="" id="{4523E1CA-74A5-4651-953B-A385E41E3F56}"/>
                </a:ext>
              </a:extLst>
            </p:cNvPr>
            <p:cNvSpPr/>
            <p:nvPr/>
          </p:nvSpPr>
          <p:spPr bwMode="ltGray">
            <a:xfrm>
              <a:off x="4912254" y="4096238"/>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0" name="Oval 349">
              <a:extLst>
                <a:ext uri="{FF2B5EF4-FFF2-40B4-BE49-F238E27FC236}">
                  <a16:creationId xmlns:a16="http://schemas.microsoft.com/office/drawing/2014/main" xmlns="" id="{980F674C-6860-4E7F-91EA-530FBF310877}"/>
                </a:ext>
              </a:extLst>
            </p:cNvPr>
            <p:cNvSpPr/>
            <p:nvPr/>
          </p:nvSpPr>
          <p:spPr bwMode="ltGray">
            <a:xfrm>
              <a:off x="4912254" y="4314300"/>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1" name="Oval 350">
              <a:extLst>
                <a:ext uri="{FF2B5EF4-FFF2-40B4-BE49-F238E27FC236}">
                  <a16:creationId xmlns:a16="http://schemas.microsoft.com/office/drawing/2014/main" xmlns="" id="{1E65BC02-0749-4AF7-B9E1-AD42EC110A40}"/>
                </a:ext>
              </a:extLst>
            </p:cNvPr>
            <p:cNvSpPr/>
            <p:nvPr/>
          </p:nvSpPr>
          <p:spPr bwMode="ltGray">
            <a:xfrm>
              <a:off x="4912254" y="4532362"/>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2" name="Oval 351">
              <a:extLst>
                <a:ext uri="{FF2B5EF4-FFF2-40B4-BE49-F238E27FC236}">
                  <a16:creationId xmlns:a16="http://schemas.microsoft.com/office/drawing/2014/main" xmlns="" id="{1E54FDA5-AD22-41F3-BF87-8DEAE14A8318}"/>
                </a:ext>
              </a:extLst>
            </p:cNvPr>
            <p:cNvSpPr/>
            <p:nvPr/>
          </p:nvSpPr>
          <p:spPr bwMode="ltGray">
            <a:xfrm>
              <a:off x="4912254" y="4750424"/>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3" name="Oval 352">
              <a:extLst>
                <a:ext uri="{FF2B5EF4-FFF2-40B4-BE49-F238E27FC236}">
                  <a16:creationId xmlns:a16="http://schemas.microsoft.com/office/drawing/2014/main" xmlns="" id="{CC641478-0CAB-4985-A42B-0CCB82E86112}"/>
                </a:ext>
              </a:extLst>
            </p:cNvPr>
            <p:cNvSpPr/>
            <p:nvPr/>
          </p:nvSpPr>
          <p:spPr bwMode="ltGray">
            <a:xfrm>
              <a:off x="4912254" y="4968486"/>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4" name="Oval 353">
              <a:extLst>
                <a:ext uri="{FF2B5EF4-FFF2-40B4-BE49-F238E27FC236}">
                  <a16:creationId xmlns:a16="http://schemas.microsoft.com/office/drawing/2014/main" xmlns="" id="{F1222E05-DDC7-4240-AFA8-4DC6E14AE7C7}"/>
                </a:ext>
              </a:extLst>
            </p:cNvPr>
            <p:cNvSpPr/>
            <p:nvPr/>
          </p:nvSpPr>
          <p:spPr bwMode="ltGray">
            <a:xfrm>
              <a:off x="4912254" y="5186548"/>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55" name="Oval 354">
              <a:extLst>
                <a:ext uri="{FF2B5EF4-FFF2-40B4-BE49-F238E27FC236}">
                  <a16:creationId xmlns:a16="http://schemas.microsoft.com/office/drawing/2014/main" xmlns="" id="{6E8257DA-67EB-4349-9D8C-7DDCAA91B026}"/>
                </a:ext>
              </a:extLst>
            </p:cNvPr>
            <p:cNvSpPr/>
            <p:nvPr/>
          </p:nvSpPr>
          <p:spPr bwMode="ltGray">
            <a:xfrm>
              <a:off x="4912254" y="5404608"/>
              <a:ext cx="90000" cy="90000"/>
            </a:xfrm>
            <a:prstGeom prst="ellipse">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cxnSp>
          <p:nvCxnSpPr>
            <p:cNvPr id="27" name="Straight Connector 26">
              <a:extLst>
                <a:ext uri="{FF2B5EF4-FFF2-40B4-BE49-F238E27FC236}">
                  <a16:creationId xmlns:a16="http://schemas.microsoft.com/office/drawing/2014/main" xmlns="" id="{1C9C52EA-849B-493E-9F99-CD9CE04FC6A1}"/>
                </a:ext>
              </a:extLst>
            </p:cNvPr>
            <p:cNvCxnSpPr>
              <a:cxnSpLocks/>
            </p:cNvCxnSpPr>
            <p:nvPr/>
          </p:nvCxnSpPr>
          <p:spPr>
            <a:xfrm flipH="1">
              <a:off x="3921345" y="3709087"/>
              <a:ext cx="972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xmlns="" id="{E637578E-AB5A-4DEA-B899-3837C034C2DB}"/>
                </a:ext>
              </a:extLst>
            </p:cNvPr>
            <p:cNvCxnSpPr>
              <a:cxnSpLocks/>
            </p:cNvCxnSpPr>
            <p:nvPr/>
          </p:nvCxnSpPr>
          <p:spPr>
            <a:xfrm flipH="1">
              <a:off x="3741345" y="3923271"/>
              <a:ext cx="1152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81" name="Straight Connector 380">
              <a:extLst>
                <a:ext uri="{FF2B5EF4-FFF2-40B4-BE49-F238E27FC236}">
                  <a16:creationId xmlns:a16="http://schemas.microsoft.com/office/drawing/2014/main" xmlns="" id="{B487D743-9B43-4490-9036-277278427BD4}"/>
                </a:ext>
              </a:extLst>
            </p:cNvPr>
            <p:cNvCxnSpPr>
              <a:cxnSpLocks/>
            </p:cNvCxnSpPr>
            <p:nvPr/>
          </p:nvCxnSpPr>
          <p:spPr>
            <a:xfrm flipH="1">
              <a:off x="4137345" y="4141573"/>
              <a:ext cx="756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84" name="Straight Connector 383">
              <a:extLst>
                <a:ext uri="{FF2B5EF4-FFF2-40B4-BE49-F238E27FC236}">
                  <a16:creationId xmlns:a16="http://schemas.microsoft.com/office/drawing/2014/main" xmlns="" id="{51C3445E-6E3C-4DA7-9530-42A0C49D90B9}"/>
                </a:ext>
              </a:extLst>
            </p:cNvPr>
            <p:cNvCxnSpPr>
              <a:cxnSpLocks/>
            </p:cNvCxnSpPr>
            <p:nvPr/>
          </p:nvCxnSpPr>
          <p:spPr>
            <a:xfrm flipH="1">
              <a:off x="4281345" y="4361936"/>
              <a:ext cx="612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85" name="Straight Connector 384">
              <a:extLst>
                <a:ext uri="{FF2B5EF4-FFF2-40B4-BE49-F238E27FC236}">
                  <a16:creationId xmlns:a16="http://schemas.microsoft.com/office/drawing/2014/main" xmlns="" id="{44C063AE-ADBF-4F36-93F1-AF3E8F56BF9A}"/>
                </a:ext>
              </a:extLst>
            </p:cNvPr>
            <p:cNvCxnSpPr>
              <a:cxnSpLocks/>
            </p:cNvCxnSpPr>
            <p:nvPr/>
          </p:nvCxnSpPr>
          <p:spPr>
            <a:xfrm flipH="1">
              <a:off x="3921345" y="4580239"/>
              <a:ext cx="972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xmlns="" id="{E5BDF2AD-B3B6-4FEB-83F4-F1BB06B4BA6A}"/>
                </a:ext>
              </a:extLst>
            </p:cNvPr>
            <p:cNvCxnSpPr>
              <a:cxnSpLocks/>
            </p:cNvCxnSpPr>
            <p:nvPr/>
          </p:nvCxnSpPr>
          <p:spPr>
            <a:xfrm flipH="1">
              <a:off x="4533345" y="4794422"/>
              <a:ext cx="360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xmlns="" id="{9524B749-3071-49D1-8552-E619D46A8C3E}"/>
                </a:ext>
              </a:extLst>
            </p:cNvPr>
            <p:cNvCxnSpPr>
              <a:cxnSpLocks/>
            </p:cNvCxnSpPr>
            <p:nvPr/>
          </p:nvCxnSpPr>
          <p:spPr>
            <a:xfrm flipH="1">
              <a:off x="4389345" y="5014785"/>
              <a:ext cx="504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xmlns="" id="{B0E5B7AC-5D27-4402-9C5E-06121145CB4C}"/>
                </a:ext>
              </a:extLst>
            </p:cNvPr>
            <p:cNvGrpSpPr/>
            <p:nvPr/>
          </p:nvGrpSpPr>
          <p:grpSpPr>
            <a:xfrm>
              <a:off x="3813345" y="5172350"/>
              <a:ext cx="1080000" cy="275226"/>
              <a:chOff x="3813345" y="5172350"/>
              <a:chExt cx="1080000" cy="275226"/>
            </a:xfrm>
          </p:grpSpPr>
          <p:cxnSp>
            <p:nvCxnSpPr>
              <p:cNvPr id="389" name="Straight Connector 388">
                <a:extLst>
                  <a:ext uri="{FF2B5EF4-FFF2-40B4-BE49-F238E27FC236}">
                    <a16:creationId xmlns:a16="http://schemas.microsoft.com/office/drawing/2014/main" xmlns="" id="{B6AEA0AF-A57E-48B5-87B9-6EED92E4D2EB}"/>
                  </a:ext>
                </a:extLst>
              </p:cNvPr>
              <p:cNvCxnSpPr>
                <a:cxnSpLocks/>
              </p:cNvCxnSpPr>
              <p:nvPr/>
            </p:nvCxnSpPr>
            <p:spPr>
              <a:xfrm flipH="1">
                <a:off x="3813345" y="5447576"/>
                <a:ext cx="1080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xmlns="" id="{ACA2CDDA-041E-4E89-8BE6-6EE13EF69E30}"/>
                  </a:ext>
                </a:extLst>
              </p:cNvPr>
              <p:cNvCxnSpPr/>
              <p:nvPr/>
            </p:nvCxnSpPr>
            <p:spPr>
              <a:xfrm>
                <a:off x="3830490" y="5172350"/>
                <a:ext cx="0" cy="25200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xmlns="" id="{C874A582-6D0D-49A3-84E5-4C481A07B667}"/>
                </a:ext>
              </a:extLst>
            </p:cNvPr>
            <p:cNvGrpSpPr/>
            <p:nvPr/>
          </p:nvGrpSpPr>
          <p:grpSpPr>
            <a:xfrm>
              <a:off x="4281345" y="5115999"/>
              <a:ext cx="612000" cy="115182"/>
              <a:chOff x="4281345" y="5115999"/>
              <a:chExt cx="612000" cy="115182"/>
            </a:xfrm>
          </p:grpSpPr>
          <p:cxnSp>
            <p:nvCxnSpPr>
              <p:cNvPr id="388" name="Straight Connector 387">
                <a:extLst>
                  <a:ext uri="{FF2B5EF4-FFF2-40B4-BE49-F238E27FC236}">
                    <a16:creationId xmlns:a16="http://schemas.microsoft.com/office/drawing/2014/main" xmlns="" id="{23B8AE62-B5C9-4299-A707-F37FFBCE0EF7}"/>
                  </a:ext>
                </a:extLst>
              </p:cNvPr>
              <p:cNvCxnSpPr>
                <a:cxnSpLocks/>
              </p:cNvCxnSpPr>
              <p:nvPr/>
            </p:nvCxnSpPr>
            <p:spPr>
              <a:xfrm flipH="1">
                <a:off x="4281345" y="5231181"/>
                <a:ext cx="612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xmlns="" id="{3193E225-8B9B-4FD7-ACBF-F530D7EA51B2}"/>
                  </a:ext>
                </a:extLst>
              </p:cNvPr>
              <p:cNvCxnSpPr/>
              <p:nvPr/>
            </p:nvCxnSpPr>
            <p:spPr>
              <a:xfrm>
                <a:off x="4285827" y="5115999"/>
                <a:ext cx="0" cy="10800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xmlns="" id="{DAAFC507-ADF6-4610-9C63-E573CF71B770}"/>
                </a:ext>
              </a:extLst>
            </p:cNvPr>
            <p:cNvCxnSpPr>
              <a:cxnSpLocks/>
            </p:cNvCxnSpPr>
            <p:nvPr/>
          </p:nvCxnSpPr>
          <p:spPr>
            <a:xfrm flipH="1">
              <a:off x="3614486" y="3045489"/>
              <a:ext cx="1278859"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xmlns="" id="{81DC5B5E-8389-453D-8AA7-1F61EB56C58C}"/>
                </a:ext>
              </a:extLst>
            </p:cNvPr>
            <p:cNvCxnSpPr>
              <a:cxnSpLocks/>
            </p:cNvCxnSpPr>
            <p:nvPr/>
          </p:nvCxnSpPr>
          <p:spPr>
            <a:xfrm flipH="1">
              <a:off x="4137345" y="3275221"/>
              <a:ext cx="756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xmlns="" id="{9725F5EF-9E88-458D-BCAF-153BDC6292C1}"/>
                </a:ext>
              </a:extLst>
            </p:cNvPr>
            <p:cNvCxnSpPr>
              <a:cxnSpLocks/>
            </p:cNvCxnSpPr>
            <p:nvPr/>
          </p:nvCxnSpPr>
          <p:spPr>
            <a:xfrm>
              <a:off x="4131630" y="2322195"/>
              <a:ext cx="0" cy="970171"/>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xmlns="" id="{12AA2ECC-ACD8-49D6-A874-996062954700}"/>
                </a:ext>
              </a:extLst>
            </p:cNvPr>
            <p:cNvCxnSpPr>
              <a:cxnSpLocks/>
            </p:cNvCxnSpPr>
            <p:nvPr/>
          </p:nvCxnSpPr>
          <p:spPr>
            <a:xfrm flipH="1">
              <a:off x="2789263" y="2287644"/>
              <a:ext cx="1342367"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6" name="Straight Connector 415">
              <a:extLst>
                <a:ext uri="{FF2B5EF4-FFF2-40B4-BE49-F238E27FC236}">
                  <a16:creationId xmlns:a16="http://schemas.microsoft.com/office/drawing/2014/main" xmlns="" id="{4ABDF9AA-EAE7-4910-AF39-477302B9CC6F}"/>
                </a:ext>
              </a:extLst>
            </p:cNvPr>
            <p:cNvCxnSpPr>
              <a:cxnSpLocks/>
            </p:cNvCxnSpPr>
            <p:nvPr/>
          </p:nvCxnSpPr>
          <p:spPr>
            <a:xfrm>
              <a:off x="2800035" y="2322195"/>
              <a:ext cx="0" cy="2396174"/>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xmlns="" id="{2B048532-B272-4742-9FF8-A704205BCE56}"/>
                </a:ext>
              </a:extLst>
            </p:cNvPr>
            <p:cNvCxnSpPr>
              <a:cxnSpLocks/>
            </p:cNvCxnSpPr>
            <p:nvPr/>
          </p:nvCxnSpPr>
          <p:spPr>
            <a:xfrm flipH="1">
              <a:off x="2819888" y="4688824"/>
              <a:ext cx="828000" cy="0"/>
            </a:xfrm>
            <a:prstGeom prst="line">
              <a:avLst/>
            </a:prstGeom>
            <a:ln w="19050" cap="rnd">
              <a:solidFill>
                <a:schemeClr val="bg1"/>
              </a:solidFill>
              <a:prstDash val="sysDot"/>
              <a:tailEnd type="none"/>
            </a:ln>
          </p:spPr>
          <p:style>
            <a:lnRef idx="1">
              <a:schemeClr val="accent1"/>
            </a:lnRef>
            <a:fillRef idx="0">
              <a:schemeClr val="accent1"/>
            </a:fillRef>
            <a:effectRef idx="0">
              <a:schemeClr val="accent1"/>
            </a:effectRef>
            <a:fontRef idx="minor">
              <a:schemeClr val="tx1"/>
            </a:fontRef>
          </p:style>
        </p:cxnSp>
      </p:grpSp>
      <p:grpSp>
        <p:nvGrpSpPr>
          <p:cNvPr id="380" name="Group 379">
            <a:extLst>
              <a:ext uri="{FF2B5EF4-FFF2-40B4-BE49-F238E27FC236}">
                <a16:creationId xmlns:a16="http://schemas.microsoft.com/office/drawing/2014/main" xmlns="" id="{4FD3A36E-5F82-40D7-9165-1CC1720C2ACF}"/>
              </a:ext>
            </a:extLst>
          </p:cNvPr>
          <p:cNvGrpSpPr/>
          <p:nvPr/>
        </p:nvGrpSpPr>
        <p:grpSpPr>
          <a:xfrm>
            <a:off x="8558196" y="5288380"/>
            <a:ext cx="3222963" cy="307777"/>
            <a:chOff x="8509556" y="5746431"/>
            <a:chExt cx="3222963" cy="307777"/>
          </a:xfrm>
        </p:grpSpPr>
        <p:sp>
          <p:nvSpPr>
            <p:cNvPr id="372" name="TextBox 371">
              <a:extLst>
                <a:ext uri="{FF2B5EF4-FFF2-40B4-BE49-F238E27FC236}">
                  <a16:creationId xmlns:a16="http://schemas.microsoft.com/office/drawing/2014/main" xmlns="" id="{6B79A2D2-B6DC-4B62-B84A-9758A692FD51}"/>
                </a:ext>
              </a:extLst>
            </p:cNvPr>
            <p:cNvSpPr txBox="1"/>
            <p:nvPr/>
          </p:nvSpPr>
          <p:spPr>
            <a:xfrm>
              <a:off x="8685640" y="5746431"/>
              <a:ext cx="679673" cy="307777"/>
            </a:xfrm>
            <a:prstGeom prst="rect">
              <a:avLst/>
            </a:prstGeom>
            <a:noFill/>
          </p:spPr>
          <p:txBody>
            <a:bodyPr wrap="none" lIns="0" tIns="0" rIns="0" bIns="0" rtlCol="0">
              <a:spAutoFit/>
            </a:bodyPr>
            <a:lstStyle/>
            <a:p>
              <a:r>
                <a:rPr lang="en-GB" sz="1000" dirty="0"/>
                <a:t>Expenditure</a:t>
              </a:r>
            </a:p>
            <a:p>
              <a:r>
                <a:rPr lang="en-GB" sz="1000" dirty="0"/>
                <a:t>(£millions)</a:t>
              </a:r>
            </a:p>
          </p:txBody>
        </p:sp>
        <p:sp>
          <p:nvSpPr>
            <p:cNvPr id="373" name="Rectangle 372">
              <a:extLst>
                <a:ext uri="{FF2B5EF4-FFF2-40B4-BE49-F238E27FC236}">
                  <a16:creationId xmlns:a16="http://schemas.microsoft.com/office/drawing/2014/main" xmlns="" id="{BD232498-0CE0-4452-AEF9-0AFA3ADD65C8}"/>
                </a:ext>
              </a:extLst>
            </p:cNvPr>
            <p:cNvSpPr/>
            <p:nvPr/>
          </p:nvSpPr>
          <p:spPr bwMode="ltGray">
            <a:xfrm>
              <a:off x="8509556" y="5773727"/>
              <a:ext cx="108000" cy="108000"/>
            </a:xfrm>
            <a:prstGeom prst="rect">
              <a:avLst/>
            </a:prstGeom>
            <a:solidFill>
              <a:schemeClr val="tx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0" dirty="0" err="1"/>
            </a:p>
          </p:txBody>
        </p:sp>
        <p:sp>
          <p:nvSpPr>
            <p:cNvPr id="376" name="TextBox 375">
              <a:extLst>
                <a:ext uri="{FF2B5EF4-FFF2-40B4-BE49-F238E27FC236}">
                  <a16:creationId xmlns:a16="http://schemas.microsoft.com/office/drawing/2014/main" xmlns="" id="{AA7E7179-733B-472E-BBAC-5D1F172C61CD}"/>
                </a:ext>
              </a:extLst>
            </p:cNvPr>
            <p:cNvSpPr txBox="1"/>
            <p:nvPr/>
          </p:nvSpPr>
          <p:spPr>
            <a:xfrm>
              <a:off x="9814049" y="5746431"/>
              <a:ext cx="668453" cy="307777"/>
            </a:xfrm>
            <a:prstGeom prst="rect">
              <a:avLst/>
            </a:prstGeom>
            <a:noFill/>
          </p:spPr>
          <p:txBody>
            <a:bodyPr wrap="none" lIns="0" tIns="0" rIns="0" bIns="0" rtlCol="0">
              <a:spAutoFit/>
            </a:bodyPr>
            <a:lstStyle/>
            <a:p>
              <a:r>
                <a:rPr lang="en-GB" sz="1000" dirty="0"/>
                <a:t>Trip volume</a:t>
              </a:r>
            </a:p>
            <a:p>
              <a:r>
                <a:rPr lang="en-GB" sz="1000" dirty="0"/>
                <a:t>(millions)</a:t>
              </a:r>
            </a:p>
          </p:txBody>
        </p:sp>
        <p:sp>
          <p:nvSpPr>
            <p:cNvPr id="377" name="Rectangle 376">
              <a:extLst>
                <a:ext uri="{FF2B5EF4-FFF2-40B4-BE49-F238E27FC236}">
                  <a16:creationId xmlns:a16="http://schemas.microsoft.com/office/drawing/2014/main" xmlns="" id="{1711F00D-3740-40CB-823F-7BA3F50D6678}"/>
                </a:ext>
              </a:extLst>
            </p:cNvPr>
            <p:cNvSpPr/>
            <p:nvPr/>
          </p:nvSpPr>
          <p:spPr bwMode="ltGray">
            <a:xfrm>
              <a:off x="9637965" y="5773727"/>
              <a:ext cx="108000" cy="108000"/>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0" dirty="0" err="1"/>
            </a:p>
          </p:txBody>
        </p:sp>
        <p:sp>
          <p:nvSpPr>
            <p:cNvPr id="378" name="TextBox 377">
              <a:extLst>
                <a:ext uri="{FF2B5EF4-FFF2-40B4-BE49-F238E27FC236}">
                  <a16:creationId xmlns:a16="http://schemas.microsoft.com/office/drawing/2014/main" xmlns="" id="{EEE621F8-1A18-4843-A3F4-BDBCB7E0B7A1}"/>
                </a:ext>
              </a:extLst>
            </p:cNvPr>
            <p:cNvSpPr txBox="1"/>
            <p:nvPr/>
          </p:nvSpPr>
          <p:spPr>
            <a:xfrm>
              <a:off x="10923002" y="5746431"/>
              <a:ext cx="809517" cy="307777"/>
            </a:xfrm>
            <a:prstGeom prst="rect">
              <a:avLst/>
            </a:prstGeom>
            <a:noFill/>
          </p:spPr>
          <p:txBody>
            <a:bodyPr wrap="none" lIns="0" tIns="0" rIns="0" bIns="0" rtlCol="0">
              <a:spAutoFit/>
            </a:bodyPr>
            <a:lstStyle/>
            <a:p>
              <a:r>
                <a:rPr lang="en-GB" sz="1000" dirty="0"/>
                <a:t>Nights volume</a:t>
              </a:r>
            </a:p>
            <a:p>
              <a:r>
                <a:rPr lang="en-GB" sz="1000" dirty="0"/>
                <a:t>(millions)</a:t>
              </a:r>
            </a:p>
          </p:txBody>
        </p:sp>
        <p:sp>
          <p:nvSpPr>
            <p:cNvPr id="379" name="Rectangle 378">
              <a:extLst>
                <a:ext uri="{FF2B5EF4-FFF2-40B4-BE49-F238E27FC236}">
                  <a16:creationId xmlns:a16="http://schemas.microsoft.com/office/drawing/2014/main" xmlns="" id="{1194E293-EB34-4DF7-9E79-5335F34B2E59}"/>
                </a:ext>
              </a:extLst>
            </p:cNvPr>
            <p:cNvSpPr/>
            <p:nvPr/>
          </p:nvSpPr>
          <p:spPr bwMode="ltGray">
            <a:xfrm>
              <a:off x="10746918" y="5773727"/>
              <a:ext cx="108000" cy="108000"/>
            </a:xfrm>
            <a:prstGeom prst="rect">
              <a:avLst/>
            </a:pr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0" dirty="0" err="1"/>
            </a:p>
          </p:txBody>
        </p:sp>
      </p:grpSp>
      <p:grpSp>
        <p:nvGrpSpPr>
          <p:cNvPr id="359" name="Group 358">
            <a:extLst>
              <a:ext uri="{FF2B5EF4-FFF2-40B4-BE49-F238E27FC236}">
                <a16:creationId xmlns:a16="http://schemas.microsoft.com/office/drawing/2014/main" xmlns="" id="{B0A60D90-811F-463E-BAC4-A3C1988E1CC5}"/>
              </a:ext>
            </a:extLst>
          </p:cNvPr>
          <p:cNvGrpSpPr/>
          <p:nvPr/>
        </p:nvGrpSpPr>
        <p:grpSpPr>
          <a:xfrm>
            <a:off x="441517" y="2527206"/>
            <a:ext cx="730679" cy="512961"/>
            <a:chOff x="441517" y="2526616"/>
            <a:chExt cx="730679" cy="512961"/>
          </a:xfrm>
        </p:grpSpPr>
        <p:sp>
          <p:nvSpPr>
            <p:cNvPr id="360" name="TextBox 359">
              <a:extLst>
                <a:ext uri="{FF2B5EF4-FFF2-40B4-BE49-F238E27FC236}">
                  <a16:creationId xmlns:a16="http://schemas.microsoft.com/office/drawing/2014/main" xmlns="" id="{E2C4B6CB-B9D8-4BBD-8B2A-D649DF443B60}"/>
                </a:ext>
              </a:extLst>
            </p:cNvPr>
            <p:cNvSpPr txBox="1"/>
            <p:nvPr/>
          </p:nvSpPr>
          <p:spPr>
            <a:xfrm>
              <a:off x="610283" y="2526616"/>
              <a:ext cx="561913" cy="512961"/>
            </a:xfrm>
            <a:prstGeom prst="rect">
              <a:avLst/>
            </a:prstGeom>
            <a:noFill/>
          </p:spPr>
          <p:txBody>
            <a:bodyPr wrap="square" lIns="0" tIns="0" rIns="0" bIns="0" rtlCol="0">
              <a:spAutoFit/>
            </a:bodyPr>
            <a:lstStyle/>
            <a:p>
              <a:pPr>
                <a:spcBef>
                  <a:spcPts val="100"/>
                </a:spcBef>
                <a:spcAft>
                  <a:spcPts val="100"/>
                </a:spcAft>
              </a:pPr>
              <a:r>
                <a:rPr lang="en-GB" sz="1000" b="1" dirty="0"/>
                <a:t>England</a:t>
              </a:r>
            </a:p>
            <a:p>
              <a:pPr>
                <a:spcBef>
                  <a:spcPts val="100"/>
                </a:spcBef>
                <a:spcAft>
                  <a:spcPts val="100"/>
                </a:spcAft>
              </a:pPr>
              <a:r>
                <a:rPr lang="en-GB" sz="1000" b="1" dirty="0"/>
                <a:t>Scotland</a:t>
              </a:r>
            </a:p>
            <a:p>
              <a:pPr>
                <a:spcBef>
                  <a:spcPts val="100"/>
                </a:spcBef>
                <a:spcAft>
                  <a:spcPts val="100"/>
                </a:spcAft>
              </a:pPr>
              <a:r>
                <a:rPr lang="en-GB" sz="1000" b="1" dirty="0"/>
                <a:t>Wales</a:t>
              </a:r>
            </a:p>
          </p:txBody>
        </p:sp>
        <p:sp>
          <p:nvSpPr>
            <p:cNvPr id="361" name="Rectangle 360">
              <a:extLst>
                <a:ext uri="{FF2B5EF4-FFF2-40B4-BE49-F238E27FC236}">
                  <a16:creationId xmlns:a16="http://schemas.microsoft.com/office/drawing/2014/main" xmlns="" id="{37B21495-6C3C-4414-8B1C-0A5FCE5677CF}"/>
                </a:ext>
              </a:extLst>
            </p:cNvPr>
            <p:cNvSpPr/>
            <p:nvPr/>
          </p:nvSpPr>
          <p:spPr bwMode="ltGray">
            <a:xfrm>
              <a:off x="441517" y="2549910"/>
              <a:ext cx="108000" cy="108000"/>
            </a:xfrm>
            <a:prstGeom prst="rect">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sp>
          <p:nvSpPr>
            <p:cNvPr id="362" name="Rectangle 361">
              <a:extLst>
                <a:ext uri="{FF2B5EF4-FFF2-40B4-BE49-F238E27FC236}">
                  <a16:creationId xmlns:a16="http://schemas.microsoft.com/office/drawing/2014/main" xmlns="" id="{4A13DADF-6D1D-4B34-BEC9-31F6493530DA}"/>
                </a:ext>
              </a:extLst>
            </p:cNvPr>
            <p:cNvSpPr/>
            <p:nvPr/>
          </p:nvSpPr>
          <p:spPr bwMode="ltGray">
            <a:xfrm>
              <a:off x="441517" y="2724689"/>
              <a:ext cx="108000" cy="108000"/>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sp>
          <p:nvSpPr>
            <p:cNvPr id="363" name="Rectangle 362">
              <a:extLst>
                <a:ext uri="{FF2B5EF4-FFF2-40B4-BE49-F238E27FC236}">
                  <a16:creationId xmlns:a16="http://schemas.microsoft.com/office/drawing/2014/main" xmlns="" id="{F6F09427-ECB0-4D24-AFBC-5DA2B2991E55}"/>
                </a:ext>
              </a:extLst>
            </p:cNvPr>
            <p:cNvSpPr/>
            <p:nvPr/>
          </p:nvSpPr>
          <p:spPr bwMode="ltGray">
            <a:xfrm>
              <a:off x="441517" y="2899468"/>
              <a:ext cx="108000" cy="108000"/>
            </a:xfrm>
            <a:prstGeom prst="rect">
              <a:avLst/>
            </a:pr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grpSp>
      <p:graphicFrame>
        <p:nvGraphicFramePr>
          <p:cNvPr id="418" name="Content Placeholder 22">
            <a:extLst>
              <a:ext uri="{FF2B5EF4-FFF2-40B4-BE49-F238E27FC236}">
                <a16:creationId xmlns:a16="http://schemas.microsoft.com/office/drawing/2014/main" xmlns="" id="{33442803-C695-45E8-AFE3-ED13141E6FE5}"/>
              </a:ext>
            </a:extLst>
          </p:cNvPr>
          <p:cNvGraphicFramePr>
            <a:graphicFrameLocks/>
          </p:cNvGraphicFramePr>
          <p:nvPr>
            <p:extLst>
              <p:ext uri="{D42A27DB-BD31-4B8C-83A1-F6EECF244321}">
                <p14:modId xmlns:p14="http://schemas.microsoft.com/office/powerpoint/2010/main" val="2428503962"/>
              </p:ext>
            </p:extLst>
          </p:nvPr>
        </p:nvGraphicFramePr>
        <p:xfrm>
          <a:off x="8259775" y="2635424"/>
          <a:ext cx="3600000" cy="2988000"/>
        </p:xfrm>
        <a:graphic>
          <a:graphicData uri="http://schemas.openxmlformats.org/drawingml/2006/chart">
            <c:chart xmlns:c="http://schemas.openxmlformats.org/drawingml/2006/chart" xmlns:r="http://schemas.openxmlformats.org/officeDocument/2006/relationships" r:id="rId6"/>
          </a:graphicData>
        </a:graphic>
      </p:graphicFrame>
      <p:cxnSp>
        <p:nvCxnSpPr>
          <p:cNvPr id="399" name="Straight Connector 398">
            <a:extLst>
              <a:ext uri="{FF2B5EF4-FFF2-40B4-BE49-F238E27FC236}">
                <a16:creationId xmlns:a16="http://schemas.microsoft.com/office/drawing/2014/main" xmlns="" id="{F95872FF-0751-4897-83AD-2B2F940C5A1E}"/>
              </a:ext>
            </a:extLst>
          </p:cNvPr>
          <p:cNvCxnSpPr>
            <a:cxnSpLocks/>
          </p:cNvCxnSpPr>
          <p:nvPr/>
        </p:nvCxnSpPr>
        <p:spPr>
          <a:xfrm>
            <a:off x="11085943" y="2157290"/>
            <a:ext cx="0" cy="3024000"/>
          </a:xfrm>
          <a:prstGeom prst="line">
            <a:avLst/>
          </a:prstGeom>
          <a:ln w="15875">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sp>
        <p:nvSpPr>
          <p:cNvPr id="2" name="Action Button: Information 1">
            <a:hlinkClick r:id="rId7" action="ppaction://hlinksldjump" highlightClick="1"/>
          </p:cNvPr>
          <p:cNvSpPr/>
          <p:nvPr/>
        </p:nvSpPr>
        <p:spPr bwMode="ltGray">
          <a:xfrm>
            <a:off x="4382912" y="2281414"/>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64" name="Action Button: Information 363">
            <a:hlinkClick r:id="rId8" action="ppaction://hlinksldjump" highlightClick="1"/>
          </p:cNvPr>
          <p:cNvSpPr/>
          <p:nvPr/>
        </p:nvSpPr>
        <p:spPr bwMode="ltGray">
          <a:xfrm>
            <a:off x="11529876" y="2041676"/>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65" name="Action Button: Information 364">
            <a:hlinkClick r:id="rId9" action="ppaction://hlinksldjump" highlightClick="1"/>
          </p:cNvPr>
          <p:cNvSpPr/>
          <p:nvPr/>
        </p:nvSpPr>
        <p:spPr bwMode="ltGray">
          <a:xfrm>
            <a:off x="2329683" y="2002910"/>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66" name="Action Button: Information 365">
            <a:hlinkClick r:id="rId9" action="ppaction://hlinksldjump" highlightClick="1"/>
          </p:cNvPr>
          <p:cNvSpPr/>
          <p:nvPr/>
        </p:nvSpPr>
        <p:spPr bwMode="ltGray">
          <a:xfrm>
            <a:off x="2329683" y="3284879"/>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67" name="Action Button: Information 366">
            <a:hlinkClick r:id="rId9" action="ppaction://hlinksldjump" highlightClick="1"/>
          </p:cNvPr>
          <p:cNvSpPr/>
          <p:nvPr/>
        </p:nvSpPr>
        <p:spPr bwMode="ltGray">
          <a:xfrm>
            <a:off x="2329683" y="4577362"/>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69" name="Freeform 368">
            <a:hlinkClick r:id="rId10"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370" name="Straight Connector 36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74" name="Freeform 373">
            <a:hlinkClick r:id="rId11"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5" name="Freeform 374">
            <a:hlinkClick r:id="rId12"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2" name="Freeform 381">
            <a:hlinkClick r:id="rId13"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3" name="Freeform 382">
            <a:hlinkClick r:id="rId14"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1" name="Freeform 390">
            <a:hlinkClick r:id="rId15"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2" name="Freeform 391">
            <a:hlinkClick r:id="rId16"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3" name="Freeform 392">
            <a:hlinkClick r:id="rId17"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4" name="Freeform 8">
            <a:hlinkClick r:id="rId18"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2129695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xmlns="" id="{CE23B71A-770F-4559-BAD3-AE3C4FFA4980}"/>
              </a:ext>
            </a:extLst>
          </p:cNvPr>
          <p:cNvSpPr/>
          <p:nvPr/>
        </p:nvSpPr>
        <p:spPr bwMode="ltGray">
          <a:xfrm>
            <a:off x="359924" y="1945535"/>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Trip volume</a:t>
            </a:r>
          </a:p>
          <a:p>
            <a:r>
              <a:rPr lang="en-GB" sz="1000" dirty="0">
                <a:solidFill>
                  <a:schemeClr val="tx1"/>
                </a:solidFill>
              </a:rPr>
              <a:t>in millions</a:t>
            </a:r>
          </a:p>
        </p:txBody>
      </p:sp>
      <p:sp>
        <p:nvSpPr>
          <p:cNvPr id="38" name="Rectangle 37">
            <a:extLst>
              <a:ext uri="{FF2B5EF4-FFF2-40B4-BE49-F238E27FC236}">
                <a16:creationId xmlns:a16="http://schemas.microsoft.com/office/drawing/2014/main" xmlns="" id="{12576769-1C25-40A8-A549-4935388EB3BA}"/>
              </a:ext>
            </a:extLst>
          </p:cNvPr>
          <p:cNvSpPr/>
          <p:nvPr/>
        </p:nvSpPr>
        <p:spPr bwMode="ltGray">
          <a:xfrm>
            <a:off x="359924" y="3229369"/>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Nights</a:t>
            </a:r>
          </a:p>
          <a:p>
            <a:r>
              <a:rPr lang="en-GB" sz="1000" b="1" dirty="0">
                <a:solidFill>
                  <a:schemeClr val="tx1"/>
                </a:solidFill>
              </a:rPr>
              <a:t>volume</a:t>
            </a:r>
          </a:p>
          <a:p>
            <a:r>
              <a:rPr lang="en-GB" sz="1000" dirty="0">
                <a:solidFill>
                  <a:schemeClr val="tx1"/>
                </a:solidFill>
              </a:rPr>
              <a:t>in millions</a:t>
            </a:r>
          </a:p>
        </p:txBody>
      </p:sp>
      <p:sp>
        <p:nvSpPr>
          <p:cNvPr id="39" name="Rectangle 38">
            <a:extLst>
              <a:ext uri="{FF2B5EF4-FFF2-40B4-BE49-F238E27FC236}">
                <a16:creationId xmlns:a16="http://schemas.microsoft.com/office/drawing/2014/main" xmlns="" id="{ED1502C1-5DD7-46A9-BE76-A647AF79A587}"/>
              </a:ext>
            </a:extLst>
          </p:cNvPr>
          <p:cNvSpPr/>
          <p:nvPr/>
        </p:nvSpPr>
        <p:spPr bwMode="ltGray">
          <a:xfrm>
            <a:off x="359924" y="4513204"/>
            <a:ext cx="2223618" cy="1209469"/>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0" tIns="45720" rIns="91440" bIns="45720" numCol="1" spcCol="0" rtlCol="0" fromWordArt="0" anchor="t" anchorCtr="0" forceAA="0" compatLnSpc="1">
            <a:prstTxWarp prst="textNoShape">
              <a:avLst/>
            </a:prstTxWarp>
            <a:noAutofit/>
          </a:bodyPr>
          <a:lstStyle/>
          <a:p>
            <a:r>
              <a:rPr lang="en-GB" sz="1000" b="1" dirty="0">
                <a:solidFill>
                  <a:schemeClr val="tx1"/>
                </a:solidFill>
              </a:rPr>
              <a:t>Trip</a:t>
            </a:r>
          </a:p>
          <a:p>
            <a:r>
              <a:rPr lang="en-GB" sz="1000" b="1" dirty="0">
                <a:solidFill>
                  <a:schemeClr val="tx1"/>
                </a:solidFill>
              </a:rPr>
              <a:t>expenditure</a:t>
            </a:r>
          </a:p>
          <a:p>
            <a:r>
              <a:rPr lang="en-GB" sz="1000" b="1" dirty="0">
                <a:solidFill>
                  <a:schemeClr val="tx1"/>
                </a:solidFill>
              </a:rPr>
              <a:t>in </a:t>
            </a:r>
            <a:r>
              <a:rPr lang="en-GB" sz="1000" dirty="0">
                <a:solidFill>
                  <a:schemeClr val="tx1"/>
                </a:solidFill>
              </a:rPr>
              <a:t>millions (£)</a:t>
            </a:r>
          </a:p>
        </p:txBody>
      </p:sp>
      <p:graphicFrame>
        <p:nvGraphicFramePr>
          <p:cNvPr id="48" name="Chart 47">
            <a:extLst>
              <a:ext uri="{FF2B5EF4-FFF2-40B4-BE49-F238E27FC236}">
                <a16:creationId xmlns:a16="http://schemas.microsoft.com/office/drawing/2014/main" xmlns="" id="{483EA566-ADA3-44B3-BCB7-6F17538E6AAE}"/>
              </a:ext>
            </a:extLst>
          </p:cNvPr>
          <p:cNvGraphicFramePr/>
          <p:nvPr>
            <p:extLst/>
          </p:nvPr>
        </p:nvGraphicFramePr>
        <p:xfrm>
          <a:off x="463857" y="1694243"/>
          <a:ext cx="2272810" cy="167219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9" name="Chart 48">
            <a:extLst>
              <a:ext uri="{FF2B5EF4-FFF2-40B4-BE49-F238E27FC236}">
                <a16:creationId xmlns:a16="http://schemas.microsoft.com/office/drawing/2014/main" xmlns="" id="{19EDC3C0-4F96-424A-B1BB-9F139590E24E}"/>
              </a:ext>
            </a:extLst>
          </p:cNvPr>
          <p:cNvGraphicFramePr/>
          <p:nvPr>
            <p:extLst/>
          </p:nvPr>
        </p:nvGraphicFramePr>
        <p:xfrm>
          <a:off x="463857" y="2975904"/>
          <a:ext cx="2272810" cy="167219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a:extLst>
              <a:ext uri="{FF2B5EF4-FFF2-40B4-BE49-F238E27FC236}">
                <a16:creationId xmlns:a16="http://schemas.microsoft.com/office/drawing/2014/main" xmlns="" id="{65C8450C-1A8E-442D-B816-DD1464184B5D}"/>
              </a:ext>
            </a:extLst>
          </p:cNvPr>
          <p:cNvGraphicFramePr/>
          <p:nvPr>
            <p:extLst>
              <p:ext uri="{D42A27DB-BD31-4B8C-83A1-F6EECF244321}">
                <p14:modId xmlns:p14="http://schemas.microsoft.com/office/powerpoint/2010/main" val="1336413482"/>
              </p:ext>
            </p:extLst>
          </p:nvPr>
        </p:nvGraphicFramePr>
        <p:xfrm>
          <a:off x="463857" y="4265060"/>
          <a:ext cx="2272810" cy="1672190"/>
        </p:xfrm>
        <a:graphic>
          <a:graphicData uri="http://schemas.openxmlformats.org/drawingml/2006/chart">
            <c:chart xmlns:c="http://schemas.openxmlformats.org/drawingml/2006/chart" xmlns:r="http://schemas.openxmlformats.org/officeDocument/2006/relationships" r:id="rId4"/>
          </a:graphicData>
        </a:graphic>
      </p:graphicFrame>
      <p:sp>
        <p:nvSpPr>
          <p:cNvPr id="5" name="Slide Number Placeholder 4">
            <a:extLst>
              <a:ext uri="{FF2B5EF4-FFF2-40B4-BE49-F238E27FC236}">
                <a16:creationId xmlns:a16="http://schemas.microsoft.com/office/drawing/2014/main" xmlns="" id="{AD65389F-34D8-414E-A21B-9486D14556AB}"/>
              </a:ext>
            </a:extLst>
          </p:cNvPr>
          <p:cNvSpPr>
            <a:spLocks noGrp="1"/>
          </p:cNvSpPr>
          <p:nvPr>
            <p:ph type="sldNum" sz="quarter" idx="4"/>
          </p:nvPr>
        </p:nvSpPr>
        <p:spPr/>
        <p:txBody>
          <a:bodyPr/>
          <a:lstStyle/>
          <a:p>
            <a:fld id="{4034BEE3-566C-4068-A777-C3A4762E861B}" type="slidenum">
              <a:rPr lang="en-GB" smtClean="0"/>
              <a:pPr/>
              <a:t>16</a:t>
            </a:fld>
            <a:endParaRPr lang="en-GB" dirty="0"/>
          </a:p>
        </p:txBody>
      </p:sp>
      <p:sp>
        <p:nvSpPr>
          <p:cNvPr id="6" name="Title 5">
            <a:extLst>
              <a:ext uri="{FF2B5EF4-FFF2-40B4-BE49-F238E27FC236}">
                <a16:creationId xmlns:a16="http://schemas.microsoft.com/office/drawing/2014/main" xmlns="" id="{A2CD688D-B4AA-4DFD-92FD-2F4D97097316}"/>
              </a:ext>
            </a:extLst>
          </p:cNvPr>
          <p:cNvSpPr>
            <a:spLocks noGrp="1"/>
          </p:cNvSpPr>
          <p:nvPr>
            <p:ph type="title"/>
          </p:nvPr>
        </p:nvSpPr>
        <p:spPr/>
        <p:txBody>
          <a:bodyPr/>
          <a:lstStyle/>
          <a:p>
            <a:r>
              <a:rPr lang="en-GB" dirty="0"/>
              <a:t>2016 – Tourism Overnight Visits at a glance</a:t>
            </a:r>
          </a:p>
        </p:txBody>
      </p:sp>
      <p:sp>
        <p:nvSpPr>
          <p:cNvPr id="36" name="Rectangle 35">
            <a:extLst>
              <a:ext uri="{FF2B5EF4-FFF2-40B4-BE49-F238E27FC236}">
                <a16:creationId xmlns:a16="http://schemas.microsoft.com/office/drawing/2014/main" xmlns="" id="{D5053FBF-3238-4E4F-9E44-A9B2E2E33211}"/>
              </a:ext>
            </a:extLst>
          </p:cNvPr>
          <p:cNvSpPr/>
          <p:nvPr/>
        </p:nvSpPr>
        <p:spPr bwMode="ltGray">
          <a:xfrm>
            <a:off x="2659554" y="1945535"/>
            <a:ext cx="4464000" cy="3766290"/>
          </a:xfrm>
          <a:prstGeom prst="rect">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GB" sz="1050" b="1" dirty="0">
                <a:solidFill>
                  <a:schemeClr val="tx1"/>
                </a:solidFill>
              </a:rPr>
              <a:t>Trends over time – GB level – trip purpose </a:t>
            </a:r>
            <a:r>
              <a:rPr lang="en-GB" sz="1050" dirty="0">
                <a:solidFill>
                  <a:schemeClr val="tx1"/>
                </a:solidFill>
              </a:rPr>
              <a:t>(volume in millions)</a:t>
            </a:r>
          </a:p>
        </p:txBody>
      </p:sp>
      <p:sp>
        <p:nvSpPr>
          <p:cNvPr id="356" name="Rectangle 355">
            <a:extLst>
              <a:ext uri="{FF2B5EF4-FFF2-40B4-BE49-F238E27FC236}">
                <a16:creationId xmlns:a16="http://schemas.microsoft.com/office/drawing/2014/main" xmlns="" id="{BF199F8C-25A0-4B69-AAAD-198403C717C7}"/>
              </a:ext>
            </a:extLst>
          </p:cNvPr>
          <p:cNvSpPr/>
          <p:nvPr/>
        </p:nvSpPr>
        <p:spPr bwMode="ltGray">
          <a:xfrm>
            <a:off x="7204865" y="1945535"/>
            <a:ext cx="4622010" cy="3766290"/>
          </a:xfrm>
          <a:prstGeom prst="rect">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n-GB" sz="1050" b="1" dirty="0">
                <a:solidFill>
                  <a:schemeClr val="tx1"/>
                </a:solidFill>
              </a:rPr>
              <a:t>Lifestage of respondents – GB trips volume</a:t>
            </a:r>
            <a:r>
              <a:rPr lang="en-GB" sz="1050" dirty="0">
                <a:solidFill>
                  <a:schemeClr val="tx1"/>
                </a:solidFill>
              </a:rPr>
              <a:t> (millions)</a:t>
            </a:r>
            <a:endParaRPr lang="en-GB" sz="1050" b="1" dirty="0">
              <a:solidFill>
                <a:schemeClr val="tx1"/>
              </a:solidFill>
            </a:endParaRPr>
          </a:p>
        </p:txBody>
      </p:sp>
      <p:graphicFrame>
        <p:nvGraphicFramePr>
          <p:cNvPr id="358" name="Chart 357">
            <a:extLst>
              <a:ext uri="{FF2B5EF4-FFF2-40B4-BE49-F238E27FC236}">
                <a16:creationId xmlns:a16="http://schemas.microsoft.com/office/drawing/2014/main" xmlns="" id="{587A8340-4836-49E3-9B42-776CCF7D9AB4}"/>
              </a:ext>
            </a:extLst>
          </p:cNvPr>
          <p:cNvGraphicFramePr/>
          <p:nvPr>
            <p:extLst/>
          </p:nvPr>
        </p:nvGraphicFramePr>
        <p:xfrm>
          <a:off x="7901283" y="2248047"/>
          <a:ext cx="4049232" cy="3463778"/>
        </p:xfrm>
        <a:graphic>
          <a:graphicData uri="http://schemas.openxmlformats.org/drawingml/2006/chart">
            <c:chart xmlns:c="http://schemas.openxmlformats.org/drawingml/2006/chart" xmlns:r="http://schemas.openxmlformats.org/officeDocument/2006/relationships" r:id="rId5"/>
          </a:graphicData>
        </a:graphic>
      </p:graphicFrame>
      <p:sp>
        <p:nvSpPr>
          <p:cNvPr id="35" name="TextBox 34">
            <a:extLst>
              <a:ext uri="{FF2B5EF4-FFF2-40B4-BE49-F238E27FC236}">
                <a16:creationId xmlns:a16="http://schemas.microsoft.com/office/drawing/2014/main" xmlns="" id="{FE216647-4943-472D-9452-5C4E59230038}"/>
              </a:ext>
            </a:extLst>
          </p:cNvPr>
          <p:cNvSpPr txBox="1"/>
          <p:nvPr/>
        </p:nvSpPr>
        <p:spPr>
          <a:xfrm>
            <a:off x="2659554" y="5732869"/>
            <a:ext cx="4622010" cy="246221"/>
          </a:xfrm>
          <a:prstGeom prst="rect">
            <a:avLst/>
          </a:prstGeom>
          <a:noFill/>
        </p:spPr>
        <p:txBody>
          <a:bodyPr wrap="square" lIns="0" tIns="0" rIns="0" bIns="0" rtlCol="0">
            <a:spAutoFit/>
          </a:bodyPr>
          <a:lstStyle/>
          <a:p>
            <a:r>
              <a:rPr lang="en-GB" sz="800" dirty="0"/>
              <a:t>**P</a:t>
            </a:r>
            <a:r>
              <a:rPr lang="en-GB" sz="800" i="1" dirty="0"/>
              <a:t>lease note: The charts on this slide have been created using 2015 (O) data. However, caution should be used when comparing 2015 and 2016 data. For a full explanation please see slide 12.</a:t>
            </a:r>
          </a:p>
        </p:txBody>
      </p:sp>
      <p:grpSp>
        <p:nvGrpSpPr>
          <p:cNvPr id="2" name="Group 1">
            <a:extLst>
              <a:ext uri="{FF2B5EF4-FFF2-40B4-BE49-F238E27FC236}">
                <a16:creationId xmlns:a16="http://schemas.microsoft.com/office/drawing/2014/main" xmlns="" id="{A428E99A-5D77-4BEE-AFE7-AEAC588153F2}"/>
              </a:ext>
            </a:extLst>
          </p:cNvPr>
          <p:cNvGrpSpPr/>
          <p:nvPr/>
        </p:nvGrpSpPr>
        <p:grpSpPr>
          <a:xfrm>
            <a:off x="441517" y="2527206"/>
            <a:ext cx="799454" cy="512961"/>
            <a:chOff x="441517" y="2527206"/>
            <a:chExt cx="799454" cy="512961"/>
          </a:xfrm>
        </p:grpSpPr>
        <p:sp>
          <p:nvSpPr>
            <p:cNvPr id="44" name="TextBox 43">
              <a:extLst>
                <a:ext uri="{FF2B5EF4-FFF2-40B4-BE49-F238E27FC236}">
                  <a16:creationId xmlns:a16="http://schemas.microsoft.com/office/drawing/2014/main" xmlns="" id="{45854F9A-6406-4F26-9079-BBCEFCBD49BD}"/>
                </a:ext>
              </a:extLst>
            </p:cNvPr>
            <p:cNvSpPr txBox="1"/>
            <p:nvPr/>
          </p:nvSpPr>
          <p:spPr>
            <a:xfrm>
              <a:off x="610283" y="2527206"/>
              <a:ext cx="630688" cy="512961"/>
            </a:xfrm>
            <a:prstGeom prst="rect">
              <a:avLst/>
            </a:prstGeom>
            <a:noFill/>
          </p:spPr>
          <p:txBody>
            <a:bodyPr wrap="square" lIns="0" tIns="0" rIns="0" bIns="0" rtlCol="0">
              <a:spAutoFit/>
            </a:bodyPr>
            <a:lstStyle/>
            <a:p>
              <a:pPr>
                <a:spcBef>
                  <a:spcPts val="100"/>
                </a:spcBef>
                <a:spcAft>
                  <a:spcPts val="100"/>
                </a:spcAft>
              </a:pPr>
              <a:r>
                <a:rPr lang="en-GB" sz="1000" b="1" dirty="0"/>
                <a:t>Holidays</a:t>
              </a:r>
            </a:p>
            <a:p>
              <a:pPr>
                <a:spcBef>
                  <a:spcPts val="100"/>
                </a:spcBef>
                <a:spcAft>
                  <a:spcPts val="100"/>
                </a:spcAft>
              </a:pPr>
              <a:r>
                <a:rPr lang="en-GB" sz="1000" b="1" dirty="0"/>
                <a:t>VFR</a:t>
              </a:r>
            </a:p>
            <a:p>
              <a:pPr>
                <a:spcBef>
                  <a:spcPts val="100"/>
                </a:spcBef>
                <a:spcAft>
                  <a:spcPts val="100"/>
                </a:spcAft>
              </a:pPr>
              <a:r>
                <a:rPr lang="en-GB" sz="1000" b="1" dirty="0"/>
                <a:t>Business</a:t>
              </a:r>
            </a:p>
          </p:txBody>
        </p:sp>
        <p:sp>
          <p:nvSpPr>
            <p:cNvPr id="45" name="Rectangle 44">
              <a:extLst>
                <a:ext uri="{FF2B5EF4-FFF2-40B4-BE49-F238E27FC236}">
                  <a16:creationId xmlns:a16="http://schemas.microsoft.com/office/drawing/2014/main" xmlns="" id="{B7E7694F-2AC1-4776-BA15-A1372C5E06DC}"/>
                </a:ext>
              </a:extLst>
            </p:cNvPr>
            <p:cNvSpPr/>
            <p:nvPr/>
          </p:nvSpPr>
          <p:spPr bwMode="ltGray">
            <a:xfrm>
              <a:off x="441517" y="2550500"/>
              <a:ext cx="108000" cy="108000"/>
            </a:xfrm>
            <a:prstGeom prst="rect">
              <a:avLst/>
            </a:prstGeom>
            <a:solidFill>
              <a:schemeClr val="accent6">
                <a:lumMod val="5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sp>
          <p:nvSpPr>
            <p:cNvPr id="46" name="Rectangle 45">
              <a:extLst>
                <a:ext uri="{FF2B5EF4-FFF2-40B4-BE49-F238E27FC236}">
                  <a16:creationId xmlns:a16="http://schemas.microsoft.com/office/drawing/2014/main" xmlns="" id="{29AA305C-C41C-486E-BA84-C67C5BBE217B}"/>
                </a:ext>
              </a:extLst>
            </p:cNvPr>
            <p:cNvSpPr/>
            <p:nvPr/>
          </p:nvSpPr>
          <p:spPr bwMode="ltGray">
            <a:xfrm>
              <a:off x="441517" y="2725279"/>
              <a:ext cx="108000" cy="108000"/>
            </a:xfrm>
            <a:prstGeom prst="rect">
              <a:avLst/>
            </a:prstGeom>
            <a:solidFill>
              <a:schemeClr val="accent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sp>
          <p:nvSpPr>
            <p:cNvPr id="47" name="Rectangle 46">
              <a:extLst>
                <a:ext uri="{FF2B5EF4-FFF2-40B4-BE49-F238E27FC236}">
                  <a16:creationId xmlns:a16="http://schemas.microsoft.com/office/drawing/2014/main" xmlns="" id="{1C4D82FB-E496-4D1E-B7AE-F6E794DD86FD}"/>
                </a:ext>
              </a:extLst>
            </p:cNvPr>
            <p:cNvSpPr/>
            <p:nvPr/>
          </p:nvSpPr>
          <p:spPr bwMode="ltGray">
            <a:xfrm>
              <a:off x="441517" y="2900058"/>
              <a:ext cx="108000" cy="108000"/>
            </a:xfrm>
            <a:prstGeom prst="rect">
              <a:avLst/>
            </a:prstGeom>
            <a:solidFill>
              <a:schemeClr val="accent6">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000" b="1" dirty="0" err="1"/>
            </a:p>
          </p:txBody>
        </p:sp>
      </p:grpSp>
      <p:sp>
        <p:nvSpPr>
          <p:cNvPr id="54" name="Rectangle 53">
            <a:extLst>
              <a:ext uri="{FF2B5EF4-FFF2-40B4-BE49-F238E27FC236}">
                <a16:creationId xmlns:a16="http://schemas.microsoft.com/office/drawing/2014/main" xmlns="" id="{82C7912E-FF77-48E5-99C8-D9B8C9C20366}"/>
              </a:ext>
            </a:extLst>
          </p:cNvPr>
          <p:cNvSpPr/>
          <p:nvPr/>
        </p:nvSpPr>
        <p:spPr bwMode="ltGray">
          <a:xfrm>
            <a:off x="1474081" y="2278657"/>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0000"/>
              </a:lnSpc>
            </a:pPr>
            <a:r>
              <a:rPr lang="en-GB" sz="900" dirty="0">
                <a:solidFill>
                  <a:schemeClr val="tx1"/>
                </a:solidFill>
              </a:rPr>
              <a:t>All</a:t>
            </a:r>
          </a:p>
          <a:p>
            <a:pPr algn="ctr">
              <a:lnSpc>
                <a:spcPct val="80000"/>
              </a:lnSpc>
            </a:pPr>
            <a:r>
              <a:rPr lang="en-GB" sz="900" dirty="0">
                <a:solidFill>
                  <a:schemeClr val="tx1"/>
                </a:solidFill>
              </a:rPr>
              <a:t>Tourism</a:t>
            </a:r>
          </a:p>
          <a:p>
            <a:pPr algn="ctr">
              <a:lnSpc>
                <a:spcPct val="80000"/>
              </a:lnSpc>
            </a:pPr>
            <a:r>
              <a:rPr lang="en-GB" sz="1150" b="1" dirty="0">
                <a:solidFill>
                  <a:schemeClr val="tx1"/>
                </a:solidFill>
              </a:rPr>
              <a:t>119.5m</a:t>
            </a:r>
          </a:p>
        </p:txBody>
      </p:sp>
      <p:sp>
        <p:nvSpPr>
          <p:cNvPr id="57" name="Rectangle 56">
            <a:extLst>
              <a:ext uri="{FF2B5EF4-FFF2-40B4-BE49-F238E27FC236}">
                <a16:creationId xmlns:a16="http://schemas.microsoft.com/office/drawing/2014/main" xmlns="" id="{40590621-06F0-4E45-9183-A5E6CB29B29A}"/>
              </a:ext>
            </a:extLst>
          </p:cNvPr>
          <p:cNvSpPr/>
          <p:nvPr/>
        </p:nvSpPr>
        <p:spPr bwMode="ltGray">
          <a:xfrm>
            <a:off x="1481338" y="3548657"/>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0000"/>
              </a:lnSpc>
            </a:pPr>
            <a:r>
              <a:rPr lang="en-GB" sz="900" dirty="0">
                <a:solidFill>
                  <a:schemeClr val="tx1"/>
                </a:solidFill>
              </a:rPr>
              <a:t>All</a:t>
            </a:r>
          </a:p>
          <a:p>
            <a:pPr algn="ctr">
              <a:lnSpc>
                <a:spcPct val="80000"/>
              </a:lnSpc>
            </a:pPr>
            <a:r>
              <a:rPr lang="en-GB" sz="900" dirty="0">
                <a:solidFill>
                  <a:schemeClr val="tx1"/>
                </a:solidFill>
              </a:rPr>
              <a:t>Tourism</a:t>
            </a:r>
          </a:p>
          <a:p>
            <a:pPr algn="ctr">
              <a:lnSpc>
                <a:spcPct val="80000"/>
              </a:lnSpc>
            </a:pPr>
            <a:r>
              <a:rPr lang="en-GB" sz="1150" b="1" dirty="0">
                <a:solidFill>
                  <a:schemeClr val="tx1"/>
                </a:solidFill>
              </a:rPr>
              <a:t>359.6m</a:t>
            </a:r>
          </a:p>
        </p:txBody>
      </p:sp>
      <p:sp>
        <p:nvSpPr>
          <p:cNvPr id="58" name="Rectangle 57">
            <a:extLst>
              <a:ext uri="{FF2B5EF4-FFF2-40B4-BE49-F238E27FC236}">
                <a16:creationId xmlns:a16="http://schemas.microsoft.com/office/drawing/2014/main" xmlns="" id="{BC67F1D2-185A-407C-8D8B-6D321A30776F}"/>
              </a:ext>
            </a:extLst>
          </p:cNvPr>
          <p:cNvSpPr/>
          <p:nvPr/>
        </p:nvSpPr>
        <p:spPr bwMode="ltGray">
          <a:xfrm>
            <a:off x="1481338" y="4811400"/>
            <a:ext cx="651754" cy="49866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80000"/>
              </a:lnSpc>
            </a:pPr>
            <a:r>
              <a:rPr lang="en-GB" sz="900" dirty="0">
                <a:solidFill>
                  <a:schemeClr val="tx1"/>
                </a:solidFill>
              </a:rPr>
              <a:t>All</a:t>
            </a:r>
          </a:p>
          <a:p>
            <a:pPr algn="ctr">
              <a:lnSpc>
                <a:spcPct val="80000"/>
              </a:lnSpc>
            </a:pPr>
            <a:r>
              <a:rPr lang="en-GB" sz="900" dirty="0">
                <a:solidFill>
                  <a:schemeClr val="tx1"/>
                </a:solidFill>
              </a:rPr>
              <a:t>Tourism</a:t>
            </a:r>
          </a:p>
          <a:p>
            <a:pPr algn="ctr">
              <a:lnSpc>
                <a:spcPct val="80000"/>
              </a:lnSpc>
            </a:pPr>
            <a:r>
              <a:rPr lang="en-GB" sz="900" b="1" dirty="0">
                <a:solidFill>
                  <a:schemeClr val="tx1"/>
                </a:solidFill>
              </a:rPr>
              <a:t>£23,079m</a:t>
            </a:r>
          </a:p>
        </p:txBody>
      </p:sp>
      <p:sp>
        <p:nvSpPr>
          <p:cNvPr id="21" name="Rectangle 20">
            <a:extLst>
              <a:ext uri="{FF2B5EF4-FFF2-40B4-BE49-F238E27FC236}">
                <a16:creationId xmlns:a16="http://schemas.microsoft.com/office/drawing/2014/main" xmlns="" id="{16783C68-C203-4552-ABE0-2D679102DA7F}"/>
              </a:ext>
            </a:extLst>
          </p:cNvPr>
          <p:cNvSpPr/>
          <p:nvPr/>
        </p:nvSpPr>
        <p:spPr bwMode="ltGray">
          <a:xfrm>
            <a:off x="6300110" y="2612224"/>
            <a:ext cx="756000" cy="21600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ct val="90000"/>
              </a:lnSpc>
            </a:pPr>
            <a:r>
              <a:rPr lang="en-GB" sz="1050" b="1" dirty="0">
                <a:solidFill>
                  <a:schemeClr val="accent6">
                    <a:lumMod val="75000"/>
                  </a:schemeClr>
                </a:solidFill>
              </a:rPr>
              <a:t>All Tourism</a:t>
            </a:r>
          </a:p>
        </p:txBody>
      </p:sp>
      <p:sp>
        <p:nvSpPr>
          <p:cNvPr id="66" name="Rectangle 65">
            <a:extLst>
              <a:ext uri="{FF2B5EF4-FFF2-40B4-BE49-F238E27FC236}">
                <a16:creationId xmlns:a16="http://schemas.microsoft.com/office/drawing/2014/main" xmlns="" id="{3C21ABCC-F018-48C8-8AE6-6386D3C1F388}"/>
              </a:ext>
            </a:extLst>
          </p:cNvPr>
          <p:cNvSpPr/>
          <p:nvPr/>
        </p:nvSpPr>
        <p:spPr bwMode="ltGray">
          <a:xfrm>
            <a:off x="6300110" y="3908109"/>
            <a:ext cx="756000" cy="21600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ct val="90000"/>
              </a:lnSpc>
            </a:pPr>
            <a:r>
              <a:rPr lang="en-GB" sz="1050" b="1" dirty="0">
                <a:solidFill>
                  <a:schemeClr val="accent6"/>
                </a:solidFill>
              </a:rPr>
              <a:t>Holiday</a:t>
            </a:r>
          </a:p>
        </p:txBody>
      </p:sp>
      <p:sp>
        <p:nvSpPr>
          <p:cNvPr id="67" name="Rectangle 66">
            <a:extLst>
              <a:ext uri="{FF2B5EF4-FFF2-40B4-BE49-F238E27FC236}">
                <a16:creationId xmlns:a16="http://schemas.microsoft.com/office/drawing/2014/main" xmlns="" id="{3975FC7D-48CB-4493-A43C-45665D4EA894}"/>
              </a:ext>
            </a:extLst>
          </p:cNvPr>
          <p:cNvSpPr/>
          <p:nvPr/>
        </p:nvSpPr>
        <p:spPr bwMode="ltGray">
          <a:xfrm>
            <a:off x="6300109" y="4236148"/>
            <a:ext cx="756000" cy="21600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ct val="90000"/>
              </a:lnSpc>
            </a:pPr>
            <a:r>
              <a:rPr lang="en-GB" sz="1050" b="1" dirty="0">
                <a:solidFill>
                  <a:srgbClr val="6372BD"/>
                </a:solidFill>
              </a:rPr>
              <a:t>VFR</a:t>
            </a:r>
          </a:p>
        </p:txBody>
      </p:sp>
      <p:sp>
        <p:nvSpPr>
          <p:cNvPr id="68" name="Rectangle 67">
            <a:extLst>
              <a:ext uri="{FF2B5EF4-FFF2-40B4-BE49-F238E27FC236}">
                <a16:creationId xmlns:a16="http://schemas.microsoft.com/office/drawing/2014/main" xmlns="" id="{B8512767-9E54-4205-AD5B-03A16BF2E964}"/>
              </a:ext>
            </a:extLst>
          </p:cNvPr>
          <p:cNvSpPr/>
          <p:nvPr/>
        </p:nvSpPr>
        <p:spPr bwMode="ltGray">
          <a:xfrm>
            <a:off x="6300110" y="4741211"/>
            <a:ext cx="756000" cy="21600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nSpc>
                <a:spcPct val="90000"/>
              </a:lnSpc>
            </a:pPr>
            <a:r>
              <a:rPr lang="en-GB" sz="1050" b="1" dirty="0">
                <a:solidFill>
                  <a:srgbClr val="8B96CE"/>
                </a:solidFill>
              </a:rPr>
              <a:t>Business</a:t>
            </a:r>
          </a:p>
        </p:txBody>
      </p:sp>
      <p:grpSp>
        <p:nvGrpSpPr>
          <p:cNvPr id="43" name="Group 42">
            <a:extLst>
              <a:ext uri="{FF2B5EF4-FFF2-40B4-BE49-F238E27FC236}">
                <a16:creationId xmlns:a16="http://schemas.microsoft.com/office/drawing/2014/main" xmlns="" id="{3DBC6BA3-2A51-4F84-9812-FBCCC179B3B4}"/>
              </a:ext>
            </a:extLst>
          </p:cNvPr>
          <p:cNvGrpSpPr>
            <a:grpSpLocks noChangeAspect="1"/>
          </p:cNvGrpSpPr>
          <p:nvPr/>
        </p:nvGrpSpPr>
        <p:grpSpPr>
          <a:xfrm>
            <a:off x="2814094" y="4666523"/>
            <a:ext cx="288000" cy="252616"/>
            <a:chOff x="7273925" y="5200651"/>
            <a:chExt cx="555625" cy="487362"/>
          </a:xfrm>
        </p:grpSpPr>
        <p:sp>
          <p:nvSpPr>
            <p:cNvPr id="51" name="Freeform 35">
              <a:extLst>
                <a:ext uri="{FF2B5EF4-FFF2-40B4-BE49-F238E27FC236}">
                  <a16:creationId xmlns:a16="http://schemas.microsoft.com/office/drawing/2014/main" xmlns="" id="{EABE4993-0199-4A37-B089-215260A8D710}"/>
                </a:ext>
              </a:extLst>
            </p:cNvPr>
            <p:cNvSpPr>
              <a:spLocks/>
            </p:cNvSpPr>
            <p:nvPr/>
          </p:nvSpPr>
          <p:spPr bwMode="auto">
            <a:xfrm>
              <a:off x="7273925" y="5276851"/>
              <a:ext cx="555625" cy="174625"/>
            </a:xfrm>
            <a:custGeom>
              <a:avLst/>
              <a:gdLst>
                <a:gd name="T0" fmla="*/ 61 w 146"/>
                <a:gd name="T1" fmla="*/ 46 h 46"/>
                <a:gd name="T2" fmla="*/ 4 w 146"/>
                <a:gd name="T3" fmla="*/ 36 h 46"/>
                <a:gd name="T4" fmla="*/ 0 w 146"/>
                <a:gd name="T5" fmla="*/ 31 h 46"/>
                <a:gd name="T6" fmla="*/ 0 w 146"/>
                <a:gd name="T7" fmla="*/ 4 h 46"/>
                <a:gd name="T8" fmla="*/ 4 w 146"/>
                <a:gd name="T9" fmla="*/ 0 h 46"/>
                <a:gd name="T10" fmla="*/ 142 w 146"/>
                <a:gd name="T11" fmla="*/ 0 h 46"/>
                <a:gd name="T12" fmla="*/ 146 w 146"/>
                <a:gd name="T13" fmla="*/ 4 h 46"/>
                <a:gd name="T14" fmla="*/ 146 w 146"/>
                <a:gd name="T15" fmla="*/ 31 h 46"/>
                <a:gd name="T16" fmla="*/ 142 w 146"/>
                <a:gd name="T17" fmla="*/ 36 h 46"/>
                <a:gd name="T18" fmla="*/ 84 w 146"/>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46">
                  <a:moveTo>
                    <a:pt x="61" y="46"/>
                  </a:moveTo>
                  <a:cubicBezTo>
                    <a:pt x="4" y="36"/>
                    <a:pt x="4" y="36"/>
                    <a:pt x="4" y="36"/>
                  </a:cubicBezTo>
                  <a:cubicBezTo>
                    <a:pt x="2" y="36"/>
                    <a:pt x="0" y="34"/>
                    <a:pt x="0" y="31"/>
                  </a:cubicBezTo>
                  <a:cubicBezTo>
                    <a:pt x="0" y="4"/>
                    <a:pt x="0" y="4"/>
                    <a:pt x="0" y="4"/>
                  </a:cubicBezTo>
                  <a:cubicBezTo>
                    <a:pt x="0" y="2"/>
                    <a:pt x="2" y="0"/>
                    <a:pt x="4" y="0"/>
                  </a:cubicBezTo>
                  <a:cubicBezTo>
                    <a:pt x="142" y="0"/>
                    <a:pt x="142" y="0"/>
                    <a:pt x="142" y="0"/>
                  </a:cubicBezTo>
                  <a:cubicBezTo>
                    <a:pt x="144" y="0"/>
                    <a:pt x="146" y="2"/>
                    <a:pt x="146" y="4"/>
                  </a:cubicBezTo>
                  <a:cubicBezTo>
                    <a:pt x="146" y="31"/>
                    <a:pt x="146" y="31"/>
                    <a:pt x="146" y="31"/>
                  </a:cubicBezTo>
                  <a:cubicBezTo>
                    <a:pt x="146" y="34"/>
                    <a:pt x="144" y="36"/>
                    <a:pt x="142" y="36"/>
                  </a:cubicBezTo>
                  <a:cubicBezTo>
                    <a:pt x="84" y="46"/>
                    <a:pt x="84" y="46"/>
                    <a:pt x="84" y="46"/>
                  </a:cubicBezTo>
                </a:path>
              </a:pathLst>
            </a:custGeom>
            <a:noFill/>
            <a:ln w="19050" cap="flat">
              <a:solidFill>
                <a:srgbClr val="8B96C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 name="Freeform 36">
              <a:extLst>
                <a:ext uri="{FF2B5EF4-FFF2-40B4-BE49-F238E27FC236}">
                  <a16:creationId xmlns:a16="http://schemas.microsoft.com/office/drawing/2014/main" xmlns="" id="{BBAEF25F-48C5-4BCF-9E2C-6A779981B19E}"/>
                </a:ext>
              </a:extLst>
            </p:cNvPr>
            <p:cNvSpPr>
              <a:spLocks/>
            </p:cNvSpPr>
            <p:nvPr/>
          </p:nvSpPr>
          <p:spPr bwMode="auto">
            <a:xfrm>
              <a:off x="7312025" y="5418138"/>
              <a:ext cx="479425" cy="269875"/>
            </a:xfrm>
            <a:custGeom>
              <a:avLst/>
              <a:gdLst>
                <a:gd name="T0" fmla="*/ 0 w 126"/>
                <a:gd name="T1" fmla="*/ 0 h 71"/>
                <a:gd name="T2" fmla="*/ 0 w 126"/>
                <a:gd name="T3" fmla="*/ 67 h 71"/>
                <a:gd name="T4" fmla="*/ 4 w 126"/>
                <a:gd name="T5" fmla="*/ 71 h 71"/>
                <a:gd name="T6" fmla="*/ 122 w 126"/>
                <a:gd name="T7" fmla="*/ 71 h 71"/>
                <a:gd name="T8" fmla="*/ 126 w 126"/>
                <a:gd name="T9" fmla="*/ 67 h 71"/>
                <a:gd name="T10" fmla="*/ 126 w 126"/>
                <a:gd name="T11" fmla="*/ 0 h 71"/>
              </a:gdLst>
              <a:ahLst/>
              <a:cxnLst>
                <a:cxn ang="0">
                  <a:pos x="T0" y="T1"/>
                </a:cxn>
                <a:cxn ang="0">
                  <a:pos x="T2" y="T3"/>
                </a:cxn>
                <a:cxn ang="0">
                  <a:pos x="T4" y="T5"/>
                </a:cxn>
                <a:cxn ang="0">
                  <a:pos x="T6" y="T7"/>
                </a:cxn>
                <a:cxn ang="0">
                  <a:pos x="T8" y="T9"/>
                </a:cxn>
                <a:cxn ang="0">
                  <a:pos x="T10" y="T11"/>
                </a:cxn>
              </a:cxnLst>
              <a:rect l="0" t="0" r="r" b="b"/>
              <a:pathLst>
                <a:path w="126" h="71">
                  <a:moveTo>
                    <a:pt x="0" y="0"/>
                  </a:moveTo>
                  <a:cubicBezTo>
                    <a:pt x="0" y="67"/>
                    <a:pt x="0" y="67"/>
                    <a:pt x="0" y="67"/>
                  </a:cubicBezTo>
                  <a:cubicBezTo>
                    <a:pt x="0" y="70"/>
                    <a:pt x="2" y="71"/>
                    <a:pt x="4" y="71"/>
                  </a:cubicBezTo>
                  <a:cubicBezTo>
                    <a:pt x="122" y="71"/>
                    <a:pt x="122" y="71"/>
                    <a:pt x="122" y="71"/>
                  </a:cubicBezTo>
                  <a:cubicBezTo>
                    <a:pt x="125" y="71"/>
                    <a:pt x="126" y="70"/>
                    <a:pt x="126" y="67"/>
                  </a:cubicBezTo>
                  <a:cubicBezTo>
                    <a:pt x="126" y="0"/>
                    <a:pt x="126" y="0"/>
                    <a:pt x="126" y="0"/>
                  </a:cubicBezTo>
                </a:path>
              </a:pathLst>
            </a:custGeom>
            <a:noFill/>
            <a:ln w="19050" cap="flat">
              <a:solidFill>
                <a:srgbClr val="8B96C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 name="Freeform 37">
              <a:extLst>
                <a:ext uri="{FF2B5EF4-FFF2-40B4-BE49-F238E27FC236}">
                  <a16:creationId xmlns:a16="http://schemas.microsoft.com/office/drawing/2014/main" xmlns="" id="{8566E283-A058-4854-86D3-CCB857968320}"/>
                </a:ext>
              </a:extLst>
            </p:cNvPr>
            <p:cNvSpPr>
              <a:spLocks/>
            </p:cNvSpPr>
            <p:nvPr/>
          </p:nvSpPr>
          <p:spPr bwMode="auto">
            <a:xfrm>
              <a:off x="7469188" y="5200651"/>
              <a:ext cx="166688" cy="65088"/>
            </a:xfrm>
            <a:custGeom>
              <a:avLst/>
              <a:gdLst>
                <a:gd name="T0" fmla="*/ 0 w 44"/>
                <a:gd name="T1" fmla="*/ 16 h 17"/>
                <a:gd name="T2" fmla="*/ 0 w 44"/>
                <a:gd name="T3" fmla="*/ 4 h 17"/>
                <a:gd name="T4" fmla="*/ 4 w 44"/>
                <a:gd name="T5" fmla="*/ 0 h 17"/>
                <a:gd name="T6" fmla="*/ 40 w 44"/>
                <a:gd name="T7" fmla="*/ 0 h 17"/>
                <a:gd name="T8" fmla="*/ 44 w 44"/>
                <a:gd name="T9" fmla="*/ 4 h 17"/>
                <a:gd name="T10" fmla="*/ 44 w 44"/>
                <a:gd name="T11" fmla="*/ 17 h 17"/>
              </a:gdLst>
              <a:ahLst/>
              <a:cxnLst>
                <a:cxn ang="0">
                  <a:pos x="T0" y="T1"/>
                </a:cxn>
                <a:cxn ang="0">
                  <a:pos x="T2" y="T3"/>
                </a:cxn>
                <a:cxn ang="0">
                  <a:pos x="T4" y="T5"/>
                </a:cxn>
                <a:cxn ang="0">
                  <a:pos x="T6" y="T7"/>
                </a:cxn>
                <a:cxn ang="0">
                  <a:pos x="T8" y="T9"/>
                </a:cxn>
                <a:cxn ang="0">
                  <a:pos x="T10" y="T11"/>
                </a:cxn>
              </a:cxnLst>
              <a:rect l="0" t="0" r="r" b="b"/>
              <a:pathLst>
                <a:path w="44" h="17">
                  <a:moveTo>
                    <a:pt x="0" y="16"/>
                  </a:moveTo>
                  <a:cubicBezTo>
                    <a:pt x="0" y="4"/>
                    <a:pt x="0" y="4"/>
                    <a:pt x="0" y="4"/>
                  </a:cubicBezTo>
                  <a:cubicBezTo>
                    <a:pt x="0" y="1"/>
                    <a:pt x="2" y="0"/>
                    <a:pt x="4" y="0"/>
                  </a:cubicBezTo>
                  <a:cubicBezTo>
                    <a:pt x="40" y="0"/>
                    <a:pt x="40" y="0"/>
                    <a:pt x="40" y="0"/>
                  </a:cubicBezTo>
                  <a:cubicBezTo>
                    <a:pt x="42" y="0"/>
                    <a:pt x="44" y="1"/>
                    <a:pt x="44" y="4"/>
                  </a:cubicBezTo>
                  <a:cubicBezTo>
                    <a:pt x="44" y="17"/>
                    <a:pt x="44" y="17"/>
                    <a:pt x="44" y="17"/>
                  </a:cubicBezTo>
                </a:path>
              </a:pathLst>
            </a:custGeom>
            <a:noFill/>
            <a:ln w="19050" cap="flat">
              <a:solidFill>
                <a:srgbClr val="8B96C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 name="Freeform 38">
              <a:extLst>
                <a:ext uri="{FF2B5EF4-FFF2-40B4-BE49-F238E27FC236}">
                  <a16:creationId xmlns:a16="http://schemas.microsoft.com/office/drawing/2014/main" xmlns="" id="{F6CADE59-3F2D-4D37-ADF9-85007FE81D2F}"/>
                </a:ext>
              </a:extLst>
            </p:cNvPr>
            <p:cNvSpPr>
              <a:spLocks noEditPoints="1"/>
            </p:cNvSpPr>
            <p:nvPr/>
          </p:nvSpPr>
          <p:spPr bwMode="auto">
            <a:xfrm>
              <a:off x="7494588" y="5402263"/>
              <a:ext cx="114300" cy="119063"/>
            </a:xfrm>
            <a:custGeom>
              <a:avLst/>
              <a:gdLst>
                <a:gd name="T0" fmla="*/ 21 w 30"/>
                <a:gd name="T1" fmla="*/ 8 h 31"/>
                <a:gd name="T2" fmla="*/ 22 w 30"/>
                <a:gd name="T3" fmla="*/ 9 h 31"/>
                <a:gd name="T4" fmla="*/ 22 w 30"/>
                <a:gd name="T5" fmla="*/ 21 h 31"/>
                <a:gd name="T6" fmla="*/ 21 w 30"/>
                <a:gd name="T7" fmla="*/ 23 h 31"/>
                <a:gd name="T8" fmla="*/ 9 w 30"/>
                <a:gd name="T9" fmla="*/ 23 h 31"/>
                <a:gd name="T10" fmla="*/ 8 w 30"/>
                <a:gd name="T11" fmla="*/ 21 h 31"/>
                <a:gd name="T12" fmla="*/ 8 w 30"/>
                <a:gd name="T13" fmla="*/ 9 h 31"/>
                <a:gd name="T14" fmla="*/ 9 w 30"/>
                <a:gd name="T15" fmla="*/ 8 h 31"/>
                <a:gd name="T16" fmla="*/ 21 w 30"/>
                <a:gd name="T17" fmla="*/ 8 h 31"/>
                <a:gd name="T18" fmla="*/ 21 w 30"/>
                <a:gd name="T19" fmla="*/ 0 h 31"/>
                <a:gd name="T20" fmla="*/ 9 w 30"/>
                <a:gd name="T21" fmla="*/ 0 h 31"/>
                <a:gd name="T22" fmla="*/ 0 w 30"/>
                <a:gd name="T23" fmla="*/ 9 h 31"/>
                <a:gd name="T24" fmla="*/ 0 w 30"/>
                <a:gd name="T25" fmla="*/ 21 h 31"/>
                <a:gd name="T26" fmla="*/ 9 w 30"/>
                <a:gd name="T27" fmla="*/ 31 h 31"/>
                <a:gd name="T28" fmla="*/ 21 w 30"/>
                <a:gd name="T29" fmla="*/ 31 h 31"/>
                <a:gd name="T30" fmla="*/ 30 w 30"/>
                <a:gd name="T31" fmla="*/ 21 h 31"/>
                <a:gd name="T32" fmla="*/ 30 w 30"/>
                <a:gd name="T33" fmla="*/ 9 h 31"/>
                <a:gd name="T34" fmla="*/ 21 w 30"/>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1">
                  <a:moveTo>
                    <a:pt x="21" y="8"/>
                  </a:moveTo>
                  <a:cubicBezTo>
                    <a:pt x="22" y="8"/>
                    <a:pt x="22" y="9"/>
                    <a:pt x="22" y="9"/>
                  </a:cubicBezTo>
                  <a:cubicBezTo>
                    <a:pt x="22" y="21"/>
                    <a:pt x="22" y="21"/>
                    <a:pt x="22" y="21"/>
                  </a:cubicBezTo>
                  <a:cubicBezTo>
                    <a:pt x="22" y="22"/>
                    <a:pt x="22" y="23"/>
                    <a:pt x="21" y="23"/>
                  </a:cubicBezTo>
                  <a:cubicBezTo>
                    <a:pt x="9" y="23"/>
                    <a:pt x="9" y="23"/>
                    <a:pt x="9" y="23"/>
                  </a:cubicBezTo>
                  <a:cubicBezTo>
                    <a:pt x="8" y="23"/>
                    <a:pt x="8" y="22"/>
                    <a:pt x="8" y="21"/>
                  </a:cubicBezTo>
                  <a:cubicBezTo>
                    <a:pt x="8" y="9"/>
                    <a:pt x="8" y="9"/>
                    <a:pt x="8" y="9"/>
                  </a:cubicBezTo>
                  <a:cubicBezTo>
                    <a:pt x="8" y="9"/>
                    <a:pt x="8" y="8"/>
                    <a:pt x="9" y="8"/>
                  </a:cubicBezTo>
                  <a:cubicBezTo>
                    <a:pt x="21" y="8"/>
                    <a:pt x="21" y="8"/>
                    <a:pt x="21" y="8"/>
                  </a:cubicBezTo>
                  <a:moveTo>
                    <a:pt x="21" y="0"/>
                  </a:moveTo>
                  <a:cubicBezTo>
                    <a:pt x="9" y="0"/>
                    <a:pt x="9" y="0"/>
                    <a:pt x="9" y="0"/>
                  </a:cubicBezTo>
                  <a:cubicBezTo>
                    <a:pt x="4" y="0"/>
                    <a:pt x="0" y="4"/>
                    <a:pt x="0" y="9"/>
                  </a:cubicBezTo>
                  <a:cubicBezTo>
                    <a:pt x="0" y="21"/>
                    <a:pt x="0" y="21"/>
                    <a:pt x="0" y="21"/>
                  </a:cubicBezTo>
                  <a:cubicBezTo>
                    <a:pt x="0" y="27"/>
                    <a:pt x="4" y="31"/>
                    <a:pt x="9" y="31"/>
                  </a:cubicBezTo>
                  <a:cubicBezTo>
                    <a:pt x="21" y="31"/>
                    <a:pt x="21" y="31"/>
                    <a:pt x="21" y="31"/>
                  </a:cubicBezTo>
                  <a:cubicBezTo>
                    <a:pt x="26" y="31"/>
                    <a:pt x="30" y="27"/>
                    <a:pt x="30" y="21"/>
                  </a:cubicBezTo>
                  <a:cubicBezTo>
                    <a:pt x="30" y="9"/>
                    <a:pt x="30" y="9"/>
                    <a:pt x="30" y="9"/>
                  </a:cubicBezTo>
                  <a:cubicBezTo>
                    <a:pt x="30" y="4"/>
                    <a:pt x="26" y="0"/>
                    <a:pt x="21" y="0"/>
                  </a:cubicBezTo>
                  <a:close/>
                </a:path>
              </a:pathLst>
            </a:custGeom>
            <a:solidFill>
              <a:schemeClr val="accent6">
                <a:lumMod val="60000"/>
                <a:lumOff val="40000"/>
              </a:schemeClr>
            </a:solidFill>
            <a:ln w="9525">
              <a:solidFill>
                <a:srgbClr val="8B96CE"/>
              </a:solidFill>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1" name="Group 156">
            <a:extLst>
              <a:ext uri="{FF2B5EF4-FFF2-40B4-BE49-F238E27FC236}">
                <a16:creationId xmlns:a16="http://schemas.microsoft.com/office/drawing/2014/main" xmlns="" id="{FCD60597-B6C6-45D6-A1CA-3E6FCECA2BC4}"/>
              </a:ext>
            </a:extLst>
          </p:cNvPr>
          <p:cNvGrpSpPr>
            <a:grpSpLocks noChangeAspect="1"/>
          </p:cNvGrpSpPr>
          <p:nvPr/>
        </p:nvGrpSpPr>
        <p:grpSpPr bwMode="auto">
          <a:xfrm>
            <a:off x="2815721" y="2422240"/>
            <a:ext cx="284746" cy="360000"/>
            <a:chOff x="608" y="928"/>
            <a:chExt cx="280" cy="354"/>
          </a:xfrm>
          <a:solidFill>
            <a:schemeClr val="accent6">
              <a:lumMod val="75000"/>
            </a:schemeClr>
          </a:solidFill>
        </p:grpSpPr>
        <p:sp>
          <p:nvSpPr>
            <p:cNvPr id="72" name="Freeform 159">
              <a:extLst>
                <a:ext uri="{FF2B5EF4-FFF2-40B4-BE49-F238E27FC236}">
                  <a16:creationId xmlns:a16="http://schemas.microsoft.com/office/drawing/2014/main" xmlns="" id="{A5DA6D75-150A-479C-84D0-70C239691119}"/>
                </a:ext>
              </a:extLst>
            </p:cNvPr>
            <p:cNvSpPr>
              <a:spLocks/>
            </p:cNvSpPr>
            <p:nvPr/>
          </p:nvSpPr>
          <p:spPr bwMode="auto">
            <a:xfrm>
              <a:off x="608" y="1163"/>
              <a:ext cx="280" cy="119"/>
            </a:xfrm>
            <a:custGeom>
              <a:avLst/>
              <a:gdLst>
                <a:gd name="T0" fmla="*/ 71 w 117"/>
                <a:gd name="T1" fmla="*/ 0 h 50"/>
                <a:gd name="T2" fmla="*/ 67 w 117"/>
                <a:gd name="T3" fmla="*/ 8 h 50"/>
                <a:gd name="T4" fmla="*/ 109 w 117"/>
                <a:gd name="T5" fmla="*/ 25 h 50"/>
                <a:gd name="T6" fmla="*/ 58 w 117"/>
                <a:gd name="T7" fmla="*/ 42 h 50"/>
                <a:gd name="T8" fmla="*/ 8 w 117"/>
                <a:gd name="T9" fmla="*/ 25 h 50"/>
                <a:gd name="T10" fmla="*/ 49 w 117"/>
                <a:gd name="T11" fmla="*/ 8 h 50"/>
                <a:gd name="T12" fmla="*/ 45 w 117"/>
                <a:gd name="T13" fmla="*/ 0 h 50"/>
                <a:gd name="T14" fmla="*/ 0 w 117"/>
                <a:gd name="T15" fmla="*/ 25 h 50"/>
                <a:gd name="T16" fmla="*/ 58 w 117"/>
                <a:gd name="T17" fmla="*/ 50 h 50"/>
                <a:gd name="T18" fmla="*/ 117 w 117"/>
                <a:gd name="T19" fmla="*/ 25 h 50"/>
                <a:gd name="T20" fmla="*/ 71 w 117"/>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50">
                  <a:moveTo>
                    <a:pt x="71" y="0"/>
                  </a:moveTo>
                  <a:cubicBezTo>
                    <a:pt x="70" y="3"/>
                    <a:pt x="68" y="5"/>
                    <a:pt x="67" y="8"/>
                  </a:cubicBezTo>
                  <a:cubicBezTo>
                    <a:pt x="93" y="10"/>
                    <a:pt x="109" y="18"/>
                    <a:pt x="109" y="25"/>
                  </a:cubicBezTo>
                  <a:cubicBezTo>
                    <a:pt x="109" y="32"/>
                    <a:pt x="89" y="42"/>
                    <a:pt x="58" y="42"/>
                  </a:cubicBezTo>
                  <a:cubicBezTo>
                    <a:pt x="27" y="42"/>
                    <a:pt x="8" y="32"/>
                    <a:pt x="8" y="25"/>
                  </a:cubicBezTo>
                  <a:cubicBezTo>
                    <a:pt x="8" y="18"/>
                    <a:pt x="23" y="10"/>
                    <a:pt x="49" y="8"/>
                  </a:cubicBezTo>
                  <a:cubicBezTo>
                    <a:pt x="48" y="5"/>
                    <a:pt x="46" y="3"/>
                    <a:pt x="45" y="0"/>
                  </a:cubicBezTo>
                  <a:cubicBezTo>
                    <a:pt x="21" y="3"/>
                    <a:pt x="0" y="11"/>
                    <a:pt x="0" y="25"/>
                  </a:cubicBezTo>
                  <a:cubicBezTo>
                    <a:pt x="0" y="41"/>
                    <a:pt x="30" y="50"/>
                    <a:pt x="58" y="50"/>
                  </a:cubicBezTo>
                  <a:cubicBezTo>
                    <a:pt x="86" y="50"/>
                    <a:pt x="117" y="41"/>
                    <a:pt x="117" y="25"/>
                  </a:cubicBezTo>
                  <a:cubicBezTo>
                    <a:pt x="117" y="11"/>
                    <a:pt x="95" y="3"/>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3" name="Freeform 160">
              <a:extLst>
                <a:ext uri="{FF2B5EF4-FFF2-40B4-BE49-F238E27FC236}">
                  <a16:creationId xmlns:a16="http://schemas.microsoft.com/office/drawing/2014/main" xmlns="" id="{ABDB8168-0BB9-4F42-9BA7-3AE56EEFD4BB}"/>
                </a:ext>
              </a:extLst>
            </p:cNvPr>
            <p:cNvSpPr>
              <a:spLocks noEditPoints="1"/>
            </p:cNvSpPr>
            <p:nvPr/>
          </p:nvSpPr>
          <p:spPr bwMode="auto">
            <a:xfrm>
              <a:off x="646" y="928"/>
              <a:ext cx="201" cy="302"/>
            </a:xfrm>
            <a:custGeom>
              <a:avLst/>
              <a:gdLst>
                <a:gd name="T0" fmla="*/ 42 w 84"/>
                <a:gd name="T1" fmla="*/ 0 h 126"/>
                <a:gd name="T2" fmla="*/ 0 w 84"/>
                <a:gd name="T3" fmla="*/ 42 h 126"/>
                <a:gd name="T4" fmla="*/ 27 w 84"/>
                <a:gd name="T5" fmla="*/ 107 h 126"/>
                <a:gd name="T6" fmla="*/ 35 w 84"/>
                <a:gd name="T7" fmla="*/ 120 h 126"/>
                <a:gd name="T8" fmla="*/ 36 w 84"/>
                <a:gd name="T9" fmla="*/ 122 h 126"/>
                <a:gd name="T10" fmla="*/ 42 w 84"/>
                <a:gd name="T11" fmla="*/ 126 h 126"/>
                <a:gd name="T12" fmla="*/ 48 w 84"/>
                <a:gd name="T13" fmla="*/ 122 h 126"/>
                <a:gd name="T14" fmla="*/ 50 w 84"/>
                <a:gd name="T15" fmla="*/ 120 h 126"/>
                <a:gd name="T16" fmla="*/ 57 w 84"/>
                <a:gd name="T17" fmla="*/ 107 h 126"/>
                <a:gd name="T18" fmla="*/ 84 w 84"/>
                <a:gd name="T19" fmla="*/ 42 h 126"/>
                <a:gd name="T20" fmla="*/ 42 w 84"/>
                <a:gd name="T21" fmla="*/ 0 h 126"/>
                <a:gd name="T22" fmla="*/ 50 w 84"/>
                <a:gd name="T23" fmla="*/ 103 h 126"/>
                <a:gd name="T24" fmla="*/ 43 w 84"/>
                <a:gd name="T25" fmla="*/ 115 h 126"/>
                <a:gd name="T26" fmla="*/ 42 w 84"/>
                <a:gd name="T27" fmla="*/ 116 h 126"/>
                <a:gd name="T28" fmla="*/ 41 w 84"/>
                <a:gd name="T29" fmla="*/ 115 h 126"/>
                <a:gd name="T30" fmla="*/ 34 w 84"/>
                <a:gd name="T31" fmla="*/ 103 h 126"/>
                <a:gd name="T32" fmla="*/ 8 w 84"/>
                <a:gd name="T33" fmla="*/ 42 h 126"/>
                <a:gd name="T34" fmla="*/ 42 w 84"/>
                <a:gd name="T35" fmla="*/ 8 h 126"/>
                <a:gd name="T36" fmla="*/ 76 w 84"/>
                <a:gd name="T37" fmla="*/ 42 h 126"/>
                <a:gd name="T38" fmla="*/ 50 w 84"/>
                <a:gd name="T39" fmla="*/ 10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26">
                  <a:moveTo>
                    <a:pt x="42" y="0"/>
                  </a:moveTo>
                  <a:cubicBezTo>
                    <a:pt x="19" y="0"/>
                    <a:pt x="0" y="19"/>
                    <a:pt x="0" y="42"/>
                  </a:cubicBezTo>
                  <a:cubicBezTo>
                    <a:pt x="0" y="55"/>
                    <a:pt x="9" y="76"/>
                    <a:pt x="27" y="107"/>
                  </a:cubicBezTo>
                  <a:cubicBezTo>
                    <a:pt x="31" y="114"/>
                    <a:pt x="35" y="119"/>
                    <a:pt x="35" y="120"/>
                  </a:cubicBezTo>
                  <a:cubicBezTo>
                    <a:pt x="36" y="122"/>
                    <a:pt x="36" y="122"/>
                    <a:pt x="36" y="122"/>
                  </a:cubicBezTo>
                  <a:cubicBezTo>
                    <a:pt x="38" y="124"/>
                    <a:pt x="40" y="126"/>
                    <a:pt x="42" y="126"/>
                  </a:cubicBezTo>
                  <a:cubicBezTo>
                    <a:pt x="44" y="126"/>
                    <a:pt x="46" y="124"/>
                    <a:pt x="48" y="122"/>
                  </a:cubicBezTo>
                  <a:cubicBezTo>
                    <a:pt x="50" y="120"/>
                    <a:pt x="50" y="120"/>
                    <a:pt x="50" y="120"/>
                  </a:cubicBezTo>
                  <a:cubicBezTo>
                    <a:pt x="50" y="119"/>
                    <a:pt x="53" y="114"/>
                    <a:pt x="57" y="107"/>
                  </a:cubicBezTo>
                  <a:cubicBezTo>
                    <a:pt x="75" y="77"/>
                    <a:pt x="84" y="55"/>
                    <a:pt x="84" y="42"/>
                  </a:cubicBezTo>
                  <a:cubicBezTo>
                    <a:pt x="84" y="19"/>
                    <a:pt x="65" y="0"/>
                    <a:pt x="42" y="0"/>
                  </a:cubicBezTo>
                  <a:close/>
                  <a:moveTo>
                    <a:pt x="50" y="103"/>
                  </a:moveTo>
                  <a:cubicBezTo>
                    <a:pt x="46" y="110"/>
                    <a:pt x="43" y="115"/>
                    <a:pt x="43" y="115"/>
                  </a:cubicBezTo>
                  <a:cubicBezTo>
                    <a:pt x="42" y="116"/>
                    <a:pt x="42" y="116"/>
                    <a:pt x="42" y="116"/>
                  </a:cubicBezTo>
                  <a:cubicBezTo>
                    <a:pt x="41" y="115"/>
                    <a:pt x="41" y="115"/>
                    <a:pt x="41" y="115"/>
                  </a:cubicBezTo>
                  <a:cubicBezTo>
                    <a:pt x="41" y="115"/>
                    <a:pt x="38" y="110"/>
                    <a:pt x="34" y="103"/>
                  </a:cubicBezTo>
                  <a:cubicBezTo>
                    <a:pt x="13" y="67"/>
                    <a:pt x="8" y="50"/>
                    <a:pt x="8" y="42"/>
                  </a:cubicBezTo>
                  <a:cubicBezTo>
                    <a:pt x="8" y="23"/>
                    <a:pt x="23" y="8"/>
                    <a:pt x="42" y="8"/>
                  </a:cubicBezTo>
                  <a:cubicBezTo>
                    <a:pt x="61" y="8"/>
                    <a:pt x="76" y="23"/>
                    <a:pt x="76" y="42"/>
                  </a:cubicBezTo>
                  <a:cubicBezTo>
                    <a:pt x="76" y="53"/>
                    <a:pt x="67" y="75"/>
                    <a:pt x="5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4" name="Freeform 161">
              <a:extLst>
                <a:ext uri="{FF2B5EF4-FFF2-40B4-BE49-F238E27FC236}">
                  <a16:creationId xmlns:a16="http://schemas.microsoft.com/office/drawing/2014/main" xmlns="" id="{EB245030-8091-497D-96B5-F2FD79464636}"/>
                </a:ext>
              </a:extLst>
            </p:cNvPr>
            <p:cNvSpPr>
              <a:spLocks noEditPoints="1"/>
            </p:cNvSpPr>
            <p:nvPr/>
          </p:nvSpPr>
          <p:spPr bwMode="auto">
            <a:xfrm>
              <a:off x="692" y="973"/>
              <a:ext cx="112" cy="113"/>
            </a:xfrm>
            <a:custGeom>
              <a:avLst/>
              <a:gdLst>
                <a:gd name="T0" fmla="*/ 23 w 47"/>
                <a:gd name="T1" fmla="*/ 47 h 47"/>
                <a:gd name="T2" fmla="*/ 0 w 47"/>
                <a:gd name="T3" fmla="*/ 24 h 47"/>
                <a:gd name="T4" fmla="*/ 23 w 47"/>
                <a:gd name="T5" fmla="*/ 0 h 47"/>
                <a:gd name="T6" fmla="*/ 47 w 47"/>
                <a:gd name="T7" fmla="*/ 24 h 47"/>
                <a:gd name="T8" fmla="*/ 23 w 47"/>
                <a:gd name="T9" fmla="*/ 47 h 47"/>
                <a:gd name="T10" fmla="*/ 23 w 47"/>
                <a:gd name="T11" fmla="*/ 8 h 47"/>
                <a:gd name="T12" fmla="*/ 8 w 47"/>
                <a:gd name="T13" fmla="*/ 24 h 47"/>
                <a:gd name="T14" fmla="*/ 23 w 47"/>
                <a:gd name="T15" fmla="*/ 39 h 47"/>
                <a:gd name="T16" fmla="*/ 39 w 47"/>
                <a:gd name="T17" fmla="*/ 24 h 47"/>
                <a:gd name="T18" fmla="*/ 23 w 47"/>
                <a:gd name="T1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3" y="47"/>
                  </a:moveTo>
                  <a:cubicBezTo>
                    <a:pt x="10" y="47"/>
                    <a:pt x="0" y="37"/>
                    <a:pt x="0" y="24"/>
                  </a:cubicBezTo>
                  <a:cubicBezTo>
                    <a:pt x="0" y="11"/>
                    <a:pt x="10" y="0"/>
                    <a:pt x="23" y="0"/>
                  </a:cubicBezTo>
                  <a:cubicBezTo>
                    <a:pt x="36" y="0"/>
                    <a:pt x="47" y="11"/>
                    <a:pt x="47" y="24"/>
                  </a:cubicBezTo>
                  <a:cubicBezTo>
                    <a:pt x="47" y="37"/>
                    <a:pt x="36" y="47"/>
                    <a:pt x="23" y="47"/>
                  </a:cubicBezTo>
                  <a:close/>
                  <a:moveTo>
                    <a:pt x="23" y="8"/>
                  </a:moveTo>
                  <a:cubicBezTo>
                    <a:pt x="15" y="8"/>
                    <a:pt x="8" y="15"/>
                    <a:pt x="8" y="24"/>
                  </a:cubicBezTo>
                  <a:cubicBezTo>
                    <a:pt x="8" y="32"/>
                    <a:pt x="15" y="39"/>
                    <a:pt x="23" y="39"/>
                  </a:cubicBezTo>
                  <a:cubicBezTo>
                    <a:pt x="32" y="39"/>
                    <a:pt x="39" y="32"/>
                    <a:pt x="39" y="24"/>
                  </a:cubicBezTo>
                  <a:cubicBezTo>
                    <a:pt x="39" y="15"/>
                    <a:pt x="32" y="8"/>
                    <a:pt x="2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75" name="Rectangle 74">
            <a:extLst>
              <a:ext uri="{FF2B5EF4-FFF2-40B4-BE49-F238E27FC236}">
                <a16:creationId xmlns:a16="http://schemas.microsoft.com/office/drawing/2014/main" xmlns="" id="{03D0AC9F-1C42-4825-9A6D-1B5397D77358}"/>
              </a:ext>
            </a:extLst>
          </p:cNvPr>
          <p:cNvSpPr/>
          <p:nvPr/>
        </p:nvSpPr>
        <p:spPr bwMode="ltGray">
          <a:xfrm>
            <a:off x="9076994" y="2413917"/>
            <a:ext cx="2419373"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r>
              <a:rPr lang="en-GB" sz="1300" dirty="0">
                <a:solidFill>
                  <a:srgbClr val="232A52"/>
                </a:solidFill>
              </a:rPr>
              <a:t>16-34 unmarried no children</a:t>
            </a:r>
          </a:p>
        </p:txBody>
      </p:sp>
      <p:sp>
        <p:nvSpPr>
          <p:cNvPr id="77" name="Rectangle 76">
            <a:extLst>
              <a:ext uri="{FF2B5EF4-FFF2-40B4-BE49-F238E27FC236}">
                <a16:creationId xmlns:a16="http://schemas.microsoft.com/office/drawing/2014/main" xmlns="" id="{17D79D72-8BE1-4085-BD44-BAC3B9026EF8}"/>
              </a:ext>
            </a:extLst>
          </p:cNvPr>
          <p:cNvSpPr/>
          <p:nvPr/>
        </p:nvSpPr>
        <p:spPr bwMode="ltGray">
          <a:xfrm>
            <a:off x="8814614" y="2959688"/>
            <a:ext cx="2593017"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pPr>
              <a:lnSpc>
                <a:spcPct val="90000"/>
              </a:lnSpc>
            </a:pPr>
            <a:r>
              <a:rPr lang="en-GB" sz="1300" dirty="0">
                <a:solidFill>
                  <a:srgbClr val="35407C"/>
                </a:solidFill>
              </a:rPr>
              <a:t>16-34 married no children</a:t>
            </a:r>
          </a:p>
        </p:txBody>
      </p:sp>
      <p:sp>
        <p:nvSpPr>
          <p:cNvPr id="78" name="Rectangle 77">
            <a:extLst>
              <a:ext uri="{FF2B5EF4-FFF2-40B4-BE49-F238E27FC236}">
                <a16:creationId xmlns:a16="http://schemas.microsoft.com/office/drawing/2014/main" xmlns="" id="{5360EFB5-2505-4FA9-85BD-402EBE4F5F04}"/>
              </a:ext>
            </a:extLst>
          </p:cNvPr>
          <p:cNvSpPr/>
          <p:nvPr/>
        </p:nvSpPr>
        <p:spPr bwMode="ltGray">
          <a:xfrm>
            <a:off x="9076994" y="3505459"/>
            <a:ext cx="2419373"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r>
              <a:rPr lang="en-GB" sz="1300" dirty="0">
                <a:solidFill>
                  <a:srgbClr val="4655A5"/>
                </a:solidFill>
              </a:rPr>
              <a:t>16-34 with children</a:t>
            </a:r>
          </a:p>
        </p:txBody>
      </p:sp>
      <p:sp>
        <p:nvSpPr>
          <p:cNvPr id="79" name="Rectangle 78">
            <a:extLst>
              <a:ext uri="{FF2B5EF4-FFF2-40B4-BE49-F238E27FC236}">
                <a16:creationId xmlns:a16="http://schemas.microsoft.com/office/drawing/2014/main" xmlns="" id="{F101BFA9-EFCC-4A4E-8402-D0A3F82EC003}"/>
              </a:ext>
            </a:extLst>
          </p:cNvPr>
          <p:cNvSpPr/>
          <p:nvPr/>
        </p:nvSpPr>
        <p:spPr bwMode="ltGray">
          <a:xfrm>
            <a:off x="9898139" y="4051230"/>
            <a:ext cx="2419373"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r>
              <a:rPr lang="en-GB" sz="1300" dirty="0">
                <a:solidFill>
                  <a:srgbClr val="6F7DC3"/>
                </a:solidFill>
              </a:rPr>
              <a:t>35-54 no children</a:t>
            </a:r>
          </a:p>
        </p:txBody>
      </p:sp>
      <p:sp>
        <p:nvSpPr>
          <p:cNvPr id="80" name="Rectangle 79">
            <a:extLst>
              <a:ext uri="{FF2B5EF4-FFF2-40B4-BE49-F238E27FC236}">
                <a16:creationId xmlns:a16="http://schemas.microsoft.com/office/drawing/2014/main" xmlns="" id="{83A33938-12D2-4962-A902-E2DCE33A94CB}"/>
              </a:ext>
            </a:extLst>
          </p:cNvPr>
          <p:cNvSpPr/>
          <p:nvPr/>
        </p:nvSpPr>
        <p:spPr bwMode="ltGray">
          <a:xfrm>
            <a:off x="10206818" y="4597001"/>
            <a:ext cx="2419373"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r>
              <a:rPr lang="en-GB" sz="1300" dirty="0">
                <a:solidFill>
                  <a:srgbClr val="8B96CE"/>
                </a:solidFill>
              </a:rPr>
              <a:t>35-54 with children	</a:t>
            </a:r>
          </a:p>
        </p:txBody>
      </p:sp>
      <p:cxnSp>
        <p:nvCxnSpPr>
          <p:cNvPr id="82" name="Straight Connector 81">
            <a:extLst>
              <a:ext uri="{FF2B5EF4-FFF2-40B4-BE49-F238E27FC236}">
                <a16:creationId xmlns:a16="http://schemas.microsoft.com/office/drawing/2014/main" xmlns="" id="{2A234586-6B5A-4268-AAF6-22FDF2DD061C}"/>
              </a:ext>
            </a:extLst>
          </p:cNvPr>
          <p:cNvCxnSpPr>
            <a:cxnSpLocks/>
          </p:cNvCxnSpPr>
          <p:nvPr/>
        </p:nvCxnSpPr>
        <p:spPr>
          <a:xfrm>
            <a:off x="5829275" y="2457374"/>
            <a:ext cx="0" cy="2772000"/>
          </a:xfrm>
          <a:prstGeom prst="line">
            <a:avLst/>
          </a:prstGeom>
          <a:ln w="127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nvGrpSpPr>
          <p:cNvPr id="380" name="Group 379">
            <a:extLst>
              <a:ext uri="{FF2B5EF4-FFF2-40B4-BE49-F238E27FC236}">
                <a16:creationId xmlns:a16="http://schemas.microsoft.com/office/drawing/2014/main" xmlns="" id="{D4969829-97C4-4CBB-B809-030B74C9E37F}"/>
              </a:ext>
            </a:extLst>
          </p:cNvPr>
          <p:cNvGrpSpPr>
            <a:grpSpLocks noChangeAspect="1"/>
          </p:cNvGrpSpPr>
          <p:nvPr/>
        </p:nvGrpSpPr>
        <p:grpSpPr>
          <a:xfrm>
            <a:off x="2769722" y="4176496"/>
            <a:ext cx="376745" cy="324000"/>
            <a:chOff x="2921000" y="698500"/>
            <a:chExt cx="6350000" cy="5461001"/>
          </a:xfrm>
          <a:solidFill>
            <a:srgbClr val="6372BD"/>
          </a:solidFill>
        </p:grpSpPr>
        <p:sp>
          <p:nvSpPr>
            <p:cNvPr id="381" name="Freeform 49">
              <a:extLst>
                <a:ext uri="{FF2B5EF4-FFF2-40B4-BE49-F238E27FC236}">
                  <a16:creationId xmlns:a16="http://schemas.microsoft.com/office/drawing/2014/main" xmlns="" id="{71D04651-8720-4E0F-B7C4-85B9782A46CC}"/>
                </a:ext>
              </a:extLst>
            </p:cNvPr>
            <p:cNvSpPr>
              <a:spLocks noEditPoints="1"/>
            </p:cNvSpPr>
            <p:nvPr/>
          </p:nvSpPr>
          <p:spPr bwMode="auto">
            <a:xfrm>
              <a:off x="2921000" y="2147888"/>
              <a:ext cx="2447925" cy="3998913"/>
            </a:xfrm>
            <a:custGeom>
              <a:avLst/>
              <a:gdLst>
                <a:gd name="T0" fmla="*/ 1286 w 1542"/>
                <a:gd name="T1" fmla="*/ 170 h 2519"/>
                <a:gd name="T2" fmla="*/ 1272 w 1542"/>
                <a:gd name="T3" fmla="*/ 140 h 2519"/>
                <a:gd name="T4" fmla="*/ 1258 w 1542"/>
                <a:gd name="T5" fmla="*/ 126 h 2519"/>
                <a:gd name="T6" fmla="*/ 1192 w 1542"/>
                <a:gd name="T7" fmla="*/ 84 h 2519"/>
                <a:gd name="T8" fmla="*/ 1076 w 1542"/>
                <a:gd name="T9" fmla="*/ 38 h 2519"/>
                <a:gd name="T10" fmla="*/ 978 w 1542"/>
                <a:gd name="T11" fmla="*/ 16 h 2519"/>
                <a:gd name="T12" fmla="*/ 886 w 1542"/>
                <a:gd name="T13" fmla="*/ 6 h 2519"/>
                <a:gd name="T14" fmla="*/ 770 w 1542"/>
                <a:gd name="T15" fmla="*/ 0 h 2519"/>
                <a:gd name="T16" fmla="*/ 596 w 1542"/>
                <a:gd name="T17" fmla="*/ 10 h 2519"/>
                <a:gd name="T18" fmla="*/ 528 w 1542"/>
                <a:gd name="T19" fmla="*/ 22 h 2519"/>
                <a:gd name="T20" fmla="*/ 438 w 1542"/>
                <a:gd name="T21" fmla="*/ 46 h 2519"/>
                <a:gd name="T22" fmla="*/ 320 w 1542"/>
                <a:gd name="T23" fmla="*/ 100 h 2519"/>
                <a:gd name="T24" fmla="*/ 278 w 1542"/>
                <a:gd name="T25" fmla="*/ 132 h 2519"/>
                <a:gd name="T26" fmla="*/ 260 w 1542"/>
                <a:gd name="T27" fmla="*/ 160 h 2519"/>
                <a:gd name="T28" fmla="*/ 2 w 1542"/>
                <a:gd name="T29" fmla="*/ 1334 h 2519"/>
                <a:gd name="T30" fmla="*/ 10 w 1542"/>
                <a:gd name="T31" fmla="*/ 1388 h 2519"/>
                <a:gd name="T32" fmla="*/ 34 w 1542"/>
                <a:gd name="T33" fmla="*/ 1416 h 2519"/>
                <a:gd name="T34" fmla="*/ 88 w 1542"/>
                <a:gd name="T35" fmla="*/ 1450 h 2519"/>
                <a:gd name="T36" fmla="*/ 162 w 1542"/>
                <a:gd name="T37" fmla="*/ 1468 h 2519"/>
                <a:gd name="T38" fmla="*/ 206 w 1542"/>
                <a:gd name="T39" fmla="*/ 1466 h 2519"/>
                <a:gd name="T40" fmla="*/ 468 w 1542"/>
                <a:gd name="T41" fmla="*/ 2459 h 2519"/>
                <a:gd name="T42" fmla="*/ 478 w 1542"/>
                <a:gd name="T43" fmla="*/ 2483 h 2519"/>
                <a:gd name="T44" fmla="*/ 506 w 1542"/>
                <a:gd name="T45" fmla="*/ 2509 h 2519"/>
                <a:gd name="T46" fmla="*/ 542 w 1542"/>
                <a:gd name="T47" fmla="*/ 2519 h 2519"/>
                <a:gd name="T48" fmla="*/ 1012 w 1542"/>
                <a:gd name="T49" fmla="*/ 2517 h 2519"/>
                <a:gd name="T50" fmla="*/ 1048 w 1542"/>
                <a:gd name="T51" fmla="*/ 2501 h 2519"/>
                <a:gd name="T52" fmla="*/ 1070 w 1542"/>
                <a:gd name="T53" fmla="*/ 2471 h 2519"/>
                <a:gd name="T54" fmla="*/ 1310 w 1542"/>
                <a:gd name="T55" fmla="*/ 1462 h 2519"/>
                <a:gd name="T56" fmla="*/ 1362 w 1542"/>
                <a:gd name="T57" fmla="*/ 1468 h 2519"/>
                <a:gd name="T58" fmla="*/ 1398 w 1542"/>
                <a:gd name="T59" fmla="*/ 1466 h 2519"/>
                <a:gd name="T60" fmla="*/ 1476 w 1542"/>
                <a:gd name="T61" fmla="*/ 1438 h 2519"/>
                <a:gd name="T62" fmla="*/ 1522 w 1542"/>
                <a:gd name="T63" fmla="*/ 1402 h 2519"/>
                <a:gd name="T64" fmla="*/ 1540 w 1542"/>
                <a:gd name="T65" fmla="*/ 1370 h 2519"/>
                <a:gd name="T66" fmla="*/ 1540 w 1542"/>
                <a:gd name="T67" fmla="*/ 1334 h 2519"/>
                <a:gd name="T68" fmla="*/ 1362 w 1542"/>
                <a:gd name="T69" fmla="*/ 1316 h 2519"/>
                <a:gd name="T70" fmla="*/ 1308 w 1542"/>
                <a:gd name="T71" fmla="*/ 1300 h 2519"/>
                <a:gd name="T72" fmla="*/ 1278 w 1542"/>
                <a:gd name="T73" fmla="*/ 1282 h 2519"/>
                <a:gd name="T74" fmla="*/ 1246 w 1542"/>
                <a:gd name="T75" fmla="*/ 1274 h 2519"/>
                <a:gd name="T76" fmla="*/ 1218 w 1542"/>
                <a:gd name="T77" fmla="*/ 1280 h 2519"/>
                <a:gd name="T78" fmla="*/ 1188 w 1542"/>
                <a:gd name="T79" fmla="*/ 1302 h 2519"/>
                <a:gd name="T80" fmla="*/ 938 w 1542"/>
                <a:gd name="T81" fmla="*/ 2365 h 2519"/>
                <a:gd name="T82" fmla="*/ 370 w 1542"/>
                <a:gd name="T83" fmla="*/ 1334 h 2519"/>
                <a:gd name="T84" fmla="*/ 342 w 1542"/>
                <a:gd name="T85" fmla="*/ 1288 h 2519"/>
                <a:gd name="T86" fmla="*/ 310 w 1542"/>
                <a:gd name="T87" fmla="*/ 1276 h 2519"/>
                <a:gd name="T88" fmla="*/ 286 w 1542"/>
                <a:gd name="T89" fmla="*/ 1276 h 2519"/>
                <a:gd name="T90" fmla="*/ 254 w 1542"/>
                <a:gd name="T91" fmla="*/ 1288 h 2519"/>
                <a:gd name="T92" fmla="*/ 214 w 1542"/>
                <a:gd name="T93" fmla="*/ 1308 h 2519"/>
                <a:gd name="T94" fmla="*/ 162 w 1542"/>
                <a:gd name="T95" fmla="*/ 1316 h 2519"/>
                <a:gd name="T96" fmla="*/ 404 w 1542"/>
                <a:gd name="T97" fmla="*/ 228 h 2519"/>
                <a:gd name="T98" fmla="*/ 478 w 1542"/>
                <a:gd name="T99" fmla="*/ 194 h 2519"/>
                <a:gd name="T100" fmla="*/ 624 w 1542"/>
                <a:gd name="T101" fmla="*/ 162 h 2519"/>
                <a:gd name="T102" fmla="*/ 764 w 1542"/>
                <a:gd name="T103" fmla="*/ 152 h 2519"/>
                <a:gd name="T104" fmla="*/ 816 w 1542"/>
                <a:gd name="T105" fmla="*/ 154 h 2519"/>
                <a:gd name="T106" fmla="*/ 974 w 1542"/>
                <a:gd name="T107" fmla="*/ 170 h 2519"/>
                <a:gd name="T108" fmla="*/ 1096 w 1542"/>
                <a:gd name="T109" fmla="*/ 206 h 2519"/>
                <a:gd name="T110" fmla="*/ 1142 w 1542"/>
                <a:gd name="T111" fmla="*/ 23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2" h="2519">
                  <a:moveTo>
                    <a:pt x="1540" y="1334"/>
                  </a:moveTo>
                  <a:lnTo>
                    <a:pt x="1286" y="170"/>
                  </a:lnTo>
                  <a:lnTo>
                    <a:pt x="1286" y="170"/>
                  </a:lnTo>
                  <a:lnTo>
                    <a:pt x="1282" y="160"/>
                  </a:lnTo>
                  <a:lnTo>
                    <a:pt x="1278" y="150"/>
                  </a:lnTo>
                  <a:lnTo>
                    <a:pt x="1272" y="140"/>
                  </a:lnTo>
                  <a:lnTo>
                    <a:pt x="1264" y="132"/>
                  </a:lnTo>
                  <a:lnTo>
                    <a:pt x="1264" y="132"/>
                  </a:lnTo>
                  <a:lnTo>
                    <a:pt x="1258" y="126"/>
                  </a:lnTo>
                  <a:lnTo>
                    <a:pt x="1244" y="116"/>
                  </a:lnTo>
                  <a:lnTo>
                    <a:pt x="1222" y="100"/>
                  </a:lnTo>
                  <a:lnTo>
                    <a:pt x="1192" y="84"/>
                  </a:lnTo>
                  <a:lnTo>
                    <a:pt x="1152" y="66"/>
                  </a:lnTo>
                  <a:lnTo>
                    <a:pt x="1104" y="46"/>
                  </a:lnTo>
                  <a:lnTo>
                    <a:pt x="1076" y="38"/>
                  </a:lnTo>
                  <a:lnTo>
                    <a:pt x="1046" y="30"/>
                  </a:lnTo>
                  <a:lnTo>
                    <a:pt x="1014" y="22"/>
                  </a:lnTo>
                  <a:lnTo>
                    <a:pt x="978" y="16"/>
                  </a:lnTo>
                  <a:lnTo>
                    <a:pt x="946" y="10"/>
                  </a:lnTo>
                  <a:lnTo>
                    <a:pt x="946" y="10"/>
                  </a:lnTo>
                  <a:lnTo>
                    <a:pt x="886" y="6"/>
                  </a:lnTo>
                  <a:lnTo>
                    <a:pt x="828" y="2"/>
                  </a:lnTo>
                  <a:lnTo>
                    <a:pt x="770" y="0"/>
                  </a:lnTo>
                  <a:lnTo>
                    <a:pt x="770" y="0"/>
                  </a:lnTo>
                  <a:lnTo>
                    <a:pt x="712" y="2"/>
                  </a:lnTo>
                  <a:lnTo>
                    <a:pt x="654" y="6"/>
                  </a:lnTo>
                  <a:lnTo>
                    <a:pt x="596" y="10"/>
                  </a:lnTo>
                  <a:lnTo>
                    <a:pt x="564" y="16"/>
                  </a:lnTo>
                  <a:lnTo>
                    <a:pt x="564" y="16"/>
                  </a:lnTo>
                  <a:lnTo>
                    <a:pt x="528" y="22"/>
                  </a:lnTo>
                  <a:lnTo>
                    <a:pt x="496" y="30"/>
                  </a:lnTo>
                  <a:lnTo>
                    <a:pt x="466" y="38"/>
                  </a:lnTo>
                  <a:lnTo>
                    <a:pt x="438" y="46"/>
                  </a:lnTo>
                  <a:lnTo>
                    <a:pt x="390" y="66"/>
                  </a:lnTo>
                  <a:lnTo>
                    <a:pt x="350" y="84"/>
                  </a:lnTo>
                  <a:lnTo>
                    <a:pt x="320" y="100"/>
                  </a:lnTo>
                  <a:lnTo>
                    <a:pt x="298" y="116"/>
                  </a:lnTo>
                  <a:lnTo>
                    <a:pt x="278" y="132"/>
                  </a:lnTo>
                  <a:lnTo>
                    <a:pt x="278" y="132"/>
                  </a:lnTo>
                  <a:lnTo>
                    <a:pt x="270" y="140"/>
                  </a:lnTo>
                  <a:lnTo>
                    <a:pt x="264" y="150"/>
                  </a:lnTo>
                  <a:lnTo>
                    <a:pt x="260" y="160"/>
                  </a:lnTo>
                  <a:lnTo>
                    <a:pt x="256" y="170"/>
                  </a:lnTo>
                  <a:lnTo>
                    <a:pt x="2" y="1334"/>
                  </a:lnTo>
                  <a:lnTo>
                    <a:pt x="2" y="1334"/>
                  </a:lnTo>
                  <a:lnTo>
                    <a:pt x="0" y="1354"/>
                  </a:lnTo>
                  <a:lnTo>
                    <a:pt x="2" y="1370"/>
                  </a:lnTo>
                  <a:lnTo>
                    <a:pt x="10" y="1388"/>
                  </a:lnTo>
                  <a:lnTo>
                    <a:pt x="20" y="1402"/>
                  </a:lnTo>
                  <a:lnTo>
                    <a:pt x="20" y="1402"/>
                  </a:lnTo>
                  <a:lnTo>
                    <a:pt x="34" y="1416"/>
                  </a:lnTo>
                  <a:lnTo>
                    <a:pt x="48" y="1426"/>
                  </a:lnTo>
                  <a:lnTo>
                    <a:pt x="66" y="1438"/>
                  </a:lnTo>
                  <a:lnTo>
                    <a:pt x="88" y="1450"/>
                  </a:lnTo>
                  <a:lnTo>
                    <a:pt x="114" y="1458"/>
                  </a:lnTo>
                  <a:lnTo>
                    <a:pt x="144" y="1466"/>
                  </a:lnTo>
                  <a:lnTo>
                    <a:pt x="162" y="1468"/>
                  </a:lnTo>
                  <a:lnTo>
                    <a:pt x="180" y="1468"/>
                  </a:lnTo>
                  <a:lnTo>
                    <a:pt x="180" y="1468"/>
                  </a:lnTo>
                  <a:lnTo>
                    <a:pt x="206" y="1466"/>
                  </a:lnTo>
                  <a:lnTo>
                    <a:pt x="232" y="1462"/>
                  </a:lnTo>
                  <a:lnTo>
                    <a:pt x="242" y="1460"/>
                  </a:lnTo>
                  <a:lnTo>
                    <a:pt x="468" y="2459"/>
                  </a:lnTo>
                  <a:lnTo>
                    <a:pt x="468" y="2459"/>
                  </a:lnTo>
                  <a:lnTo>
                    <a:pt x="472" y="2471"/>
                  </a:lnTo>
                  <a:lnTo>
                    <a:pt x="478" y="2483"/>
                  </a:lnTo>
                  <a:lnTo>
                    <a:pt x="486" y="2493"/>
                  </a:lnTo>
                  <a:lnTo>
                    <a:pt x="494" y="2501"/>
                  </a:lnTo>
                  <a:lnTo>
                    <a:pt x="506" y="2509"/>
                  </a:lnTo>
                  <a:lnTo>
                    <a:pt x="516" y="2515"/>
                  </a:lnTo>
                  <a:lnTo>
                    <a:pt x="530" y="2517"/>
                  </a:lnTo>
                  <a:lnTo>
                    <a:pt x="542" y="2519"/>
                  </a:lnTo>
                  <a:lnTo>
                    <a:pt x="1000" y="2519"/>
                  </a:lnTo>
                  <a:lnTo>
                    <a:pt x="1000" y="2519"/>
                  </a:lnTo>
                  <a:lnTo>
                    <a:pt x="1012" y="2517"/>
                  </a:lnTo>
                  <a:lnTo>
                    <a:pt x="1026" y="2515"/>
                  </a:lnTo>
                  <a:lnTo>
                    <a:pt x="1036" y="2509"/>
                  </a:lnTo>
                  <a:lnTo>
                    <a:pt x="1048" y="2501"/>
                  </a:lnTo>
                  <a:lnTo>
                    <a:pt x="1056" y="2493"/>
                  </a:lnTo>
                  <a:lnTo>
                    <a:pt x="1064" y="2483"/>
                  </a:lnTo>
                  <a:lnTo>
                    <a:pt x="1070" y="2471"/>
                  </a:lnTo>
                  <a:lnTo>
                    <a:pt x="1074" y="2459"/>
                  </a:lnTo>
                  <a:lnTo>
                    <a:pt x="1298" y="1460"/>
                  </a:lnTo>
                  <a:lnTo>
                    <a:pt x="1310" y="1462"/>
                  </a:lnTo>
                  <a:lnTo>
                    <a:pt x="1310" y="1462"/>
                  </a:lnTo>
                  <a:lnTo>
                    <a:pt x="1336" y="1466"/>
                  </a:lnTo>
                  <a:lnTo>
                    <a:pt x="1362" y="1468"/>
                  </a:lnTo>
                  <a:lnTo>
                    <a:pt x="1362" y="1468"/>
                  </a:lnTo>
                  <a:lnTo>
                    <a:pt x="1380" y="1468"/>
                  </a:lnTo>
                  <a:lnTo>
                    <a:pt x="1398" y="1466"/>
                  </a:lnTo>
                  <a:lnTo>
                    <a:pt x="1428" y="1458"/>
                  </a:lnTo>
                  <a:lnTo>
                    <a:pt x="1454" y="1450"/>
                  </a:lnTo>
                  <a:lnTo>
                    <a:pt x="1476" y="1438"/>
                  </a:lnTo>
                  <a:lnTo>
                    <a:pt x="1494" y="1426"/>
                  </a:lnTo>
                  <a:lnTo>
                    <a:pt x="1508" y="1416"/>
                  </a:lnTo>
                  <a:lnTo>
                    <a:pt x="1522" y="1402"/>
                  </a:lnTo>
                  <a:lnTo>
                    <a:pt x="1522" y="1402"/>
                  </a:lnTo>
                  <a:lnTo>
                    <a:pt x="1532" y="1388"/>
                  </a:lnTo>
                  <a:lnTo>
                    <a:pt x="1540" y="1370"/>
                  </a:lnTo>
                  <a:lnTo>
                    <a:pt x="1542" y="1354"/>
                  </a:lnTo>
                  <a:lnTo>
                    <a:pt x="1540" y="1334"/>
                  </a:lnTo>
                  <a:lnTo>
                    <a:pt x="1540" y="1334"/>
                  </a:lnTo>
                  <a:close/>
                  <a:moveTo>
                    <a:pt x="1376" y="1316"/>
                  </a:moveTo>
                  <a:lnTo>
                    <a:pt x="1362" y="1316"/>
                  </a:lnTo>
                  <a:lnTo>
                    <a:pt x="1362" y="1316"/>
                  </a:lnTo>
                  <a:lnTo>
                    <a:pt x="1346" y="1314"/>
                  </a:lnTo>
                  <a:lnTo>
                    <a:pt x="1328" y="1308"/>
                  </a:lnTo>
                  <a:lnTo>
                    <a:pt x="1308" y="1300"/>
                  </a:lnTo>
                  <a:lnTo>
                    <a:pt x="1288" y="1288"/>
                  </a:lnTo>
                  <a:lnTo>
                    <a:pt x="1288" y="1288"/>
                  </a:lnTo>
                  <a:lnTo>
                    <a:pt x="1278" y="1282"/>
                  </a:lnTo>
                  <a:lnTo>
                    <a:pt x="1268" y="1278"/>
                  </a:lnTo>
                  <a:lnTo>
                    <a:pt x="1256" y="1276"/>
                  </a:lnTo>
                  <a:lnTo>
                    <a:pt x="1246" y="1274"/>
                  </a:lnTo>
                  <a:lnTo>
                    <a:pt x="1246" y="1274"/>
                  </a:lnTo>
                  <a:lnTo>
                    <a:pt x="1232" y="1276"/>
                  </a:lnTo>
                  <a:lnTo>
                    <a:pt x="1218" y="1280"/>
                  </a:lnTo>
                  <a:lnTo>
                    <a:pt x="1218" y="1280"/>
                  </a:lnTo>
                  <a:lnTo>
                    <a:pt x="1200" y="1288"/>
                  </a:lnTo>
                  <a:lnTo>
                    <a:pt x="1188" y="1302"/>
                  </a:lnTo>
                  <a:lnTo>
                    <a:pt x="1178" y="1316"/>
                  </a:lnTo>
                  <a:lnTo>
                    <a:pt x="1170" y="1334"/>
                  </a:lnTo>
                  <a:lnTo>
                    <a:pt x="938" y="2365"/>
                  </a:lnTo>
                  <a:lnTo>
                    <a:pt x="604" y="2365"/>
                  </a:lnTo>
                  <a:lnTo>
                    <a:pt x="370" y="1334"/>
                  </a:lnTo>
                  <a:lnTo>
                    <a:pt x="370" y="1334"/>
                  </a:lnTo>
                  <a:lnTo>
                    <a:pt x="364" y="1316"/>
                  </a:lnTo>
                  <a:lnTo>
                    <a:pt x="354" y="1302"/>
                  </a:lnTo>
                  <a:lnTo>
                    <a:pt x="342" y="1288"/>
                  </a:lnTo>
                  <a:lnTo>
                    <a:pt x="324" y="1280"/>
                  </a:lnTo>
                  <a:lnTo>
                    <a:pt x="324" y="1280"/>
                  </a:lnTo>
                  <a:lnTo>
                    <a:pt x="310" y="1276"/>
                  </a:lnTo>
                  <a:lnTo>
                    <a:pt x="296" y="1274"/>
                  </a:lnTo>
                  <a:lnTo>
                    <a:pt x="296" y="1274"/>
                  </a:lnTo>
                  <a:lnTo>
                    <a:pt x="286" y="1276"/>
                  </a:lnTo>
                  <a:lnTo>
                    <a:pt x="274" y="1278"/>
                  </a:lnTo>
                  <a:lnTo>
                    <a:pt x="264" y="1282"/>
                  </a:lnTo>
                  <a:lnTo>
                    <a:pt x="254" y="1288"/>
                  </a:lnTo>
                  <a:lnTo>
                    <a:pt x="254" y="1288"/>
                  </a:lnTo>
                  <a:lnTo>
                    <a:pt x="234" y="1300"/>
                  </a:lnTo>
                  <a:lnTo>
                    <a:pt x="214" y="1308"/>
                  </a:lnTo>
                  <a:lnTo>
                    <a:pt x="196" y="1314"/>
                  </a:lnTo>
                  <a:lnTo>
                    <a:pt x="176" y="1316"/>
                  </a:lnTo>
                  <a:lnTo>
                    <a:pt x="162" y="1316"/>
                  </a:lnTo>
                  <a:lnTo>
                    <a:pt x="398" y="232"/>
                  </a:lnTo>
                  <a:lnTo>
                    <a:pt x="404" y="228"/>
                  </a:lnTo>
                  <a:lnTo>
                    <a:pt x="404" y="228"/>
                  </a:lnTo>
                  <a:lnTo>
                    <a:pt x="420" y="218"/>
                  </a:lnTo>
                  <a:lnTo>
                    <a:pt x="446" y="208"/>
                  </a:lnTo>
                  <a:lnTo>
                    <a:pt x="478" y="194"/>
                  </a:lnTo>
                  <a:lnTo>
                    <a:pt x="518" y="182"/>
                  </a:lnTo>
                  <a:lnTo>
                    <a:pt x="568" y="170"/>
                  </a:lnTo>
                  <a:lnTo>
                    <a:pt x="624" y="162"/>
                  </a:lnTo>
                  <a:lnTo>
                    <a:pt x="690" y="154"/>
                  </a:lnTo>
                  <a:lnTo>
                    <a:pt x="726" y="154"/>
                  </a:lnTo>
                  <a:lnTo>
                    <a:pt x="764" y="152"/>
                  </a:lnTo>
                  <a:lnTo>
                    <a:pt x="778" y="152"/>
                  </a:lnTo>
                  <a:lnTo>
                    <a:pt x="778" y="152"/>
                  </a:lnTo>
                  <a:lnTo>
                    <a:pt x="816" y="154"/>
                  </a:lnTo>
                  <a:lnTo>
                    <a:pt x="852" y="154"/>
                  </a:lnTo>
                  <a:lnTo>
                    <a:pt x="918" y="162"/>
                  </a:lnTo>
                  <a:lnTo>
                    <a:pt x="974" y="170"/>
                  </a:lnTo>
                  <a:lnTo>
                    <a:pt x="1024" y="182"/>
                  </a:lnTo>
                  <a:lnTo>
                    <a:pt x="1064" y="194"/>
                  </a:lnTo>
                  <a:lnTo>
                    <a:pt x="1096" y="206"/>
                  </a:lnTo>
                  <a:lnTo>
                    <a:pt x="1120" y="218"/>
                  </a:lnTo>
                  <a:lnTo>
                    <a:pt x="1138" y="228"/>
                  </a:lnTo>
                  <a:lnTo>
                    <a:pt x="1142" y="230"/>
                  </a:lnTo>
                  <a:lnTo>
                    <a:pt x="1378" y="1302"/>
                  </a:lnTo>
                  <a:lnTo>
                    <a:pt x="1376" y="13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2" name="Freeform 50">
              <a:extLst>
                <a:ext uri="{FF2B5EF4-FFF2-40B4-BE49-F238E27FC236}">
                  <a16:creationId xmlns:a16="http://schemas.microsoft.com/office/drawing/2014/main" xmlns="" id="{B67FC37F-73DA-46DD-B43E-6A3781814597}"/>
                </a:ext>
              </a:extLst>
            </p:cNvPr>
            <p:cNvSpPr>
              <a:spLocks noEditPoints="1"/>
            </p:cNvSpPr>
            <p:nvPr/>
          </p:nvSpPr>
          <p:spPr bwMode="auto">
            <a:xfrm>
              <a:off x="3530600" y="698500"/>
              <a:ext cx="1228725" cy="1228725"/>
            </a:xfrm>
            <a:custGeom>
              <a:avLst/>
              <a:gdLst>
                <a:gd name="T0" fmla="*/ 426 w 774"/>
                <a:gd name="T1" fmla="*/ 772 h 774"/>
                <a:gd name="T2" fmla="*/ 538 w 774"/>
                <a:gd name="T3" fmla="*/ 742 h 774"/>
                <a:gd name="T4" fmla="*/ 632 w 774"/>
                <a:gd name="T5" fmla="*/ 686 h 774"/>
                <a:gd name="T6" fmla="*/ 708 w 774"/>
                <a:gd name="T7" fmla="*/ 602 h 774"/>
                <a:gd name="T8" fmla="*/ 756 w 774"/>
                <a:gd name="T9" fmla="*/ 502 h 774"/>
                <a:gd name="T10" fmla="*/ 774 w 774"/>
                <a:gd name="T11" fmla="*/ 386 h 774"/>
                <a:gd name="T12" fmla="*/ 766 w 774"/>
                <a:gd name="T13" fmla="*/ 310 h 774"/>
                <a:gd name="T14" fmla="*/ 726 w 774"/>
                <a:gd name="T15" fmla="*/ 202 h 774"/>
                <a:gd name="T16" fmla="*/ 660 w 774"/>
                <a:gd name="T17" fmla="*/ 114 h 774"/>
                <a:gd name="T18" fmla="*/ 572 w 774"/>
                <a:gd name="T19" fmla="*/ 46 h 774"/>
                <a:gd name="T20" fmla="*/ 464 w 774"/>
                <a:gd name="T21" fmla="*/ 8 h 774"/>
                <a:gd name="T22" fmla="*/ 386 w 774"/>
                <a:gd name="T23" fmla="*/ 0 h 774"/>
                <a:gd name="T24" fmla="*/ 272 w 774"/>
                <a:gd name="T25" fmla="*/ 18 h 774"/>
                <a:gd name="T26" fmla="*/ 170 w 774"/>
                <a:gd name="T27" fmla="*/ 66 h 774"/>
                <a:gd name="T28" fmla="*/ 88 w 774"/>
                <a:gd name="T29" fmla="*/ 142 h 774"/>
                <a:gd name="T30" fmla="*/ 30 w 774"/>
                <a:gd name="T31" fmla="*/ 236 h 774"/>
                <a:gd name="T32" fmla="*/ 2 w 774"/>
                <a:gd name="T33" fmla="*/ 348 h 774"/>
                <a:gd name="T34" fmla="*/ 2 w 774"/>
                <a:gd name="T35" fmla="*/ 426 h 774"/>
                <a:gd name="T36" fmla="*/ 30 w 774"/>
                <a:gd name="T37" fmla="*/ 538 h 774"/>
                <a:gd name="T38" fmla="*/ 88 w 774"/>
                <a:gd name="T39" fmla="*/ 632 h 774"/>
                <a:gd name="T40" fmla="*/ 170 w 774"/>
                <a:gd name="T41" fmla="*/ 708 h 774"/>
                <a:gd name="T42" fmla="*/ 272 w 774"/>
                <a:gd name="T43" fmla="*/ 756 h 774"/>
                <a:gd name="T44" fmla="*/ 386 w 774"/>
                <a:gd name="T45" fmla="*/ 774 h 774"/>
                <a:gd name="T46" fmla="*/ 386 w 774"/>
                <a:gd name="T47" fmla="*/ 204 h 774"/>
                <a:gd name="T48" fmla="*/ 442 w 774"/>
                <a:gd name="T49" fmla="*/ 212 h 774"/>
                <a:gd name="T50" fmla="*/ 488 w 774"/>
                <a:gd name="T51" fmla="*/ 236 h 774"/>
                <a:gd name="T52" fmla="*/ 528 w 774"/>
                <a:gd name="T53" fmla="*/ 270 h 774"/>
                <a:gd name="T54" fmla="*/ 554 w 774"/>
                <a:gd name="T55" fmla="*/ 316 h 774"/>
                <a:gd name="T56" fmla="*/ 568 w 774"/>
                <a:gd name="T57" fmla="*/ 368 h 774"/>
                <a:gd name="T58" fmla="*/ 568 w 774"/>
                <a:gd name="T59" fmla="*/ 406 h 774"/>
                <a:gd name="T60" fmla="*/ 554 w 774"/>
                <a:gd name="T61" fmla="*/ 458 h 774"/>
                <a:gd name="T62" fmla="*/ 528 w 774"/>
                <a:gd name="T63" fmla="*/ 502 h 774"/>
                <a:gd name="T64" fmla="*/ 488 w 774"/>
                <a:gd name="T65" fmla="*/ 538 h 774"/>
                <a:gd name="T66" fmla="*/ 442 w 774"/>
                <a:gd name="T67" fmla="*/ 560 h 774"/>
                <a:gd name="T68" fmla="*/ 386 w 774"/>
                <a:gd name="T69" fmla="*/ 570 h 774"/>
                <a:gd name="T70" fmla="*/ 350 w 774"/>
                <a:gd name="T71" fmla="*/ 566 h 774"/>
                <a:gd name="T72" fmla="*/ 300 w 774"/>
                <a:gd name="T73" fmla="*/ 546 h 774"/>
                <a:gd name="T74" fmla="*/ 258 w 774"/>
                <a:gd name="T75" fmla="*/ 516 h 774"/>
                <a:gd name="T76" fmla="*/ 226 w 774"/>
                <a:gd name="T77" fmla="*/ 474 h 774"/>
                <a:gd name="T78" fmla="*/ 208 w 774"/>
                <a:gd name="T79" fmla="*/ 424 h 774"/>
                <a:gd name="T80" fmla="*/ 204 w 774"/>
                <a:gd name="T81" fmla="*/ 386 h 774"/>
                <a:gd name="T82" fmla="*/ 212 w 774"/>
                <a:gd name="T83" fmla="*/ 332 h 774"/>
                <a:gd name="T84" fmla="*/ 236 w 774"/>
                <a:gd name="T85" fmla="*/ 284 h 774"/>
                <a:gd name="T86" fmla="*/ 272 w 774"/>
                <a:gd name="T87" fmla="*/ 246 h 774"/>
                <a:gd name="T88" fmla="*/ 316 w 774"/>
                <a:gd name="T89" fmla="*/ 218 h 774"/>
                <a:gd name="T90" fmla="*/ 368 w 774"/>
                <a:gd name="T91" fmla="*/ 20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4" h="774">
                  <a:moveTo>
                    <a:pt x="386" y="774"/>
                  </a:moveTo>
                  <a:lnTo>
                    <a:pt x="386" y="774"/>
                  </a:lnTo>
                  <a:lnTo>
                    <a:pt x="426" y="772"/>
                  </a:lnTo>
                  <a:lnTo>
                    <a:pt x="464" y="766"/>
                  </a:lnTo>
                  <a:lnTo>
                    <a:pt x="502" y="756"/>
                  </a:lnTo>
                  <a:lnTo>
                    <a:pt x="538" y="742"/>
                  </a:lnTo>
                  <a:lnTo>
                    <a:pt x="572" y="726"/>
                  </a:lnTo>
                  <a:lnTo>
                    <a:pt x="602" y="708"/>
                  </a:lnTo>
                  <a:lnTo>
                    <a:pt x="632" y="686"/>
                  </a:lnTo>
                  <a:lnTo>
                    <a:pt x="660" y="660"/>
                  </a:lnTo>
                  <a:lnTo>
                    <a:pt x="686" y="632"/>
                  </a:lnTo>
                  <a:lnTo>
                    <a:pt x="708" y="602"/>
                  </a:lnTo>
                  <a:lnTo>
                    <a:pt x="726" y="570"/>
                  </a:lnTo>
                  <a:lnTo>
                    <a:pt x="744" y="538"/>
                  </a:lnTo>
                  <a:lnTo>
                    <a:pt x="756" y="502"/>
                  </a:lnTo>
                  <a:lnTo>
                    <a:pt x="766" y="464"/>
                  </a:lnTo>
                  <a:lnTo>
                    <a:pt x="772" y="426"/>
                  </a:lnTo>
                  <a:lnTo>
                    <a:pt x="774" y="386"/>
                  </a:lnTo>
                  <a:lnTo>
                    <a:pt x="774" y="386"/>
                  </a:lnTo>
                  <a:lnTo>
                    <a:pt x="772" y="348"/>
                  </a:lnTo>
                  <a:lnTo>
                    <a:pt x="766" y="310"/>
                  </a:lnTo>
                  <a:lnTo>
                    <a:pt x="756" y="272"/>
                  </a:lnTo>
                  <a:lnTo>
                    <a:pt x="744" y="236"/>
                  </a:lnTo>
                  <a:lnTo>
                    <a:pt x="726" y="202"/>
                  </a:lnTo>
                  <a:lnTo>
                    <a:pt x="708" y="170"/>
                  </a:lnTo>
                  <a:lnTo>
                    <a:pt x="686" y="142"/>
                  </a:lnTo>
                  <a:lnTo>
                    <a:pt x="660" y="114"/>
                  </a:lnTo>
                  <a:lnTo>
                    <a:pt x="632" y="88"/>
                  </a:lnTo>
                  <a:lnTo>
                    <a:pt x="602" y="66"/>
                  </a:lnTo>
                  <a:lnTo>
                    <a:pt x="572" y="46"/>
                  </a:lnTo>
                  <a:lnTo>
                    <a:pt x="538" y="30"/>
                  </a:lnTo>
                  <a:lnTo>
                    <a:pt x="502" y="18"/>
                  </a:lnTo>
                  <a:lnTo>
                    <a:pt x="464" y="8"/>
                  </a:lnTo>
                  <a:lnTo>
                    <a:pt x="426" y="2"/>
                  </a:lnTo>
                  <a:lnTo>
                    <a:pt x="386" y="0"/>
                  </a:lnTo>
                  <a:lnTo>
                    <a:pt x="386" y="0"/>
                  </a:lnTo>
                  <a:lnTo>
                    <a:pt x="348" y="2"/>
                  </a:lnTo>
                  <a:lnTo>
                    <a:pt x="310" y="8"/>
                  </a:lnTo>
                  <a:lnTo>
                    <a:pt x="272" y="18"/>
                  </a:lnTo>
                  <a:lnTo>
                    <a:pt x="236" y="30"/>
                  </a:lnTo>
                  <a:lnTo>
                    <a:pt x="202" y="46"/>
                  </a:lnTo>
                  <a:lnTo>
                    <a:pt x="170" y="66"/>
                  </a:lnTo>
                  <a:lnTo>
                    <a:pt x="142" y="88"/>
                  </a:lnTo>
                  <a:lnTo>
                    <a:pt x="114" y="114"/>
                  </a:lnTo>
                  <a:lnTo>
                    <a:pt x="88" y="142"/>
                  </a:lnTo>
                  <a:lnTo>
                    <a:pt x="66" y="170"/>
                  </a:lnTo>
                  <a:lnTo>
                    <a:pt x="48" y="202"/>
                  </a:lnTo>
                  <a:lnTo>
                    <a:pt x="30" y="236"/>
                  </a:lnTo>
                  <a:lnTo>
                    <a:pt x="18" y="272"/>
                  </a:lnTo>
                  <a:lnTo>
                    <a:pt x="8" y="310"/>
                  </a:lnTo>
                  <a:lnTo>
                    <a:pt x="2" y="348"/>
                  </a:lnTo>
                  <a:lnTo>
                    <a:pt x="0" y="386"/>
                  </a:lnTo>
                  <a:lnTo>
                    <a:pt x="0" y="386"/>
                  </a:lnTo>
                  <a:lnTo>
                    <a:pt x="2" y="426"/>
                  </a:lnTo>
                  <a:lnTo>
                    <a:pt x="8" y="464"/>
                  </a:lnTo>
                  <a:lnTo>
                    <a:pt x="18" y="502"/>
                  </a:lnTo>
                  <a:lnTo>
                    <a:pt x="30" y="538"/>
                  </a:lnTo>
                  <a:lnTo>
                    <a:pt x="48" y="570"/>
                  </a:lnTo>
                  <a:lnTo>
                    <a:pt x="66" y="602"/>
                  </a:lnTo>
                  <a:lnTo>
                    <a:pt x="88" y="632"/>
                  </a:lnTo>
                  <a:lnTo>
                    <a:pt x="114" y="660"/>
                  </a:lnTo>
                  <a:lnTo>
                    <a:pt x="142" y="686"/>
                  </a:lnTo>
                  <a:lnTo>
                    <a:pt x="170" y="708"/>
                  </a:lnTo>
                  <a:lnTo>
                    <a:pt x="202" y="726"/>
                  </a:lnTo>
                  <a:lnTo>
                    <a:pt x="236" y="742"/>
                  </a:lnTo>
                  <a:lnTo>
                    <a:pt x="272" y="756"/>
                  </a:lnTo>
                  <a:lnTo>
                    <a:pt x="310" y="766"/>
                  </a:lnTo>
                  <a:lnTo>
                    <a:pt x="348" y="772"/>
                  </a:lnTo>
                  <a:lnTo>
                    <a:pt x="386" y="774"/>
                  </a:lnTo>
                  <a:lnTo>
                    <a:pt x="386" y="774"/>
                  </a:lnTo>
                  <a:close/>
                  <a:moveTo>
                    <a:pt x="386" y="204"/>
                  </a:moveTo>
                  <a:lnTo>
                    <a:pt x="386" y="204"/>
                  </a:lnTo>
                  <a:lnTo>
                    <a:pt x="406" y="206"/>
                  </a:lnTo>
                  <a:lnTo>
                    <a:pt x="424" y="208"/>
                  </a:lnTo>
                  <a:lnTo>
                    <a:pt x="442" y="212"/>
                  </a:lnTo>
                  <a:lnTo>
                    <a:pt x="458" y="218"/>
                  </a:lnTo>
                  <a:lnTo>
                    <a:pt x="474" y="226"/>
                  </a:lnTo>
                  <a:lnTo>
                    <a:pt x="488" y="236"/>
                  </a:lnTo>
                  <a:lnTo>
                    <a:pt x="502" y="246"/>
                  </a:lnTo>
                  <a:lnTo>
                    <a:pt x="516" y="258"/>
                  </a:lnTo>
                  <a:lnTo>
                    <a:pt x="528" y="270"/>
                  </a:lnTo>
                  <a:lnTo>
                    <a:pt x="538" y="284"/>
                  </a:lnTo>
                  <a:lnTo>
                    <a:pt x="548" y="300"/>
                  </a:lnTo>
                  <a:lnTo>
                    <a:pt x="554" y="316"/>
                  </a:lnTo>
                  <a:lnTo>
                    <a:pt x="562" y="332"/>
                  </a:lnTo>
                  <a:lnTo>
                    <a:pt x="566" y="350"/>
                  </a:lnTo>
                  <a:lnTo>
                    <a:pt x="568" y="368"/>
                  </a:lnTo>
                  <a:lnTo>
                    <a:pt x="570" y="386"/>
                  </a:lnTo>
                  <a:lnTo>
                    <a:pt x="570" y="386"/>
                  </a:lnTo>
                  <a:lnTo>
                    <a:pt x="568" y="406"/>
                  </a:lnTo>
                  <a:lnTo>
                    <a:pt x="566" y="424"/>
                  </a:lnTo>
                  <a:lnTo>
                    <a:pt x="562" y="440"/>
                  </a:lnTo>
                  <a:lnTo>
                    <a:pt x="554" y="458"/>
                  </a:lnTo>
                  <a:lnTo>
                    <a:pt x="548" y="474"/>
                  </a:lnTo>
                  <a:lnTo>
                    <a:pt x="538" y="488"/>
                  </a:lnTo>
                  <a:lnTo>
                    <a:pt x="528" y="502"/>
                  </a:lnTo>
                  <a:lnTo>
                    <a:pt x="516" y="516"/>
                  </a:lnTo>
                  <a:lnTo>
                    <a:pt x="502" y="528"/>
                  </a:lnTo>
                  <a:lnTo>
                    <a:pt x="488" y="538"/>
                  </a:lnTo>
                  <a:lnTo>
                    <a:pt x="474" y="546"/>
                  </a:lnTo>
                  <a:lnTo>
                    <a:pt x="458" y="554"/>
                  </a:lnTo>
                  <a:lnTo>
                    <a:pt x="442" y="560"/>
                  </a:lnTo>
                  <a:lnTo>
                    <a:pt x="424" y="566"/>
                  </a:lnTo>
                  <a:lnTo>
                    <a:pt x="406" y="568"/>
                  </a:lnTo>
                  <a:lnTo>
                    <a:pt x="386" y="570"/>
                  </a:lnTo>
                  <a:lnTo>
                    <a:pt x="386" y="570"/>
                  </a:lnTo>
                  <a:lnTo>
                    <a:pt x="368" y="568"/>
                  </a:lnTo>
                  <a:lnTo>
                    <a:pt x="350" y="566"/>
                  </a:lnTo>
                  <a:lnTo>
                    <a:pt x="332" y="560"/>
                  </a:lnTo>
                  <a:lnTo>
                    <a:pt x="316" y="554"/>
                  </a:lnTo>
                  <a:lnTo>
                    <a:pt x="300" y="546"/>
                  </a:lnTo>
                  <a:lnTo>
                    <a:pt x="286" y="538"/>
                  </a:lnTo>
                  <a:lnTo>
                    <a:pt x="272" y="528"/>
                  </a:lnTo>
                  <a:lnTo>
                    <a:pt x="258" y="516"/>
                  </a:lnTo>
                  <a:lnTo>
                    <a:pt x="246" y="502"/>
                  </a:lnTo>
                  <a:lnTo>
                    <a:pt x="236" y="488"/>
                  </a:lnTo>
                  <a:lnTo>
                    <a:pt x="226" y="474"/>
                  </a:lnTo>
                  <a:lnTo>
                    <a:pt x="220" y="458"/>
                  </a:lnTo>
                  <a:lnTo>
                    <a:pt x="212" y="440"/>
                  </a:lnTo>
                  <a:lnTo>
                    <a:pt x="208" y="424"/>
                  </a:lnTo>
                  <a:lnTo>
                    <a:pt x="206" y="406"/>
                  </a:lnTo>
                  <a:lnTo>
                    <a:pt x="204" y="386"/>
                  </a:lnTo>
                  <a:lnTo>
                    <a:pt x="204" y="386"/>
                  </a:lnTo>
                  <a:lnTo>
                    <a:pt x="206" y="368"/>
                  </a:lnTo>
                  <a:lnTo>
                    <a:pt x="208" y="350"/>
                  </a:lnTo>
                  <a:lnTo>
                    <a:pt x="212" y="332"/>
                  </a:lnTo>
                  <a:lnTo>
                    <a:pt x="220" y="316"/>
                  </a:lnTo>
                  <a:lnTo>
                    <a:pt x="226" y="300"/>
                  </a:lnTo>
                  <a:lnTo>
                    <a:pt x="236" y="284"/>
                  </a:lnTo>
                  <a:lnTo>
                    <a:pt x="246" y="270"/>
                  </a:lnTo>
                  <a:lnTo>
                    <a:pt x="258" y="258"/>
                  </a:lnTo>
                  <a:lnTo>
                    <a:pt x="272" y="246"/>
                  </a:lnTo>
                  <a:lnTo>
                    <a:pt x="286" y="236"/>
                  </a:lnTo>
                  <a:lnTo>
                    <a:pt x="300" y="226"/>
                  </a:lnTo>
                  <a:lnTo>
                    <a:pt x="316" y="218"/>
                  </a:lnTo>
                  <a:lnTo>
                    <a:pt x="332" y="212"/>
                  </a:lnTo>
                  <a:lnTo>
                    <a:pt x="350" y="208"/>
                  </a:lnTo>
                  <a:lnTo>
                    <a:pt x="368" y="206"/>
                  </a:lnTo>
                  <a:lnTo>
                    <a:pt x="386" y="204"/>
                  </a:lnTo>
                  <a:lnTo>
                    <a:pt x="386"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3" name="Freeform 51">
              <a:extLst>
                <a:ext uri="{FF2B5EF4-FFF2-40B4-BE49-F238E27FC236}">
                  <a16:creationId xmlns:a16="http://schemas.microsoft.com/office/drawing/2014/main" xmlns="" id="{EE0218C5-DCE4-4713-96EB-6C66092C8F8F}"/>
                </a:ext>
              </a:extLst>
            </p:cNvPr>
            <p:cNvSpPr>
              <a:spLocks noEditPoints="1"/>
            </p:cNvSpPr>
            <p:nvPr/>
          </p:nvSpPr>
          <p:spPr bwMode="auto">
            <a:xfrm>
              <a:off x="5305425" y="4021138"/>
              <a:ext cx="1577975" cy="2138363"/>
            </a:xfrm>
            <a:custGeom>
              <a:avLst/>
              <a:gdLst>
                <a:gd name="T0" fmla="*/ 864 w 994"/>
                <a:gd name="T1" fmla="*/ 174 h 1347"/>
                <a:gd name="T2" fmla="*/ 848 w 994"/>
                <a:gd name="T3" fmla="*/ 132 h 1347"/>
                <a:gd name="T4" fmla="*/ 822 w 994"/>
                <a:gd name="T5" fmla="*/ 96 h 1347"/>
                <a:gd name="T6" fmla="*/ 800 w 994"/>
                <a:gd name="T7" fmla="*/ 80 h 1347"/>
                <a:gd name="T8" fmla="*/ 762 w 994"/>
                <a:gd name="T9" fmla="*/ 56 h 1347"/>
                <a:gd name="T10" fmla="*/ 702 w 994"/>
                <a:gd name="T11" fmla="*/ 30 h 1347"/>
                <a:gd name="T12" fmla="*/ 620 w 994"/>
                <a:gd name="T13" fmla="*/ 10 h 1347"/>
                <a:gd name="T14" fmla="*/ 598 w 994"/>
                <a:gd name="T15" fmla="*/ 6 h 1347"/>
                <a:gd name="T16" fmla="*/ 530 w 994"/>
                <a:gd name="T17" fmla="*/ 0 h 1347"/>
                <a:gd name="T18" fmla="*/ 496 w 994"/>
                <a:gd name="T19" fmla="*/ 0 h 1347"/>
                <a:gd name="T20" fmla="*/ 430 w 994"/>
                <a:gd name="T21" fmla="*/ 4 h 1347"/>
                <a:gd name="T22" fmla="*/ 374 w 994"/>
                <a:gd name="T23" fmla="*/ 10 h 1347"/>
                <a:gd name="T24" fmla="*/ 332 w 994"/>
                <a:gd name="T25" fmla="*/ 20 h 1347"/>
                <a:gd name="T26" fmla="*/ 260 w 994"/>
                <a:gd name="T27" fmla="*/ 42 h 1347"/>
                <a:gd name="T28" fmla="*/ 212 w 994"/>
                <a:gd name="T29" fmla="*/ 68 h 1347"/>
                <a:gd name="T30" fmla="*/ 172 w 994"/>
                <a:gd name="T31" fmla="*/ 98 h 1347"/>
                <a:gd name="T32" fmla="*/ 158 w 994"/>
                <a:gd name="T33" fmla="*/ 114 h 1347"/>
                <a:gd name="T34" fmla="*/ 140 w 994"/>
                <a:gd name="T35" fmla="*/ 148 h 1347"/>
                <a:gd name="T36" fmla="*/ 4 w 994"/>
                <a:gd name="T37" fmla="*/ 619 h 1347"/>
                <a:gd name="T38" fmla="*/ 0 w 994"/>
                <a:gd name="T39" fmla="*/ 635 h 1347"/>
                <a:gd name="T40" fmla="*/ 2 w 994"/>
                <a:gd name="T41" fmla="*/ 671 h 1347"/>
                <a:gd name="T42" fmla="*/ 10 w 994"/>
                <a:gd name="T43" fmla="*/ 705 h 1347"/>
                <a:gd name="T44" fmla="*/ 26 w 994"/>
                <a:gd name="T45" fmla="*/ 735 h 1347"/>
                <a:gd name="T46" fmla="*/ 38 w 994"/>
                <a:gd name="T47" fmla="*/ 749 h 1347"/>
                <a:gd name="T48" fmla="*/ 70 w 994"/>
                <a:gd name="T49" fmla="*/ 777 h 1347"/>
                <a:gd name="T50" fmla="*/ 98 w 994"/>
                <a:gd name="T51" fmla="*/ 793 h 1347"/>
                <a:gd name="T52" fmla="*/ 134 w 994"/>
                <a:gd name="T53" fmla="*/ 807 h 1347"/>
                <a:gd name="T54" fmla="*/ 182 w 994"/>
                <a:gd name="T55" fmla="*/ 1235 h 1347"/>
                <a:gd name="T56" fmla="*/ 190 w 994"/>
                <a:gd name="T57" fmla="*/ 1259 h 1347"/>
                <a:gd name="T58" fmla="*/ 216 w 994"/>
                <a:gd name="T59" fmla="*/ 1299 h 1347"/>
                <a:gd name="T60" fmla="*/ 254 w 994"/>
                <a:gd name="T61" fmla="*/ 1329 h 1347"/>
                <a:gd name="T62" fmla="*/ 300 w 994"/>
                <a:gd name="T63" fmla="*/ 1345 h 1347"/>
                <a:gd name="T64" fmla="*/ 670 w 994"/>
                <a:gd name="T65" fmla="*/ 1347 h 1347"/>
                <a:gd name="T66" fmla="*/ 696 w 994"/>
                <a:gd name="T67" fmla="*/ 1345 h 1347"/>
                <a:gd name="T68" fmla="*/ 742 w 994"/>
                <a:gd name="T69" fmla="*/ 1329 h 1347"/>
                <a:gd name="T70" fmla="*/ 780 w 994"/>
                <a:gd name="T71" fmla="*/ 1299 h 1347"/>
                <a:gd name="T72" fmla="*/ 806 w 994"/>
                <a:gd name="T73" fmla="*/ 1257 h 1347"/>
                <a:gd name="T74" fmla="*/ 862 w 994"/>
                <a:gd name="T75" fmla="*/ 807 h 1347"/>
                <a:gd name="T76" fmla="*/ 892 w 994"/>
                <a:gd name="T77" fmla="*/ 797 h 1347"/>
                <a:gd name="T78" fmla="*/ 940 w 994"/>
                <a:gd name="T79" fmla="*/ 765 h 1347"/>
                <a:gd name="T80" fmla="*/ 958 w 994"/>
                <a:gd name="T81" fmla="*/ 749 h 1347"/>
                <a:gd name="T82" fmla="*/ 978 w 994"/>
                <a:gd name="T83" fmla="*/ 721 h 1347"/>
                <a:gd name="T84" fmla="*/ 990 w 994"/>
                <a:gd name="T85" fmla="*/ 687 h 1347"/>
                <a:gd name="T86" fmla="*/ 994 w 994"/>
                <a:gd name="T87" fmla="*/ 651 h 1347"/>
                <a:gd name="T88" fmla="*/ 990 w 994"/>
                <a:gd name="T89" fmla="*/ 613 h 1347"/>
                <a:gd name="T90" fmla="*/ 672 w 994"/>
                <a:gd name="T91" fmla="*/ 575 h 1347"/>
                <a:gd name="T92" fmla="*/ 388 w 994"/>
                <a:gd name="T93" fmla="*/ 1133 h 1347"/>
                <a:gd name="T94" fmla="*/ 314 w 994"/>
                <a:gd name="T95" fmla="*/ 577 h 1347"/>
                <a:gd name="T96" fmla="*/ 334 w 994"/>
                <a:gd name="T97" fmla="*/ 246 h 1347"/>
                <a:gd name="T98" fmla="*/ 346 w 994"/>
                <a:gd name="T99" fmla="*/ 240 h 1347"/>
                <a:gd name="T100" fmla="*/ 386 w 994"/>
                <a:gd name="T101" fmla="*/ 228 h 1347"/>
                <a:gd name="T102" fmla="*/ 420 w 994"/>
                <a:gd name="T103" fmla="*/ 220 h 1347"/>
                <a:gd name="T104" fmla="*/ 448 w 994"/>
                <a:gd name="T105" fmla="*/ 218 h 1347"/>
                <a:gd name="T106" fmla="*/ 496 w 994"/>
                <a:gd name="T107" fmla="*/ 216 h 1347"/>
                <a:gd name="T108" fmla="*/ 568 w 994"/>
                <a:gd name="T109" fmla="*/ 220 h 1347"/>
                <a:gd name="T110" fmla="*/ 584 w 994"/>
                <a:gd name="T111" fmla="*/ 222 h 1347"/>
                <a:gd name="T112" fmla="*/ 632 w 994"/>
                <a:gd name="T113" fmla="*/ 234 h 1347"/>
                <a:gd name="T114" fmla="*/ 660 w 994"/>
                <a:gd name="T115" fmla="*/ 246 h 1347"/>
                <a:gd name="T116" fmla="*/ 672 w 994"/>
                <a:gd name="T117" fmla="*/ 575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4" h="1347">
                  <a:moveTo>
                    <a:pt x="864" y="174"/>
                  </a:moveTo>
                  <a:lnTo>
                    <a:pt x="864" y="174"/>
                  </a:lnTo>
                  <a:lnTo>
                    <a:pt x="858" y="152"/>
                  </a:lnTo>
                  <a:lnTo>
                    <a:pt x="848" y="132"/>
                  </a:lnTo>
                  <a:lnTo>
                    <a:pt x="836" y="114"/>
                  </a:lnTo>
                  <a:lnTo>
                    <a:pt x="822" y="96"/>
                  </a:lnTo>
                  <a:lnTo>
                    <a:pt x="822" y="96"/>
                  </a:lnTo>
                  <a:lnTo>
                    <a:pt x="800" y="80"/>
                  </a:lnTo>
                  <a:lnTo>
                    <a:pt x="784" y="68"/>
                  </a:lnTo>
                  <a:lnTo>
                    <a:pt x="762" y="56"/>
                  </a:lnTo>
                  <a:lnTo>
                    <a:pt x="734" y="42"/>
                  </a:lnTo>
                  <a:lnTo>
                    <a:pt x="702" y="30"/>
                  </a:lnTo>
                  <a:lnTo>
                    <a:pt x="664" y="20"/>
                  </a:lnTo>
                  <a:lnTo>
                    <a:pt x="620" y="10"/>
                  </a:lnTo>
                  <a:lnTo>
                    <a:pt x="598" y="6"/>
                  </a:lnTo>
                  <a:lnTo>
                    <a:pt x="598" y="6"/>
                  </a:lnTo>
                  <a:lnTo>
                    <a:pt x="564" y="4"/>
                  </a:lnTo>
                  <a:lnTo>
                    <a:pt x="530" y="0"/>
                  </a:lnTo>
                  <a:lnTo>
                    <a:pt x="496" y="0"/>
                  </a:lnTo>
                  <a:lnTo>
                    <a:pt x="496" y="0"/>
                  </a:lnTo>
                  <a:lnTo>
                    <a:pt x="464" y="0"/>
                  </a:lnTo>
                  <a:lnTo>
                    <a:pt x="430" y="4"/>
                  </a:lnTo>
                  <a:lnTo>
                    <a:pt x="390" y="8"/>
                  </a:lnTo>
                  <a:lnTo>
                    <a:pt x="374" y="10"/>
                  </a:lnTo>
                  <a:lnTo>
                    <a:pt x="374" y="10"/>
                  </a:lnTo>
                  <a:lnTo>
                    <a:pt x="332" y="20"/>
                  </a:lnTo>
                  <a:lnTo>
                    <a:pt x="294" y="30"/>
                  </a:lnTo>
                  <a:lnTo>
                    <a:pt x="260" y="42"/>
                  </a:lnTo>
                  <a:lnTo>
                    <a:pt x="234" y="56"/>
                  </a:lnTo>
                  <a:lnTo>
                    <a:pt x="212" y="68"/>
                  </a:lnTo>
                  <a:lnTo>
                    <a:pt x="194" y="80"/>
                  </a:lnTo>
                  <a:lnTo>
                    <a:pt x="172" y="98"/>
                  </a:lnTo>
                  <a:lnTo>
                    <a:pt x="172" y="98"/>
                  </a:lnTo>
                  <a:lnTo>
                    <a:pt x="158" y="114"/>
                  </a:lnTo>
                  <a:lnTo>
                    <a:pt x="148" y="130"/>
                  </a:lnTo>
                  <a:lnTo>
                    <a:pt x="140" y="148"/>
                  </a:lnTo>
                  <a:lnTo>
                    <a:pt x="134" y="164"/>
                  </a:lnTo>
                  <a:lnTo>
                    <a:pt x="4" y="619"/>
                  </a:lnTo>
                  <a:lnTo>
                    <a:pt x="4" y="619"/>
                  </a:lnTo>
                  <a:lnTo>
                    <a:pt x="0" y="635"/>
                  </a:lnTo>
                  <a:lnTo>
                    <a:pt x="0" y="653"/>
                  </a:lnTo>
                  <a:lnTo>
                    <a:pt x="2" y="671"/>
                  </a:lnTo>
                  <a:lnTo>
                    <a:pt x="4" y="687"/>
                  </a:lnTo>
                  <a:lnTo>
                    <a:pt x="10" y="705"/>
                  </a:lnTo>
                  <a:lnTo>
                    <a:pt x="18" y="719"/>
                  </a:lnTo>
                  <a:lnTo>
                    <a:pt x="26" y="735"/>
                  </a:lnTo>
                  <a:lnTo>
                    <a:pt x="38" y="749"/>
                  </a:lnTo>
                  <a:lnTo>
                    <a:pt x="38" y="749"/>
                  </a:lnTo>
                  <a:lnTo>
                    <a:pt x="50" y="761"/>
                  </a:lnTo>
                  <a:lnTo>
                    <a:pt x="70" y="777"/>
                  </a:lnTo>
                  <a:lnTo>
                    <a:pt x="84" y="785"/>
                  </a:lnTo>
                  <a:lnTo>
                    <a:pt x="98" y="793"/>
                  </a:lnTo>
                  <a:lnTo>
                    <a:pt x="116" y="801"/>
                  </a:lnTo>
                  <a:lnTo>
                    <a:pt x="134" y="807"/>
                  </a:lnTo>
                  <a:lnTo>
                    <a:pt x="180" y="1221"/>
                  </a:lnTo>
                  <a:lnTo>
                    <a:pt x="182" y="1235"/>
                  </a:lnTo>
                  <a:lnTo>
                    <a:pt x="182" y="1235"/>
                  </a:lnTo>
                  <a:lnTo>
                    <a:pt x="190" y="1259"/>
                  </a:lnTo>
                  <a:lnTo>
                    <a:pt x="202" y="1281"/>
                  </a:lnTo>
                  <a:lnTo>
                    <a:pt x="216" y="1299"/>
                  </a:lnTo>
                  <a:lnTo>
                    <a:pt x="234" y="1315"/>
                  </a:lnTo>
                  <a:lnTo>
                    <a:pt x="254" y="1329"/>
                  </a:lnTo>
                  <a:lnTo>
                    <a:pt x="276" y="1339"/>
                  </a:lnTo>
                  <a:lnTo>
                    <a:pt x="300" y="1345"/>
                  </a:lnTo>
                  <a:lnTo>
                    <a:pt x="326" y="1347"/>
                  </a:lnTo>
                  <a:lnTo>
                    <a:pt x="670" y="1347"/>
                  </a:lnTo>
                  <a:lnTo>
                    <a:pt x="670" y="1347"/>
                  </a:lnTo>
                  <a:lnTo>
                    <a:pt x="696" y="1345"/>
                  </a:lnTo>
                  <a:lnTo>
                    <a:pt x="720" y="1339"/>
                  </a:lnTo>
                  <a:lnTo>
                    <a:pt x="742" y="1329"/>
                  </a:lnTo>
                  <a:lnTo>
                    <a:pt x="762" y="1315"/>
                  </a:lnTo>
                  <a:lnTo>
                    <a:pt x="780" y="1299"/>
                  </a:lnTo>
                  <a:lnTo>
                    <a:pt x="794" y="1279"/>
                  </a:lnTo>
                  <a:lnTo>
                    <a:pt x="806" y="1257"/>
                  </a:lnTo>
                  <a:lnTo>
                    <a:pt x="812" y="1233"/>
                  </a:lnTo>
                  <a:lnTo>
                    <a:pt x="862" y="807"/>
                  </a:lnTo>
                  <a:lnTo>
                    <a:pt x="862" y="807"/>
                  </a:lnTo>
                  <a:lnTo>
                    <a:pt x="892" y="797"/>
                  </a:lnTo>
                  <a:lnTo>
                    <a:pt x="918" y="781"/>
                  </a:lnTo>
                  <a:lnTo>
                    <a:pt x="940" y="765"/>
                  </a:lnTo>
                  <a:lnTo>
                    <a:pt x="958" y="749"/>
                  </a:lnTo>
                  <a:lnTo>
                    <a:pt x="958" y="749"/>
                  </a:lnTo>
                  <a:lnTo>
                    <a:pt x="968" y="735"/>
                  </a:lnTo>
                  <a:lnTo>
                    <a:pt x="978" y="721"/>
                  </a:lnTo>
                  <a:lnTo>
                    <a:pt x="984" y="705"/>
                  </a:lnTo>
                  <a:lnTo>
                    <a:pt x="990" y="687"/>
                  </a:lnTo>
                  <a:lnTo>
                    <a:pt x="994" y="669"/>
                  </a:lnTo>
                  <a:lnTo>
                    <a:pt x="994" y="651"/>
                  </a:lnTo>
                  <a:lnTo>
                    <a:pt x="994" y="633"/>
                  </a:lnTo>
                  <a:lnTo>
                    <a:pt x="990" y="613"/>
                  </a:lnTo>
                  <a:lnTo>
                    <a:pt x="864" y="174"/>
                  </a:lnTo>
                  <a:close/>
                  <a:moveTo>
                    <a:pt x="672" y="575"/>
                  </a:moveTo>
                  <a:lnTo>
                    <a:pt x="608" y="1133"/>
                  </a:lnTo>
                  <a:lnTo>
                    <a:pt x="388" y="1133"/>
                  </a:lnTo>
                  <a:lnTo>
                    <a:pt x="338" y="693"/>
                  </a:lnTo>
                  <a:lnTo>
                    <a:pt x="314" y="577"/>
                  </a:lnTo>
                  <a:lnTo>
                    <a:pt x="234" y="595"/>
                  </a:lnTo>
                  <a:lnTo>
                    <a:pt x="334" y="246"/>
                  </a:lnTo>
                  <a:lnTo>
                    <a:pt x="334" y="246"/>
                  </a:lnTo>
                  <a:lnTo>
                    <a:pt x="346" y="240"/>
                  </a:lnTo>
                  <a:lnTo>
                    <a:pt x="364" y="234"/>
                  </a:lnTo>
                  <a:lnTo>
                    <a:pt x="386" y="228"/>
                  </a:lnTo>
                  <a:lnTo>
                    <a:pt x="412" y="222"/>
                  </a:lnTo>
                  <a:lnTo>
                    <a:pt x="420" y="220"/>
                  </a:lnTo>
                  <a:lnTo>
                    <a:pt x="420" y="220"/>
                  </a:lnTo>
                  <a:lnTo>
                    <a:pt x="448" y="218"/>
                  </a:lnTo>
                  <a:lnTo>
                    <a:pt x="496" y="216"/>
                  </a:lnTo>
                  <a:lnTo>
                    <a:pt x="496" y="216"/>
                  </a:lnTo>
                  <a:lnTo>
                    <a:pt x="546" y="218"/>
                  </a:lnTo>
                  <a:lnTo>
                    <a:pt x="568" y="220"/>
                  </a:lnTo>
                  <a:lnTo>
                    <a:pt x="584" y="222"/>
                  </a:lnTo>
                  <a:lnTo>
                    <a:pt x="584" y="222"/>
                  </a:lnTo>
                  <a:lnTo>
                    <a:pt x="610" y="228"/>
                  </a:lnTo>
                  <a:lnTo>
                    <a:pt x="632" y="234"/>
                  </a:lnTo>
                  <a:lnTo>
                    <a:pt x="648" y="240"/>
                  </a:lnTo>
                  <a:lnTo>
                    <a:pt x="660" y="246"/>
                  </a:lnTo>
                  <a:lnTo>
                    <a:pt x="762" y="595"/>
                  </a:lnTo>
                  <a:lnTo>
                    <a:pt x="672" y="5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4" name="Freeform 52">
              <a:extLst>
                <a:ext uri="{FF2B5EF4-FFF2-40B4-BE49-F238E27FC236}">
                  <a16:creationId xmlns:a16="http://schemas.microsoft.com/office/drawing/2014/main" xmlns="" id="{63E7B1DE-13C9-4047-A191-618C7078F734}"/>
                </a:ext>
              </a:extLst>
            </p:cNvPr>
            <p:cNvSpPr>
              <a:spLocks noEditPoints="1"/>
            </p:cNvSpPr>
            <p:nvPr/>
          </p:nvSpPr>
          <p:spPr bwMode="auto">
            <a:xfrm>
              <a:off x="5511800" y="2719388"/>
              <a:ext cx="1168400" cy="1168400"/>
            </a:xfrm>
            <a:custGeom>
              <a:avLst/>
              <a:gdLst>
                <a:gd name="T0" fmla="*/ 406 w 736"/>
                <a:gd name="T1" fmla="*/ 734 h 736"/>
                <a:gd name="T2" fmla="*/ 510 w 736"/>
                <a:gd name="T3" fmla="*/ 708 h 736"/>
                <a:gd name="T4" fmla="*/ 602 w 736"/>
                <a:gd name="T5" fmla="*/ 652 h 736"/>
                <a:gd name="T6" fmla="*/ 672 w 736"/>
                <a:gd name="T7" fmla="*/ 574 h 736"/>
                <a:gd name="T8" fmla="*/ 720 w 736"/>
                <a:gd name="T9" fmla="*/ 478 h 736"/>
                <a:gd name="T10" fmla="*/ 736 w 736"/>
                <a:gd name="T11" fmla="*/ 368 h 736"/>
                <a:gd name="T12" fmla="*/ 728 w 736"/>
                <a:gd name="T13" fmla="*/ 294 h 736"/>
                <a:gd name="T14" fmla="*/ 692 w 736"/>
                <a:gd name="T15" fmla="*/ 194 h 736"/>
                <a:gd name="T16" fmla="*/ 628 w 736"/>
                <a:gd name="T17" fmla="*/ 108 h 736"/>
                <a:gd name="T18" fmla="*/ 542 w 736"/>
                <a:gd name="T19" fmla="*/ 46 h 736"/>
                <a:gd name="T20" fmla="*/ 442 w 736"/>
                <a:gd name="T21" fmla="*/ 8 h 736"/>
                <a:gd name="T22" fmla="*/ 368 w 736"/>
                <a:gd name="T23" fmla="*/ 0 h 736"/>
                <a:gd name="T24" fmla="*/ 258 w 736"/>
                <a:gd name="T25" fmla="*/ 18 h 736"/>
                <a:gd name="T26" fmla="*/ 162 w 736"/>
                <a:gd name="T27" fmla="*/ 64 h 736"/>
                <a:gd name="T28" fmla="*/ 84 w 736"/>
                <a:gd name="T29" fmla="*/ 134 h 736"/>
                <a:gd name="T30" fmla="*/ 28 w 736"/>
                <a:gd name="T31" fmla="*/ 226 h 736"/>
                <a:gd name="T32" fmla="*/ 2 w 736"/>
                <a:gd name="T33" fmla="*/ 332 h 736"/>
                <a:gd name="T34" fmla="*/ 2 w 736"/>
                <a:gd name="T35" fmla="*/ 406 h 736"/>
                <a:gd name="T36" fmla="*/ 28 w 736"/>
                <a:gd name="T37" fmla="*/ 512 h 736"/>
                <a:gd name="T38" fmla="*/ 84 w 736"/>
                <a:gd name="T39" fmla="*/ 602 h 736"/>
                <a:gd name="T40" fmla="*/ 162 w 736"/>
                <a:gd name="T41" fmla="*/ 674 h 736"/>
                <a:gd name="T42" fmla="*/ 258 w 736"/>
                <a:gd name="T43" fmla="*/ 720 h 736"/>
                <a:gd name="T44" fmla="*/ 368 w 736"/>
                <a:gd name="T45" fmla="*/ 736 h 736"/>
                <a:gd name="T46" fmla="*/ 368 w 736"/>
                <a:gd name="T47" fmla="*/ 206 h 736"/>
                <a:gd name="T48" fmla="*/ 416 w 736"/>
                <a:gd name="T49" fmla="*/ 212 h 736"/>
                <a:gd name="T50" fmla="*/ 460 w 736"/>
                <a:gd name="T51" fmla="*/ 234 h 736"/>
                <a:gd name="T52" fmla="*/ 494 w 736"/>
                <a:gd name="T53" fmla="*/ 264 h 736"/>
                <a:gd name="T54" fmla="*/ 518 w 736"/>
                <a:gd name="T55" fmla="*/ 306 h 736"/>
                <a:gd name="T56" fmla="*/ 530 w 736"/>
                <a:gd name="T57" fmla="*/ 352 h 736"/>
                <a:gd name="T58" fmla="*/ 530 w 736"/>
                <a:gd name="T59" fmla="*/ 386 h 736"/>
                <a:gd name="T60" fmla="*/ 518 w 736"/>
                <a:gd name="T61" fmla="*/ 432 h 736"/>
                <a:gd name="T62" fmla="*/ 494 w 736"/>
                <a:gd name="T63" fmla="*/ 472 h 736"/>
                <a:gd name="T64" fmla="*/ 460 w 736"/>
                <a:gd name="T65" fmla="*/ 504 h 736"/>
                <a:gd name="T66" fmla="*/ 416 w 736"/>
                <a:gd name="T67" fmla="*/ 526 h 736"/>
                <a:gd name="T68" fmla="*/ 368 w 736"/>
                <a:gd name="T69" fmla="*/ 532 h 736"/>
                <a:gd name="T70" fmla="*/ 334 w 736"/>
                <a:gd name="T71" fmla="*/ 530 h 736"/>
                <a:gd name="T72" fmla="*/ 290 w 736"/>
                <a:gd name="T73" fmla="*/ 512 h 736"/>
                <a:gd name="T74" fmla="*/ 252 w 736"/>
                <a:gd name="T75" fmla="*/ 484 h 736"/>
                <a:gd name="T76" fmla="*/ 224 w 736"/>
                <a:gd name="T77" fmla="*/ 446 h 736"/>
                <a:gd name="T78" fmla="*/ 208 w 736"/>
                <a:gd name="T79" fmla="*/ 402 h 736"/>
                <a:gd name="T80" fmla="*/ 204 w 736"/>
                <a:gd name="T81" fmla="*/ 368 h 736"/>
                <a:gd name="T82" fmla="*/ 212 w 736"/>
                <a:gd name="T83" fmla="*/ 320 h 736"/>
                <a:gd name="T84" fmla="*/ 232 w 736"/>
                <a:gd name="T85" fmla="*/ 278 h 736"/>
                <a:gd name="T86" fmla="*/ 264 w 736"/>
                <a:gd name="T87" fmla="*/ 242 h 736"/>
                <a:gd name="T88" fmla="*/ 304 w 736"/>
                <a:gd name="T89" fmla="*/ 218 h 736"/>
                <a:gd name="T90" fmla="*/ 352 w 736"/>
                <a:gd name="T91" fmla="*/ 206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6" h="736">
                  <a:moveTo>
                    <a:pt x="368" y="736"/>
                  </a:moveTo>
                  <a:lnTo>
                    <a:pt x="368" y="736"/>
                  </a:lnTo>
                  <a:lnTo>
                    <a:pt x="406" y="734"/>
                  </a:lnTo>
                  <a:lnTo>
                    <a:pt x="442" y="730"/>
                  </a:lnTo>
                  <a:lnTo>
                    <a:pt x="478" y="720"/>
                  </a:lnTo>
                  <a:lnTo>
                    <a:pt x="510" y="708"/>
                  </a:lnTo>
                  <a:lnTo>
                    <a:pt x="542" y="692"/>
                  </a:lnTo>
                  <a:lnTo>
                    <a:pt x="574" y="674"/>
                  </a:lnTo>
                  <a:lnTo>
                    <a:pt x="602" y="652"/>
                  </a:lnTo>
                  <a:lnTo>
                    <a:pt x="628" y="628"/>
                  </a:lnTo>
                  <a:lnTo>
                    <a:pt x="652" y="602"/>
                  </a:lnTo>
                  <a:lnTo>
                    <a:pt x="672" y="574"/>
                  </a:lnTo>
                  <a:lnTo>
                    <a:pt x="692" y="544"/>
                  </a:lnTo>
                  <a:lnTo>
                    <a:pt x="706" y="512"/>
                  </a:lnTo>
                  <a:lnTo>
                    <a:pt x="720" y="478"/>
                  </a:lnTo>
                  <a:lnTo>
                    <a:pt x="728" y="442"/>
                  </a:lnTo>
                  <a:lnTo>
                    <a:pt x="734" y="406"/>
                  </a:lnTo>
                  <a:lnTo>
                    <a:pt x="736" y="368"/>
                  </a:lnTo>
                  <a:lnTo>
                    <a:pt x="736" y="368"/>
                  </a:lnTo>
                  <a:lnTo>
                    <a:pt x="734" y="332"/>
                  </a:lnTo>
                  <a:lnTo>
                    <a:pt x="728" y="294"/>
                  </a:lnTo>
                  <a:lnTo>
                    <a:pt x="720" y="260"/>
                  </a:lnTo>
                  <a:lnTo>
                    <a:pt x="706" y="226"/>
                  </a:lnTo>
                  <a:lnTo>
                    <a:pt x="692" y="194"/>
                  </a:lnTo>
                  <a:lnTo>
                    <a:pt x="672" y="164"/>
                  </a:lnTo>
                  <a:lnTo>
                    <a:pt x="652" y="134"/>
                  </a:lnTo>
                  <a:lnTo>
                    <a:pt x="628" y="108"/>
                  </a:lnTo>
                  <a:lnTo>
                    <a:pt x="602" y="86"/>
                  </a:lnTo>
                  <a:lnTo>
                    <a:pt x="574" y="64"/>
                  </a:lnTo>
                  <a:lnTo>
                    <a:pt x="542" y="46"/>
                  </a:lnTo>
                  <a:lnTo>
                    <a:pt x="510" y="30"/>
                  </a:lnTo>
                  <a:lnTo>
                    <a:pt x="478" y="18"/>
                  </a:lnTo>
                  <a:lnTo>
                    <a:pt x="442" y="8"/>
                  </a:lnTo>
                  <a:lnTo>
                    <a:pt x="406" y="2"/>
                  </a:lnTo>
                  <a:lnTo>
                    <a:pt x="368" y="0"/>
                  </a:lnTo>
                  <a:lnTo>
                    <a:pt x="368" y="0"/>
                  </a:lnTo>
                  <a:lnTo>
                    <a:pt x="330" y="2"/>
                  </a:lnTo>
                  <a:lnTo>
                    <a:pt x="294" y="8"/>
                  </a:lnTo>
                  <a:lnTo>
                    <a:pt x="258" y="18"/>
                  </a:lnTo>
                  <a:lnTo>
                    <a:pt x="224" y="30"/>
                  </a:lnTo>
                  <a:lnTo>
                    <a:pt x="192" y="46"/>
                  </a:lnTo>
                  <a:lnTo>
                    <a:pt x="162" y="64"/>
                  </a:lnTo>
                  <a:lnTo>
                    <a:pt x="134" y="86"/>
                  </a:lnTo>
                  <a:lnTo>
                    <a:pt x="108" y="108"/>
                  </a:lnTo>
                  <a:lnTo>
                    <a:pt x="84" y="134"/>
                  </a:lnTo>
                  <a:lnTo>
                    <a:pt x="62" y="164"/>
                  </a:lnTo>
                  <a:lnTo>
                    <a:pt x="44" y="194"/>
                  </a:lnTo>
                  <a:lnTo>
                    <a:pt x="28" y="226"/>
                  </a:lnTo>
                  <a:lnTo>
                    <a:pt x="16" y="260"/>
                  </a:lnTo>
                  <a:lnTo>
                    <a:pt x="8" y="294"/>
                  </a:lnTo>
                  <a:lnTo>
                    <a:pt x="2" y="332"/>
                  </a:lnTo>
                  <a:lnTo>
                    <a:pt x="0" y="368"/>
                  </a:lnTo>
                  <a:lnTo>
                    <a:pt x="0" y="368"/>
                  </a:lnTo>
                  <a:lnTo>
                    <a:pt x="2" y="406"/>
                  </a:lnTo>
                  <a:lnTo>
                    <a:pt x="8" y="442"/>
                  </a:lnTo>
                  <a:lnTo>
                    <a:pt x="16" y="478"/>
                  </a:lnTo>
                  <a:lnTo>
                    <a:pt x="28" y="512"/>
                  </a:lnTo>
                  <a:lnTo>
                    <a:pt x="44" y="544"/>
                  </a:lnTo>
                  <a:lnTo>
                    <a:pt x="62" y="574"/>
                  </a:lnTo>
                  <a:lnTo>
                    <a:pt x="84" y="602"/>
                  </a:lnTo>
                  <a:lnTo>
                    <a:pt x="108" y="628"/>
                  </a:lnTo>
                  <a:lnTo>
                    <a:pt x="134" y="652"/>
                  </a:lnTo>
                  <a:lnTo>
                    <a:pt x="162" y="674"/>
                  </a:lnTo>
                  <a:lnTo>
                    <a:pt x="192" y="692"/>
                  </a:lnTo>
                  <a:lnTo>
                    <a:pt x="224" y="708"/>
                  </a:lnTo>
                  <a:lnTo>
                    <a:pt x="258" y="720"/>
                  </a:lnTo>
                  <a:lnTo>
                    <a:pt x="294" y="730"/>
                  </a:lnTo>
                  <a:lnTo>
                    <a:pt x="330" y="734"/>
                  </a:lnTo>
                  <a:lnTo>
                    <a:pt x="368" y="736"/>
                  </a:lnTo>
                  <a:lnTo>
                    <a:pt x="368" y="736"/>
                  </a:lnTo>
                  <a:close/>
                  <a:moveTo>
                    <a:pt x="368" y="206"/>
                  </a:moveTo>
                  <a:lnTo>
                    <a:pt x="368" y="206"/>
                  </a:lnTo>
                  <a:lnTo>
                    <a:pt x="384" y="206"/>
                  </a:lnTo>
                  <a:lnTo>
                    <a:pt x="400" y="208"/>
                  </a:lnTo>
                  <a:lnTo>
                    <a:pt x="416" y="212"/>
                  </a:lnTo>
                  <a:lnTo>
                    <a:pt x="432" y="218"/>
                  </a:lnTo>
                  <a:lnTo>
                    <a:pt x="446" y="226"/>
                  </a:lnTo>
                  <a:lnTo>
                    <a:pt x="460" y="234"/>
                  </a:lnTo>
                  <a:lnTo>
                    <a:pt x="472" y="242"/>
                  </a:lnTo>
                  <a:lnTo>
                    <a:pt x="484" y="254"/>
                  </a:lnTo>
                  <a:lnTo>
                    <a:pt x="494" y="264"/>
                  </a:lnTo>
                  <a:lnTo>
                    <a:pt x="504" y="278"/>
                  </a:lnTo>
                  <a:lnTo>
                    <a:pt x="512" y="292"/>
                  </a:lnTo>
                  <a:lnTo>
                    <a:pt x="518" y="306"/>
                  </a:lnTo>
                  <a:lnTo>
                    <a:pt x="524" y="320"/>
                  </a:lnTo>
                  <a:lnTo>
                    <a:pt x="528" y="336"/>
                  </a:lnTo>
                  <a:lnTo>
                    <a:pt x="530" y="352"/>
                  </a:lnTo>
                  <a:lnTo>
                    <a:pt x="532" y="368"/>
                  </a:lnTo>
                  <a:lnTo>
                    <a:pt x="532" y="368"/>
                  </a:lnTo>
                  <a:lnTo>
                    <a:pt x="530" y="386"/>
                  </a:lnTo>
                  <a:lnTo>
                    <a:pt x="528" y="402"/>
                  </a:lnTo>
                  <a:lnTo>
                    <a:pt x="524" y="418"/>
                  </a:lnTo>
                  <a:lnTo>
                    <a:pt x="518" y="432"/>
                  </a:lnTo>
                  <a:lnTo>
                    <a:pt x="512" y="446"/>
                  </a:lnTo>
                  <a:lnTo>
                    <a:pt x="504" y="460"/>
                  </a:lnTo>
                  <a:lnTo>
                    <a:pt x="494" y="472"/>
                  </a:lnTo>
                  <a:lnTo>
                    <a:pt x="484" y="484"/>
                  </a:lnTo>
                  <a:lnTo>
                    <a:pt x="472" y="496"/>
                  </a:lnTo>
                  <a:lnTo>
                    <a:pt x="460" y="504"/>
                  </a:lnTo>
                  <a:lnTo>
                    <a:pt x="446" y="512"/>
                  </a:lnTo>
                  <a:lnTo>
                    <a:pt x="432" y="520"/>
                  </a:lnTo>
                  <a:lnTo>
                    <a:pt x="416" y="526"/>
                  </a:lnTo>
                  <a:lnTo>
                    <a:pt x="400" y="530"/>
                  </a:lnTo>
                  <a:lnTo>
                    <a:pt x="384" y="532"/>
                  </a:lnTo>
                  <a:lnTo>
                    <a:pt x="368" y="532"/>
                  </a:lnTo>
                  <a:lnTo>
                    <a:pt x="368" y="532"/>
                  </a:lnTo>
                  <a:lnTo>
                    <a:pt x="352" y="532"/>
                  </a:lnTo>
                  <a:lnTo>
                    <a:pt x="334" y="530"/>
                  </a:lnTo>
                  <a:lnTo>
                    <a:pt x="320" y="526"/>
                  </a:lnTo>
                  <a:lnTo>
                    <a:pt x="304" y="520"/>
                  </a:lnTo>
                  <a:lnTo>
                    <a:pt x="290" y="512"/>
                  </a:lnTo>
                  <a:lnTo>
                    <a:pt x="276" y="504"/>
                  </a:lnTo>
                  <a:lnTo>
                    <a:pt x="264" y="496"/>
                  </a:lnTo>
                  <a:lnTo>
                    <a:pt x="252" y="484"/>
                  </a:lnTo>
                  <a:lnTo>
                    <a:pt x="242" y="472"/>
                  </a:lnTo>
                  <a:lnTo>
                    <a:pt x="232" y="460"/>
                  </a:lnTo>
                  <a:lnTo>
                    <a:pt x="224" y="446"/>
                  </a:lnTo>
                  <a:lnTo>
                    <a:pt x="218" y="432"/>
                  </a:lnTo>
                  <a:lnTo>
                    <a:pt x="212" y="418"/>
                  </a:lnTo>
                  <a:lnTo>
                    <a:pt x="208" y="402"/>
                  </a:lnTo>
                  <a:lnTo>
                    <a:pt x="206" y="386"/>
                  </a:lnTo>
                  <a:lnTo>
                    <a:pt x="204" y="368"/>
                  </a:lnTo>
                  <a:lnTo>
                    <a:pt x="204" y="368"/>
                  </a:lnTo>
                  <a:lnTo>
                    <a:pt x="206" y="352"/>
                  </a:lnTo>
                  <a:lnTo>
                    <a:pt x="208" y="336"/>
                  </a:lnTo>
                  <a:lnTo>
                    <a:pt x="212" y="320"/>
                  </a:lnTo>
                  <a:lnTo>
                    <a:pt x="218" y="306"/>
                  </a:lnTo>
                  <a:lnTo>
                    <a:pt x="224" y="292"/>
                  </a:lnTo>
                  <a:lnTo>
                    <a:pt x="232" y="278"/>
                  </a:lnTo>
                  <a:lnTo>
                    <a:pt x="242" y="264"/>
                  </a:lnTo>
                  <a:lnTo>
                    <a:pt x="252" y="254"/>
                  </a:lnTo>
                  <a:lnTo>
                    <a:pt x="264" y="242"/>
                  </a:lnTo>
                  <a:lnTo>
                    <a:pt x="276" y="234"/>
                  </a:lnTo>
                  <a:lnTo>
                    <a:pt x="290" y="226"/>
                  </a:lnTo>
                  <a:lnTo>
                    <a:pt x="304" y="218"/>
                  </a:lnTo>
                  <a:lnTo>
                    <a:pt x="320" y="212"/>
                  </a:lnTo>
                  <a:lnTo>
                    <a:pt x="334" y="208"/>
                  </a:lnTo>
                  <a:lnTo>
                    <a:pt x="352" y="206"/>
                  </a:lnTo>
                  <a:lnTo>
                    <a:pt x="368" y="206"/>
                  </a:lnTo>
                  <a:lnTo>
                    <a:pt x="3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5" name="Freeform 53">
              <a:extLst>
                <a:ext uri="{FF2B5EF4-FFF2-40B4-BE49-F238E27FC236}">
                  <a16:creationId xmlns:a16="http://schemas.microsoft.com/office/drawing/2014/main" xmlns="" id="{536D690C-12FC-422F-89E7-56DB1DA11BF9}"/>
                </a:ext>
              </a:extLst>
            </p:cNvPr>
            <p:cNvSpPr>
              <a:spLocks noEditPoints="1"/>
            </p:cNvSpPr>
            <p:nvPr/>
          </p:nvSpPr>
          <p:spPr bwMode="auto">
            <a:xfrm>
              <a:off x="6819900" y="2147888"/>
              <a:ext cx="2451100" cy="3998913"/>
            </a:xfrm>
            <a:custGeom>
              <a:avLst/>
              <a:gdLst>
                <a:gd name="T0" fmla="*/ 1284 w 1544"/>
                <a:gd name="T1" fmla="*/ 160 h 2519"/>
                <a:gd name="T2" fmla="*/ 1266 w 1544"/>
                <a:gd name="T3" fmla="*/ 132 h 2519"/>
                <a:gd name="T4" fmla="*/ 1244 w 1544"/>
                <a:gd name="T5" fmla="*/ 116 h 2519"/>
                <a:gd name="T6" fmla="*/ 1154 w 1544"/>
                <a:gd name="T7" fmla="*/ 66 h 2519"/>
                <a:gd name="T8" fmla="*/ 1048 w 1544"/>
                <a:gd name="T9" fmla="*/ 30 h 2519"/>
                <a:gd name="T10" fmla="*/ 948 w 1544"/>
                <a:gd name="T11" fmla="*/ 10 h 2519"/>
                <a:gd name="T12" fmla="*/ 830 w 1544"/>
                <a:gd name="T13" fmla="*/ 2 h 2519"/>
                <a:gd name="T14" fmla="*/ 712 w 1544"/>
                <a:gd name="T15" fmla="*/ 2 h 2519"/>
                <a:gd name="T16" fmla="*/ 566 w 1544"/>
                <a:gd name="T17" fmla="*/ 16 h 2519"/>
                <a:gd name="T18" fmla="*/ 498 w 1544"/>
                <a:gd name="T19" fmla="*/ 30 h 2519"/>
                <a:gd name="T20" fmla="*/ 392 w 1544"/>
                <a:gd name="T21" fmla="*/ 66 h 2519"/>
                <a:gd name="T22" fmla="*/ 300 w 1544"/>
                <a:gd name="T23" fmla="*/ 116 h 2519"/>
                <a:gd name="T24" fmla="*/ 272 w 1544"/>
                <a:gd name="T25" fmla="*/ 140 h 2519"/>
                <a:gd name="T26" fmla="*/ 258 w 1544"/>
                <a:gd name="T27" fmla="*/ 170 h 2519"/>
                <a:gd name="T28" fmla="*/ 0 w 1544"/>
                <a:gd name="T29" fmla="*/ 1354 h 2519"/>
                <a:gd name="T30" fmla="*/ 22 w 1544"/>
                <a:gd name="T31" fmla="*/ 1402 h 2519"/>
                <a:gd name="T32" fmla="*/ 48 w 1544"/>
                <a:gd name="T33" fmla="*/ 1426 h 2519"/>
                <a:gd name="T34" fmla="*/ 116 w 1544"/>
                <a:gd name="T35" fmla="*/ 1458 h 2519"/>
                <a:gd name="T36" fmla="*/ 180 w 1544"/>
                <a:gd name="T37" fmla="*/ 1468 h 2519"/>
                <a:gd name="T38" fmla="*/ 234 w 1544"/>
                <a:gd name="T39" fmla="*/ 1462 h 2519"/>
                <a:gd name="T40" fmla="*/ 470 w 1544"/>
                <a:gd name="T41" fmla="*/ 2459 h 2519"/>
                <a:gd name="T42" fmla="*/ 486 w 1544"/>
                <a:gd name="T43" fmla="*/ 2493 h 2519"/>
                <a:gd name="T44" fmla="*/ 518 w 1544"/>
                <a:gd name="T45" fmla="*/ 2515 h 2519"/>
                <a:gd name="T46" fmla="*/ 1002 w 1544"/>
                <a:gd name="T47" fmla="*/ 2519 h 2519"/>
                <a:gd name="T48" fmla="*/ 1026 w 1544"/>
                <a:gd name="T49" fmla="*/ 2515 h 2519"/>
                <a:gd name="T50" fmla="*/ 1058 w 1544"/>
                <a:gd name="T51" fmla="*/ 2493 h 2519"/>
                <a:gd name="T52" fmla="*/ 1076 w 1544"/>
                <a:gd name="T53" fmla="*/ 2459 h 2519"/>
                <a:gd name="T54" fmla="*/ 1312 w 1544"/>
                <a:gd name="T55" fmla="*/ 1462 h 2519"/>
                <a:gd name="T56" fmla="*/ 1364 w 1544"/>
                <a:gd name="T57" fmla="*/ 1468 h 2519"/>
                <a:gd name="T58" fmla="*/ 1428 w 1544"/>
                <a:gd name="T59" fmla="*/ 1458 h 2519"/>
                <a:gd name="T60" fmla="*/ 1496 w 1544"/>
                <a:gd name="T61" fmla="*/ 1426 h 2519"/>
                <a:gd name="T62" fmla="*/ 1524 w 1544"/>
                <a:gd name="T63" fmla="*/ 1402 h 2519"/>
                <a:gd name="T64" fmla="*/ 1544 w 1544"/>
                <a:gd name="T65" fmla="*/ 1354 h 2519"/>
                <a:gd name="T66" fmla="*/ 1378 w 1544"/>
                <a:gd name="T67" fmla="*/ 1316 h 2519"/>
                <a:gd name="T68" fmla="*/ 1346 w 1544"/>
                <a:gd name="T69" fmla="*/ 1314 h 2519"/>
                <a:gd name="T70" fmla="*/ 1290 w 1544"/>
                <a:gd name="T71" fmla="*/ 1288 h 2519"/>
                <a:gd name="T72" fmla="*/ 1270 w 1544"/>
                <a:gd name="T73" fmla="*/ 1278 h 2519"/>
                <a:gd name="T74" fmla="*/ 1246 w 1544"/>
                <a:gd name="T75" fmla="*/ 1274 h 2519"/>
                <a:gd name="T76" fmla="*/ 1218 w 1544"/>
                <a:gd name="T77" fmla="*/ 1280 h 2519"/>
                <a:gd name="T78" fmla="*/ 1178 w 1544"/>
                <a:gd name="T79" fmla="*/ 1316 h 2519"/>
                <a:gd name="T80" fmla="*/ 604 w 1544"/>
                <a:gd name="T81" fmla="*/ 2365 h 2519"/>
                <a:gd name="T82" fmla="*/ 366 w 1544"/>
                <a:gd name="T83" fmla="*/ 1316 h 2519"/>
                <a:gd name="T84" fmla="*/ 326 w 1544"/>
                <a:gd name="T85" fmla="*/ 1280 h 2519"/>
                <a:gd name="T86" fmla="*/ 298 w 1544"/>
                <a:gd name="T87" fmla="*/ 1274 h 2519"/>
                <a:gd name="T88" fmla="*/ 276 w 1544"/>
                <a:gd name="T89" fmla="*/ 1278 h 2519"/>
                <a:gd name="T90" fmla="*/ 256 w 1544"/>
                <a:gd name="T91" fmla="*/ 1288 h 2519"/>
                <a:gd name="T92" fmla="*/ 196 w 1544"/>
                <a:gd name="T93" fmla="*/ 1314 h 2519"/>
                <a:gd name="T94" fmla="*/ 400 w 1544"/>
                <a:gd name="T95" fmla="*/ 232 h 2519"/>
                <a:gd name="T96" fmla="*/ 422 w 1544"/>
                <a:gd name="T97" fmla="*/ 218 h 2519"/>
                <a:gd name="T98" fmla="*/ 520 w 1544"/>
                <a:gd name="T99" fmla="*/ 182 h 2519"/>
                <a:gd name="T100" fmla="*/ 690 w 1544"/>
                <a:gd name="T101" fmla="*/ 154 h 2519"/>
                <a:gd name="T102" fmla="*/ 780 w 1544"/>
                <a:gd name="T103" fmla="*/ 152 h 2519"/>
                <a:gd name="T104" fmla="*/ 854 w 1544"/>
                <a:gd name="T105" fmla="*/ 154 h 2519"/>
                <a:gd name="T106" fmla="*/ 1024 w 1544"/>
                <a:gd name="T107" fmla="*/ 182 h 2519"/>
                <a:gd name="T108" fmla="*/ 1122 w 1544"/>
                <a:gd name="T109" fmla="*/ 218 h 2519"/>
                <a:gd name="T110" fmla="*/ 1378 w 1544"/>
                <a:gd name="T111" fmla="*/ 1302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4" h="2519">
                  <a:moveTo>
                    <a:pt x="1288" y="170"/>
                  </a:moveTo>
                  <a:lnTo>
                    <a:pt x="1288" y="170"/>
                  </a:lnTo>
                  <a:lnTo>
                    <a:pt x="1284" y="160"/>
                  </a:lnTo>
                  <a:lnTo>
                    <a:pt x="1280" y="150"/>
                  </a:lnTo>
                  <a:lnTo>
                    <a:pt x="1274" y="140"/>
                  </a:lnTo>
                  <a:lnTo>
                    <a:pt x="1266" y="132"/>
                  </a:lnTo>
                  <a:lnTo>
                    <a:pt x="1266" y="132"/>
                  </a:lnTo>
                  <a:lnTo>
                    <a:pt x="1258" y="126"/>
                  </a:lnTo>
                  <a:lnTo>
                    <a:pt x="1244" y="116"/>
                  </a:lnTo>
                  <a:lnTo>
                    <a:pt x="1222" y="100"/>
                  </a:lnTo>
                  <a:lnTo>
                    <a:pt x="1192" y="84"/>
                  </a:lnTo>
                  <a:lnTo>
                    <a:pt x="1154" y="66"/>
                  </a:lnTo>
                  <a:lnTo>
                    <a:pt x="1106" y="46"/>
                  </a:lnTo>
                  <a:lnTo>
                    <a:pt x="1078" y="38"/>
                  </a:lnTo>
                  <a:lnTo>
                    <a:pt x="1048" y="30"/>
                  </a:lnTo>
                  <a:lnTo>
                    <a:pt x="1014" y="22"/>
                  </a:lnTo>
                  <a:lnTo>
                    <a:pt x="980" y="16"/>
                  </a:lnTo>
                  <a:lnTo>
                    <a:pt x="948" y="10"/>
                  </a:lnTo>
                  <a:lnTo>
                    <a:pt x="948" y="10"/>
                  </a:lnTo>
                  <a:lnTo>
                    <a:pt x="886" y="6"/>
                  </a:lnTo>
                  <a:lnTo>
                    <a:pt x="830" y="2"/>
                  </a:lnTo>
                  <a:lnTo>
                    <a:pt x="770" y="0"/>
                  </a:lnTo>
                  <a:lnTo>
                    <a:pt x="770" y="0"/>
                  </a:lnTo>
                  <a:lnTo>
                    <a:pt x="712" y="2"/>
                  </a:lnTo>
                  <a:lnTo>
                    <a:pt x="656" y="6"/>
                  </a:lnTo>
                  <a:lnTo>
                    <a:pt x="596" y="10"/>
                  </a:lnTo>
                  <a:lnTo>
                    <a:pt x="566" y="16"/>
                  </a:lnTo>
                  <a:lnTo>
                    <a:pt x="566" y="16"/>
                  </a:lnTo>
                  <a:lnTo>
                    <a:pt x="530" y="22"/>
                  </a:lnTo>
                  <a:lnTo>
                    <a:pt x="498" y="30"/>
                  </a:lnTo>
                  <a:lnTo>
                    <a:pt x="468" y="38"/>
                  </a:lnTo>
                  <a:lnTo>
                    <a:pt x="440" y="46"/>
                  </a:lnTo>
                  <a:lnTo>
                    <a:pt x="392" y="66"/>
                  </a:lnTo>
                  <a:lnTo>
                    <a:pt x="352" y="84"/>
                  </a:lnTo>
                  <a:lnTo>
                    <a:pt x="322" y="100"/>
                  </a:lnTo>
                  <a:lnTo>
                    <a:pt x="300" y="116"/>
                  </a:lnTo>
                  <a:lnTo>
                    <a:pt x="278" y="132"/>
                  </a:lnTo>
                  <a:lnTo>
                    <a:pt x="278" y="132"/>
                  </a:lnTo>
                  <a:lnTo>
                    <a:pt x="272" y="140"/>
                  </a:lnTo>
                  <a:lnTo>
                    <a:pt x="266" y="150"/>
                  </a:lnTo>
                  <a:lnTo>
                    <a:pt x="260" y="160"/>
                  </a:lnTo>
                  <a:lnTo>
                    <a:pt x="258" y="170"/>
                  </a:lnTo>
                  <a:lnTo>
                    <a:pt x="2" y="1334"/>
                  </a:lnTo>
                  <a:lnTo>
                    <a:pt x="2" y="1334"/>
                  </a:lnTo>
                  <a:lnTo>
                    <a:pt x="0" y="1354"/>
                  </a:lnTo>
                  <a:lnTo>
                    <a:pt x="4" y="1370"/>
                  </a:lnTo>
                  <a:lnTo>
                    <a:pt x="10" y="1388"/>
                  </a:lnTo>
                  <a:lnTo>
                    <a:pt x="22" y="1402"/>
                  </a:lnTo>
                  <a:lnTo>
                    <a:pt x="22" y="1402"/>
                  </a:lnTo>
                  <a:lnTo>
                    <a:pt x="36" y="1416"/>
                  </a:lnTo>
                  <a:lnTo>
                    <a:pt x="48" y="1426"/>
                  </a:lnTo>
                  <a:lnTo>
                    <a:pt x="68" y="1438"/>
                  </a:lnTo>
                  <a:lnTo>
                    <a:pt x="90" y="1450"/>
                  </a:lnTo>
                  <a:lnTo>
                    <a:pt x="116" y="1458"/>
                  </a:lnTo>
                  <a:lnTo>
                    <a:pt x="146" y="1466"/>
                  </a:lnTo>
                  <a:lnTo>
                    <a:pt x="162" y="1468"/>
                  </a:lnTo>
                  <a:lnTo>
                    <a:pt x="180" y="1468"/>
                  </a:lnTo>
                  <a:lnTo>
                    <a:pt x="180" y="1468"/>
                  </a:lnTo>
                  <a:lnTo>
                    <a:pt x="206" y="1466"/>
                  </a:lnTo>
                  <a:lnTo>
                    <a:pt x="234" y="1462"/>
                  </a:lnTo>
                  <a:lnTo>
                    <a:pt x="244" y="1460"/>
                  </a:lnTo>
                  <a:lnTo>
                    <a:pt x="470" y="2459"/>
                  </a:lnTo>
                  <a:lnTo>
                    <a:pt x="470" y="2459"/>
                  </a:lnTo>
                  <a:lnTo>
                    <a:pt x="474" y="2471"/>
                  </a:lnTo>
                  <a:lnTo>
                    <a:pt x="480" y="2483"/>
                  </a:lnTo>
                  <a:lnTo>
                    <a:pt x="486" y="2493"/>
                  </a:lnTo>
                  <a:lnTo>
                    <a:pt x="496" y="2501"/>
                  </a:lnTo>
                  <a:lnTo>
                    <a:pt x="506" y="2509"/>
                  </a:lnTo>
                  <a:lnTo>
                    <a:pt x="518" y="2515"/>
                  </a:lnTo>
                  <a:lnTo>
                    <a:pt x="530" y="2517"/>
                  </a:lnTo>
                  <a:lnTo>
                    <a:pt x="544" y="2519"/>
                  </a:lnTo>
                  <a:lnTo>
                    <a:pt x="1002" y="2519"/>
                  </a:lnTo>
                  <a:lnTo>
                    <a:pt x="1002" y="2519"/>
                  </a:lnTo>
                  <a:lnTo>
                    <a:pt x="1014" y="2517"/>
                  </a:lnTo>
                  <a:lnTo>
                    <a:pt x="1026" y="2515"/>
                  </a:lnTo>
                  <a:lnTo>
                    <a:pt x="1038" y="2509"/>
                  </a:lnTo>
                  <a:lnTo>
                    <a:pt x="1048" y="2501"/>
                  </a:lnTo>
                  <a:lnTo>
                    <a:pt x="1058" y="2493"/>
                  </a:lnTo>
                  <a:lnTo>
                    <a:pt x="1066" y="2483"/>
                  </a:lnTo>
                  <a:lnTo>
                    <a:pt x="1072" y="2471"/>
                  </a:lnTo>
                  <a:lnTo>
                    <a:pt x="1076" y="2459"/>
                  </a:lnTo>
                  <a:lnTo>
                    <a:pt x="1300" y="1460"/>
                  </a:lnTo>
                  <a:lnTo>
                    <a:pt x="1312" y="1462"/>
                  </a:lnTo>
                  <a:lnTo>
                    <a:pt x="1312" y="1462"/>
                  </a:lnTo>
                  <a:lnTo>
                    <a:pt x="1338" y="1466"/>
                  </a:lnTo>
                  <a:lnTo>
                    <a:pt x="1364" y="1468"/>
                  </a:lnTo>
                  <a:lnTo>
                    <a:pt x="1364" y="1468"/>
                  </a:lnTo>
                  <a:lnTo>
                    <a:pt x="1382" y="1468"/>
                  </a:lnTo>
                  <a:lnTo>
                    <a:pt x="1398" y="1466"/>
                  </a:lnTo>
                  <a:lnTo>
                    <a:pt x="1428" y="1458"/>
                  </a:lnTo>
                  <a:lnTo>
                    <a:pt x="1456" y="1450"/>
                  </a:lnTo>
                  <a:lnTo>
                    <a:pt x="1478" y="1438"/>
                  </a:lnTo>
                  <a:lnTo>
                    <a:pt x="1496" y="1426"/>
                  </a:lnTo>
                  <a:lnTo>
                    <a:pt x="1510" y="1416"/>
                  </a:lnTo>
                  <a:lnTo>
                    <a:pt x="1524" y="1402"/>
                  </a:lnTo>
                  <a:lnTo>
                    <a:pt x="1524" y="1402"/>
                  </a:lnTo>
                  <a:lnTo>
                    <a:pt x="1534" y="1388"/>
                  </a:lnTo>
                  <a:lnTo>
                    <a:pt x="1542" y="1370"/>
                  </a:lnTo>
                  <a:lnTo>
                    <a:pt x="1544" y="1354"/>
                  </a:lnTo>
                  <a:lnTo>
                    <a:pt x="1542" y="1334"/>
                  </a:lnTo>
                  <a:lnTo>
                    <a:pt x="1288" y="170"/>
                  </a:lnTo>
                  <a:close/>
                  <a:moveTo>
                    <a:pt x="1378" y="1316"/>
                  </a:moveTo>
                  <a:lnTo>
                    <a:pt x="1364" y="1316"/>
                  </a:lnTo>
                  <a:lnTo>
                    <a:pt x="1364" y="1316"/>
                  </a:lnTo>
                  <a:lnTo>
                    <a:pt x="1346" y="1314"/>
                  </a:lnTo>
                  <a:lnTo>
                    <a:pt x="1328" y="1308"/>
                  </a:lnTo>
                  <a:lnTo>
                    <a:pt x="1310" y="1300"/>
                  </a:lnTo>
                  <a:lnTo>
                    <a:pt x="1290" y="1288"/>
                  </a:lnTo>
                  <a:lnTo>
                    <a:pt x="1290" y="1288"/>
                  </a:lnTo>
                  <a:lnTo>
                    <a:pt x="1280" y="1282"/>
                  </a:lnTo>
                  <a:lnTo>
                    <a:pt x="1270" y="1278"/>
                  </a:lnTo>
                  <a:lnTo>
                    <a:pt x="1258" y="1276"/>
                  </a:lnTo>
                  <a:lnTo>
                    <a:pt x="1246" y="1274"/>
                  </a:lnTo>
                  <a:lnTo>
                    <a:pt x="1246" y="1274"/>
                  </a:lnTo>
                  <a:lnTo>
                    <a:pt x="1232" y="1276"/>
                  </a:lnTo>
                  <a:lnTo>
                    <a:pt x="1218" y="1280"/>
                  </a:lnTo>
                  <a:lnTo>
                    <a:pt x="1218" y="1280"/>
                  </a:lnTo>
                  <a:lnTo>
                    <a:pt x="1202" y="1288"/>
                  </a:lnTo>
                  <a:lnTo>
                    <a:pt x="1188" y="1302"/>
                  </a:lnTo>
                  <a:lnTo>
                    <a:pt x="1178" y="1316"/>
                  </a:lnTo>
                  <a:lnTo>
                    <a:pt x="1172" y="1334"/>
                  </a:lnTo>
                  <a:lnTo>
                    <a:pt x="940" y="2365"/>
                  </a:lnTo>
                  <a:lnTo>
                    <a:pt x="604" y="2365"/>
                  </a:lnTo>
                  <a:lnTo>
                    <a:pt x="372" y="1334"/>
                  </a:lnTo>
                  <a:lnTo>
                    <a:pt x="372" y="1334"/>
                  </a:lnTo>
                  <a:lnTo>
                    <a:pt x="366" y="1316"/>
                  </a:lnTo>
                  <a:lnTo>
                    <a:pt x="356" y="1302"/>
                  </a:lnTo>
                  <a:lnTo>
                    <a:pt x="342" y="1288"/>
                  </a:lnTo>
                  <a:lnTo>
                    <a:pt x="326" y="1280"/>
                  </a:lnTo>
                  <a:lnTo>
                    <a:pt x="326" y="1280"/>
                  </a:lnTo>
                  <a:lnTo>
                    <a:pt x="312" y="1276"/>
                  </a:lnTo>
                  <a:lnTo>
                    <a:pt x="298" y="1274"/>
                  </a:lnTo>
                  <a:lnTo>
                    <a:pt x="298" y="1274"/>
                  </a:lnTo>
                  <a:lnTo>
                    <a:pt x="286" y="1276"/>
                  </a:lnTo>
                  <a:lnTo>
                    <a:pt x="276" y="1278"/>
                  </a:lnTo>
                  <a:lnTo>
                    <a:pt x="264" y="1282"/>
                  </a:lnTo>
                  <a:lnTo>
                    <a:pt x="256" y="1288"/>
                  </a:lnTo>
                  <a:lnTo>
                    <a:pt x="256" y="1288"/>
                  </a:lnTo>
                  <a:lnTo>
                    <a:pt x="236" y="1300"/>
                  </a:lnTo>
                  <a:lnTo>
                    <a:pt x="216" y="1308"/>
                  </a:lnTo>
                  <a:lnTo>
                    <a:pt x="196" y="1314"/>
                  </a:lnTo>
                  <a:lnTo>
                    <a:pt x="178" y="1316"/>
                  </a:lnTo>
                  <a:lnTo>
                    <a:pt x="164" y="1316"/>
                  </a:lnTo>
                  <a:lnTo>
                    <a:pt x="400" y="232"/>
                  </a:lnTo>
                  <a:lnTo>
                    <a:pt x="404" y="228"/>
                  </a:lnTo>
                  <a:lnTo>
                    <a:pt x="404" y="228"/>
                  </a:lnTo>
                  <a:lnTo>
                    <a:pt x="422" y="218"/>
                  </a:lnTo>
                  <a:lnTo>
                    <a:pt x="448" y="208"/>
                  </a:lnTo>
                  <a:lnTo>
                    <a:pt x="480" y="194"/>
                  </a:lnTo>
                  <a:lnTo>
                    <a:pt x="520" y="182"/>
                  </a:lnTo>
                  <a:lnTo>
                    <a:pt x="568" y="170"/>
                  </a:lnTo>
                  <a:lnTo>
                    <a:pt x="626" y="162"/>
                  </a:lnTo>
                  <a:lnTo>
                    <a:pt x="690" y="154"/>
                  </a:lnTo>
                  <a:lnTo>
                    <a:pt x="726" y="154"/>
                  </a:lnTo>
                  <a:lnTo>
                    <a:pt x="766" y="152"/>
                  </a:lnTo>
                  <a:lnTo>
                    <a:pt x="780" y="152"/>
                  </a:lnTo>
                  <a:lnTo>
                    <a:pt x="780" y="152"/>
                  </a:lnTo>
                  <a:lnTo>
                    <a:pt x="818" y="154"/>
                  </a:lnTo>
                  <a:lnTo>
                    <a:pt x="854" y="154"/>
                  </a:lnTo>
                  <a:lnTo>
                    <a:pt x="920" y="162"/>
                  </a:lnTo>
                  <a:lnTo>
                    <a:pt x="976" y="170"/>
                  </a:lnTo>
                  <a:lnTo>
                    <a:pt x="1024" y="182"/>
                  </a:lnTo>
                  <a:lnTo>
                    <a:pt x="1064" y="194"/>
                  </a:lnTo>
                  <a:lnTo>
                    <a:pt x="1098" y="206"/>
                  </a:lnTo>
                  <a:lnTo>
                    <a:pt x="1122" y="218"/>
                  </a:lnTo>
                  <a:lnTo>
                    <a:pt x="1140" y="228"/>
                  </a:lnTo>
                  <a:lnTo>
                    <a:pt x="1144" y="230"/>
                  </a:lnTo>
                  <a:lnTo>
                    <a:pt x="1378" y="1302"/>
                  </a:lnTo>
                  <a:lnTo>
                    <a:pt x="1378" y="13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6" name="Freeform 54">
              <a:extLst>
                <a:ext uri="{FF2B5EF4-FFF2-40B4-BE49-F238E27FC236}">
                  <a16:creationId xmlns:a16="http://schemas.microsoft.com/office/drawing/2014/main" xmlns="" id="{5107D558-0AF7-4ACE-BBFC-01074C92F862}"/>
                </a:ext>
              </a:extLst>
            </p:cNvPr>
            <p:cNvSpPr>
              <a:spLocks noEditPoints="1"/>
            </p:cNvSpPr>
            <p:nvPr/>
          </p:nvSpPr>
          <p:spPr bwMode="auto">
            <a:xfrm>
              <a:off x="7432675" y="698500"/>
              <a:ext cx="1228725" cy="1228725"/>
            </a:xfrm>
            <a:custGeom>
              <a:avLst/>
              <a:gdLst>
                <a:gd name="T0" fmla="*/ 426 w 774"/>
                <a:gd name="T1" fmla="*/ 772 h 774"/>
                <a:gd name="T2" fmla="*/ 536 w 774"/>
                <a:gd name="T3" fmla="*/ 742 h 774"/>
                <a:gd name="T4" fmla="*/ 632 w 774"/>
                <a:gd name="T5" fmla="*/ 686 h 774"/>
                <a:gd name="T6" fmla="*/ 706 w 774"/>
                <a:gd name="T7" fmla="*/ 602 h 774"/>
                <a:gd name="T8" fmla="*/ 756 w 774"/>
                <a:gd name="T9" fmla="*/ 502 h 774"/>
                <a:gd name="T10" fmla="*/ 774 w 774"/>
                <a:gd name="T11" fmla="*/ 386 h 774"/>
                <a:gd name="T12" fmla="*/ 766 w 774"/>
                <a:gd name="T13" fmla="*/ 310 h 774"/>
                <a:gd name="T14" fmla="*/ 726 w 774"/>
                <a:gd name="T15" fmla="*/ 202 h 774"/>
                <a:gd name="T16" fmla="*/ 660 w 774"/>
                <a:gd name="T17" fmla="*/ 114 h 774"/>
                <a:gd name="T18" fmla="*/ 570 w 774"/>
                <a:gd name="T19" fmla="*/ 46 h 774"/>
                <a:gd name="T20" fmla="*/ 464 w 774"/>
                <a:gd name="T21" fmla="*/ 8 h 774"/>
                <a:gd name="T22" fmla="*/ 386 w 774"/>
                <a:gd name="T23" fmla="*/ 0 h 774"/>
                <a:gd name="T24" fmla="*/ 272 w 774"/>
                <a:gd name="T25" fmla="*/ 18 h 774"/>
                <a:gd name="T26" fmla="*/ 170 w 774"/>
                <a:gd name="T27" fmla="*/ 66 h 774"/>
                <a:gd name="T28" fmla="*/ 88 w 774"/>
                <a:gd name="T29" fmla="*/ 142 h 774"/>
                <a:gd name="T30" fmla="*/ 30 w 774"/>
                <a:gd name="T31" fmla="*/ 236 h 774"/>
                <a:gd name="T32" fmla="*/ 2 w 774"/>
                <a:gd name="T33" fmla="*/ 348 h 774"/>
                <a:gd name="T34" fmla="*/ 2 w 774"/>
                <a:gd name="T35" fmla="*/ 426 h 774"/>
                <a:gd name="T36" fmla="*/ 30 w 774"/>
                <a:gd name="T37" fmla="*/ 538 h 774"/>
                <a:gd name="T38" fmla="*/ 88 w 774"/>
                <a:gd name="T39" fmla="*/ 632 h 774"/>
                <a:gd name="T40" fmla="*/ 170 w 774"/>
                <a:gd name="T41" fmla="*/ 708 h 774"/>
                <a:gd name="T42" fmla="*/ 272 w 774"/>
                <a:gd name="T43" fmla="*/ 756 h 774"/>
                <a:gd name="T44" fmla="*/ 386 w 774"/>
                <a:gd name="T45" fmla="*/ 774 h 774"/>
                <a:gd name="T46" fmla="*/ 386 w 774"/>
                <a:gd name="T47" fmla="*/ 204 h 774"/>
                <a:gd name="T48" fmla="*/ 440 w 774"/>
                <a:gd name="T49" fmla="*/ 212 h 774"/>
                <a:gd name="T50" fmla="*/ 488 w 774"/>
                <a:gd name="T51" fmla="*/ 236 h 774"/>
                <a:gd name="T52" fmla="*/ 528 w 774"/>
                <a:gd name="T53" fmla="*/ 270 h 774"/>
                <a:gd name="T54" fmla="*/ 554 w 774"/>
                <a:gd name="T55" fmla="*/ 316 h 774"/>
                <a:gd name="T56" fmla="*/ 568 w 774"/>
                <a:gd name="T57" fmla="*/ 368 h 774"/>
                <a:gd name="T58" fmla="*/ 568 w 774"/>
                <a:gd name="T59" fmla="*/ 406 h 774"/>
                <a:gd name="T60" fmla="*/ 554 w 774"/>
                <a:gd name="T61" fmla="*/ 458 h 774"/>
                <a:gd name="T62" fmla="*/ 528 w 774"/>
                <a:gd name="T63" fmla="*/ 502 h 774"/>
                <a:gd name="T64" fmla="*/ 488 w 774"/>
                <a:gd name="T65" fmla="*/ 538 h 774"/>
                <a:gd name="T66" fmla="*/ 440 w 774"/>
                <a:gd name="T67" fmla="*/ 560 h 774"/>
                <a:gd name="T68" fmla="*/ 386 w 774"/>
                <a:gd name="T69" fmla="*/ 570 h 774"/>
                <a:gd name="T70" fmla="*/ 350 w 774"/>
                <a:gd name="T71" fmla="*/ 566 h 774"/>
                <a:gd name="T72" fmla="*/ 300 w 774"/>
                <a:gd name="T73" fmla="*/ 546 h 774"/>
                <a:gd name="T74" fmla="*/ 258 w 774"/>
                <a:gd name="T75" fmla="*/ 516 h 774"/>
                <a:gd name="T76" fmla="*/ 226 w 774"/>
                <a:gd name="T77" fmla="*/ 474 h 774"/>
                <a:gd name="T78" fmla="*/ 208 w 774"/>
                <a:gd name="T79" fmla="*/ 424 h 774"/>
                <a:gd name="T80" fmla="*/ 204 w 774"/>
                <a:gd name="T81" fmla="*/ 386 h 774"/>
                <a:gd name="T82" fmla="*/ 212 w 774"/>
                <a:gd name="T83" fmla="*/ 332 h 774"/>
                <a:gd name="T84" fmla="*/ 236 w 774"/>
                <a:gd name="T85" fmla="*/ 284 h 774"/>
                <a:gd name="T86" fmla="*/ 270 w 774"/>
                <a:gd name="T87" fmla="*/ 246 h 774"/>
                <a:gd name="T88" fmla="*/ 316 w 774"/>
                <a:gd name="T89" fmla="*/ 218 h 774"/>
                <a:gd name="T90" fmla="*/ 368 w 774"/>
                <a:gd name="T91" fmla="*/ 20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4" h="774">
                  <a:moveTo>
                    <a:pt x="386" y="774"/>
                  </a:moveTo>
                  <a:lnTo>
                    <a:pt x="386" y="774"/>
                  </a:lnTo>
                  <a:lnTo>
                    <a:pt x="426" y="772"/>
                  </a:lnTo>
                  <a:lnTo>
                    <a:pt x="464" y="766"/>
                  </a:lnTo>
                  <a:lnTo>
                    <a:pt x="502" y="756"/>
                  </a:lnTo>
                  <a:lnTo>
                    <a:pt x="536" y="742"/>
                  </a:lnTo>
                  <a:lnTo>
                    <a:pt x="570" y="726"/>
                  </a:lnTo>
                  <a:lnTo>
                    <a:pt x="602" y="708"/>
                  </a:lnTo>
                  <a:lnTo>
                    <a:pt x="632" y="686"/>
                  </a:lnTo>
                  <a:lnTo>
                    <a:pt x="660" y="660"/>
                  </a:lnTo>
                  <a:lnTo>
                    <a:pt x="684" y="632"/>
                  </a:lnTo>
                  <a:lnTo>
                    <a:pt x="706" y="602"/>
                  </a:lnTo>
                  <a:lnTo>
                    <a:pt x="726" y="570"/>
                  </a:lnTo>
                  <a:lnTo>
                    <a:pt x="742" y="538"/>
                  </a:lnTo>
                  <a:lnTo>
                    <a:pt x="756" y="502"/>
                  </a:lnTo>
                  <a:lnTo>
                    <a:pt x="766" y="464"/>
                  </a:lnTo>
                  <a:lnTo>
                    <a:pt x="772" y="426"/>
                  </a:lnTo>
                  <a:lnTo>
                    <a:pt x="774" y="386"/>
                  </a:lnTo>
                  <a:lnTo>
                    <a:pt x="774" y="386"/>
                  </a:lnTo>
                  <a:lnTo>
                    <a:pt x="772" y="348"/>
                  </a:lnTo>
                  <a:lnTo>
                    <a:pt x="766" y="310"/>
                  </a:lnTo>
                  <a:lnTo>
                    <a:pt x="756" y="272"/>
                  </a:lnTo>
                  <a:lnTo>
                    <a:pt x="742" y="236"/>
                  </a:lnTo>
                  <a:lnTo>
                    <a:pt x="726" y="202"/>
                  </a:lnTo>
                  <a:lnTo>
                    <a:pt x="706" y="170"/>
                  </a:lnTo>
                  <a:lnTo>
                    <a:pt x="684" y="142"/>
                  </a:lnTo>
                  <a:lnTo>
                    <a:pt x="660" y="114"/>
                  </a:lnTo>
                  <a:lnTo>
                    <a:pt x="632" y="88"/>
                  </a:lnTo>
                  <a:lnTo>
                    <a:pt x="602" y="66"/>
                  </a:lnTo>
                  <a:lnTo>
                    <a:pt x="570" y="46"/>
                  </a:lnTo>
                  <a:lnTo>
                    <a:pt x="536" y="30"/>
                  </a:lnTo>
                  <a:lnTo>
                    <a:pt x="502" y="18"/>
                  </a:lnTo>
                  <a:lnTo>
                    <a:pt x="464" y="8"/>
                  </a:lnTo>
                  <a:lnTo>
                    <a:pt x="426" y="2"/>
                  </a:lnTo>
                  <a:lnTo>
                    <a:pt x="386" y="0"/>
                  </a:lnTo>
                  <a:lnTo>
                    <a:pt x="386" y="0"/>
                  </a:lnTo>
                  <a:lnTo>
                    <a:pt x="346" y="2"/>
                  </a:lnTo>
                  <a:lnTo>
                    <a:pt x="308" y="8"/>
                  </a:lnTo>
                  <a:lnTo>
                    <a:pt x="272" y="18"/>
                  </a:lnTo>
                  <a:lnTo>
                    <a:pt x="236" y="30"/>
                  </a:lnTo>
                  <a:lnTo>
                    <a:pt x="202" y="46"/>
                  </a:lnTo>
                  <a:lnTo>
                    <a:pt x="170" y="66"/>
                  </a:lnTo>
                  <a:lnTo>
                    <a:pt x="140" y="88"/>
                  </a:lnTo>
                  <a:lnTo>
                    <a:pt x="114" y="114"/>
                  </a:lnTo>
                  <a:lnTo>
                    <a:pt x="88" y="142"/>
                  </a:lnTo>
                  <a:lnTo>
                    <a:pt x="66" y="170"/>
                  </a:lnTo>
                  <a:lnTo>
                    <a:pt x="46" y="202"/>
                  </a:lnTo>
                  <a:lnTo>
                    <a:pt x="30" y="236"/>
                  </a:lnTo>
                  <a:lnTo>
                    <a:pt x="18" y="272"/>
                  </a:lnTo>
                  <a:lnTo>
                    <a:pt x="8" y="310"/>
                  </a:lnTo>
                  <a:lnTo>
                    <a:pt x="2" y="348"/>
                  </a:lnTo>
                  <a:lnTo>
                    <a:pt x="0" y="386"/>
                  </a:lnTo>
                  <a:lnTo>
                    <a:pt x="0" y="386"/>
                  </a:lnTo>
                  <a:lnTo>
                    <a:pt x="2" y="426"/>
                  </a:lnTo>
                  <a:lnTo>
                    <a:pt x="8" y="464"/>
                  </a:lnTo>
                  <a:lnTo>
                    <a:pt x="18" y="502"/>
                  </a:lnTo>
                  <a:lnTo>
                    <a:pt x="30" y="538"/>
                  </a:lnTo>
                  <a:lnTo>
                    <a:pt x="46" y="570"/>
                  </a:lnTo>
                  <a:lnTo>
                    <a:pt x="66" y="602"/>
                  </a:lnTo>
                  <a:lnTo>
                    <a:pt x="88" y="632"/>
                  </a:lnTo>
                  <a:lnTo>
                    <a:pt x="114" y="660"/>
                  </a:lnTo>
                  <a:lnTo>
                    <a:pt x="140" y="686"/>
                  </a:lnTo>
                  <a:lnTo>
                    <a:pt x="170" y="708"/>
                  </a:lnTo>
                  <a:lnTo>
                    <a:pt x="202" y="726"/>
                  </a:lnTo>
                  <a:lnTo>
                    <a:pt x="236" y="742"/>
                  </a:lnTo>
                  <a:lnTo>
                    <a:pt x="272" y="756"/>
                  </a:lnTo>
                  <a:lnTo>
                    <a:pt x="308" y="766"/>
                  </a:lnTo>
                  <a:lnTo>
                    <a:pt x="346" y="772"/>
                  </a:lnTo>
                  <a:lnTo>
                    <a:pt x="386" y="774"/>
                  </a:lnTo>
                  <a:lnTo>
                    <a:pt x="386" y="774"/>
                  </a:lnTo>
                  <a:close/>
                  <a:moveTo>
                    <a:pt x="386" y="204"/>
                  </a:moveTo>
                  <a:lnTo>
                    <a:pt x="386" y="204"/>
                  </a:lnTo>
                  <a:lnTo>
                    <a:pt x="404" y="206"/>
                  </a:lnTo>
                  <a:lnTo>
                    <a:pt x="424" y="208"/>
                  </a:lnTo>
                  <a:lnTo>
                    <a:pt x="440" y="212"/>
                  </a:lnTo>
                  <a:lnTo>
                    <a:pt x="458" y="218"/>
                  </a:lnTo>
                  <a:lnTo>
                    <a:pt x="474" y="226"/>
                  </a:lnTo>
                  <a:lnTo>
                    <a:pt x="488" y="236"/>
                  </a:lnTo>
                  <a:lnTo>
                    <a:pt x="502" y="246"/>
                  </a:lnTo>
                  <a:lnTo>
                    <a:pt x="516" y="258"/>
                  </a:lnTo>
                  <a:lnTo>
                    <a:pt x="528" y="270"/>
                  </a:lnTo>
                  <a:lnTo>
                    <a:pt x="538" y="284"/>
                  </a:lnTo>
                  <a:lnTo>
                    <a:pt x="546" y="300"/>
                  </a:lnTo>
                  <a:lnTo>
                    <a:pt x="554" y="316"/>
                  </a:lnTo>
                  <a:lnTo>
                    <a:pt x="560" y="332"/>
                  </a:lnTo>
                  <a:lnTo>
                    <a:pt x="564" y="350"/>
                  </a:lnTo>
                  <a:lnTo>
                    <a:pt x="568" y="368"/>
                  </a:lnTo>
                  <a:lnTo>
                    <a:pt x="568" y="386"/>
                  </a:lnTo>
                  <a:lnTo>
                    <a:pt x="568" y="386"/>
                  </a:lnTo>
                  <a:lnTo>
                    <a:pt x="568" y="406"/>
                  </a:lnTo>
                  <a:lnTo>
                    <a:pt x="564" y="424"/>
                  </a:lnTo>
                  <a:lnTo>
                    <a:pt x="560" y="440"/>
                  </a:lnTo>
                  <a:lnTo>
                    <a:pt x="554" y="458"/>
                  </a:lnTo>
                  <a:lnTo>
                    <a:pt x="546" y="474"/>
                  </a:lnTo>
                  <a:lnTo>
                    <a:pt x="538" y="488"/>
                  </a:lnTo>
                  <a:lnTo>
                    <a:pt x="528" y="502"/>
                  </a:lnTo>
                  <a:lnTo>
                    <a:pt x="516" y="516"/>
                  </a:lnTo>
                  <a:lnTo>
                    <a:pt x="502" y="528"/>
                  </a:lnTo>
                  <a:lnTo>
                    <a:pt x="488" y="538"/>
                  </a:lnTo>
                  <a:lnTo>
                    <a:pt x="474" y="546"/>
                  </a:lnTo>
                  <a:lnTo>
                    <a:pt x="458" y="554"/>
                  </a:lnTo>
                  <a:lnTo>
                    <a:pt x="440" y="560"/>
                  </a:lnTo>
                  <a:lnTo>
                    <a:pt x="424" y="566"/>
                  </a:lnTo>
                  <a:lnTo>
                    <a:pt x="404" y="568"/>
                  </a:lnTo>
                  <a:lnTo>
                    <a:pt x="386" y="570"/>
                  </a:lnTo>
                  <a:lnTo>
                    <a:pt x="386" y="570"/>
                  </a:lnTo>
                  <a:lnTo>
                    <a:pt x="368" y="568"/>
                  </a:lnTo>
                  <a:lnTo>
                    <a:pt x="350" y="566"/>
                  </a:lnTo>
                  <a:lnTo>
                    <a:pt x="332" y="560"/>
                  </a:lnTo>
                  <a:lnTo>
                    <a:pt x="316" y="554"/>
                  </a:lnTo>
                  <a:lnTo>
                    <a:pt x="300" y="546"/>
                  </a:lnTo>
                  <a:lnTo>
                    <a:pt x="284" y="538"/>
                  </a:lnTo>
                  <a:lnTo>
                    <a:pt x="270" y="528"/>
                  </a:lnTo>
                  <a:lnTo>
                    <a:pt x="258" y="516"/>
                  </a:lnTo>
                  <a:lnTo>
                    <a:pt x="246" y="502"/>
                  </a:lnTo>
                  <a:lnTo>
                    <a:pt x="236" y="488"/>
                  </a:lnTo>
                  <a:lnTo>
                    <a:pt x="226" y="474"/>
                  </a:lnTo>
                  <a:lnTo>
                    <a:pt x="218" y="458"/>
                  </a:lnTo>
                  <a:lnTo>
                    <a:pt x="212" y="440"/>
                  </a:lnTo>
                  <a:lnTo>
                    <a:pt x="208" y="424"/>
                  </a:lnTo>
                  <a:lnTo>
                    <a:pt x="206" y="406"/>
                  </a:lnTo>
                  <a:lnTo>
                    <a:pt x="204" y="386"/>
                  </a:lnTo>
                  <a:lnTo>
                    <a:pt x="204" y="386"/>
                  </a:lnTo>
                  <a:lnTo>
                    <a:pt x="206" y="368"/>
                  </a:lnTo>
                  <a:lnTo>
                    <a:pt x="208" y="350"/>
                  </a:lnTo>
                  <a:lnTo>
                    <a:pt x="212" y="332"/>
                  </a:lnTo>
                  <a:lnTo>
                    <a:pt x="218" y="316"/>
                  </a:lnTo>
                  <a:lnTo>
                    <a:pt x="226" y="300"/>
                  </a:lnTo>
                  <a:lnTo>
                    <a:pt x="236" y="284"/>
                  </a:lnTo>
                  <a:lnTo>
                    <a:pt x="246" y="270"/>
                  </a:lnTo>
                  <a:lnTo>
                    <a:pt x="258" y="258"/>
                  </a:lnTo>
                  <a:lnTo>
                    <a:pt x="270" y="246"/>
                  </a:lnTo>
                  <a:lnTo>
                    <a:pt x="284" y="236"/>
                  </a:lnTo>
                  <a:lnTo>
                    <a:pt x="300" y="226"/>
                  </a:lnTo>
                  <a:lnTo>
                    <a:pt x="316" y="218"/>
                  </a:lnTo>
                  <a:lnTo>
                    <a:pt x="332" y="212"/>
                  </a:lnTo>
                  <a:lnTo>
                    <a:pt x="350" y="208"/>
                  </a:lnTo>
                  <a:lnTo>
                    <a:pt x="368" y="206"/>
                  </a:lnTo>
                  <a:lnTo>
                    <a:pt x="386" y="204"/>
                  </a:lnTo>
                  <a:lnTo>
                    <a:pt x="386"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grpSp>
        <p:nvGrpSpPr>
          <p:cNvPr id="387" name="Group 386">
            <a:extLst>
              <a:ext uri="{FF2B5EF4-FFF2-40B4-BE49-F238E27FC236}">
                <a16:creationId xmlns:a16="http://schemas.microsoft.com/office/drawing/2014/main" xmlns="" id="{1A3D7E89-78E1-4469-A612-C385761E74F2}"/>
              </a:ext>
            </a:extLst>
          </p:cNvPr>
          <p:cNvGrpSpPr>
            <a:grpSpLocks noChangeAspect="1"/>
          </p:cNvGrpSpPr>
          <p:nvPr/>
        </p:nvGrpSpPr>
        <p:grpSpPr>
          <a:xfrm>
            <a:off x="2778094" y="3762369"/>
            <a:ext cx="360000" cy="360000"/>
            <a:chOff x="2921000" y="254000"/>
            <a:chExt cx="6350000" cy="6350000"/>
          </a:xfrm>
          <a:solidFill>
            <a:srgbClr val="4655A5"/>
          </a:solidFill>
        </p:grpSpPr>
        <p:sp>
          <p:nvSpPr>
            <p:cNvPr id="388" name="Freeform 67">
              <a:extLst>
                <a:ext uri="{FF2B5EF4-FFF2-40B4-BE49-F238E27FC236}">
                  <a16:creationId xmlns:a16="http://schemas.microsoft.com/office/drawing/2014/main" xmlns="" id="{7154FCF7-39FF-4FEF-BACA-EA1D5D172F35}"/>
                </a:ext>
              </a:extLst>
            </p:cNvPr>
            <p:cNvSpPr>
              <a:spLocks/>
            </p:cNvSpPr>
            <p:nvPr/>
          </p:nvSpPr>
          <p:spPr bwMode="auto">
            <a:xfrm>
              <a:off x="7734300" y="1133475"/>
              <a:ext cx="657225" cy="657225"/>
            </a:xfrm>
            <a:custGeom>
              <a:avLst/>
              <a:gdLst>
                <a:gd name="T0" fmla="*/ 230 w 414"/>
                <a:gd name="T1" fmla="*/ 32 h 414"/>
                <a:gd name="T2" fmla="*/ 0 w 414"/>
                <a:gd name="T3" fmla="*/ 262 h 414"/>
                <a:gd name="T4" fmla="*/ 0 w 414"/>
                <a:gd name="T5" fmla="*/ 262 h 414"/>
                <a:gd name="T6" fmla="*/ 40 w 414"/>
                <a:gd name="T7" fmla="*/ 298 h 414"/>
                <a:gd name="T8" fmla="*/ 78 w 414"/>
                <a:gd name="T9" fmla="*/ 336 h 414"/>
                <a:gd name="T10" fmla="*/ 116 w 414"/>
                <a:gd name="T11" fmla="*/ 374 h 414"/>
                <a:gd name="T12" fmla="*/ 152 w 414"/>
                <a:gd name="T13" fmla="*/ 414 h 414"/>
                <a:gd name="T14" fmla="*/ 382 w 414"/>
                <a:gd name="T15" fmla="*/ 184 h 414"/>
                <a:gd name="T16" fmla="*/ 382 w 414"/>
                <a:gd name="T17" fmla="*/ 184 h 414"/>
                <a:gd name="T18" fmla="*/ 396 w 414"/>
                <a:gd name="T19" fmla="*/ 166 h 414"/>
                <a:gd name="T20" fmla="*/ 406 w 414"/>
                <a:gd name="T21" fmla="*/ 148 h 414"/>
                <a:gd name="T22" fmla="*/ 412 w 414"/>
                <a:gd name="T23" fmla="*/ 128 h 414"/>
                <a:gd name="T24" fmla="*/ 414 w 414"/>
                <a:gd name="T25" fmla="*/ 108 h 414"/>
                <a:gd name="T26" fmla="*/ 412 w 414"/>
                <a:gd name="T27" fmla="*/ 88 h 414"/>
                <a:gd name="T28" fmla="*/ 406 w 414"/>
                <a:gd name="T29" fmla="*/ 68 h 414"/>
                <a:gd name="T30" fmla="*/ 396 w 414"/>
                <a:gd name="T31" fmla="*/ 48 h 414"/>
                <a:gd name="T32" fmla="*/ 382 w 414"/>
                <a:gd name="T33" fmla="*/ 32 h 414"/>
                <a:gd name="T34" fmla="*/ 382 w 414"/>
                <a:gd name="T35" fmla="*/ 32 h 414"/>
                <a:gd name="T36" fmla="*/ 366 w 414"/>
                <a:gd name="T37" fmla="*/ 18 h 414"/>
                <a:gd name="T38" fmla="*/ 346 w 414"/>
                <a:gd name="T39" fmla="*/ 8 h 414"/>
                <a:gd name="T40" fmla="*/ 326 w 414"/>
                <a:gd name="T41" fmla="*/ 2 h 414"/>
                <a:gd name="T42" fmla="*/ 306 w 414"/>
                <a:gd name="T43" fmla="*/ 0 h 414"/>
                <a:gd name="T44" fmla="*/ 286 w 414"/>
                <a:gd name="T45" fmla="*/ 2 h 414"/>
                <a:gd name="T46" fmla="*/ 266 w 414"/>
                <a:gd name="T47" fmla="*/ 8 h 414"/>
                <a:gd name="T48" fmla="*/ 248 w 414"/>
                <a:gd name="T49" fmla="*/ 18 h 414"/>
                <a:gd name="T50" fmla="*/ 230 w 414"/>
                <a:gd name="T51" fmla="*/ 32 h 414"/>
                <a:gd name="T52" fmla="*/ 230 w 414"/>
                <a:gd name="T53" fmla="*/ 3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4" h="414">
                  <a:moveTo>
                    <a:pt x="230" y="32"/>
                  </a:moveTo>
                  <a:lnTo>
                    <a:pt x="0" y="262"/>
                  </a:lnTo>
                  <a:lnTo>
                    <a:pt x="0" y="262"/>
                  </a:lnTo>
                  <a:lnTo>
                    <a:pt x="40" y="298"/>
                  </a:lnTo>
                  <a:lnTo>
                    <a:pt x="78" y="336"/>
                  </a:lnTo>
                  <a:lnTo>
                    <a:pt x="116" y="374"/>
                  </a:lnTo>
                  <a:lnTo>
                    <a:pt x="152" y="414"/>
                  </a:lnTo>
                  <a:lnTo>
                    <a:pt x="382" y="184"/>
                  </a:lnTo>
                  <a:lnTo>
                    <a:pt x="382" y="184"/>
                  </a:lnTo>
                  <a:lnTo>
                    <a:pt x="396" y="166"/>
                  </a:lnTo>
                  <a:lnTo>
                    <a:pt x="406" y="148"/>
                  </a:lnTo>
                  <a:lnTo>
                    <a:pt x="412" y="128"/>
                  </a:lnTo>
                  <a:lnTo>
                    <a:pt x="414" y="108"/>
                  </a:lnTo>
                  <a:lnTo>
                    <a:pt x="412" y="88"/>
                  </a:lnTo>
                  <a:lnTo>
                    <a:pt x="406" y="68"/>
                  </a:lnTo>
                  <a:lnTo>
                    <a:pt x="396" y="48"/>
                  </a:lnTo>
                  <a:lnTo>
                    <a:pt x="382" y="32"/>
                  </a:lnTo>
                  <a:lnTo>
                    <a:pt x="382" y="32"/>
                  </a:lnTo>
                  <a:lnTo>
                    <a:pt x="366" y="18"/>
                  </a:lnTo>
                  <a:lnTo>
                    <a:pt x="346" y="8"/>
                  </a:lnTo>
                  <a:lnTo>
                    <a:pt x="326" y="2"/>
                  </a:lnTo>
                  <a:lnTo>
                    <a:pt x="306" y="0"/>
                  </a:lnTo>
                  <a:lnTo>
                    <a:pt x="286" y="2"/>
                  </a:lnTo>
                  <a:lnTo>
                    <a:pt x="266" y="8"/>
                  </a:lnTo>
                  <a:lnTo>
                    <a:pt x="248" y="18"/>
                  </a:lnTo>
                  <a:lnTo>
                    <a:pt x="230" y="32"/>
                  </a:lnTo>
                  <a:lnTo>
                    <a:pt x="23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9" name="Freeform 68">
              <a:extLst>
                <a:ext uri="{FF2B5EF4-FFF2-40B4-BE49-F238E27FC236}">
                  <a16:creationId xmlns:a16="http://schemas.microsoft.com/office/drawing/2014/main" xmlns="" id="{6C750C2A-6570-4811-858A-B13326333785}"/>
                </a:ext>
              </a:extLst>
            </p:cNvPr>
            <p:cNvSpPr>
              <a:spLocks/>
            </p:cNvSpPr>
            <p:nvPr/>
          </p:nvSpPr>
          <p:spPr bwMode="auto">
            <a:xfrm>
              <a:off x="3800475" y="5067300"/>
              <a:ext cx="657225" cy="657225"/>
            </a:xfrm>
            <a:custGeom>
              <a:avLst/>
              <a:gdLst>
                <a:gd name="T0" fmla="*/ 32 w 414"/>
                <a:gd name="T1" fmla="*/ 230 h 414"/>
                <a:gd name="T2" fmla="*/ 32 w 414"/>
                <a:gd name="T3" fmla="*/ 230 h 414"/>
                <a:gd name="T4" fmla="*/ 18 w 414"/>
                <a:gd name="T5" fmla="*/ 248 h 414"/>
                <a:gd name="T6" fmla="*/ 8 w 414"/>
                <a:gd name="T7" fmla="*/ 266 h 414"/>
                <a:gd name="T8" fmla="*/ 2 w 414"/>
                <a:gd name="T9" fmla="*/ 286 h 414"/>
                <a:gd name="T10" fmla="*/ 0 w 414"/>
                <a:gd name="T11" fmla="*/ 306 h 414"/>
                <a:gd name="T12" fmla="*/ 2 w 414"/>
                <a:gd name="T13" fmla="*/ 328 h 414"/>
                <a:gd name="T14" fmla="*/ 8 w 414"/>
                <a:gd name="T15" fmla="*/ 346 h 414"/>
                <a:gd name="T16" fmla="*/ 18 w 414"/>
                <a:gd name="T17" fmla="*/ 366 h 414"/>
                <a:gd name="T18" fmla="*/ 32 w 414"/>
                <a:gd name="T19" fmla="*/ 382 h 414"/>
                <a:gd name="T20" fmla="*/ 32 w 414"/>
                <a:gd name="T21" fmla="*/ 382 h 414"/>
                <a:gd name="T22" fmla="*/ 48 w 414"/>
                <a:gd name="T23" fmla="*/ 396 h 414"/>
                <a:gd name="T24" fmla="*/ 68 w 414"/>
                <a:gd name="T25" fmla="*/ 406 h 414"/>
                <a:gd name="T26" fmla="*/ 86 w 414"/>
                <a:gd name="T27" fmla="*/ 412 h 414"/>
                <a:gd name="T28" fmla="*/ 108 w 414"/>
                <a:gd name="T29" fmla="*/ 414 h 414"/>
                <a:gd name="T30" fmla="*/ 108 w 414"/>
                <a:gd name="T31" fmla="*/ 414 h 414"/>
                <a:gd name="T32" fmla="*/ 128 w 414"/>
                <a:gd name="T33" fmla="*/ 412 h 414"/>
                <a:gd name="T34" fmla="*/ 148 w 414"/>
                <a:gd name="T35" fmla="*/ 406 h 414"/>
                <a:gd name="T36" fmla="*/ 166 w 414"/>
                <a:gd name="T37" fmla="*/ 396 h 414"/>
                <a:gd name="T38" fmla="*/ 184 w 414"/>
                <a:gd name="T39" fmla="*/ 382 h 414"/>
                <a:gd name="T40" fmla="*/ 414 w 414"/>
                <a:gd name="T41" fmla="*/ 152 h 414"/>
                <a:gd name="T42" fmla="*/ 414 w 414"/>
                <a:gd name="T43" fmla="*/ 152 h 414"/>
                <a:gd name="T44" fmla="*/ 374 w 414"/>
                <a:gd name="T45" fmla="*/ 116 h 414"/>
                <a:gd name="T46" fmla="*/ 336 w 414"/>
                <a:gd name="T47" fmla="*/ 78 h 414"/>
                <a:gd name="T48" fmla="*/ 298 w 414"/>
                <a:gd name="T49" fmla="*/ 40 h 414"/>
                <a:gd name="T50" fmla="*/ 262 w 414"/>
                <a:gd name="T51" fmla="*/ 0 h 414"/>
                <a:gd name="T52" fmla="*/ 32 w 414"/>
                <a:gd name="T53" fmla="*/ 23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4" h="414">
                  <a:moveTo>
                    <a:pt x="32" y="230"/>
                  </a:moveTo>
                  <a:lnTo>
                    <a:pt x="32" y="230"/>
                  </a:lnTo>
                  <a:lnTo>
                    <a:pt x="18" y="248"/>
                  </a:lnTo>
                  <a:lnTo>
                    <a:pt x="8" y="266"/>
                  </a:lnTo>
                  <a:lnTo>
                    <a:pt x="2" y="286"/>
                  </a:lnTo>
                  <a:lnTo>
                    <a:pt x="0" y="306"/>
                  </a:lnTo>
                  <a:lnTo>
                    <a:pt x="2" y="328"/>
                  </a:lnTo>
                  <a:lnTo>
                    <a:pt x="8" y="346"/>
                  </a:lnTo>
                  <a:lnTo>
                    <a:pt x="18" y="366"/>
                  </a:lnTo>
                  <a:lnTo>
                    <a:pt x="32" y="382"/>
                  </a:lnTo>
                  <a:lnTo>
                    <a:pt x="32" y="382"/>
                  </a:lnTo>
                  <a:lnTo>
                    <a:pt x="48" y="396"/>
                  </a:lnTo>
                  <a:lnTo>
                    <a:pt x="68" y="406"/>
                  </a:lnTo>
                  <a:lnTo>
                    <a:pt x="86" y="412"/>
                  </a:lnTo>
                  <a:lnTo>
                    <a:pt x="108" y="414"/>
                  </a:lnTo>
                  <a:lnTo>
                    <a:pt x="108" y="414"/>
                  </a:lnTo>
                  <a:lnTo>
                    <a:pt x="128" y="412"/>
                  </a:lnTo>
                  <a:lnTo>
                    <a:pt x="148" y="406"/>
                  </a:lnTo>
                  <a:lnTo>
                    <a:pt x="166" y="396"/>
                  </a:lnTo>
                  <a:lnTo>
                    <a:pt x="184" y="382"/>
                  </a:lnTo>
                  <a:lnTo>
                    <a:pt x="414" y="152"/>
                  </a:lnTo>
                  <a:lnTo>
                    <a:pt x="414" y="152"/>
                  </a:lnTo>
                  <a:lnTo>
                    <a:pt x="374" y="116"/>
                  </a:lnTo>
                  <a:lnTo>
                    <a:pt x="336" y="78"/>
                  </a:lnTo>
                  <a:lnTo>
                    <a:pt x="298" y="40"/>
                  </a:lnTo>
                  <a:lnTo>
                    <a:pt x="262" y="0"/>
                  </a:lnTo>
                  <a:lnTo>
                    <a:pt x="32" y="2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0" name="Freeform 69">
              <a:extLst>
                <a:ext uri="{FF2B5EF4-FFF2-40B4-BE49-F238E27FC236}">
                  <a16:creationId xmlns:a16="http://schemas.microsoft.com/office/drawing/2014/main" xmlns="" id="{B0B68563-92C7-4301-B18F-829AEB28DD92}"/>
                </a:ext>
              </a:extLst>
            </p:cNvPr>
            <p:cNvSpPr>
              <a:spLocks/>
            </p:cNvSpPr>
            <p:nvPr/>
          </p:nvSpPr>
          <p:spPr bwMode="auto">
            <a:xfrm>
              <a:off x="2921000" y="3260725"/>
              <a:ext cx="688975" cy="339725"/>
            </a:xfrm>
            <a:custGeom>
              <a:avLst/>
              <a:gdLst>
                <a:gd name="T0" fmla="*/ 106 w 434"/>
                <a:gd name="T1" fmla="*/ 0 h 214"/>
                <a:gd name="T2" fmla="*/ 106 w 434"/>
                <a:gd name="T3" fmla="*/ 0 h 214"/>
                <a:gd name="T4" fmla="*/ 86 w 434"/>
                <a:gd name="T5" fmla="*/ 2 h 214"/>
                <a:gd name="T6" fmla="*/ 66 w 434"/>
                <a:gd name="T7" fmla="*/ 8 h 214"/>
                <a:gd name="T8" fmla="*/ 48 w 434"/>
                <a:gd name="T9" fmla="*/ 18 h 214"/>
                <a:gd name="T10" fmla="*/ 32 w 434"/>
                <a:gd name="T11" fmla="*/ 30 h 214"/>
                <a:gd name="T12" fmla="*/ 18 w 434"/>
                <a:gd name="T13" fmla="*/ 46 h 214"/>
                <a:gd name="T14" fmla="*/ 8 w 434"/>
                <a:gd name="T15" fmla="*/ 64 h 214"/>
                <a:gd name="T16" fmla="*/ 2 w 434"/>
                <a:gd name="T17" fmla="*/ 84 h 214"/>
                <a:gd name="T18" fmla="*/ 0 w 434"/>
                <a:gd name="T19" fmla="*/ 106 h 214"/>
                <a:gd name="T20" fmla="*/ 0 w 434"/>
                <a:gd name="T21" fmla="*/ 106 h 214"/>
                <a:gd name="T22" fmla="*/ 2 w 434"/>
                <a:gd name="T23" fmla="*/ 128 h 214"/>
                <a:gd name="T24" fmla="*/ 8 w 434"/>
                <a:gd name="T25" fmla="*/ 148 h 214"/>
                <a:gd name="T26" fmla="*/ 18 w 434"/>
                <a:gd name="T27" fmla="*/ 166 h 214"/>
                <a:gd name="T28" fmla="*/ 32 w 434"/>
                <a:gd name="T29" fmla="*/ 182 h 214"/>
                <a:gd name="T30" fmla="*/ 48 w 434"/>
                <a:gd name="T31" fmla="*/ 194 h 214"/>
                <a:gd name="T32" fmla="*/ 66 w 434"/>
                <a:gd name="T33" fmla="*/ 204 h 214"/>
                <a:gd name="T34" fmla="*/ 86 w 434"/>
                <a:gd name="T35" fmla="*/ 212 h 214"/>
                <a:gd name="T36" fmla="*/ 106 w 434"/>
                <a:gd name="T37" fmla="*/ 214 h 214"/>
                <a:gd name="T38" fmla="*/ 434 w 434"/>
                <a:gd name="T39" fmla="*/ 214 h 214"/>
                <a:gd name="T40" fmla="*/ 434 w 434"/>
                <a:gd name="T41" fmla="*/ 214 h 214"/>
                <a:gd name="T42" fmla="*/ 430 w 434"/>
                <a:gd name="T43" fmla="*/ 160 h 214"/>
                <a:gd name="T44" fmla="*/ 428 w 434"/>
                <a:gd name="T45" fmla="*/ 106 h 214"/>
                <a:gd name="T46" fmla="*/ 428 w 434"/>
                <a:gd name="T47" fmla="*/ 106 h 214"/>
                <a:gd name="T48" fmla="*/ 430 w 434"/>
                <a:gd name="T49" fmla="*/ 52 h 214"/>
                <a:gd name="T50" fmla="*/ 434 w 434"/>
                <a:gd name="T51" fmla="*/ 0 h 214"/>
                <a:gd name="T52" fmla="*/ 106 w 434"/>
                <a:gd name="T5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4" h="214">
                  <a:moveTo>
                    <a:pt x="106" y="0"/>
                  </a:moveTo>
                  <a:lnTo>
                    <a:pt x="106" y="0"/>
                  </a:lnTo>
                  <a:lnTo>
                    <a:pt x="86" y="2"/>
                  </a:lnTo>
                  <a:lnTo>
                    <a:pt x="66" y="8"/>
                  </a:lnTo>
                  <a:lnTo>
                    <a:pt x="48" y="18"/>
                  </a:lnTo>
                  <a:lnTo>
                    <a:pt x="32" y="30"/>
                  </a:lnTo>
                  <a:lnTo>
                    <a:pt x="18" y="46"/>
                  </a:lnTo>
                  <a:lnTo>
                    <a:pt x="8" y="64"/>
                  </a:lnTo>
                  <a:lnTo>
                    <a:pt x="2" y="84"/>
                  </a:lnTo>
                  <a:lnTo>
                    <a:pt x="0" y="106"/>
                  </a:lnTo>
                  <a:lnTo>
                    <a:pt x="0" y="106"/>
                  </a:lnTo>
                  <a:lnTo>
                    <a:pt x="2" y="128"/>
                  </a:lnTo>
                  <a:lnTo>
                    <a:pt x="8" y="148"/>
                  </a:lnTo>
                  <a:lnTo>
                    <a:pt x="18" y="166"/>
                  </a:lnTo>
                  <a:lnTo>
                    <a:pt x="32" y="182"/>
                  </a:lnTo>
                  <a:lnTo>
                    <a:pt x="48" y="194"/>
                  </a:lnTo>
                  <a:lnTo>
                    <a:pt x="66" y="204"/>
                  </a:lnTo>
                  <a:lnTo>
                    <a:pt x="86" y="212"/>
                  </a:lnTo>
                  <a:lnTo>
                    <a:pt x="106" y="214"/>
                  </a:lnTo>
                  <a:lnTo>
                    <a:pt x="434" y="214"/>
                  </a:lnTo>
                  <a:lnTo>
                    <a:pt x="434" y="214"/>
                  </a:lnTo>
                  <a:lnTo>
                    <a:pt x="430" y="160"/>
                  </a:lnTo>
                  <a:lnTo>
                    <a:pt x="428" y="106"/>
                  </a:lnTo>
                  <a:lnTo>
                    <a:pt x="428" y="106"/>
                  </a:lnTo>
                  <a:lnTo>
                    <a:pt x="430" y="52"/>
                  </a:lnTo>
                  <a:lnTo>
                    <a:pt x="434" y="0"/>
                  </a:lnTo>
                  <a:lnTo>
                    <a:pt x="10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1" name="Freeform 70">
              <a:extLst>
                <a:ext uri="{FF2B5EF4-FFF2-40B4-BE49-F238E27FC236}">
                  <a16:creationId xmlns:a16="http://schemas.microsoft.com/office/drawing/2014/main" xmlns="" id="{61B0D1C8-CE1C-4E30-8D69-512F9753E72F}"/>
                </a:ext>
              </a:extLst>
            </p:cNvPr>
            <p:cNvSpPr>
              <a:spLocks/>
            </p:cNvSpPr>
            <p:nvPr/>
          </p:nvSpPr>
          <p:spPr bwMode="auto">
            <a:xfrm>
              <a:off x="8582025" y="3260725"/>
              <a:ext cx="688975" cy="339725"/>
            </a:xfrm>
            <a:custGeom>
              <a:avLst/>
              <a:gdLst>
                <a:gd name="T0" fmla="*/ 326 w 434"/>
                <a:gd name="T1" fmla="*/ 0 h 214"/>
                <a:gd name="T2" fmla="*/ 0 w 434"/>
                <a:gd name="T3" fmla="*/ 0 h 214"/>
                <a:gd name="T4" fmla="*/ 0 w 434"/>
                <a:gd name="T5" fmla="*/ 0 h 214"/>
                <a:gd name="T6" fmla="*/ 4 w 434"/>
                <a:gd name="T7" fmla="*/ 52 h 214"/>
                <a:gd name="T8" fmla="*/ 6 w 434"/>
                <a:gd name="T9" fmla="*/ 106 h 214"/>
                <a:gd name="T10" fmla="*/ 6 w 434"/>
                <a:gd name="T11" fmla="*/ 106 h 214"/>
                <a:gd name="T12" fmla="*/ 4 w 434"/>
                <a:gd name="T13" fmla="*/ 160 h 214"/>
                <a:gd name="T14" fmla="*/ 0 w 434"/>
                <a:gd name="T15" fmla="*/ 214 h 214"/>
                <a:gd name="T16" fmla="*/ 326 w 434"/>
                <a:gd name="T17" fmla="*/ 214 h 214"/>
                <a:gd name="T18" fmla="*/ 326 w 434"/>
                <a:gd name="T19" fmla="*/ 214 h 214"/>
                <a:gd name="T20" fmla="*/ 348 w 434"/>
                <a:gd name="T21" fmla="*/ 212 h 214"/>
                <a:gd name="T22" fmla="*/ 368 w 434"/>
                <a:gd name="T23" fmla="*/ 204 h 214"/>
                <a:gd name="T24" fmla="*/ 386 w 434"/>
                <a:gd name="T25" fmla="*/ 194 h 214"/>
                <a:gd name="T26" fmla="*/ 402 w 434"/>
                <a:gd name="T27" fmla="*/ 182 h 214"/>
                <a:gd name="T28" fmla="*/ 416 w 434"/>
                <a:gd name="T29" fmla="*/ 166 h 214"/>
                <a:gd name="T30" fmla="*/ 426 w 434"/>
                <a:gd name="T31" fmla="*/ 148 h 214"/>
                <a:gd name="T32" fmla="*/ 432 w 434"/>
                <a:gd name="T33" fmla="*/ 128 h 214"/>
                <a:gd name="T34" fmla="*/ 434 w 434"/>
                <a:gd name="T35" fmla="*/ 106 h 214"/>
                <a:gd name="T36" fmla="*/ 434 w 434"/>
                <a:gd name="T37" fmla="*/ 106 h 214"/>
                <a:gd name="T38" fmla="*/ 432 w 434"/>
                <a:gd name="T39" fmla="*/ 84 h 214"/>
                <a:gd name="T40" fmla="*/ 426 w 434"/>
                <a:gd name="T41" fmla="*/ 64 h 214"/>
                <a:gd name="T42" fmla="*/ 416 w 434"/>
                <a:gd name="T43" fmla="*/ 46 h 214"/>
                <a:gd name="T44" fmla="*/ 402 w 434"/>
                <a:gd name="T45" fmla="*/ 30 h 214"/>
                <a:gd name="T46" fmla="*/ 386 w 434"/>
                <a:gd name="T47" fmla="*/ 18 h 214"/>
                <a:gd name="T48" fmla="*/ 368 w 434"/>
                <a:gd name="T49" fmla="*/ 8 h 214"/>
                <a:gd name="T50" fmla="*/ 348 w 434"/>
                <a:gd name="T51" fmla="*/ 2 h 214"/>
                <a:gd name="T52" fmla="*/ 326 w 434"/>
                <a:gd name="T53" fmla="*/ 0 h 214"/>
                <a:gd name="T54" fmla="*/ 326 w 434"/>
                <a:gd name="T5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4" h="214">
                  <a:moveTo>
                    <a:pt x="326" y="0"/>
                  </a:moveTo>
                  <a:lnTo>
                    <a:pt x="0" y="0"/>
                  </a:lnTo>
                  <a:lnTo>
                    <a:pt x="0" y="0"/>
                  </a:lnTo>
                  <a:lnTo>
                    <a:pt x="4" y="52"/>
                  </a:lnTo>
                  <a:lnTo>
                    <a:pt x="6" y="106"/>
                  </a:lnTo>
                  <a:lnTo>
                    <a:pt x="6" y="106"/>
                  </a:lnTo>
                  <a:lnTo>
                    <a:pt x="4" y="160"/>
                  </a:lnTo>
                  <a:lnTo>
                    <a:pt x="0" y="214"/>
                  </a:lnTo>
                  <a:lnTo>
                    <a:pt x="326" y="214"/>
                  </a:lnTo>
                  <a:lnTo>
                    <a:pt x="326" y="214"/>
                  </a:lnTo>
                  <a:lnTo>
                    <a:pt x="348" y="212"/>
                  </a:lnTo>
                  <a:lnTo>
                    <a:pt x="368" y="204"/>
                  </a:lnTo>
                  <a:lnTo>
                    <a:pt x="386" y="194"/>
                  </a:lnTo>
                  <a:lnTo>
                    <a:pt x="402" y="182"/>
                  </a:lnTo>
                  <a:lnTo>
                    <a:pt x="416" y="166"/>
                  </a:lnTo>
                  <a:lnTo>
                    <a:pt x="426" y="148"/>
                  </a:lnTo>
                  <a:lnTo>
                    <a:pt x="432" y="128"/>
                  </a:lnTo>
                  <a:lnTo>
                    <a:pt x="434" y="106"/>
                  </a:lnTo>
                  <a:lnTo>
                    <a:pt x="434" y="106"/>
                  </a:lnTo>
                  <a:lnTo>
                    <a:pt x="432" y="84"/>
                  </a:lnTo>
                  <a:lnTo>
                    <a:pt x="426" y="64"/>
                  </a:lnTo>
                  <a:lnTo>
                    <a:pt x="416" y="46"/>
                  </a:lnTo>
                  <a:lnTo>
                    <a:pt x="402" y="30"/>
                  </a:lnTo>
                  <a:lnTo>
                    <a:pt x="386" y="18"/>
                  </a:lnTo>
                  <a:lnTo>
                    <a:pt x="368" y="8"/>
                  </a:lnTo>
                  <a:lnTo>
                    <a:pt x="348" y="2"/>
                  </a:lnTo>
                  <a:lnTo>
                    <a:pt x="326" y="0"/>
                  </a:lnTo>
                  <a:lnTo>
                    <a:pt x="3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2" name="Freeform 71">
              <a:extLst>
                <a:ext uri="{FF2B5EF4-FFF2-40B4-BE49-F238E27FC236}">
                  <a16:creationId xmlns:a16="http://schemas.microsoft.com/office/drawing/2014/main" xmlns="" id="{D20C5432-AC3A-4D62-A7B3-94030E3CEEDD}"/>
                </a:ext>
              </a:extLst>
            </p:cNvPr>
            <p:cNvSpPr>
              <a:spLocks/>
            </p:cNvSpPr>
            <p:nvPr/>
          </p:nvSpPr>
          <p:spPr bwMode="auto">
            <a:xfrm>
              <a:off x="3800475" y="1133475"/>
              <a:ext cx="657225" cy="657225"/>
            </a:xfrm>
            <a:custGeom>
              <a:avLst/>
              <a:gdLst>
                <a:gd name="T0" fmla="*/ 262 w 414"/>
                <a:gd name="T1" fmla="*/ 414 h 414"/>
                <a:gd name="T2" fmla="*/ 262 w 414"/>
                <a:gd name="T3" fmla="*/ 414 h 414"/>
                <a:gd name="T4" fmla="*/ 298 w 414"/>
                <a:gd name="T5" fmla="*/ 374 h 414"/>
                <a:gd name="T6" fmla="*/ 336 w 414"/>
                <a:gd name="T7" fmla="*/ 336 h 414"/>
                <a:gd name="T8" fmla="*/ 374 w 414"/>
                <a:gd name="T9" fmla="*/ 298 h 414"/>
                <a:gd name="T10" fmla="*/ 414 w 414"/>
                <a:gd name="T11" fmla="*/ 262 h 414"/>
                <a:gd name="T12" fmla="*/ 184 w 414"/>
                <a:gd name="T13" fmla="*/ 32 h 414"/>
                <a:gd name="T14" fmla="*/ 184 w 414"/>
                <a:gd name="T15" fmla="*/ 32 h 414"/>
                <a:gd name="T16" fmla="*/ 166 w 414"/>
                <a:gd name="T17" fmla="*/ 18 h 414"/>
                <a:gd name="T18" fmla="*/ 148 w 414"/>
                <a:gd name="T19" fmla="*/ 8 h 414"/>
                <a:gd name="T20" fmla="*/ 128 w 414"/>
                <a:gd name="T21" fmla="*/ 2 h 414"/>
                <a:gd name="T22" fmla="*/ 108 w 414"/>
                <a:gd name="T23" fmla="*/ 0 h 414"/>
                <a:gd name="T24" fmla="*/ 86 w 414"/>
                <a:gd name="T25" fmla="*/ 2 h 414"/>
                <a:gd name="T26" fmla="*/ 68 w 414"/>
                <a:gd name="T27" fmla="*/ 8 h 414"/>
                <a:gd name="T28" fmla="*/ 48 w 414"/>
                <a:gd name="T29" fmla="*/ 18 h 414"/>
                <a:gd name="T30" fmla="*/ 32 w 414"/>
                <a:gd name="T31" fmla="*/ 32 h 414"/>
                <a:gd name="T32" fmla="*/ 32 w 414"/>
                <a:gd name="T33" fmla="*/ 32 h 414"/>
                <a:gd name="T34" fmla="*/ 18 w 414"/>
                <a:gd name="T35" fmla="*/ 48 h 414"/>
                <a:gd name="T36" fmla="*/ 8 w 414"/>
                <a:gd name="T37" fmla="*/ 68 h 414"/>
                <a:gd name="T38" fmla="*/ 2 w 414"/>
                <a:gd name="T39" fmla="*/ 88 h 414"/>
                <a:gd name="T40" fmla="*/ 0 w 414"/>
                <a:gd name="T41" fmla="*/ 108 h 414"/>
                <a:gd name="T42" fmla="*/ 2 w 414"/>
                <a:gd name="T43" fmla="*/ 128 h 414"/>
                <a:gd name="T44" fmla="*/ 8 w 414"/>
                <a:gd name="T45" fmla="*/ 148 h 414"/>
                <a:gd name="T46" fmla="*/ 18 w 414"/>
                <a:gd name="T47" fmla="*/ 166 h 414"/>
                <a:gd name="T48" fmla="*/ 32 w 414"/>
                <a:gd name="T49" fmla="*/ 184 h 414"/>
                <a:gd name="T50" fmla="*/ 262 w 414"/>
                <a:gd name="T51"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4" h="414">
                  <a:moveTo>
                    <a:pt x="262" y="414"/>
                  </a:moveTo>
                  <a:lnTo>
                    <a:pt x="262" y="414"/>
                  </a:lnTo>
                  <a:lnTo>
                    <a:pt x="298" y="374"/>
                  </a:lnTo>
                  <a:lnTo>
                    <a:pt x="336" y="336"/>
                  </a:lnTo>
                  <a:lnTo>
                    <a:pt x="374" y="298"/>
                  </a:lnTo>
                  <a:lnTo>
                    <a:pt x="414" y="262"/>
                  </a:lnTo>
                  <a:lnTo>
                    <a:pt x="184" y="32"/>
                  </a:lnTo>
                  <a:lnTo>
                    <a:pt x="184" y="32"/>
                  </a:lnTo>
                  <a:lnTo>
                    <a:pt x="166" y="18"/>
                  </a:lnTo>
                  <a:lnTo>
                    <a:pt x="148" y="8"/>
                  </a:lnTo>
                  <a:lnTo>
                    <a:pt x="128" y="2"/>
                  </a:lnTo>
                  <a:lnTo>
                    <a:pt x="108" y="0"/>
                  </a:lnTo>
                  <a:lnTo>
                    <a:pt x="86" y="2"/>
                  </a:lnTo>
                  <a:lnTo>
                    <a:pt x="68" y="8"/>
                  </a:lnTo>
                  <a:lnTo>
                    <a:pt x="48" y="18"/>
                  </a:lnTo>
                  <a:lnTo>
                    <a:pt x="32" y="32"/>
                  </a:lnTo>
                  <a:lnTo>
                    <a:pt x="32" y="32"/>
                  </a:lnTo>
                  <a:lnTo>
                    <a:pt x="18" y="48"/>
                  </a:lnTo>
                  <a:lnTo>
                    <a:pt x="8" y="68"/>
                  </a:lnTo>
                  <a:lnTo>
                    <a:pt x="2" y="88"/>
                  </a:lnTo>
                  <a:lnTo>
                    <a:pt x="0" y="108"/>
                  </a:lnTo>
                  <a:lnTo>
                    <a:pt x="2" y="128"/>
                  </a:lnTo>
                  <a:lnTo>
                    <a:pt x="8" y="148"/>
                  </a:lnTo>
                  <a:lnTo>
                    <a:pt x="18" y="166"/>
                  </a:lnTo>
                  <a:lnTo>
                    <a:pt x="32" y="184"/>
                  </a:lnTo>
                  <a:lnTo>
                    <a:pt x="262" y="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3" name="Freeform 72">
              <a:extLst>
                <a:ext uri="{FF2B5EF4-FFF2-40B4-BE49-F238E27FC236}">
                  <a16:creationId xmlns:a16="http://schemas.microsoft.com/office/drawing/2014/main" xmlns="" id="{EBCC651F-9562-4F0B-816E-7E4D5AC6AA81}"/>
                </a:ext>
              </a:extLst>
            </p:cNvPr>
            <p:cNvSpPr>
              <a:spLocks/>
            </p:cNvSpPr>
            <p:nvPr/>
          </p:nvSpPr>
          <p:spPr bwMode="auto">
            <a:xfrm>
              <a:off x="7734300" y="5067300"/>
              <a:ext cx="657225" cy="657225"/>
            </a:xfrm>
            <a:custGeom>
              <a:avLst/>
              <a:gdLst>
                <a:gd name="T0" fmla="*/ 152 w 414"/>
                <a:gd name="T1" fmla="*/ 0 h 414"/>
                <a:gd name="T2" fmla="*/ 152 w 414"/>
                <a:gd name="T3" fmla="*/ 0 h 414"/>
                <a:gd name="T4" fmla="*/ 116 w 414"/>
                <a:gd name="T5" fmla="*/ 40 h 414"/>
                <a:gd name="T6" fmla="*/ 78 w 414"/>
                <a:gd name="T7" fmla="*/ 78 h 414"/>
                <a:gd name="T8" fmla="*/ 40 w 414"/>
                <a:gd name="T9" fmla="*/ 116 h 414"/>
                <a:gd name="T10" fmla="*/ 0 w 414"/>
                <a:gd name="T11" fmla="*/ 152 h 414"/>
                <a:gd name="T12" fmla="*/ 230 w 414"/>
                <a:gd name="T13" fmla="*/ 382 h 414"/>
                <a:gd name="T14" fmla="*/ 230 w 414"/>
                <a:gd name="T15" fmla="*/ 382 h 414"/>
                <a:gd name="T16" fmla="*/ 248 w 414"/>
                <a:gd name="T17" fmla="*/ 396 h 414"/>
                <a:gd name="T18" fmla="*/ 266 w 414"/>
                <a:gd name="T19" fmla="*/ 406 h 414"/>
                <a:gd name="T20" fmla="*/ 286 w 414"/>
                <a:gd name="T21" fmla="*/ 412 h 414"/>
                <a:gd name="T22" fmla="*/ 306 w 414"/>
                <a:gd name="T23" fmla="*/ 414 h 414"/>
                <a:gd name="T24" fmla="*/ 306 w 414"/>
                <a:gd name="T25" fmla="*/ 414 h 414"/>
                <a:gd name="T26" fmla="*/ 326 w 414"/>
                <a:gd name="T27" fmla="*/ 412 h 414"/>
                <a:gd name="T28" fmla="*/ 346 w 414"/>
                <a:gd name="T29" fmla="*/ 406 h 414"/>
                <a:gd name="T30" fmla="*/ 366 w 414"/>
                <a:gd name="T31" fmla="*/ 396 h 414"/>
                <a:gd name="T32" fmla="*/ 382 w 414"/>
                <a:gd name="T33" fmla="*/ 382 h 414"/>
                <a:gd name="T34" fmla="*/ 382 w 414"/>
                <a:gd name="T35" fmla="*/ 382 h 414"/>
                <a:gd name="T36" fmla="*/ 396 w 414"/>
                <a:gd name="T37" fmla="*/ 366 h 414"/>
                <a:gd name="T38" fmla="*/ 406 w 414"/>
                <a:gd name="T39" fmla="*/ 346 h 414"/>
                <a:gd name="T40" fmla="*/ 412 w 414"/>
                <a:gd name="T41" fmla="*/ 328 h 414"/>
                <a:gd name="T42" fmla="*/ 414 w 414"/>
                <a:gd name="T43" fmla="*/ 306 h 414"/>
                <a:gd name="T44" fmla="*/ 412 w 414"/>
                <a:gd name="T45" fmla="*/ 286 h 414"/>
                <a:gd name="T46" fmla="*/ 406 w 414"/>
                <a:gd name="T47" fmla="*/ 266 h 414"/>
                <a:gd name="T48" fmla="*/ 396 w 414"/>
                <a:gd name="T49" fmla="*/ 248 h 414"/>
                <a:gd name="T50" fmla="*/ 382 w 414"/>
                <a:gd name="T51" fmla="*/ 230 h 414"/>
                <a:gd name="T52" fmla="*/ 152 w 414"/>
                <a:gd name="T53"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4" h="414">
                  <a:moveTo>
                    <a:pt x="152" y="0"/>
                  </a:moveTo>
                  <a:lnTo>
                    <a:pt x="152" y="0"/>
                  </a:lnTo>
                  <a:lnTo>
                    <a:pt x="116" y="40"/>
                  </a:lnTo>
                  <a:lnTo>
                    <a:pt x="78" y="78"/>
                  </a:lnTo>
                  <a:lnTo>
                    <a:pt x="40" y="116"/>
                  </a:lnTo>
                  <a:lnTo>
                    <a:pt x="0" y="152"/>
                  </a:lnTo>
                  <a:lnTo>
                    <a:pt x="230" y="382"/>
                  </a:lnTo>
                  <a:lnTo>
                    <a:pt x="230" y="382"/>
                  </a:lnTo>
                  <a:lnTo>
                    <a:pt x="248" y="396"/>
                  </a:lnTo>
                  <a:lnTo>
                    <a:pt x="266" y="406"/>
                  </a:lnTo>
                  <a:lnTo>
                    <a:pt x="286" y="412"/>
                  </a:lnTo>
                  <a:lnTo>
                    <a:pt x="306" y="414"/>
                  </a:lnTo>
                  <a:lnTo>
                    <a:pt x="306" y="414"/>
                  </a:lnTo>
                  <a:lnTo>
                    <a:pt x="326" y="412"/>
                  </a:lnTo>
                  <a:lnTo>
                    <a:pt x="346" y="406"/>
                  </a:lnTo>
                  <a:lnTo>
                    <a:pt x="366" y="396"/>
                  </a:lnTo>
                  <a:lnTo>
                    <a:pt x="382" y="382"/>
                  </a:lnTo>
                  <a:lnTo>
                    <a:pt x="382" y="382"/>
                  </a:lnTo>
                  <a:lnTo>
                    <a:pt x="396" y="366"/>
                  </a:lnTo>
                  <a:lnTo>
                    <a:pt x="406" y="346"/>
                  </a:lnTo>
                  <a:lnTo>
                    <a:pt x="412" y="328"/>
                  </a:lnTo>
                  <a:lnTo>
                    <a:pt x="414" y="306"/>
                  </a:lnTo>
                  <a:lnTo>
                    <a:pt x="412" y="286"/>
                  </a:lnTo>
                  <a:lnTo>
                    <a:pt x="406" y="266"/>
                  </a:lnTo>
                  <a:lnTo>
                    <a:pt x="396" y="248"/>
                  </a:lnTo>
                  <a:lnTo>
                    <a:pt x="382" y="230"/>
                  </a:lnTo>
                  <a:lnTo>
                    <a:pt x="1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4" name="Freeform 73">
              <a:extLst>
                <a:ext uri="{FF2B5EF4-FFF2-40B4-BE49-F238E27FC236}">
                  <a16:creationId xmlns:a16="http://schemas.microsoft.com/office/drawing/2014/main" xmlns="" id="{4D9DC0E6-1FB1-4AF9-AD2D-BF9079B5E386}"/>
                </a:ext>
              </a:extLst>
            </p:cNvPr>
            <p:cNvSpPr>
              <a:spLocks/>
            </p:cNvSpPr>
            <p:nvPr/>
          </p:nvSpPr>
          <p:spPr bwMode="auto">
            <a:xfrm>
              <a:off x="5924550" y="254000"/>
              <a:ext cx="339725" cy="688975"/>
            </a:xfrm>
            <a:custGeom>
              <a:avLst/>
              <a:gdLst>
                <a:gd name="T0" fmla="*/ 214 w 214"/>
                <a:gd name="T1" fmla="*/ 434 h 434"/>
                <a:gd name="T2" fmla="*/ 214 w 214"/>
                <a:gd name="T3" fmla="*/ 108 h 434"/>
                <a:gd name="T4" fmla="*/ 214 w 214"/>
                <a:gd name="T5" fmla="*/ 108 h 434"/>
                <a:gd name="T6" fmla="*/ 212 w 214"/>
                <a:gd name="T7" fmla="*/ 86 h 434"/>
                <a:gd name="T8" fmla="*/ 206 w 214"/>
                <a:gd name="T9" fmla="*/ 66 h 434"/>
                <a:gd name="T10" fmla="*/ 196 w 214"/>
                <a:gd name="T11" fmla="*/ 48 h 434"/>
                <a:gd name="T12" fmla="*/ 184 w 214"/>
                <a:gd name="T13" fmla="*/ 32 h 434"/>
                <a:gd name="T14" fmla="*/ 168 w 214"/>
                <a:gd name="T15" fmla="*/ 18 h 434"/>
                <a:gd name="T16" fmla="*/ 150 w 214"/>
                <a:gd name="T17" fmla="*/ 8 h 434"/>
                <a:gd name="T18" fmla="*/ 130 w 214"/>
                <a:gd name="T19" fmla="*/ 2 h 434"/>
                <a:gd name="T20" fmla="*/ 108 w 214"/>
                <a:gd name="T21" fmla="*/ 0 h 434"/>
                <a:gd name="T22" fmla="*/ 108 w 214"/>
                <a:gd name="T23" fmla="*/ 0 h 434"/>
                <a:gd name="T24" fmla="*/ 86 w 214"/>
                <a:gd name="T25" fmla="*/ 2 h 434"/>
                <a:gd name="T26" fmla="*/ 66 w 214"/>
                <a:gd name="T27" fmla="*/ 8 h 434"/>
                <a:gd name="T28" fmla="*/ 48 w 214"/>
                <a:gd name="T29" fmla="*/ 18 h 434"/>
                <a:gd name="T30" fmla="*/ 32 w 214"/>
                <a:gd name="T31" fmla="*/ 32 h 434"/>
                <a:gd name="T32" fmla="*/ 20 w 214"/>
                <a:gd name="T33" fmla="*/ 48 h 434"/>
                <a:gd name="T34" fmla="*/ 10 w 214"/>
                <a:gd name="T35" fmla="*/ 66 h 434"/>
                <a:gd name="T36" fmla="*/ 4 w 214"/>
                <a:gd name="T37" fmla="*/ 86 h 434"/>
                <a:gd name="T38" fmla="*/ 0 w 214"/>
                <a:gd name="T39" fmla="*/ 108 h 434"/>
                <a:gd name="T40" fmla="*/ 0 w 214"/>
                <a:gd name="T41" fmla="*/ 434 h 434"/>
                <a:gd name="T42" fmla="*/ 0 w 214"/>
                <a:gd name="T43" fmla="*/ 434 h 434"/>
                <a:gd name="T44" fmla="*/ 54 w 214"/>
                <a:gd name="T45" fmla="*/ 430 h 434"/>
                <a:gd name="T46" fmla="*/ 108 w 214"/>
                <a:gd name="T47" fmla="*/ 428 h 434"/>
                <a:gd name="T48" fmla="*/ 108 w 214"/>
                <a:gd name="T49" fmla="*/ 428 h 434"/>
                <a:gd name="T50" fmla="*/ 162 w 214"/>
                <a:gd name="T51" fmla="*/ 430 h 434"/>
                <a:gd name="T52" fmla="*/ 214 w 214"/>
                <a:gd name="T53" fmla="*/ 434 h 434"/>
                <a:gd name="T54" fmla="*/ 214 w 214"/>
                <a:gd name="T55" fmla="*/ 434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434">
                  <a:moveTo>
                    <a:pt x="214" y="434"/>
                  </a:moveTo>
                  <a:lnTo>
                    <a:pt x="214" y="108"/>
                  </a:lnTo>
                  <a:lnTo>
                    <a:pt x="214" y="108"/>
                  </a:lnTo>
                  <a:lnTo>
                    <a:pt x="212" y="86"/>
                  </a:lnTo>
                  <a:lnTo>
                    <a:pt x="206" y="66"/>
                  </a:lnTo>
                  <a:lnTo>
                    <a:pt x="196" y="48"/>
                  </a:lnTo>
                  <a:lnTo>
                    <a:pt x="184" y="32"/>
                  </a:lnTo>
                  <a:lnTo>
                    <a:pt x="168" y="18"/>
                  </a:lnTo>
                  <a:lnTo>
                    <a:pt x="150" y="8"/>
                  </a:lnTo>
                  <a:lnTo>
                    <a:pt x="130" y="2"/>
                  </a:lnTo>
                  <a:lnTo>
                    <a:pt x="108" y="0"/>
                  </a:lnTo>
                  <a:lnTo>
                    <a:pt x="108" y="0"/>
                  </a:lnTo>
                  <a:lnTo>
                    <a:pt x="86" y="2"/>
                  </a:lnTo>
                  <a:lnTo>
                    <a:pt x="66" y="8"/>
                  </a:lnTo>
                  <a:lnTo>
                    <a:pt x="48" y="18"/>
                  </a:lnTo>
                  <a:lnTo>
                    <a:pt x="32" y="32"/>
                  </a:lnTo>
                  <a:lnTo>
                    <a:pt x="20" y="48"/>
                  </a:lnTo>
                  <a:lnTo>
                    <a:pt x="10" y="66"/>
                  </a:lnTo>
                  <a:lnTo>
                    <a:pt x="4" y="86"/>
                  </a:lnTo>
                  <a:lnTo>
                    <a:pt x="0" y="108"/>
                  </a:lnTo>
                  <a:lnTo>
                    <a:pt x="0" y="434"/>
                  </a:lnTo>
                  <a:lnTo>
                    <a:pt x="0" y="434"/>
                  </a:lnTo>
                  <a:lnTo>
                    <a:pt x="54" y="430"/>
                  </a:lnTo>
                  <a:lnTo>
                    <a:pt x="108" y="428"/>
                  </a:lnTo>
                  <a:lnTo>
                    <a:pt x="108" y="428"/>
                  </a:lnTo>
                  <a:lnTo>
                    <a:pt x="162" y="430"/>
                  </a:lnTo>
                  <a:lnTo>
                    <a:pt x="214" y="434"/>
                  </a:lnTo>
                  <a:lnTo>
                    <a:pt x="214" y="4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5" name="Freeform 74">
              <a:extLst>
                <a:ext uri="{FF2B5EF4-FFF2-40B4-BE49-F238E27FC236}">
                  <a16:creationId xmlns:a16="http://schemas.microsoft.com/office/drawing/2014/main" xmlns="" id="{BCA42D8D-C90D-4AD2-8A0D-4D20AB6116DE}"/>
                </a:ext>
              </a:extLst>
            </p:cNvPr>
            <p:cNvSpPr>
              <a:spLocks/>
            </p:cNvSpPr>
            <p:nvPr/>
          </p:nvSpPr>
          <p:spPr bwMode="auto">
            <a:xfrm>
              <a:off x="5924550" y="5915025"/>
              <a:ext cx="339725" cy="688975"/>
            </a:xfrm>
            <a:custGeom>
              <a:avLst/>
              <a:gdLst>
                <a:gd name="T0" fmla="*/ 0 w 214"/>
                <a:gd name="T1" fmla="*/ 0 h 434"/>
                <a:gd name="T2" fmla="*/ 0 w 214"/>
                <a:gd name="T3" fmla="*/ 328 h 434"/>
                <a:gd name="T4" fmla="*/ 0 w 214"/>
                <a:gd name="T5" fmla="*/ 328 h 434"/>
                <a:gd name="T6" fmla="*/ 4 w 214"/>
                <a:gd name="T7" fmla="*/ 348 h 434"/>
                <a:gd name="T8" fmla="*/ 10 w 214"/>
                <a:gd name="T9" fmla="*/ 368 h 434"/>
                <a:gd name="T10" fmla="*/ 20 w 214"/>
                <a:gd name="T11" fmla="*/ 386 h 434"/>
                <a:gd name="T12" fmla="*/ 32 w 214"/>
                <a:gd name="T13" fmla="*/ 402 h 434"/>
                <a:gd name="T14" fmla="*/ 48 w 214"/>
                <a:gd name="T15" fmla="*/ 416 h 434"/>
                <a:gd name="T16" fmla="*/ 66 w 214"/>
                <a:gd name="T17" fmla="*/ 426 h 434"/>
                <a:gd name="T18" fmla="*/ 86 w 214"/>
                <a:gd name="T19" fmla="*/ 432 h 434"/>
                <a:gd name="T20" fmla="*/ 108 w 214"/>
                <a:gd name="T21" fmla="*/ 434 h 434"/>
                <a:gd name="T22" fmla="*/ 108 w 214"/>
                <a:gd name="T23" fmla="*/ 434 h 434"/>
                <a:gd name="T24" fmla="*/ 130 w 214"/>
                <a:gd name="T25" fmla="*/ 432 h 434"/>
                <a:gd name="T26" fmla="*/ 150 w 214"/>
                <a:gd name="T27" fmla="*/ 426 h 434"/>
                <a:gd name="T28" fmla="*/ 168 w 214"/>
                <a:gd name="T29" fmla="*/ 416 h 434"/>
                <a:gd name="T30" fmla="*/ 184 w 214"/>
                <a:gd name="T31" fmla="*/ 402 h 434"/>
                <a:gd name="T32" fmla="*/ 196 w 214"/>
                <a:gd name="T33" fmla="*/ 386 h 434"/>
                <a:gd name="T34" fmla="*/ 206 w 214"/>
                <a:gd name="T35" fmla="*/ 368 h 434"/>
                <a:gd name="T36" fmla="*/ 212 w 214"/>
                <a:gd name="T37" fmla="*/ 348 h 434"/>
                <a:gd name="T38" fmla="*/ 214 w 214"/>
                <a:gd name="T39" fmla="*/ 328 h 434"/>
                <a:gd name="T40" fmla="*/ 214 w 214"/>
                <a:gd name="T41" fmla="*/ 0 h 434"/>
                <a:gd name="T42" fmla="*/ 214 w 214"/>
                <a:gd name="T43" fmla="*/ 0 h 434"/>
                <a:gd name="T44" fmla="*/ 162 w 214"/>
                <a:gd name="T45" fmla="*/ 4 h 434"/>
                <a:gd name="T46" fmla="*/ 108 w 214"/>
                <a:gd name="T47" fmla="*/ 6 h 434"/>
                <a:gd name="T48" fmla="*/ 108 w 214"/>
                <a:gd name="T49" fmla="*/ 6 h 434"/>
                <a:gd name="T50" fmla="*/ 54 w 214"/>
                <a:gd name="T51" fmla="*/ 4 h 434"/>
                <a:gd name="T52" fmla="*/ 0 w 214"/>
                <a:gd name="T53" fmla="*/ 0 h 434"/>
                <a:gd name="T54" fmla="*/ 0 w 214"/>
                <a:gd name="T55"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434">
                  <a:moveTo>
                    <a:pt x="0" y="0"/>
                  </a:moveTo>
                  <a:lnTo>
                    <a:pt x="0" y="328"/>
                  </a:lnTo>
                  <a:lnTo>
                    <a:pt x="0" y="328"/>
                  </a:lnTo>
                  <a:lnTo>
                    <a:pt x="4" y="348"/>
                  </a:lnTo>
                  <a:lnTo>
                    <a:pt x="10" y="368"/>
                  </a:lnTo>
                  <a:lnTo>
                    <a:pt x="20" y="386"/>
                  </a:lnTo>
                  <a:lnTo>
                    <a:pt x="32" y="402"/>
                  </a:lnTo>
                  <a:lnTo>
                    <a:pt x="48" y="416"/>
                  </a:lnTo>
                  <a:lnTo>
                    <a:pt x="66" y="426"/>
                  </a:lnTo>
                  <a:lnTo>
                    <a:pt x="86" y="432"/>
                  </a:lnTo>
                  <a:lnTo>
                    <a:pt x="108" y="434"/>
                  </a:lnTo>
                  <a:lnTo>
                    <a:pt x="108" y="434"/>
                  </a:lnTo>
                  <a:lnTo>
                    <a:pt x="130" y="432"/>
                  </a:lnTo>
                  <a:lnTo>
                    <a:pt x="150" y="426"/>
                  </a:lnTo>
                  <a:lnTo>
                    <a:pt x="168" y="416"/>
                  </a:lnTo>
                  <a:lnTo>
                    <a:pt x="184" y="402"/>
                  </a:lnTo>
                  <a:lnTo>
                    <a:pt x="196" y="386"/>
                  </a:lnTo>
                  <a:lnTo>
                    <a:pt x="206" y="368"/>
                  </a:lnTo>
                  <a:lnTo>
                    <a:pt x="212" y="348"/>
                  </a:lnTo>
                  <a:lnTo>
                    <a:pt x="214" y="328"/>
                  </a:lnTo>
                  <a:lnTo>
                    <a:pt x="214" y="0"/>
                  </a:lnTo>
                  <a:lnTo>
                    <a:pt x="214" y="0"/>
                  </a:lnTo>
                  <a:lnTo>
                    <a:pt x="162" y="4"/>
                  </a:lnTo>
                  <a:lnTo>
                    <a:pt x="108" y="6"/>
                  </a:lnTo>
                  <a:lnTo>
                    <a:pt x="108" y="6"/>
                  </a:lnTo>
                  <a:lnTo>
                    <a:pt x="54" y="4"/>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6" name="Freeform 75">
              <a:extLst>
                <a:ext uri="{FF2B5EF4-FFF2-40B4-BE49-F238E27FC236}">
                  <a16:creationId xmlns:a16="http://schemas.microsoft.com/office/drawing/2014/main" xmlns="" id="{4B5ED551-AC2E-4168-93C2-53FE27E79F20}"/>
                </a:ext>
              </a:extLst>
            </p:cNvPr>
            <p:cNvSpPr>
              <a:spLocks noEditPoints="1"/>
            </p:cNvSpPr>
            <p:nvPr/>
          </p:nvSpPr>
          <p:spPr bwMode="auto">
            <a:xfrm>
              <a:off x="4257675" y="1593850"/>
              <a:ext cx="3676650" cy="3673475"/>
            </a:xfrm>
            <a:custGeom>
              <a:avLst/>
              <a:gdLst>
                <a:gd name="T0" fmla="*/ 982 w 2316"/>
                <a:gd name="T1" fmla="*/ 12 h 2314"/>
                <a:gd name="T2" fmla="*/ 708 w 2316"/>
                <a:gd name="T3" fmla="*/ 90 h 2314"/>
                <a:gd name="T4" fmla="*/ 466 w 2316"/>
                <a:gd name="T5" fmla="*/ 230 h 2314"/>
                <a:gd name="T6" fmla="*/ 266 w 2316"/>
                <a:gd name="T7" fmla="*/ 420 h 2314"/>
                <a:gd name="T8" fmla="*/ 116 w 2316"/>
                <a:gd name="T9" fmla="*/ 654 h 2314"/>
                <a:gd name="T10" fmla="*/ 24 w 2316"/>
                <a:gd name="T11" fmla="*/ 924 h 2314"/>
                <a:gd name="T12" fmla="*/ 0 w 2316"/>
                <a:gd name="T13" fmla="*/ 1156 h 2314"/>
                <a:gd name="T14" fmla="*/ 38 w 2316"/>
                <a:gd name="T15" fmla="*/ 1444 h 2314"/>
                <a:gd name="T16" fmla="*/ 140 w 2316"/>
                <a:gd name="T17" fmla="*/ 1708 h 2314"/>
                <a:gd name="T18" fmla="*/ 302 w 2316"/>
                <a:gd name="T19" fmla="*/ 1934 h 2314"/>
                <a:gd name="T20" fmla="*/ 512 w 2316"/>
                <a:gd name="T21" fmla="*/ 2116 h 2314"/>
                <a:gd name="T22" fmla="*/ 760 w 2316"/>
                <a:gd name="T23" fmla="*/ 2242 h 2314"/>
                <a:gd name="T24" fmla="*/ 1040 w 2316"/>
                <a:gd name="T25" fmla="*/ 2308 h 2314"/>
                <a:gd name="T26" fmla="*/ 1276 w 2316"/>
                <a:gd name="T27" fmla="*/ 2308 h 2314"/>
                <a:gd name="T28" fmla="*/ 1556 w 2316"/>
                <a:gd name="T29" fmla="*/ 2242 h 2314"/>
                <a:gd name="T30" fmla="*/ 1804 w 2316"/>
                <a:gd name="T31" fmla="*/ 2116 h 2314"/>
                <a:gd name="T32" fmla="*/ 2014 w 2316"/>
                <a:gd name="T33" fmla="*/ 1934 h 2314"/>
                <a:gd name="T34" fmla="*/ 2176 w 2316"/>
                <a:gd name="T35" fmla="*/ 1708 h 2314"/>
                <a:gd name="T36" fmla="*/ 2278 w 2316"/>
                <a:gd name="T37" fmla="*/ 1444 h 2314"/>
                <a:gd name="T38" fmla="*/ 2316 w 2316"/>
                <a:gd name="T39" fmla="*/ 1156 h 2314"/>
                <a:gd name="T40" fmla="*/ 2292 w 2316"/>
                <a:gd name="T41" fmla="*/ 924 h 2314"/>
                <a:gd name="T42" fmla="*/ 2200 w 2316"/>
                <a:gd name="T43" fmla="*/ 654 h 2314"/>
                <a:gd name="T44" fmla="*/ 2050 w 2316"/>
                <a:gd name="T45" fmla="*/ 420 h 2314"/>
                <a:gd name="T46" fmla="*/ 1850 w 2316"/>
                <a:gd name="T47" fmla="*/ 230 h 2314"/>
                <a:gd name="T48" fmla="*/ 1608 w 2316"/>
                <a:gd name="T49" fmla="*/ 90 h 2314"/>
                <a:gd name="T50" fmla="*/ 1334 w 2316"/>
                <a:gd name="T51" fmla="*/ 12 h 2314"/>
                <a:gd name="T52" fmla="*/ 1158 w 2316"/>
                <a:gd name="T53" fmla="*/ 2100 h 2314"/>
                <a:gd name="T54" fmla="*/ 968 w 2316"/>
                <a:gd name="T55" fmla="*/ 2080 h 2314"/>
                <a:gd name="T56" fmla="*/ 750 w 2316"/>
                <a:gd name="T57" fmla="*/ 2006 h 2314"/>
                <a:gd name="T58" fmla="*/ 558 w 2316"/>
                <a:gd name="T59" fmla="*/ 1884 h 2314"/>
                <a:gd name="T60" fmla="*/ 402 w 2316"/>
                <a:gd name="T61" fmla="*/ 1720 h 2314"/>
                <a:gd name="T62" fmla="*/ 290 w 2316"/>
                <a:gd name="T63" fmla="*/ 1522 h 2314"/>
                <a:gd name="T64" fmla="*/ 226 w 2316"/>
                <a:gd name="T65" fmla="*/ 1300 h 2314"/>
                <a:gd name="T66" fmla="*/ 216 w 2316"/>
                <a:gd name="T67" fmla="*/ 1108 h 2314"/>
                <a:gd name="T68" fmla="*/ 258 w 2316"/>
                <a:gd name="T69" fmla="*/ 876 h 2314"/>
                <a:gd name="T70" fmla="*/ 352 w 2316"/>
                <a:gd name="T71" fmla="*/ 668 h 2314"/>
                <a:gd name="T72" fmla="*/ 492 w 2316"/>
                <a:gd name="T73" fmla="*/ 490 h 2314"/>
                <a:gd name="T74" fmla="*/ 670 w 2316"/>
                <a:gd name="T75" fmla="*/ 350 h 2314"/>
                <a:gd name="T76" fmla="*/ 878 w 2316"/>
                <a:gd name="T77" fmla="*/ 256 h 2314"/>
                <a:gd name="T78" fmla="*/ 1110 w 2316"/>
                <a:gd name="T79" fmla="*/ 214 h 2314"/>
                <a:gd name="T80" fmla="*/ 1302 w 2316"/>
                <a:gd name="T81" fmla="*/ 224 h 2314"/>
                <a:gd name="T82" fmla="*/ 1524 w 2316"/>
                <a:gd name="T83" fmla="*/ 288 h 2314"/>
                <a:gd name="T84" fmla="*/ 1722 w 2316"/>
                <a:gd name="T85" fmla="*/ 400 h 2314"/>
                <a:gd name="T86" fmla="*/ 1886 w 2316"/>
                <a:gd name="T87" fmla="*/ 556 h 2314"/>
                <a:gd name="T88" fmla="*/ 2008 w 2316"/>
                <a:gd name="T89" fmla="*/ 748 h 2314"/>
                <a:gd name="T90" fmla="*/ 2082 w 2316"/>
                <a:gd name="T91" fmla="*/ 966 h 2314"/>
                <a:gd name="T92" fmla="*/ 2102 w 2316"/>
                <a:gd name="T93" fmla="*/ 1156 h 2314"/>
                <a:gd name="T94" fmla="*/ 2072 w 2316"/>
                <a:gd name="T95" fmla="*/ 1392 h 2314"/>
                <a:gd name="T96" fmla="*/ 1988 w 2316"/>
                <a:gd name="T97" fmla="*/ 1606 h 2314"/>
                <a:gd name="T98" fmla="*/ 1856 w 2316"/>
                <a:gd name="T99" fmla="*/ 1790 h 2314"/>
                <a:gd name="T100" fmla="*/ 1684 w 2316"/>
                <a:gd name="T101" fmla="*/ 1938 h 2314"/>
                <a:gd name="T102" fmla="*/ 1482 w 2316"/>
                <a:gd name="T103" fmla="*/ 2042 h 2314"/>
                <a:gd name="T104" fmla="*/ 1254 w 2316"/>
                <a:gd name="T105" fmla="*/ 2094 h 2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6" h="2314">
                  <a:moveTo>
                    <a:pt x="1158" y="0"/>
                  </a:moveTo>
                  <a:lnTo>
                    <a:pt x="1158" y="0"/>
                  </a:lnTo>
                  <a:lnTo>
                    <a:pt x="1098" y="0"/>
                  </a:lnTo>
                  <a:lnTo>
                    <a:pt x="1040" y="6"/>
                  </a:lnTo>
                  <a:lnTo>
                    <a:pt x="982" y="12"/>
                  </a:lnTo>
                  <a:lnTo>
                    <a:pt x="926" y="22"/>
                  </a:lnTo>
                  <a:lnTo>
                    <a:pt x="870" y="36"/>
                  </a:lnTo>
                  <a:lnTo>
                    <a:pt x="814" y="52"/>
                  </a:lnTo>
                  <a:lnTo>
                    <a:pt x="760" y="70"/>
                  </a:lnTo>
                  <a:lnTo>
                    <a:pt x="708" y="90"/>
                  </a:lnTo>
                  <a:lnTo>
                    <a:pt x="656" y="114"/>
                  </a:lnTo>
                  <a:lnTo>
                    <a:pt x="606" y="138"/>
                  </a:lnTo>
                  <a:lnTo>
                    <a:pt x="558" y="166"/>
                  </a:lnTo>
                  <a:lnTo>
                    <a:pt x="512" y="196"/>
                  </a:lnTo>
                  <a:lnTo>
                    <a:pt x="466" y="230"/>
                  </a:lnTo>
                  <a:lnTo>
                    <a:pt x="422" y="264"/>
                  </a:lnTo>
                  <a:lnTo>
                    <a:pt x="380" y="300"/>
                  </a:lnTo>
                  <a:lnTo>
                    <a:pt x="340" y="338"/>
                  </a:lnTo>
                  <a:lnTo>
                    <a:pt x="302" y="378"/>
                  </a:lnTo>
                  <a:lnTo>
                    <a:pt x="266" y="420"/>
                  </a:lnTo>
                  <a:lnTo>
                    <a:pt x="232" y="464"/>
                  </a:lnTo>
                  <a:lnTo>
                    <a:pt x="198" y="510"/>
                  </a:lnTo>
                  <a:lnTo>
                    <a:pt x="168" y="556"/>
                  </a:lnTo>
                  <a:lnTo>
                    <a:pt x="140" y="606"/>
                  </a:lnTo>
                  <a:lnTo>
                    <a:pt x="116" y="654"/>
                  </a:lnTo>
                  <a:lnTo>
                    <a:pt x="92" y="706"/>
                  </a:lnTo>
                  <a:lnTo>
                    <a:pt x="72" y="758"/>
                  </a:lnTo>
                  <a:lnTo>
                    <a:pt x="54" y="812"/>
                  </a:lnTo>
                  <a:lnTo>
                    <a:pt x="38" y="868"/>
                  </a:lnTo>
                  <a:lnTo>
                    <a:pt x="24" y="924"/>
                  </a:lnTo>
                  <a:lnTo>
                    <a:pt x="14" y="980"/>
                  </a:lnTo>
                  <a:lnTo>
                    <a:pt x="6" y="1038"/>
                  </a:lnTo>
                  <a:lnTo>
                    <a:pt x="2" y="1096"/>
                  </a:lnTo>
                  <a:lnTo>
                    <a:pt x="0" y="1156"/>
                  </a:lnTo>
                  <a:lnTo>
                    <a:pt x="0" y="1156"/>
                  </a:lnTo>
                  <a:lnTo>
                    <a:pt x="2" y="1216"/>
                  </a:lnTo>
                  <a:lnTo>
                    <a:pt x="6" y="1274"/>
                  </a:lnTo>
                  <a:lnTo>
                    <a:pt x="14" y="1332"/>
                  </a:lnTo>
                  <a:lnTo>
                    <a:pt x="24" y="1390"/>
                  </a:lnTo>
                  <a:lnTo>
                    <a:pt x="38" y="1444"/>
                  </a:lnTo>
                  <a:lnTo>
                    <a:pt x="54" y="1500"/>
                  </a:lnTo>
                  <a:lnTo>
                    <a:pt x="72" y="1554"/>
                  </a:lnTo>
                  <a:lnTo>
                    <a:pt x="92" y="1606"/>
                  </a:lnTo>
                  <a:lnTo>
                    <a:pt x="116" y="1658"/>
                  </a:lnTo>
                  <a:lnTo>
                    <a:pt x="140" y="1708"/>
                  </a:lnTo>
                  <a:lnTo>
                    <a:pt x="168" y="1756"/>
                  </a:lnTo>
                  <a:lnTo>
                    <a:pt x="198" y="1802"/>
                  </a:lnTo>
                  <a:lnTo>
                    <a:pt x="232" y="1848"/>
                  </a:lnTo>
                  <a:lnTo>
                    <a:pt x="266" y="1892"/>
                  </a:lnTo>
                  <a:lnTo>
                    <a:pt x="302" y="1934"/>
                  </a:lnTo>
                  <a:lnTo>
                    <a:pt x="340" y="1974"/>
                  </a:lnTo>
                  <a:lnTo>
                    <a:pt x="380" y="2012"/>
                  </a:lnTo>
                  <a:lnTo>
                    <a:pt x="422" y="2048"/>
                  </a:lnTo>
                  <a:lnTo>
                    <a:pt x="466" y="2084"/>
                  </a:lnTo>
                  <a:lnTo>
                    <a:pt x="512" y="2116"/>
                  </a:lnTo>
                  <a:lnTo>
                    <a:pt x="558" y="2146"/>
                  </a:lnTo>
                  <a:lnTo>
                    <a:pt x="606" y="2174"/>
                  </a:lnTo>
                  <a:lnTo>
                    <a:pt x="656" y="2198"/>
                  </a:lnTo>
                  <a:lnTo>
                    <a:pt x="708" y="2222"/>
                  </a:lnTo>
                  <a:lnTo>
                    <a:pt x="760" y="2242"/>
                  </a:lnTo>
                  <a:lnTo>
                    <a:pt x="814" y="2262"/>
                  </a:lnTo>
                  <a:lnTo>
                    <a:pt x="870" y="2276"/>
                  </a:lnTo>
                  <a:lnTo>
                    <a:pt x="926" y="2290"/>
                  </a:lnTo>
                  <a:lnTo>
                    <a:pt x="982" y="2300"/>
                  </a:lnTo>
                  <a:lnTo>
                    <a:pt x="1040" y="2308"/>
                  </a:lnTo>
                  <a:lnTo>
                    <a:pt x="1098" y="2312"/>
                  </a:lnTo>
                  <a:lnTo>
                    <a:pt x="1158" y="2314"/>
                  </a:lnTo>
                  <a:lnTo>
                    <a:pt x="1158" y="2314"/>
                  </a:lnTo>
                  <a:lnTo>
                    <a:pt x="1218" y="2312"/>
                  </a:lnTo>
                  <a:lnTo>
                    <a:pt x="1276" y="2308"/>
                  </a:lnTo>
                  <a:lnTo>
                    <a:pt x="1334" y="2300"/>
                  </a:lnTo>
                  <a:lnTo>
                    <a:pt x="1390" y="2290"/>
                  </a:lnTo>
                  <a:lnTo>
                    <a:pt x="1446" y="2276"/>
                  </a:lnTo>
                  <a:lnTo>
                    <a:pt x="1502" y="2262"/>
                  </a:lnTo>
                  <a:lnTo>
                    <a:pt x="1556" y="2242"/>
                  </a:lnTo>
                  <a:lnTo>
                    <a:pt x="1608" y="2222"/>
                  </a:lnTo>
                  <a:lnTo>
                    <a:pt x="1660" y="2198"/>
                  </a:lnTo>
                  <a:lnTo>
                    <a:pt x="1710" y="2174"/>
                  </a:lnTo>
                  <a:lnTo>
                    <a:pt x="1758" y="2146"/>
                  </a:lnTo>
                  <a:lnTo>
                    <a:pt x="1804" y="2116"/>
                  </a:lnTo>
                  <a:lnTo>
                    <a:pt x="1850" y="2084"/>
                  </a:lnTo>
                  <a:lnTo>
                    <a:pt x="1894" y="2048"/>
                  </a:lnTo>
                  <a:lnTo>
                    <a:pt x="1936" y="2012"/>
                  </a:lnTo>
                  <a:lnTo>
                    <a:pt x="1976" y="1974"/>
                  </a:lnTo>
                  <a:lnTo>
                    <a:pt x="2014" y="1934"/>
                  </a:lnTo>
                  <a:lnTo>
                    <a:pt x="2050" y="1892"/>
                  </a:lnTo>
                  <a:lnTo>
                    <a:pt x="2084" y="1848"/>
                  </a:lnTo>
                  <a:lnTo>
                    <a:pt x="2118" y="1802"/>
                  </a:lnTo>
                  <a:lnTo>
                    <a:pt x="2148" y="1756"/>
                  </a:lnTo>
                  <a:lnTo>
                    <a:pt x="2176" y="1708"/>
                  </a:lnTo>
                  <a:lnTo>
                    <a:pt x="2200" y="1658"/>
                  </a:lnTo>
                  <a:lnTo>
                    <a:pt x="2224" y="1606"/>
                  </a:lnTo>
                  <a:lnTo>
                    <a:pt x="2244" y="1554"/>
                  </a:lnTo>
                  <a:lnTo>
                    <a:pt x="2262" y="1500"/>
                  </a:lnTo>
                  <a:lnTo>
                    <a:pt x="2278" y="1444"/>
                  </a:lnTo>
                  <a:lnTo>
                    <a:pt x="2292" y="1390"/>
                  </a:lnTo>
                  <a:lnTo>
                    <a:pt x="2302" y="1332"/>
                  </a:lnTo>
                  <a:lnTo>
                    <a:pt x="2310" y="1274"/>
                  </a:lnTo>
                  <a:lnTo>
                    <a:pt x="2314" y="1216"/>
                  </a:lnTo>
                  <a:lnTo>
                    <a:pt x="2316" y="1156"/>
                  </a:lnTo>
                  <a:lnTo>
                    <a:pt x="2316" y="1156"/>
                  </a:lnTo>
                  <a:lnTo>
                    <a:pt x="2314" y="1096"/>
                  </a:lnTo>
                  <a:lnTo>
                    <a:pt x="2310" y="1038"/>
                  </a:lnTo>
                  <a:lnTo>
                    <a:pt x="2302" y="980"/>
                  </a:lnTo>
                  <a:lnTo>
                    <a:pt x="2292" y="924"/>
                  </a:lnTo>
                  <a:lnTo>
                    <a:pt x="2278" y="868"/>
                  </a:lnTo>
                  <a:lnTo>
                    <a:pt x="2262" y="812"/>
                  </a:lnTo>
                  <a:lnTo>
                    <a:pt x="2244" y="758"/>
                  </a:lnTo>
                  <a:lnTo>
                    <a:pt x="2224" y="706"/>
                  </a:lnTo>
                  <a:lnTo>
                    <a:pt x="2200" y="654"/>
                  </a:lnTo>
                  <a:lnTo>
                    <a:pt x="2176" y="606"/>
                  </a:lnTo>
                  <a:lnTo>
                    <a:pt x="2148" y="556"/>
                  </a:lnTo>
                  <a:lnTo>
                    <a:pt x="2118" y="510"/>
                  </a:lnTo>
                  <a:lnTo>
                    <a:pt x="2084" y="464"/>
                  </a:lnTo>
                  <a:lnTo>
                    <a:pt x="2050" y="420"/>
                  </a:lnTo>
                  <a:lnTo>
                    <a:pt x="2014" y="378"/>
                  </a:lnTo>
                  <a:lnTo>
                    <a:pt x="1976" y="338"/>
                  </a:lnTo>
                  <a:lnTo>
                    <a:pt x="1936" y="300"/>
                  </a:lnTo>
                  <a:lnTo>
                    <a:pt x="1894" y="264"/>
                  </a:lnTo>
                  <a:lnTo>
                    <a:pt x="1850" y="230"/>
                  </a:lnTo>
                  <a:lnTo>
                    <a:pt x="1804" y="196"/>
                  </a:lnTo>
                  <a:lnTo>
                    <a:pt x="1758" y="166"/>
                  </a:lnTo>
                  <a:lnTo>
                    <a:pt x="1710" y="138"/>
                  </a:lnTo>
                  <a:lnTo>
                    <a:pt x="1660" y="114"/>
                  </a:lnTo>
                  <a:lnTo>
                    <a:pt x="1608" y="90"/>
                  </a:lnTo>
                  <a:lnTo>
                    <a:pt x="1556" y="70"/>
                  </a:lnTo>
                  <a:lnTo>
                    <a:pt x="1502" y="52"/>
                  </a:lnTo>
                  <a:lnTo>
                    <a:pt x="1446" y="36"/>
                  </a:lnTo>
                  <a:lnTo>
                    <a:pt x="1390" y="22"/>
                  </a:lnTo>
                  <a:lnTo>
                    <a:pt x="1334" y="12"/>
                  </a:lnTo>
                  <a:lnTo>
                    <a:pt x="1276" y="6"/>
                  </a:lnTo>
                  <a:lnTo>
                    <a:pt x="1218" y="0"/>
                  </a:lnTo>
                  <a:lnTo>
                    <a:pt x="1158" y="0"/>
                  </a:lnTo>
                  <a:lnTo>
                    <a:pt x="1158" y="0"/>
                  </a:lnTo>
                  <a:close/>
                  <a:moveTo>
                    <a:pt x="1158" y="2100"/>
                  </a:moveTo>
                  <a:lnTo>
                    <a:pt x="1158" y="2100"/>
                  </a:lnTo>
                  <a:lnTo>
                    <a:pt x="1110" y="2098"/>
                  </a:lnTo>
                  <a:lnTo>
                    <a:pt x="1062" y="2094"/>
                  </a:lnTo>
                  <a:lnTo>
                    <a:pt x="1014" y="2088"/>
                  </a:lnTo>
                  <a:lnTo>
                    <a:pt x="968" y="2080"/>
                  </a:lnTo>
                  <a:lnTo>
                    <a:pt x="922" y="2070"/>
                  </a:lnTo>
                  <a:lnTo>
                    <a:pt x="878" y="2056"/>
                  </a:lnTo>
                  <a:lnTo>
                    <a:pt x="834" y="2042"/>
                  </a:lnTo>
                  <a:lnTo>
                    <a:pt x="792" y="2024"/>
                  </a:lnTo>
                  <a:lnTo>
                    <a:pt x="750" y="2006"/>
                  </a:lnTo>
                  <a:lnTo>
                    <a:pt x="708" y="1986"/>
                  </a:lnTo>
                  <a:lnTo>
                    <a:pt x="670" y="1962"/>
                  </a:lnTo>
                  <a:lnTo>
                    <a:pt x="632" y="1938"/>
                  </a:lnTo>
                  <a:lnTo>
                    <a:pt x="594" y="1912"/>
                  </a:lnTo>
                  <a:lnTo>
                    <a:pt x="558" y="1884"/>
                  </a:lnTo>
                  <a:lnTo>
                    <a:pt x="524" y="1854"/>
                  </a:lnTo>
                  <a:lnTo>
                    <a:pt x="492" y="1822"/>
                  </a:lnTo>
                  <a:lnTo>
                    <a:pt x="460" y="1790"/>
                  </a:lnTo>
                  <a:lnTo>
                    <a:pt x="430" y="1756"/>
                  </a:lnTo>
                  <a:lnTo>
                    <a:pt x="402" y="1720"/>
                  </a:lnTo>
                  <a:lnTo>
                    <a:pt x="376" y="1684"/>
                  </a:lnTo>
                  <a:lnTo>
                    <a:pt x="352" y="1644"/>
                  </a:lnTo>
                  <a:lnTo>
                    <a:pt x="330" y="1606"/>
                  </a:lnTo>
                  <a:lnTo>
                    <a:pt x="308" y="1564"/>
                  </a:lnTo>
                  <a:lnTo>
                    <a:pt x="290" y="1522"/>
                  </a:lnTo>
                  <a:lnTo>
                    <a:pt x="272" y="1480"/>
                  </a:lnTo>
                  <a:lnTo>
                    <a:pt x="258" y="1436"/>
                  </a:lnTo>
                  <a:lnTo>
                    <a:pt x="244" y="1392"/>
                  </a:lnTo>
                  <a:lnTo>
                    <a:pt x="234" y="1346"/>
                  </a:lnTo>
                  <a:lnTo>
                    <a:pt x="226" y="1300"/>
                  </a:lnTo>
                  <a:lnTo>
                    <a:pt x="220" y="1252"/>
                  </a:lnTo>
                  <a:lnTo>
                    <a:pt x="216" y="1204"/>
                  </a:lnTo>
                  <a:lnTo>
                    <a:pt x="216" y="1156"/>
                  </a:lnTo>
                  <a:lnTo>
                    <a:pt x="216" y="1156"/>
                  </a:lnTo>
                  <a:lnTo>
                    <a:pt x="216" y="1108"/>
                  </a:lnTo>
                  <a:lnTo>
                    <a:pt x="220" y="1060"/>
                  </a:lnTo>
                  <a:lnTo>
                    <a:pt x="226" y="1012"/>
                  </a:lnTo>
                  <a:lnTo>
                    <a:pt x="234" y="966"/>
                  </a:lnTo>
                  <a:lnTo>
                    <a:pt x="244" y="920"/>
                  </a:lnTo>
                  <a:lnTo>
                    <a:pt x="258" y="876"/>
                  </a:lnTo>
                  <a:lnTo>
                    <a:pt x="272" y="832"/>
                  </a:lnTo>
                  <a:lnTo>
                    <a:pt x="290" y="790"/>
                  </a:lnTo>
                  <a:lnTo>
                    <a:pt x="308" y="748"/>
                  </a:lnTo>
                  <a:lnTo>
                    <a:pt x="330" y="708"/>
                  </a:lnTo>
                  <a:lnTo>
                    <a:pt x="352" y="668"/>
                  </a:lnTo>
                  <a:lnTo>
                    <a:pt x="376" y="630"/>
                  </a:lnTo>
                  <a:lnTo>
                    <a:pt x="402" y="592"/>
                  </a:lnTo>
                  <a:lnTo>
                    <a:pt x="430" y="556"/>
                  </a:lnTo>
                  <a:lnTo>
                    <a:pt x="460" y="522"/>
                  </a:lnTo>
                  <a:lnTo>
                    <a:pt x="492" y="490"/>
                  </a:lnTo>
                  <a:lnTo>
                    <a:pt x="524" y="458"/>
                  </a:lnTo>
                  <a:lnTo>
                    <a:pt x="558" y="428"/>
                  </a:lnTo>
                  <a:lnTo>
                    <a:pt x="594" y="400"/>
                  </a:lnTo>
                  <a:lnTo>
                    <a:pt x="632" y="374"/>
                  </a:lnTo>
                  <a:lnTo>
                    <a:pt x="670" y="350"/>
                  </a:lnTo>
                  <a:lnTo>
                    <a:pt x="708" y="328"/>
                  </a:lnTo>
                  <a:lnTo>
                    <a:pt x="750" y="306"/>
                  </a:lnTo>
                  <a:lnTo>
                    <a:pt x="792" y="288"/>
                  </a:lnTo>
                  <a:lnTo>
                    <a:pt x="834" y="270"/>
                  </a:lnTo>
                  <a:lnTo>
                    <a:pt x="878" y="256"/>
                  </a:lnTo>
                  <a:lnTo>
                    <a:pt x="922" y="242"/>
                  </a:lnTo>
                  <a:lnTo>
                    <a:pt x="968" y="232"/>
                  </a:lnTo>
                  <a:lnTo>
                    <a:pt x="1014" y="224"/>
                  </a:lnTo>
                  <a:lnTo>
                    <a:pt x="1062" y="218"/>
                  </a:lnTo>
                  <a:lnTo>
                    <a:pt x="1110" y="214"/>
                  </a:lnTo>
                  <a:lnTo>
                    <a:pt x="1158" y="214"/>
                  </a:lnTo>
                  <a:lnTo>
                    <a:pt x="1158" y="214"/>
                  </a:lnTo>
                  <a:lnTo>
                    <a:pt x="1206" y="214"/>
                  </a:lnTo>
                  <a:lnTo>
                    <a:pt x="1254" y="218"/>
                  </a:lnTo>
                  <a:lnTo>
                    <a:pt x="1302" y="224"/>
                  </a:lnTo>
                  <a:lnTo>
                    <a:pt x="1348" y="232"/>
                  </a:lnTo>
                  <a:lnTo>
                    <a:pt x="1394" y="242"/>
                  </a:lnTo>
                  <a:lnTo>
                    <a:pt x="1438" y="256"/>
                  </a:lnTo>
                  <a:lnTo>
                    <a:pt x="1482" y="270"/>
                  </a:lnTo>
                  <a:lnTo>
                    <a:pt x="1524" y="288"/>
                  </a:lnTo>
                  <a:lnTo>
                    <a:pt x="1566" y="306"/>
                  </a:lnTo>
                  <a:lnTo>
                    <a:pt x="1608" y="328"/>
                  </a:lnTo>
                  <a:lnTo>
                    <a:pt x="1646" y="350"/>
                  </a:lnTo>
                  <a:lnTo>
                    <a:pt x="1684" y="374"/>
                  </a:lnTo>
                  <a:lnTo>
                    <a:pt x="1722" y="400"/>
                  </a:lnTo>
                  <a:lnTo>
                    <a:pt x="1758" y="428"/>
                  </a:lnTo>
                  <a:lnTo>
                    <a:pt x="1792" y="458"/>
                  </a:lnTo>
                  <a:lnTo>
                    <a:pt x="1824" y="490"/>
                  </a:lnTo>
                  <a:lnTo>
                    <a:pt x="1856" y="522"/>
                  </a:lnTo>
                  <a:lnTo>
                    <a:pt x="1886" y="556"/>
                  </a:lnTo>
                  <a:lnTo>
                    <a:pt x="1914" y="592"/>
                  </a:lnTo>
                  <a:lnTo>
                    <a:pt x="1940" y="630"/>
                  </a:lnTo>
                  <a:lnTo>
                    <a:pt x="1964" y="668"/>
                  </a:lnTo>
                  <a:lnTo>
                    <a:pt x="1988" y="708"/>
                  </a:lnTo>
                  <a:lnTo>
                    <a:pt x="2008" y="748"/>
                  </a:lnTo>
                  <a:lnTo>
                    <a:pt x="2026" y="790"/>
                  </a:lnTo>
                  <a:lnTo>
                    <a:pt x="2044" y="832"/>
                  </a:lnTo>
                  <a:lnTo>
                    <a:pt x="2058" y="876"/>
                  </a:lnTo>
                  <a:lnTo>
                    <a:pt x="2072" y="920"/>
                  </a:lnTo>
                  <a:lnTo>
                    <a:pt x="2082" y="966"/>
                  </a:lnTo>
                  <a:lnTo>
                    <a:pt x="2090" y="1012"/>
                  </a:lnTo>
                  <a:lnTo>
                    <a:pt x="2096" y="1060"/>
                  </a:lnTo>
                  <a:lnTo>
                    <a:pt x="2100" y="1108"/>
                  </a:lnTo>
                  <a:lnTo>
                    <a:pt x="2102" y="1156"/>
                  </a:lnTo>
                  <a:lnTo>
                    <a:pt x="2102" y="1156"/>
                  </a:lnTo>
                  <a:lnTo>
                    <a:pt x="2100" y="1204"/>
                  </a:lnTo>
                  <a:lnTo>
                    <a:pt x="2096" y="1252"/>
                  </a:lnTo>
                  <a:lnTo>
                    <a:pt x="2090" y="1300"/>
                  </a:lnTo>
                  <a:lnTo>
                    <a:pt x="2082" y="1346"/>
                  </a:lnTo>
                  <a:lnTo>
                    <a:pt x="2072" y="1392"/>
                  </a:lnTo>
                  <a:lnTo>
                    <a:pt x="2058" y="1436"/>
                  </a:lnTo>
                  <a:lnTo>
                    <a:pt x="2044" y="1480"/>
                  </a:lnTo>
                  <a:lnTo>
                    <a:pt x="2026" y="1522"/>
                  </a:lnTo>
                  <a:lnTo>
                    <a:pt x="2008" y="1564"/>
                  </a:lnTo>
                  <a:lnTo>
                    <a:pt x="1988" y="1606"/>
                  </a:lnTo>
                  <a:lnTo>
                    <a:pt x="1964" y="1644"/>
                  </a:lnTo>
                  <a:lnTo>
                    <a:pt x="1940" y="1684"/>
                  </a:lnTo>
                  <a:lnTo>
                    <a:pt x="1914" y="1720"/>
                  </a:lnTo>
                  <a:lnTo>
                    <a:pt x="1886" y="1756"/>
                  </a:lnTo>
                  <a:lnTo>
                    <a:pt x="1856" y="1790"/>
                  </a:lnTo>
                  <a:lnTo>
                    <a:pt x="1824" y="1822"/>
                  </a:lnTo>
                  <a:lnTo>
                    <a:pt x="1792" y="1854"/>
                  </a:lnTo>
                  <a:lnTo>
                    <a:pt x="1758" y="1884"/>
                  </a:lnTo>
                  <a:lnTo>
                    <a:pt x="1722" y="1912"/>
                  </a:lnTo>
                  <a:lnTo>
                    <a:pt x="1684" y="1938"/>
                  </a:lnTo>
                  <a:lnTo>
                    <a:pt x="1646" y="1962"/>
                  </a:lnTo>
                  <a:lnTo>
                    <a:pt x="1608" y="1986"/>
                  </a:lnTo>
                  <a:lnTo>
                    <a:pt x="1566" y="2006"/>
                  </a:lnTo>
                  <a:lnTo>
                    <a:pt x="1524" y="2024"/>
                  </a:lnTo>
                  <a:lnTo>
                    <a:pt x="1482" y="2042"/>
                  </a:lnTo>
                  <a:lnTo>
                    <a:pt x="1438" y="2056"/>
                  </a:lnTo>
                  <a:lnTo>
                    <a:pt x="1394" y="2070"/>
                  </a:lnTo>
                  <a:lnTo>
                    <a:pt x="1348" y="2080"/>
                  </a:lnTo>
                  <a:lnTo>
                    <a:pt x="1302" y="2088"/>
                  </a:lnTo>
                  <a:lnTo>
                    <a:pt x="1254" y="2094"/>
                  </a:lnTo>
                  <a:lnTo>
                    <a:pt x="1206" y="2098"/>
                  </a:lnTo>
                  <a:lnTo>
                    <a:pt x="1158" y="2100"/>
                  </a:lnTo>
                  <a:lnTo>
                    <a:pt x="1158" y="2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sp>
        <p:nvSpPr>
          <p:cNvPr id="359" name="Rectangle 358">
            <a:extLst>
              <a:ext uri="{FF2B5EF4-FFF2-40B4-BE49-F238E27FC236}">
                <a16:creationId xmlns:a16="http://schemas.microsoft.com/office/drawing/2014/main" xmlns="" id="{FB1C5415-970C-4670-B2D5-A50A92F88257}"/>
              </a:ext>
            </a:extLst>
          </p:cNvPr>
          <p:cNvSpPr/>
          <p:nvPr/>
        </p:nvSpPr>
        <p:spPr bwMode="ltGray">
          <a:xfrm>
            <a:off x="11081420" y="5142773"/>
            <a:ext cx="960824" cy="36963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91440" bIns="45720" numCol="1" spcCol="0" rtlCol="0" fromWordArt="0" anchor="ctr" anchorCtr="0" forceAA="0" compatLnSpc="1">
            <a:prstTxWarp prst="textNoShape">
              <a:avLst/>
            </a:prstTxWarp>
            <a:noAutofit/>
          </a:bodyPr>
          <a:lstStyle/>
          <a:p>
            <a:r>
              <a:rPr lang="en-GB" sz="1300" dirty="0">
                <a:solidFill>
                  <a:srgbClr val="717171"/>
                </a:solidFill>
              </a:rPr>
              <a:t>55+</a:t>
            </a:r>
          </a:p>
        </p:txBody>
      </p:sp>
      <p:sp>
        <p:nvSpPr>
          <p:cNvPr id="379" name="Freeform 8">
            <a:extLst>
              <a:ext uri="{FF2B5EF4-FFF2-40B4-BE49-F238E27FC236}">
                <a16:creationId xmlns:a16="http://schemas.microsoft.com/office/drawing/2014/main" xmlns="" id="{B387B768-AA23-48E1-A935-BF682BE67815}"/>
              </a:ext>
            </a:extLst>
          </p:cNvPr>
          <p:cNvSpPr>
            <a:spLocks noChangeAspect="1" noEditPoints="1"/>
          </p:cNvSpPr>
          <p:nvPr/>
        </p:nvSpPr>
        <p:spPr bwMode="auto">
          <a:xfrm>
            <a:off x="7381250" y="3458049"/>
            <a:ext cx="363333" cy="396000"/>
          </a:xfrm>
          <a:custGeom>
            <a:avLst/>
            <a:gdLst>
              <a:gd name="T0" fmla="*/ 1127 w 2004"/>
              <a:gd name="T1" fmla="*/ 1633 h 2182"/>
              <a:gd name="T2" fmla="*/ 1058 w 2004"/>
              <a:gd name="T3" fmla="*/ 1851 h 2182"/>
              <a:gd name="T4" fmla="*/ 1189 w 2004"/>
              <a:gd name="T5" fmla="*/ 2033 h 2182"/>
              <a:gd name="T6" fmla="*/ 1420 w 2004"/>
              <a:gd name="T7" fmla="*/ 2033 h 2182"/>
              <a:gd name="T8" fmla="*/ 1552 w 2004"/>
              <a:gd name="T9" fmla="*/ 1851 h 2182"/>
              <a:gd name="T10" fmla="*/ 1482 w 2004"/>
              <a:gd name="T11" fmla="*/ 1633 h 2182"/>
              <a:gd name="T12" fmla="*/ 373 w 2004"/>
              <a:gd name="T13" fmla="*/ 1557 h 2182"/>
              <a:gd name="T14" fmla="*/ 171 w 2004"/>
              <a:gd name="T15" fmla="*/ 1660 h 2182"/>
              <a:gd name="T16" fmla="*/ 135 w 2004"/>
              <a:gd name="T17" fmla="*/ 1888 h 2182"/>
              <a:gd name="T18" fmla="*/ 293 w 2004"/>
              <a:gd name="T19" fmla="*/ 2045 h 2182"/>
              <a:gd name="T20" fmla="*/ 520 w 2004"/>
              <a:gd name="T21" fmla="*/ 2011 h 2182"/>
              <a:gd name="T22" fmla="*/ 623 w 2004"/>
              <a:gd name="T23" fmla="*/ 1808 h 2182"/>
              <a:gd name="T24" fmla="*/ 520 w 2004"/>
              <a:gd name="T25" fmla="*/ 1606 h 2182"/>
              <a:gd name="T26" fmla="*/ 453 w 2004"/>
              <a:gd name="T27" fmla="*/ 987 h 2182"/>
              <a:gd name="T28" fmla="*/ 435 w 2004"/>
              <a:gd name="T29" fmla="*/ 1442 h 2182"/>
              <a:gd name="T30" fmla="*/ 651 w 2004"/>
              <a:gd name="T31" fmla="*/ 1536 h 2182"/>
              <a:gd name="T32" fmla="*/ 877 w 2004"/>
              <a:gd name="T33" fmla="*/ 1531 h 2182"/>
              <a:gd name="T34" fmla="*/ 1214 w 2004"/>
              <a:gd name="T35" fmla="*/ 1397 h 2182"/>
              <a:gd name="T36" fmla="*/ 1431 w 2004"/>
              <a:gd name="T37" fmla="*/ 1112 h 2182"/>
              <a:gd name="T38" fmla="*/ 1472 w 2004"/>
              <a:gd name="T39" fmla="*/ 770 h 2182"/>
              <a:gd name="T40" fmla="*/ 1403 w 2004"/>
              <a:gd name="T41" fmla="*/ 557 h 2182"/>
              <a:gd name="T42" fmla="*/ 816 w 2004"/>
              <a:gd name="T43" fmla="*/ 279 h 2182"/>
              <a:gd name="T44" fmla="*/ 1000 w 2004"/>
              <a:gd name="T45" fmla="*/ 440 h 2182"/>
              <a:gd name="T46" fmla="*/ 841 w 2004"/>
              <a:gd name="T47" fmla="*/ 428 h 2182"/>
              <a:gd name="T48" fmla="*/ 669 w 2004"/>
              <a:gd name="T49" fmla="*/ 400 h 2182"/>
              <a:gd name="T50" fmla="*/ 559 w 2004"/>
              <a:gd name="T51" fmla="*/ 533 h 2182"/>
              <a:gd name="T52" fmla="*/ 620 w 2004"/>
              <a:gd name="T53" fmla="*/ 699 h 2182"/>
              <a:gd name="T54" fmla="*/ 543 w 2004"/>
              <a:gd name="T55" fmla="*/ 792 h 2182"/>
              <a:gd name="T56" fmla="*/ 437 w 2004"/>
              <a:gd name="T57" fmla="*/ 602 h 2182"/>
              <a:gd name="T58" fmla="*/ 506 w 2004"/>
              <a:gd name="T59" fmla="*/ 369 h 2182"/>
              <a:gd name="T60" fmla="*/ 730 w 2004"/>
              <a:gd name="T61" fmla="*/ 266 h 2182"/>
              <a:gd name="T62" fmla="*/ 1885 w 2004"/>
              <a:gd name="T63" fmla="*/ 35 h 2182"/>
              <a:gd name="T64" fmla="*/ 2001 w 2004"/>
              <a:gd name="T65" fmla="*/ 195 h 2182"/>
              <a:gd name="T66" fmla="*/ 1942 w 2004"/>
              <a:gd name="T67" fmla="*/ 390 h 2182"/>
              <a:gd name="T68" fmla="*/ 1848 w 2004"/>
              <a:gd name="T69" fmla="*/ 312 h 2182"/>
              <a:gd name="T70" fmla="*/ 1878 w 2004"/>
              <a:gd name="T71" fmla="*/ 203 h 2182"/>
              <a:gd name="T72" fmla="*/ 1754 w 2004"/>
              <a:gd name="T73" fmla="*/ 122 h 2182"/>
              <a:gd name="T74" fmla="*/ 1435 w 2004"/>
              <a:gd name="T75" fmla="*/ 385 h 2182"/>
              <a:gd name="T76" fmla="*/ 1541 w 2004"/>
              <a:gd name="T77" fmla="*/ 560 h 2182"/>
              <a:gd name="T78" fmla="*/ 1599 w 2004"/>
              <a:gd name="T79" fmla="*/ 813 h 2182"/>
              <a:gd name="T80" fmla="*/ 1533 w 2004"/>
              <a:gd name="T81" fmla="*/ 1185 h 2182"/>
              <a:gd name="T82" fmla="*/ 1396 w 2004"/>
              <a:gd name="T83" fmla="*/ 1449 h 2182"/>
              <a:gd name="T84" fmla="*/ 1610 w 2004"/>
              <a:gd name="T85" fmla="*/ 1597 h 2182"/>
              <a:gd name="T86" fmla="*/ 1674 w 2004"/>
              <a:gd name="T87" fmla="*/ 1857 h 2182"/>
              <a:gd name="T88" fmla="*/ 1552 w 2004"/>
              <a:gd name="T89" fmla="*/ 2089 h 2182"/>
              <a:gd name="T90" fmla="*/ 1305 w 2004"/>
              <a:gd name="T91" fmla="*/ 2182 h 2182"/>
              <a:gd name="T92" fmla="*/ 1058 w 2004"/>
              <a:gd name="T93" fmla="*/ 2089 h 2182"/>
              <a:gd name="T94" fmla="*/ 935 w 2004"/>
              <a:gd name="T95" fmla="*/ 1857 h 2182"/>
              <a:gd name="T96" fmla="*/ 921 w 2004"/>
              <a:gd name="T97" fmla="*/ 1648 h 2182"/>
              <a:gd name="T98" fmla="*/ 726 w 2004"/>
              <a:gd name="T99" fmla="*/ 1694 h 2182"/>
              <a:gd name="T100" fmla="*/ 720 w 2004"/>
              <a:gd name="T101" fmla="*/ 1942 h 2182"/>
              <a:gd name="T102" fmla="*/ 547 w 2004"/>
              <a:gd name="T103" fmla="*/ 2137 h 2182"/>
              <a:gd name="T104" fmla="*/ 281 w 2004"/>
              <a:gd name="T105" fmla="*/ 2170 h 2182"/>
              <a:gd name="T106" fmla="*/ 67 w 2004"/>
              <a:gd name="T107" fmla="*/ 2021 h 2182"/>
              <a:gd name="T108" fmla="*/ 2 w 2004"/>
              <a:gd name="T109" fmla="*/ 1764 h 2182"/>
              <a:gd name="T110" fmla="*/ 114 w 2004"/>
              <a:gd name="T111" fmla="*/ 1540 h 2182"/>
              <a:gd name="T112" fmla="*/ 1595 w 2004"/>
              <a:gd name="T113" fmla="*/ 54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4" h="2182">
                <a:moveTo>
                  <a:pt x="1305" y="1559"/>
                </a:moveTo>
                <a:lnTo>
                  <a:pt x="1264" y="1563"/>
                </a:lnTo>
                <a:lnTo>
                  <a:pt x="1225" y="1572"/>
                </a:lnTo>
                <a:lnTo>
                  <a:pt x="1189" y="1588"/>
                </a:lnTo>
                <a:lnTo>
                  <a:pt x="1157" y="1608"/>
                </a:lnTo>
                <a:lnTo>
                  <a:pt x="1127" y="1633"/>
                </a:lnTo>
                <a:lnTo>
                  <a:pt x="1103" y="1663"/>
                </a:lnTo>
                <a:lnTo>
                  <a:pt x="1082" y="1695"/>
                </a:lnTo>
                <a:lnTo>
                  <a:pt x="1067" y="1731"/>
                </a:lnTo>
                <a:lnTo>
                  <a:pt x="1058" y="1770"/>
                </a:lnTo>
                <a:lnTo>
                  <a:pt x="1055" y="1810"/>
                </a:lnTo>
                <a:lnTo>
                  <a:pt x="1058" y="1851"/>
                </a:lnTo>
                <a:lnTo>
                  <a:pt x="1067" y="1889"/>
                </a:lnTo>
                <a:lnTo>
                  <a:pt x="1082" y="1926"/>
                </a:lnTo>
                <a:lnTo>
                  <a:pt x="1103" y="1958"/>
                </a:lnTo>
                <a:lnTo>
                  <a:pt x="1127" y="1987"/>
                </a:lnTo>
                <a:lnTo>
                  <a:pt x="1157" y="2012"/>
                </a:lnTo>
                <a:lnTo>
                  <a:pt x="1189" y="2033"/>
                </a:lnTo>
                <a:lnTo>
                  <a:pt x="1225" y="2048"/>
                </a:lnTo>
                <a:lnTo>
                  <a:pt x="1264" y="2057"/>
                </a:lnTo>
                <a:lnTo>
                  <a:pt x="1305" y="2060"/>
                </a:lnTo>
                <a:lnTo>
                  <a:pt x="1345" y="2057"/>
                </a:lnTo>
                <a:lnTo>
                  <a:pt x="1384" y="2048"/>
                </a:lnTo>
                <a:lnTo>
                  <a:pt x="1420" y="2033"/>
                </a:lnTo>
                <a:lnTo>
                  <a:pt x="1452" y="2012"/>
                </a:lnTo>
                <a:lnTo>
                  <a:pt x="1482" y="1987"/>
                </a:lnTo>
                <a:lnTo>
                  <a:pt x="1507" y="1958"/>
                </a:lnTo>
                <a:lnTo>
                  <a:pt x="1527" y="1926"/>
                </a:lnTo>
                <a:lnTo>
                  <a:pt x="1543" y="1889"/>
                </a:lnTo>
                <a:lnTo>
                  <a:pt x="1552" y="1851"/>
                </a:lnTo>
                <a:lnTo>
                  <a:pt x="1555" y="1810"/>
                </a:lnTo>
                <a:lnTo>
                  <a:pt x="1552" y="1770"/>
                </a:lnTo>
                <a:lnTo>
                  <a:pt x="1543" y="1731"/>
                </a:lnTo>
                <a:lnTo>
                  <a:pt x="1527" y="1695"/>
                </a:lnTo>
                <a:lnTo>
                  <a:pt x="1507" y="1663"/>
                </a:lnTo>
                <a:lnTo>
                  <a:pt x="1482" y="1633"/>
                </a:lnTo>
                <a:lnTo>
                  <a:pt x="1452" y="1608"/>
                </a:lnTo>
                <a:lnTo>
                  <a:pt x="1420" y="1588"/>
                </a:lnTo>
                <a:lnTo>
                  <a:pt x="1384" y="1572"/>
                </a:lnTo>
                <a:lnTo>
                  <a:pt x="1345" y="1563"/>
                </a:lnTo>
                <a:lnTo>
                  <a:pt x="1305" y="1559"/>
                </a:lnTo>
                <a:close/>
                <a:moveTo>
                  <a:pt x="373" y="1557"/>
                </a:moveTo>
                <a:lnTo>
                  <a:pt x="332" y="1562"/>
                </a:lnTo>
                <a:lnTo>
                  <a:pt x="293" y="1571"/>
                </a:lnTo>
                <a:lnTo>
                  <a:pt x="257" y="1586"/>
                </a:lnTo>
                <a:lnTo>
                  <a:pt x="224" y="1606"/>
                </a:lnTo>
                <a:lnTo>
                  <a:pt x="195" y="1631"/>
                </a:lnTo>
                <a:lnTo>
                  <a:pt x="171" y="1660"/>
                </a:lnTo>
                <a:lnTo>
                  <a:pt x="150" y="1693"/>
                </a:lnTo>
                <a:lnTo>
                  <a:pt x="135" y="1729"/>
                </a:lnTo>
                <a:lnTo>
                  <a:pt x="125" y="1768"/>
                </a:lnTo>
                <a:lnTo>
                  <a:pt x="122" y="1808"/>
                </a:lnTo>
                <a:lnTo>
                  <a:pt x="125" y="1849"/>
                </a:lnTo>
                <a:lnTo>
                  <a:pt x="135" y="1888"/>
                </a:lnTo>
                <a:lnTo>
                  <a:pt x="150" y="1923"/>
                </a:lnTo>
                <a:lnTo>
                  <a:pt x="171" y="1956"/>
                </a:lnTo>
                <a:lnTo>
                  <a:pt x="195" y="1986"/>
                </a:lnTo>
                <a:lnTo>
                  <a:pt x="224" y="2011"/>
                </a:lnTo>
                <a:lnTo>
                  <a:pt x="257" y="2031"/>
                </a:lnTo>
                <a:lnTo>
                  <a:pt x="293" y="2045"/>
                </a:lnTo>
                <a:lnTo>
                  <a:pt x="332" y="2055"/>
                </a:lnTo>
                <a:lnTo>
                  <a:pt x="373" y="2059"/>
                </a:lnTo>
                <a:lnTo>
                  <a:pt x="413" y="2055"/>
                </a:lnTo>
                <a:lnTo>
                  <a:pt x="452" y="2045"/>
                </a:lnTo>
                <a:lnTo>
                  <a:pt x="487" y="2031"/>
                </a:lnTo>
                <a:lnTo>
                  <a:pt x="520" y="2011"/>
                </a:lnTo>
                <a:lnTo>
                  <a:pt x="550" y="1986"/>
                </a:lnTo>
                <a:lnTo>
                  <a:pt x="575" y="1956"/>
                </a:lnTo>
                <a:lnTo>
                  <a:pt x="595" y="1923"/>
                </a:lnTo>
                <a:lnTo>
                  <a:pt x="609" y="1888"/>
                </a:lnTo>
                <a:lnTo>
                  <a:pt x="620" y="1849"/>
                </a:lnTo>
                <a:lnTo>
                  <a:pt x="623" y="1808"/>
                </a:lnTo>
                <a:lnTo>
                  <a:pt x="620" y="1768"/>
                </a:lnTo>
                <a:lnTo>
                  <a:pt x="609" y="1729"/>
                </a:lnTo>
                <a:lnTo>
                  <a:pt x="595" y="1693"/>
                </a:lnTo>
                <a:lnTo>
                  <a:pt x="575" y="1660"/>
                </a:lnTo>
                <a:lnTo>
                  <a:pt x="550" y="1631"/>
                </a:lnTo>
                <a:lnTo>
                  <a:pt x="520" y="1606"/>
                </a:lnTo>
                <a:lnTo>
                  <a:pt x="487" y="1586"/>
                </a:lnTo>
                <a:lnTo>
                  <a:pt x="452" y="1571"/>
                </a:lnTo>
                <a:lnTo>
                  <a:pt x="413" y="1562"/>
                </a:lnTo>
                <a:lnTo>
                  <a:pt x="373" y="1557"/>
                </a:lnTo>
                <a:close/>
                <a:moveTo>
                  <a:pt x="69" y="987"/>
                </a:moveTo>
                <a:lnTo>
                  <a:pt x="453" y="987"/>
                </a:lnTo>
                <a:lnTo>
                  <a:pt x="331" y="1109"/>
                </a:lnTo>
                <a:lnTo>
                  <a:pt x="69" y="1109"/>
                </a:lnTo>
                <a:lnTo>
                  <a:pt x="69" y="987"/>
                </a:lnTo>
                <a:close/>
                <a:moveTo>
                  <a:pt x="1348" y="473"/>
                </a:moveTo>
                <a:lnTo>
                  <a:pt x="391" y="1436"/>
                </a:lnTo>
                <a:lnTo>
                  <a:pt x="435" y="1442"/>
                </a:lnTo>
                <a:lnTo>
                  <a:pt x="477" y="1451"/>
                </a:lnTo>
                <a:lnTo>
                  <a:pt x="517" y="1466"/>
                </a:lnTo>
                <a:lnTo>
                  <a:pt x="555" y="1484"/>
                </a:lnTo>
                <a:lnTo>
                  <a:pt x="591" y="1507"/>
                </a:lnTo>
                <a:lnTo>
                  <a:pt x="622" y="1533"/>
                </a:lnTo>
                <a:lnTo>
                  <a:pt x="651" y="1536"/>
                </a:lnTo>
                <a:lnTo>
                  <a:pt x="681" y="1537"/>
                </a:lnTo>
                <a:lnTo>
                  <a:pt x="714" y="1537"/>
                </a:lnTo>
                <a:lnTo>
                  <a:pt x="747" y="1535"/>
                </a:lnTo>
                <a:lnTo>
                  <a:pt x="781" y="1534"/>
                </a:lnTo>
                <a:lnTo>
                  <a:pt x="813" y="1533"/>
                </a:lnTo>
                <a:lnTo>
                  <a:pt x="877" y="1531"/>
                </a:lnTo>
                <a:lnTo>
                  <a:pt x="939" y="1522"/>
                </a:lnTo>
                <a:lnTo>
                  <a:pt x="999" y="1507"/>
                </a:lnTo>
                <a:lnTo>
                  <a:pt x="1057" y="1487"/>
                </a:lnTo>
                <a:lnTo>
                  <a:pt x="1112" y="1462"/>
                </a:lnTo>
                <a:lnTo>
                  <a:pt x="1165" y="1432"/>
                </a:lnTo>
                <a:lnTo>
                  <a:pt x="1214" y="1397"/>
                </a:lnTo>
                <a:lnTo>
                  <a:pt x="1261" y="1359"/>
                </a:lnTo>
                <a:lnTo>
                  <a:pt x="1304" y="1316"/>
                </a:lnTo>
                <a:lnTo>
                  <a:pt x="1342" y="1270"/>
                </a:lnTo>
                <a:lnTo>
                  <a:pt x="1377" y="1221"/>
                </a:lnTo>
                <a:lnTo>
                  <a:pt x="1406" y="1168"/>
                </a:lnTo>
                <a:lnTo>
                  <a:pt x="1431" y="1112"/>
                </a:lnTo>
                <a:lnTo>
                  <a:pt x="1451" y="1054"/>
                </a:lnTo>
                <a:lnTo>
                  <a:pt x="1466" y="994"/>
                </a:lnTo>
                <a:lnTo>
                  <a:pt x="1475" y="932"/>
                </a:lnTo>
                <a:lnTo>
                  <a:pt x="1478" y="868"/>
                </a:lnTo>
                <a:lnTo>
                  <a:pt x="1476" y="817"/>
                </a:lnTo>
                <a:lnTo>
                  <a:pt x="1472" y="770"/>
                </a:lnTo>
                <a:lnTo>
                  <a:pt x="1466" y="727"/>
                </a:lnTo>
                <a:lnTo>
                  <a:pt x="1456" y="688"/>
                </a:lnTo>
                <a:lnTo>
                  <a:pt x="1446" y="651"/>
                </a:lnTo>
                <a:lnTo>
                  <a:pt x="1433" y="618"/>
                </a:lnTo>
                <a:lnTo>
                  <a:pt x="1419" y="586"/>
                </a:lnTo>
                <a:lnTo>
                  <a:pt x="1403" y="557"/>
                </a:lnTo>
                <a:lnTo>
                  <a:pt x="1386" y="528"/>
                </a:lnTo>
                <a:lnTo>
                  <a:pt x="1367" y="500"/>
                </a:lnTo>
                <a:lnTo>
                  <a:pt x="1348" y="473"/>
                </a:lnTo>
                <a:close/>
                <a:moveTo>
                  <a:pt x="730" y="266"/>
                </a:moveTo>
                <a:lnTo>
                  <a:pt x="774" y="271"/>
                </a:lnTo>
                <a:lnTo>
                  <a:pt x="816" y="279"/>
                </a:lnTo>
                <a:lnTo>
                  <a:pt x="855" y="295"/>
                </a:lnTo>
                <a:lnTo>
                  <a:pt x="891" y="315"/>
                </a:lnTo>
                <a:lnTo>
                  <a:pt x="924" y="340"/>
                </a:lnTo>
                <a:lnTo>
                  <a:pt x="954" y="369"/>
                </a:lnTo>
                <a:lnTo>
                  <a:pt x="979" y="403"/>
                </a:lnTo>
                <a:lnTo>
                  <a:pt x="1000" y="440"/>
                </a:lnTo>
                <a:lnTo>
                  <a:pt x="915" y="525"/>
                </a:lnTo>
                <a:lnTo>
                  <a:pt x="902" y="527"/>
                </a:lnTo>
                <a:lnTo>
                  <a:pt x="893" y="499"/>
                </a:lnTo>
                <a:lnTo>
                  <a:pt x="880" y="472"/>
                </a:lnTo>
                <a:lnTo>
                  <a:pt x="862" y="448"/>
                </a:lnTo>
                <a:lnTo>
                  <a:pt x="841" y="428"/>
                </a:lnTo>
                <a:lnTo>
                  <a:pt x="817" y="412"/>
                </a:lnTo>
                <a:lnTo>
                  <a:pt x="789" y="399"/>
                </a:lnTo>
                <a:lnTo>
                  <a:pt x="761" y="392"/>
                </a:lnTo>
                <a:lnTo>
                  <a:pt x="730" y="388"/>
                </a:lnTo>
                <a:lnTo>
                  <a:pt x="699" y="392"/>
                </a:lnTo>
                <a:lnTo>
                  <a:pt x="669" y="400"/>
                </a:lnTo>
                <a:lnTo>
                  <a:pt x="642" y="413"/>
                </a:lnTo>
                <a:lnTo>
                  <a:pt x="618" y="430"/>
                </a:lnTo>
                <a:lnTo>
                  <a:pt x="597" y="452"/>
                </a:lnTo>
                <a:lnTo>
                  <a:pt x="580" y="476"/>
                </a:lnTo>
                <a:lnTo>
                  <a:pt x="567" y="503"/>
                </a:lnTo>
                <a:lnTo>
                  <a:pt x="559" y="533"/>
                </a:lnTo>
                <a:lnTo>
                  <a:pt x="556" y="563"/>
                </a:lnTo>
                <a:lnTo>
                  <a:pt x="559" y="595"/>
                </a:lnTo>
                <a:lnTo>
                  <a:pt x="567" y="625"/>
                </a:lnTo>
                <a:lnTo>
                  <a:pt x="580" y="652"/>
                </a:lnTo>
                <a:lnTo>
                  <a:pt x="598" y="678"/>
                </a:lnTo>
                <a:lnTo>
                  <a:pt x="620" y="699"/>
                </a:lnTo>
                <a:lnTo>
                  <a:pt x="645" y="716"/>
                </a:lnTo>
                <a:lnTo>
                  <a:pt x="674" y="729"/>
                </a:lnTo>
                <a:lnTo>
                  <a:pt x="655" y="784"/>
                </a:lnTo>
                <a:lnTo>
                  <a:pt x="607" y="832"/>
                </a:lnTo>
                <a:lnTo>
                  <a:pt x="574" y="815"/>
                </a:lnTo>
                <a:lnTo>
                  <a:pt x="543" y="792"/>
                </a:lnTo>
                <a:lnTo>
                  <a:pt x="516" y="767"/>
                </a:lnTo>
                <a:lnTo>
                  <a:pt x="492" y="739"/>
                </a:lnTo>
                <a:lnTo>
                  <a:pt x="472" y="708"/>
                </a:lnTo>
                <a:lnTo>
                  <a:pt x="456" y="675"/>
                </a:lnTo>
                <a:lnTo>
                  <a:pt x="444" y="639"/>
                </a:lnTo>
                <a:lnTo>
                  <a:pt x="437" y="602"/>
                </a:lnTo>
                <a:lnTo>
                  <a:pt x="434" y="563"/>
                </a:lnTo>
                <a:lnTo>
                  <a:pt x="437" y="520"/>
                </a:lnTo>
                <a:lnTo>
                  <a:pt x="446" y="478"/>
                </a:lnTo>
                <a:lnTo>
                  <a:pt x="461" y="439"/>
                </a:lnTo>
                <a:lnTo>
                  <a:pt x="482" y="402"/>
                </a:lnTo>
                <a:lnTo>
                  <a:pt x="506" y="369"/>
                </a:lnTo>
                <a:lnTo>
                  <a:pt x="536" y="340"/>
                </a:lnTo>
                <a:lnTo>
                  <a:pt x="569" y="315"/>
                </a:lnTo>
                <a:lnTo>
                  <a:pt x="605" y="295"/>
                </a:lnTo>
                <a:lnTo>
                  <a:pt x="645" y="279"/>
                </a:lnTo>
                <a:lnTo>
                  <a:pt x="687" y="271"/>
                </a:lnTo>
                <a:lnTo>
                  <a:pt x="730" y="266"/>
                </a:lnTo>
                <a:close/>
                <a:moveTo>
                  <a:pt x="1754" y="0"/>
                </a:moveTo>
                <a:lnTo>
                  <a:pt x="1754" y="0"/>
                </a:lnTo>
                <a:lnTo>
                  <a:pt x="1788" y="2"/>
                </a:lnTo>
                <a:lnTo>
                  <a:pt x="1822" y="9"/>
                </a:lnTo>
                <a:lnTo>
                  <a:pt x="1854" y="20"/>
                </a:lnTo>
                <a:lnTo>
                  <a:pt x="1885" y="35"/>
                </a:lnTo>
                <a:lnTo>
                  <a:pt x="1912" y="54"/>
                </a:lnTo>
                <a:lnTo>
                  <a:pt x="1938" y="77"/>
                </a:lnTo>
                <a:lnTo>
                  <a:pt x="1962" y="103"/>
                </a:lnTo>
                <a:lnTo>
                  <a:pt x="1980" y="133"/>
                </a:lnTo>
                <a:lnTo>
                  <a:pt x="1993" y="163"/>
                </a:lnTo>
                <a:lnTo>
                  <a:pt x="2001" y="195"/>
                </a:lnTo>
                <a:lnTo>
                  <a:pt x="2004" y="226"/>
                </a:lnTo>
                <a:lnTo>
                  <a:pt x="2001" y="260"/>
                </a:lnTo>
                <a:lnTo>
                  <a:pt x="1994" y="293"/>
                </a:lnTo>
                <a:lnTo>
                  <a:pt x="1982" y="326"/>
                </a:lnTo>
                <a:lnTo>
                  <a:pt x="1964" y="359"/>
                </a:lnTo>
                <a:lnTo>
                  <a:pt x="1942" y="390"/>
                </a:lnTo>
                <a:lnTo>
                  <a:pt x="1914" y="421"/>
                </a:lnTo>
                <a:lnTo>
                  <a:pt x="1832" y="502"/>
                </a:lnTo>
                <a:lnTo>
                  <a:pt x="1747" y="416"/>
                </a:lnTo>
                <a:lnTo>
                  <a:pt x="1828" y="335"/>
                </a:lnTo>
                <a:lnTo>
                  <a:pt x="1837" y="324"/>
                </a:lnTo>
                <a:lnTo>
                  <a:pt x="1848" y="312"/>
                </a:lnTo>
                <a:lnTo>
                  <a:pt x="1858" y="297"/>
                </a:lnTo>
                <a:lnTo>
                  <a:pt x="1868" y="281"/>
                </a:lnTo>
                <a:lnTo>
                  <a:pt x="1876" y="262"/>
                </a:lnTo>
                <a:lnTo>
                  <a:pt x="1880" y="243"/>
                </a:lnTo>
                <a:lnTo>
                  <a:pt x="1882" y="223"/>
                </a:lnTo>
                <a:lnTo>
                  <a:pt x="1878" y="203"/>
                </a:lnTo>
                <a:lnTo>
                  <a:pt x="1869" y="183"/>
                </a:lnTo>
                <a:lnTo>
                  <a:pt x="1852" y="163"/>
                </a:lnTo>
                <a:lnTo>
                  <a:pt x="1831" y="145"/>
                </a:lnTo>
                <a:lnTo>
                  <a:pt x="1807" y="133"/>
                </a:lnTo>
                <a:lnTo>
                  <a:pt x="1782" y="125"/>
                </a:lnTo>
                <a:lnTo>
                  <a:pt x="1754" y="122"/>
                </a:lnTo>
                <a:lnTo>
                  <a:pt x="1728" y="124"/>
                </a:lnTo>
                <a:lnTo>
                  <a:pt x="1703" y="132"/>
                </a:lnTo>
                <a:lnTo>
                  <a:pt x="1680" y="143"/>
                </a:lnTo>
                <a:lnTo>
                  <a:pt x="1660" y="159"/>
                </a:lnTo>
                <a:lnTo>
                  <a:pt x="1606" y="213"/>
                </a:lnTo>
                <a:lnTo>
                  <a:pt x="1435" y="385"/>
                </a:lnTo>
                <a:lnTo>
                  <a:pt x="1454" y="412"/>
                </a:lnTo>
                <a:lnTo>
                  <a:pt x="1473" y="439"/>
                </a:lnTo>
                <a:lnTo>
                  <a:pt x="1491" y="467"/>
                </a:lnTo>
                <a:lnTo>
                  <a:pt x="1509" y="497"/>
                </a:lnTo>
                <a:lnTo>
                  <a:pt x="1526" y="527"/>
                </a:lnTo>
                <a:lnTo>
                  <a:pt x="1541" y="560"/>
                </a:lnTo>
                <a:lnTo>
                  <a:pt x="1555" y="595"/>
                </a:lnTo>
                <a:lnTo>
                  <a:pt x="1568" y="632"/>
                </a:lnTo>
                <a:lnTo>
                  <a:pt x="1579" y="672"/>
                </a:lnTo>
                <a:lnTo>
                  <a:pt x="1588" y="716"/>
                </a:lnTo>
                <a:lnTo>
                  <a:pt x="1594" y="763"/>
                </a:lnTo>
                <a:lnTo>
                  <a:pt x="1599" y="813"/>
                </a:lnTo>
                <a:lnTo>
                  <a:pt x="1600" y="868"/>
                </a:lnTo>
                <a:lnTo>
                  <a:pt x="1597" y="935"/>
                </a:lnTo>
                <a:lnTo>
                  <a:pt x="1589" y="1001"/>
                </a:lnTo>
                <a:lnTo>
                  <a:pt x="1575" y="1064"/>
                </a:lnTo>
                <a:lnTo>
                  <a:pt x="1556" y="1126"/>
                </a:lnTo>
                <a:lnTo>
                  <a:pt x="1533" y="1185"/>
                </a:lnTo>
                <a:lnTo>
                  <a:pt x="1505" y="1242"/>
                </a:lnTo>
                <a:lnTo>
                  <a:pt x="1472" y="1296"/>
                </a:lnTo>
                <a:lnTo>
                  <a:pt x="1435" y="1348"/>
                </a:lnTo>
                <a:lnTo>
                  <a:pt x="1395" y="1396"/>
                </a:lnTo>
                <a:lnTo>
                  <a:pt x="1351" y="1441"/>
                </a:lnTo>
                <a:lnTo>
                  <a:pt x="1396" y="1449"/>
                </a:lnTo>
                <a:lnTo>
                  <a:pt x="1439" y="1463"/>
                </a:lnTo>
                <a:lnTo>
                  <a:pt x="1480" y="1482"/>
                </a:lnTo>
                <a:lnTo>
                  <a:pt x="1517" y="1505"/>
                </a:lnTo>
                <a:lnTo>
                  <a:pt x="1552" y="1532"/>
                </a:lnTo>
                <a:lnTo>
                  <a:pt x="1583" y="1563"/>
                </a:lnTo>
                <a:lnTo>
                  <a:pt x="1610" y="1597"/>
                </a:lnTo>
                <a:lnTo>
                  <a:pt x="1633" y="1635"/>
                </a:lnTo>
                <a:lnTo>
                  <a:pt x="1652" y="1675"/>
                </a:lnTo>
                <a:lnTo>
                  <a:pt x="1666" y="1718"/>
                </a:lnTo>
                <a:lnTo>
                  <a:pt x="1674" y="1764"/>
                </a:lnTo>
                <a:lnTo>
                  <a:pt x="1677" y="1810"/>
                </a:lnTo>
                <a:lnTo>
                  <a:pt x="1674" y="1857"/>
                </a:lnTo>
                <a:lnTo>
                  <a:pt x="1666" y="1901"/>
                </a:lnTo>
                <a:lnTo>
                  <a:pt x="1652" y="1944"/>
                </a:lnTo>
                <a:lnTo>
                  <a:pt x="1633" y="1984"/>
                </a:lnTo>
                <a:lnTo>
                  <a:pt x="1610" y="2022"/>
                </a:lnTo>
                <a:lnTo>
                  <a:pt x="1583" y="2057"/>
                </a:lnTo>
                <a:lnTo>
                  <a:pt x="1552" y="2089"/>
                </a:lnTo>
                <a:lnTo>
                  <a:pt x="1517" y="2116"/>
                </a:lnTo>
                <a:lnTo>
                  <a:pt x="1480" y="2139"/>
                </a:lnTo>
                <a:lnTo>
                  <a:pt x="1439" y="2157"/>
                </a:lnTo>
                <a:lnTo>
                  <a:pt x="1396" y="2171"/>
                </a:lnTo>
                <a:lnTo>
                  <a:pt x="1351" y="2179"/>
                </a:lnTo>
                <a:lnTo>
                  <a:pt x="1305" y="2182"/>
                </a:lnTo>
                <a:lnTo>
                  <a:pt x="1258" y="2179"/>
                </a:lnTo>
                <a:lnTo>
                  <a:pt x="1213" y="2171"/>
                </a:lnTo>
                <a:lnTo>
                  <a:pt x="1170" y="2157"/>
                </a:lnTo>
                <a:lnTo>
                  <a:pt x="1129" y="2139"/>
                </a:lnTo>
                <a:lnTo>
                  <a:pt x="1092" y="2116"/>
                </a:lnTo>
                <a:lnTo>
                  <a:pt x="1058" y="2089"/>
                </a:lnTo>
                <a:lnTo>
                  <a:pt x="1026" y="2057"/>
                </a:lnTo>
                <a:lnTo>
                  <a:pt x="999" y="2022"/>
                </a:lnTo>
                <a:lnTo>
                  <a:pt x="976" y="1984"/>
                </a:lnTo>
                <a:lnTo>
                  <a:pt x="958" y="1944"/>
                </a:lnTo>
                <a:lnTo>
                  <a:pt x="944" y="1901"/>
                </a:lnTo>
                <a:lnTo>
                  <a:pt x="935" y="1857"/>
                </a:lnTo>
                <a:lnTo>
                  <a:pt x="932" y="1810"/>
                </a:lnTo>
                <a:lnTo>
                  <a:pt x="935" y="1765"/>
                </a:lnTo>
                <a:lnTo>
                  <a:pt x="943" y="1720"/>
                </a:lnTo>
                <a:lnTo>
                  <a:pt x="957" y="1678"/>
                </a:lnTo>
                <a:lnTo>
                  <a:pt x="975" y="1638"/>
                </a:lnTo>
                <a:lnTo>
                  <a:pt x="921" y="1648"/>
                </a:lnTo>
                <a:lnTo>
                  <a:pt x="867" y="1654"/>
                </a:lnTo>
                <a:lnTo>
                  <a:pt x="813" y="1655"/>
                </a:lnTo>
                <a:lnTo>
                  <a:pt x="783" y="1656"/>
                </a:lnTo>
                <a:lnTo>
                  <a:pt x="753" y="1657"/>
                </a:lnTo>
                <a:lnTo>
                  <a:pt x="714" y="1658"/>
                </a:lnTo>
                <a:lnTo>
                  <a:pt x="726" y="1694"/>
                </a:lnTo>
                <a:lnTo>
                  <a:pt x="737" y="1731"/>
                </a:lnTo>
                <a:lnTo>
                  <a:pt x="743" y="1769"/>
                </a:lnTo>
                <a:lnTo>
                  <a:pt x="745" y="1808"/>
                </a:lnTo>
                <a:lnTo>
                  <a:pt x="742" y="1855"/>
                </a:lnTo>
                <a:lnTo>
                  <a:pt x="734" y="1900"/>
                </a:lnTo>
                <a:lnTo>
                  <a:pt x="720" y="1942"/>
                </a:lnTo>
                <a:lnTo>
                  <a:pt x="701" y="1983"/>
                </a:lnTo>
                <a:lnTo>
                  <a:pt x="678" y="2021"/>
                </a:lnTo>
                <a:lnTo>
                  <a:pt x="651" y="2055"/>
                </a:lnTo>
                <a:lnTo>
                  <a:pt x="620" y="2087"/>
                </a:lnTo>
                <a:lnTo>
                  <a:pt x="585" y="2114"/>
                </a:lnTo>
                <a:lnTo>
                  <a:pt x="547" y="2137"/>
                </a:lnTo>
                <a:lnTo>
                  <a:pt x="506" y="2156"/>
                </a:lnTo>
                <a:lnTo>
                  <a:pt x="464" y="2170"/>
                </a:lnTo>
                <a:lnTo>
                  <a:pt x="419" y="2178"/>
                </a:lnTo>
                <a:lnTo>
                  <a:pt x="373" y="2181"/>
                </a:lnTo>
                <a:lnTo>
                  <a:pt x="325" y="2178"/>
                </a:lnTo>
                <a:lnTo>
                  <a:pt x="281" y="2170"/>
                </a:lnTo>
                <a:lnTo>
                  <a:pt x="238" y="2156"/>
                </a:lnTo>
                <a:lnTo>
                  <a:pt x="197" y="2137"/>
                </a:lnTo>
                <a:lnTo>
                  <a:pt x="159" y="2114"/>
                </a:lnTo>
                <a:lnTo>
                  <a:pt x="125" y="2087"/>
                </a:lnTo>
                <a:lnTo>
                  <a:pt x="94" y="2055"/>
                </a:lnTo>
                <a:lnTo>
                  <a:pt x="67" y="2021"/>
                </a:lnTo>
                <a:lnTo>
                  <a:pt x="43" y="1983"/>
                </a:lnTo>
                <a:lnTo>
                  <a:pt x="24" y="1942"/>
                </a:lnTo>
                <a:lnTo>
                  <a:pt x="11" y="1900"/>
                </a:lnTo>
                <a:lnTo>
                  <a:pt x="2" y="1855"/>
                </a:lnTo>
                <a:lnTo>
                  <a:pt x="0" y="1808"/>
                </a:lnTo>
                <a:lnTo>
                  <a:pt x="2" y="1764"/>
                </a:lnTo>
                <a:lnTo>
                  <a:pt x="10" y="1721"/>
                </a:lnTo>
                <a:lnTo>
                  <a:pt x="22" y="1680"/>
                </a:lnTo>
                <a:lnTo>
                  <a:pt x="39" y="1641"/>
                </a:lnTo>
                <a:lnTo>
                  <a:pt x="60" y="1605"/>
                </a:lnTo>
                <a:lnTo>
                  <a:pt x="85" y="1571"/>
                </a:lnTo>
                <a:lnTo>
                  <a:pt x="114" y="1540"/>
                </a:lnTo>
                <a:lnTo>
                  <a:pt x="145" y="1513"/>
                </a:lnTo>
                <a:lnTo>
                  <a:pt x="144" y="1512"/>
                </a:lnTo>
                <a:lnTo>
                  <a:pt x="1387" y="261"/>
                </a:lnTo>
                <a:lnTo>
                  <a:pt x="1386" y="261"/>
                </a:lnTo>
                <a:lnTo>
                  <a:pt x="1569" y="77"/>
                </a:lnTo>
                <a:lnTo>
                  <a:pt x="1595" y="54"/>
                </a:lnTo>
                <a:lnTo>
                  <a:pt x="1624" y="35"/>
                </a:lnTo>
                <a:lnTo>
                  <a:pt x="1654" y="20"/>
                </a:lnTo>
                <a:lnTo>
                  <a:pt x="1686" y="9"/>
                </a:lnTo>
                <a:lnTo>
                  <a:pt x="1720" y="2"/>
                </a:lnTo>
                <a:lnTo>
                  <a:pt x="1754" y="0"/>
                </a:lnTo>
                <a:close/>
              </a:path>
            </a:pathLst>
          </a:custGeom>
          <a:solidFill>
            <a:srgbClr val="4655A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7" name="Freeform 26">
            <a:extLst>
              <a:ext uri="{FF2B5EF4-FFF2-40B4-BE49-F238E27FC236}">
                <a16:creationId xmlns:a16="http://schemas.microsoft.com/office/drawing/2014/main" xmlns="" id="{95F519DC-CB6B-4860-8DF0-13325B0FE53E}"/>
              </a:ext>
            </a:extLst>
          </p:cNvPr>
          <p:cNvSpPr>
            <a:spLocks noEditPoints="1"/>
          </p:cNvSpPr>
          <p:nvPr/>
        </p:nvSpPr>
        <p:spPr bwMode="auto">
          <a:xfrm>
            <a:off x="7358001" y="3993725"/>
            <a:ext cx="387228" cy="432418"/>
          </a:xfrm>
          <a:custGeom>
            <a:avLst/>
            <a:gdLst>
              <a:gd name="T0" fmla="*/ 165 w 1990"/>
              <a:gd name="T1" fmla="*/ 1455 h 2221"/>
              <a:gd name="T2" fmla="*/ 267 w 1990"/>
              <a:gd name="T3" fmla="*/ 1482 h 2221"/>
              <a:gd name="T4" fmla="*/ 665 w 1990"/>
              <a:gd name="T5" fmla="*/ 1469 h 2221"/>
              <a:gd name="T6" fmla="*/ 800 w 1990"/>
              <a:gd name="T7" fmla="*/ 1464 h 2221"/>
              <a:gd name="T8" fmla="*/ 1411 w 1990"/>
              <a:gd name="T9" fmla="*/ 713 h 2221"/>
              <a:gd name="T10" fmla="*/ 1174 w 1990"/>
              <a:gd name="T11" fmla="*/ 1526 h 2221"/>
              <a:gd name="T12" fmla="*/ 1352 w 1990"/>
              <a:gd name="T13" fmla="*/ 1742 h 2221"/>
              <a:gd name="T14" fmla="*/ 1606 w 1990"/>
              <a:gd name="T15" fmla="*/ 1785 h 2221"/>
              <a:gd name="T16" fmla="*/ 1724 w 1990"/>
              <a:gd name="T17" fmla="*/ 1717 h 2221"/>
              <a:gd name="T18" fmla="*/ 1674 w 1990"/>
              <a:gd name="T19" fmla="*/ 1044 h 2221"/>
              <a:gd name="T20" fmla="*/ 464 w 1990"/>
              <a:gd name="T21" fmla="*/ 615 h 2221"/>
              <a:gd name="T22" fmla="*/ 793 w 1990"/>
              <a:gd name="T23" fmla="*/ 675 h 2221"/>
              <a:gd name="T24" fmla="*/ 917 w 1990"/>
              <a:gd name="T25" fmla="*/ 1574 h 2221"/>
              <a:gd name="T26" fmla="*/ 807 w 1990"/>
              <a:gd name="T27" fmla="*/ 1584 h 2221"/>
              <a:gd name="T28" fmla="*/ 626 w 1990"/>
              <a:gd name="T29" fmla="*/ 2219 h 2221"/>
              <a:gd name="T30" fmla="*/ 273 w 1990"/>
              <a:gd name="T31" fmla="*/ 2202 h 2221"/>
              <a:gd name="T32" fmla="*/ 60 w 1990"/>
              <a:gd name="T33" fmla="*/ 1598 h 2221"/>
              <a:gd name="T34" fmla="*/ 0 w 1990"/>
              <a:gd name="T35" fmla="*/ 1547 h 2221"/>
              <a:gd name="T36" fmla="*/ 161 w 1990"/>
              <a:gd name="T37" fmla="*/ 657 h 2221"/>
              <a:gd name="T38" fmla="*/ 1555 w 1990"/>
              <a:gd name="T39" fmla="*/ 594 h 2221"/>
              <a:gd name="T40" fmla="*/ 1727 w 1990"/>
              <a:gd name="T41" fmla="*/ 670 h 2221"/>
              <a:gd name="T42" fmla="*/ 1987 w 1990"/>
              <a:gd name="T43" fmla="*/ 1704 h 2221"/>
              <a:gd name="T44" fmla="*/ 1951 w 1990"/>
              <a:gd name="T45" fmla="*/ 1778 h 2221"/>
              <a:gd name="T46" fmla="*/ 1710 w 1990"/>
              <a:gd name="T47" fmla="*/ 2197 h 2221"/>
              <a:gd name="T48" fmla="*/ 1280 w 1990"/>
              <a:gd name="T49" fmla="*/ 2210 h 2221"/>
              <a:gd name="T50" fmla="*/ 1102 w 1990"/>
              <a:gd name="T51" fmla="*/ 1802 h 2221"/>
              <a:gd name="T52" fmla="*/ 988 w 1990"/>
              <a:gd name="T53" fmla="*/ 1718 h 2221"/>
              <a:gd name="T54" fmla="*/ 1224 w 1990"/>
              <a:gd name="T55" fmla="*/ 842 h 2221"/>
              <a:gd name="T56" fmla="*/ 1355 w 1990"/>
              <a:gd name="T57" fmla="*/ 605 h 2221"/>
              <a:gd name="T58" fmla="*/ 1416 w 1990"/>
              <a:gd name="T59" fmla="*/ 138 h 2221"/>
              <a:gd name="T60" fmla="*/ 1363 w 1990"/>
              <a:gd name="T61" fmla="*/ 271 h 2221"/>
              <a:gd name="T62" fmla="*/ 1463 w 1990"/>
              <a:gd name="T63" fmla="*/ 371 h 2221"/>
              <a:gd name="T64" fmla="*/ 1595 w 1990"/>
              <a:gd name="T65" fmla="*/ 316 h 2221"/>
              <a:gd name="T66" fmla="*/ 1595 w 1990"/>
              <a:gd name="T67" fmla="*/ 173 h 2221"/>
              <a:gd name="T68" fmla="*/ 464 w 1990"/>
              <a:gd name="T69" fmla="*/ 116 h 2221"/>
              <a:gd name="T70" fmla="*/ 345 w 1990"/>
              <a:gd name="T71" fmla="*/ 195 h 2221"/>
              <a:gd name="T72" fmla="*/ 373 w 1990"/>
              <a:gd name="T73" fmla="*/ 335 h 2221"/>
              <a:gd name="T74" fmla="*/ 514 w 1990"/>
              <a:gd name="T75" fmla="*/ 363 h 2221"/>
              <a:gd name="T76" fmla="*/ 592 w 1990"/>
              <a:gd name="T77" fmla="*/ 244 h 2221"/>
              <a:gd name="T78" fmla="*/ 514 w 1990"/>
              <a:gd name="T79" fmla="*/ 125 h 2221"/>
              <a:gd name="T80" fmla="*/ 1600 w 1990"/>
              <a:gd name="T81" fmla="*/ 28 h 2221"/>
              <a:gd name="T82" fmla="*/ 1730 w 1990"/>
              <a:gd name="T83" fmla="*/ 204 h 2221"/>
              <a:gd name="T84" fmla="*/ 1661 w 1990"/>
              <a:gd name="T85" fmla="*/ 417 h 2221"/>
              <a:gd name="T86" fmla="*/ 1449 w 1990"/>
              <a:gd name="T87" fmla="*/ 485 h 2221"/>
              <a:gd name="T88" fmla="*/ 1271 w 1990"/>
              <a:gd name="T89" fmla="*/ 357 h 2221"/>
              <a:gd name="T90" fmla="*/ 1271 w 1990"/>
              <a:gd name="T91" fmla="*/ 132 h 2221"/>
              <a:gd name="T92" fmla="*/ 1449 w 1990"/>
              <a:gd name="T93" fmla="*/ 3 h 2221"/>
              <a:gd name="T94" fmla="*/ 608 w 1990"/>
              <a:gd name="T95" fmla="*/ 48 h 2221"/>
              <a:gd name="T96" fmla="*/ 708 w 1990"/>
              <a:gd name="T97" fmla="*/ 244 h 2221"/>
              <a:gd name="T98" fmla="*/ 608 w 1990"/>
              <a:gd name="T99" fmla="*/ 441 h 2221"/>
              <a:gd name="T100" fmla="*/ 386 w 1990"/>
              <a:gd name="T101" fmla="*/ 476 h 2221"/>
              <a:gd name="T102" fmla="*/ 232 w 1990"/>
              <a:gd name="T103" fmla="*/ 321 h 2221"/>
              <a:gd name="T104" fmla="*/ 266 w 1990"/>
              <a:gd name="T105" fmla="*/ 100 h 2221"/>
              <a:gd name="T106" fmla="*/ 464 w 1990"/>
              <a:gd name="T107" fmla="*/ 0 h 2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90" h="2221">
                <a:moveTo>
                  <a:pt x="464" y="730"/>
                </a:moveTo>
                <a:lnTo>
                  <a:pt x="385" y="734"/>
                </a:lnTo>
                <a:lnTo>
                  <a:pt x="306" y="743"/>
                </a:lnTo>
                <a:lnTo>
                  <a:pt x="229" y="759"/>
                </a:lnTo>
                <a:lnTo>
                  <a:pt x="127" y="1464"/>
                </a:lnTo>
                <a:lnTo>
                  <a:pt x="165" y="1455"/>
                </a:lnTo>
                <a:lnTo>
                  <a:pt x="204" y="1449"/>
                </a:lnTo>
                <a:lnTo>
                  <a:pt x="215" y="1448"/>
                </a:lnTo>
                <a:lnTo>
                  <a:pt x="233" y="1450"/>
                </a:lnTo>
                <a:lnTo>
                  <a:pt x="248" y="1459"/>
                </a:lnTo>
                <a:lnTo>
                  <a:pt x="260" y="1469"/>
                </a:lnTo>
                <a:lnTo>
                  <a:pt x="267" y="1482"/>
                </a:lnTo>
                <a:lnTo>
                  <a:pt x="272" y="1496"/>
                </a:lnTo>
                <a:lnTo>
                  <a:pt x="366" y="2106"/>
                </a:lnTo>
                <a:lnTo>
                  <a:pt x="560" y="2106"/>
                </a:lnTo>
                <a:lnTo>
                  <a:pt x="652" y="1496"/>
                </a:lnTo>
                <a:lnTo>
                  <a:pt x="657" y="1482"/>
                </a:lnTo>
                <a:lnTo>
                  <a:pt x="665" y="1469"/>
                </a:lnTo>
                <a:lnTo>
                  <a:pt x="677" y="1459"/>
                </a:lnTo>
                <a:lnTo>
                  <a:pt x="689" y="1451"/>
                </a:lnTo>
                <a:lnTo>
                  <a:pt x="705" y="1447"/>
                </a:lnTo>
                <a:lnTo>
                  <a:pt x="720" y="1448"/>
                </a:lnTo>
                <a:lnTo>
                  <a:pt x="761" y="1455"/>
                </a:lnTo>
                <a:lnTo>
                  <a:pt x="800" y="1464"/>
                </a:lnTo>
                <a:lnTo>
                  <a:pt x="698" y="759"/>
                </a:lnTo>
                <a:lnTo>
                  <a:pt x="621" y="743"/>
                </a:lnTo>
                <a:lnTo>
                  <a:pt x="542" y="734"/>
                </a:lnTo>
                <a:lnTo>
                  <a:pt x="464" y="730"/>
                </a:lnTo>
                <a:close/>
                <a:moveTo>
                  <a:pt x="1463" y="706"/>
                </a:moveTo>
                <a:lnTo>
                  <a:pt x="1411" y="713"/>
                </a:lnTo>
                <a:lnTo>
                  <a:pt x="1359" y="723"/>
                </a:lnTo>
                <a:lnTo>
                  <a:pt x="1334" y="883"/>
                </a:lnTo>
                <a:lnTo>
                  <a:pt x="1304" y="1044"/>
                </a:lnTo>
                <a:lnTo>
                  <a:pt x="1266" y="1205"/>
                </a:lnTo>
                <a:lnTo>
                  <a:pt x="1224" y="1366"/>
                </a:lnTo>
                <a:lnTo>
                  <a:pt x="1174" y="1526"/>
                </a:lnTo>
                <a:lnTo>
                  <a:pt x="1121" y="1686"/>
                </a:lnTo>
                <a:lnTo>
                  <a:pt x="1186" y="1704"/>
                </a:lnTo>
                <a:lnTo>
                  <a:pt x="1253" y="1717"/>
                </a:lnTo>
                <a:lnTo>
                  <a:pt x="1322" y="1728"/>
                </a:lnTo>
                <a:lnTo>
                  <a:pt x="1338" y="1732"/>
                </a:lnTo>
                <a:lnTo>
                  <a:pt x="1352" y="1742"/>
                </a:lnTo>
                <a:lnTo>
                  <a:pt x="1363" y="1753"/>
                </a:lnTo>
                <a:lnTo>
                  <a:pt x="1370" y="1768"/>
                </a:lnTo>
                <a:lnTo>
                  <a:pt x="1372" y="1785"/>
                </a:lnTo>
                <a:lnTo>
                  <a:pt x="1372" y="2105"/>
                </a:lnTo>
                <a:lnTo>
                  <a:pt x="1606" y="2105"/>
                </a:lnTo>
                <a:lnTo>
                  <a:pt x="1606" y="1785"/>
                </a:lnTo>
                <a:lnTo>
                  <a:pt x="1608" y="1768"/>
                </a:lnTo>
                <a:lnTo>
                  <a:pt x="1614" y="1753"/>
                </a:lnTo>
                <a:lnTo>
                  <a:pt x="1626" y="1742"/>
                </a:lnTo>
                <a:lnTo>
                  <a:pt x="1639" y="1732"/>
                </a:lnTo>
                <a:lnTo>
                  <a:pt x="1655" y="1728"/>
                </a:lnTo>
                <a:lnTo>
                  <a:pt x="1724" y="1717"/>
                </a:lnTo>
                <a:lnTo>
                  <a:pt x="1791" y="1704"/>
                </a:lnTo>
                <a:lnTo>
                  <a:pt x="1857" y="1686"/>
                </a:lnTo>
                <a:lnTo>
                  <a:pt x="1802" y="1526"/>
                </a:lnTo>
                <a:lnTo>
                  <a:pt x="1754" y="1366"/>
                </a:lnTo>
                <a:lnTo>
                  <a:pt x="1711" y="1205"/>
                </a:lnTo>
                <a:lnTo>
                  <a:pt x="1674" y="1044"/>
                </a:lnTo>
                <a:lnTo>
                  <a:pt x="1643" y="883"/>
                </a:lnTo>
                <a:lnTo>
                  <a:pt x="1617" y="723"/>
                </a:lnTo>
                <a:lnTo>
                  <a:pt x="1566" y="713"/>
                </a:lnTo>
                <a:lnTo>
                  <a:pt x="1514" y="706"/>
                </a:lnTo>
                <a:lnTo>
                  <a:pt x="1463" y="706"/>
                </a:lnTo>
                <a:close/>
                <a:moveTo>
                  <a:pt x="464" y="615"/>
                </a:moveTo>
                <a:lnTo>
                  <a:pt x="540" y="617"/>
                </a:lnTo>
                <a:lnTo>
                  <a:pt x="617" y="625"/>
                </a:lnTo>
                <a:lnTo>
                  <a:pt x="691" y="639"/>
                </a:lnTo>
                <a:lnTo>
                  <a:pt x="766" y="657"/>
                </a:lnTo>
                <a:lnTo>
                  <a:pt x="781" y="664"/>
                </a:lnTo>
                <a:lnTo>
                  <a:pt x="793" y="675"/>
                </a:lnTo>
                <a:lnTo>
                  <a:pt x="803" y="688"/>
                </a:lnTo>
                <a:lnTo>
                  <a:pt x="807" y="704"/>
                </a:lnTo>
                <a:lnTo>
                  <a:pt x="927" y="1532"/>
                </a:lnTo>
                <a:lnTo>
                  <a:pt x="927" y="1547"/>
                </a:lnTo>
                <a:lnTo>
                  <a:pt x="924" y="1561"/>
                </a:lnTo>
                <a:lnTo>
                  <a:pt x="917" y="1574"/>
                </a:lnTo>
                <a:lnTo>
                  <a:pt x="907" y="1585"/>
                </a:lnTo>
                <a:lnTo>
                  <a:pt x="895" y="1593"/>
                </a:lnTo>
                <a:lnTo>
                  <a:pt x="882" y="1597"/>
                </a:lnTo>
                <a:lnTo>
                  <a:pt x="867" y="1598"/>
                </a:lnTo>
                <a:lnTo>
                  <a:pt x="853" y="1596"/>
                </a:lnTo>
                <a:lnTo>
                  <a:pt x="807" y="1584"/>
                </a:lnTo>
                <a:lnTo>
                  <a:pt x="759" y="1573"/>
                </a:lnTo>
                <a:lnTo>
                  <a:pt x="667" y="2172"/>
                </a:lnTo>
                <a:lnTo>
                  <a:pt x="662" y="2189"/>
                </a:lnTo>
                <a:lnTo>
                  <a:pt x="653" y="2201"/>
                </a:lnTo>
                <a:lnTo>
                  <a:pt x="641" y="2212"/>
                </a:lnTo>
                <a:lnTo>
                  <a:pt x="626" y="2219"/>
                </a:lnTo>
                <a:lnTo>
                  <a:pt x="610" y="2221"/>
                </a:lnTo>
                <a:lnTo>
                  <a:pt x="317" y="2221"/>
                </a:lnTo>
                <a:lnTo>
                  <a:pt x="317" y="2221"/>
                </a:lnTo>
                <a:lnTo>
                  <a:pt x="300" y="2219"/>
                </a:lnTo>
                <a:lnTo>
                  <a:pt x="285" y="2213"/>
                </a:lnTo>
                <a:lnTo>
                  <a:pt x="273" y="2202"/>
                </a:lnTo>
                <a:lnTo>
                  <a:pt x="264" y="2189"/>
                </a:lnTo>
                <a:lnTo>
                  <a:pt x="259" y="2173"/>
                </a:lnTo>
                <a:lnTo>
                  <a:pt x="166" y="1573"/>
                </a:lnTo>
                <a:lnTo>
                  <a:pt x="119" y="1585"/>
                </a:lnTo>
                <a:lnTo>
                  <a:pt x="74" y="1596"/>
                </a:lnTo>
                <a:lnTo>
                  <a:pt x="60" y="1598"/>
                </a:lnTo>
                <a:lnTo>
                  <a:pt x="45" y="1597"/>
                </a:lnTo>
                <a:lnTo>
                  <a:pt x="32" y="1592"/>
                </a:lnTo>
                <a:lnTo>
                  <a:pt x="20" y="1585"/>
                </a:lnTo>
                <a:lnTo>
                  <a:pt x="11" y="1574"/>
                </a:lnTo>
                <a:lnTo>
                  <a:pt x="3" y="1561"/>
                </a:lnTo>
                <a:lnTo>
                  <a:pt x="0" y="1547"/>
                </a:lnTo>
                <a:lnTo>
                  <a:pt x="0" y="1532"/>
                </a:lnTo>
                <a:lnTo>
                  <a:pt x="120" y="704"/>
                </a:lnTo>
                <a:lnTo>
                  <a:pt x="125" y="688"/>
                </a:lnTo>
                <a:lnTo>
                  <a:pt x="134" y="675"/>
                </a:lnTo>
                <a:lnTo>
                  <a:pt x="146" y="664"/>
                </a:lnTo>
                <a:lnTo>
                  <a:pt x="161" y="657"/>
                </a:lnTo>
                <a:lnTo>
                  <a:pt x="236" y="639"/>
                </a:lnTo>
                <a:lnTo>
                  <a:pt x="312" y="625"/>
                </a:lnTo>
                <a:lnTo>
                  <a:pt x="387" y="617"/>
                </a:lnTo>
                <a:lnTo>
                  <a:pt x="464" y="615"/>
                </a:lnTo>
                <a:close/>
                <a:moveTo>
                  <a:pt x="1489" y="591"/>
                </a:moveTo>
                <a:lnTo>
                  <a:pt x="1555" y="594"/>
                </a:lnTo>
                <a:lnTo>
                  <a:pt x="1621" y="605"/>
                </a:lnTo>
                <a:lnTo>
                  <a:pt x="1688" y="623"/>
                </a:lnTo>
                <a:lnTo>
                  <a:pt x="1702" y="630"/>
                </a:lnTo>
                <a:lnTo>
                  <a:pt x="1714" y="642"/>
                </a:lnTo>
                <a:lnTo>
                  <a:pt x="1722" y="656"/>
                </a:lnTo>
                <a:lnTo>
                  <a:pt x="1727" y="670"/>
                </a:lnTo>
                <a:lnTo>
                  <a:pt x="1753" y="842"/>
                </a:lnTo>
                <a:lnTo>
                  <a:pt x="1787" y="1015"/>
                </a:lnTo>
                <a:lnTo>
                  <a:pt x="1826" y="1187"/>
                </a:lnTo>
                <a:lnTo>
                  <a:pt x="1873" y="1360"/>
                </a:lnTo>
                <a:lnTo>
                  <a:pt x="1927" y="1532"/>
                </a:lnTo>
                <a:lnTo>
                  <a:pt x="1987" y="1704"/>
                </a:lnTo>
                <a:lnTo>
                  <a:pt x="1990" y="1718"/>
                </a:lnTo>
                <a:lnTo>
                  <a:pt x="1989" y="1734"/>
                </a:lnTo>
                <a:lnTo>
                  <a:pt x="1984" y="1749"/>
                </a:lnTo>
                <a:lnTo>
                  <a:pt x="1976" y="1762"/>
                </a:lnTo>
                <a:lnTo>
                  <a:pt x="1964" y="1771"/>
                </a:lnTo>
                <a:lnTo>
                  <a:pt x="1951" y="1778"/>
                </a:lnTo>
                <a:lnTo>
                  <a:pt x="1876" y="1802"/>
                </a:lnTo>
                <a:lnTo>
                  <a:pt x="1799" y="1820"/>
                </a:lnTo>
                <a:lnTo>
                  <a:pt x="1720" y="1835"/>
                </a:lnTo>
                <a:lnTo>
                  <a:pt x="1720" y="2162"/>
                </a:lnTo>
                <a:lnTo>
                  <a:pt x="1718" y="2181"/>
                </a:lnTo>
                <a:lnTo>
                  <a:pt x="1710" y="2197"/>
                </a:lnTo>
                <a:lnTo>
                  <a:pt x="1697" y="2210"/>
                </a:lnTo>
                <a:lnTo>
                  <a:pt x="1681" y="2217"/>
                </a:lnTo>
                <a:lnTo>
                  <a:pt x="1662" y="2220"/>
                </a:lnTo>
                <a:lnTo>
                  <a:pt x="1314" y="2220"/>
                </a:lnTo>
                <a:lnTo>
                  <a:pt x="1296" y="2217"/>
                </a:lnTo>
                <a:lnTo>
                  <a:pt x="1280" y="2210"/>
                </a:lnTo>
                <a:lnTo>
                  <a:pt x="1268" y="2197"/>
                </a:lnTo>
                <a:lnTo>
                  <a:pt x="1260" y="2181"/>
                </a:lnTo>
                <a:lnTo>
                  <a:pt x="1256" y="2162"/>
                </a:lnTo>
                <a:lnTo>
                  <a:pt x="1256" y="1835"/>
                </a:lnTo>
                <a:lnTo>
                  <a:pt x="1178" y="1820"/>
                </a:lnTo>
                <a:lnTo>
                  <a:pt x="1102" y="1802"/>
                </a:lnTo>
                <a:lnTo>
                  <a:pt x="1027" y="1778"/>
                </a:lnTo>
                <a:lnTo>
                  <a:pt x="1013" y="1771"/>
                </a:lnTo>
                <a:lnTo>
                  <a:pt x="1002" y="1762"/>
                </a:lnTo>
                <a:lnTo>
                  <a:pt x="993" y="1749"/>
                </a:lnTo>
                <a:lnTo>
                  <a:pt x="988" y="1734"/>
                </a:lnTo>
                <a:lnTo>
                  <a:pt x="988" y="1718"/>
                </a:lnTo>
                <a:lnTo>
                  <a:pt x="991" y="1704"/>
                </a:lnTo>
                <a:lnTo>
                  <a:pt x="1051" y="1532"/>
                </a:lnTo>
                <a:lnTo>
                  <a:pt x="1105" y="1360"/>
                </a:lnTo>
                <a:lnTo>
                  <a:pt x="1151" y="1187"/>
                </a:lnTo>
                <a:lnTo>
                  <a:pt x="1191" y="1015"/>
                </a:lnTo>
                <a:lnTo>
                  <a:pt x="1224" y="842"/>
                </a:lnTo>
                <a:lnTo>
                  <a:pt x="1250" y="670"/>
                </a:lnTo>
                <a:lnTo>
                  <a:pt x="1254" y="656"/>
                </a:lnTo>
                <a:lnTo>
                  <a:pt x="1263" y="642"/>
                </a:lnTo>
                <a:lnTo>
                  <a:pt x="1274" y="630"/>
                </a:lnTo>
                <a:lnTo>
                  <a:pt x="1289" y="623"/>
                </a:lnTo>
                <a:lnTo>
                  <a:pt x="1355" y="605"/>
                </a:lnTo>
                <a:lnTo>
                  <a:pt x="1422" y="594"/>
                </a:lnTo>
                <a:lnTo>
                  <a:pt x="1489" y="591"/>
                </a:lnTo>
                <a:close/>
                <a:moveTo>
                  <a:pt x="1489" y="116"/>
                </a:moveTo>
                <a:lnTo>
                  <a:pt x="1463" y="118"/>
                </a:lnTo>
                <a:lnTo>
                  <a:pt x="1438" y="125"/>
                </a:lnTo>
                <a:lnTo>
                  <a:pt x="1416" y="138"/>
                </a:lnTo>
                <a:lnTo>
                  <a:pt x="1397" y="154"/>
                </a:lnTo>
                <a:lnTo>
                  <a:pt x="1382" y="173"/>
                </a:lnTo>
                <a:lnTo>
                  <a:pt x="1370" y="195"/>
                </a:lnTo>
                <a:lnTo>
                  <a:pt x="1363" y="218"/>
                </a:lnTo>
                <a:lnTo>
                  <a:pt x="1361" y="244"/>
                </a:lnTo>
                <a:lnTo>
                  <a:pt x="1363" y="271"/>
                </a:lnTo>
                <a:lnTo>
                  <a:pt x="1370" y="295"/>
                </a:lnTo>
                <a:lnTo>
                  <a:pt x="1382" y="316"/>
                </a:lnTo>
                <a:lnTo>
                  <a:pt x="1397" y="335"/>
                </a:lnTo>
                <a:lnTo>
                  <a:pt x="1416" y="351"/>
                </a:lnTo>
                <a:lnTo>
                  <a:pt x="1438" y="363"/>
                </a:lnTo>
                <a:lnTo>
                  <a:pt x="1463" y="371"/>
                </a:lnTo>
                <a:lnTo>
                  <a:pt x="1489" y="373"/>
                </a:lnTo>
                <a:lnTo>
                  <a:pt x="1514" y="371"/>
                </a:lnTo>
                <a:lnTo>
                  <a:pt x="1538" y="363"/>
                </a:lnTo>
                <a:lnTo>
                  <a:pt x="1560" y="351"/>
                </a:lnTo>
                <a:lnTo>
                  <a:pt x="1579" y="335"/>
                </a:lnTo>
                <a:lnTo>
                  <a:pt x="1595" y="316"/>
                </a:lnTo>
                <a:lnTo>
                  <a:pt x="1607" y="295"/>
                </a:lnTo>
                <a:lnTo>
                  <a:pt x="1614" y="271"/>
                </a:lnTo>
                <a:lnTo>
                  <a:pt x="1617" y="244"/>
                </a:lnTo>
                <a:lnTo>
                  <a:pt x="1614" y="218"/>
                </a:lnTo>
                <a:lnTo>
                  <a:pt x="1607" y="195"/>
                </a:lnTo>
                <a:lnTo>
                  <a:pt x="1595" y="173"/>
                </a:lnTo>
                <a:lnTo>
                  <a:pt x="1579" y="154"/>
                </a:lnTo>
                <a:lnTo>
                  <a:pt x="1560" y="138"/>
                </a:lnTo>
                <a:lnTo>
                  <a:pt x="1538" y="125"/>
                </a:lnTo>
                <a:lnTo>
                  <a:pt x="1514" y="118"/>
                </a:lnTo>
                <a:lnTo>
                  <a:pt x="1489" y="116"/>
                </a:lnTo>
                <a:close/>
                <a:moveTo>
                  <a:pt x="464" y="116"/>
                </a:moveTo>
                <a:lnTo>
                  <a:pt x="438" y="118"/>
                </a:lnTo>
                <a:lnTo>
                  <a:pt x="414" y="125"/>
                </a:lnTo>
                <a:lnTo>
                  <a:pt x="391" y="138"/>
                </a:lnTo>
                <a:lnTo>
                  <a:pt x="373" y="154"/>
                </a:lnTo>
                <a:lnTo>
                  <a:pt x="357" y="173"/>
                </a:lnTo>
                <a:lnTo>
                  <a:pt x="345" y="195"/>
                </a:lnTo>
                <a:lnTo>
                  <a:pt x="338" y="218"/>
                </a:lnTo>
                <a:lnTo>
                  <a:pt x="335" y="244"/>
                </a:lnTo>
                <a:lnTo>
                  <a:pt x="338" y="271"/>
                </a:lnTo>
                <a:lnTo>
                  <a:pt x="345" y="295"/>
                </a:lnTo>
                <a:lnTo>
                  <a:pt x="357" y="316"/>
                </a:lnTo>
                <a:lnTo>
                  <a:pt x="373" y="335"/>
                </a:lnTo>
                <a:lnTo>
                  <a:pt x="391" y="351"/>
                </a:lnTo>
                <a:lnTo>
                  <a:pt x="414" y="363"/>
                </a:lnTo>
                <a:lnTo>
                  <a:pt x="438" y="371"/>
                </a:lnTo>
                <a:lnTo>
                  <a:pt x="464" y="373"/>
                </a:lnTo>
                <a:lnTo>
                  <a:pt x="489" y="371"/>
                </a:lnTo>
                <a:lnTo>
                  <a:pt x="514" y="363"/>
                </a:lnTo>
                <a:lnTo>
                  <a:pt x="536" y="351"/>
                </a:lnTo>
                <a:lnTo>
                  <a:pt x="555" y="335"/>
                </a:lnTo>
                <a:lnTo>
                  <a:pt x="570" y="316"/>
                </a:lnTo>
                <a:lnTo>
                  <a:pt x="582" y="295"/>
                </a:lnTo>
                <a:lnTo>
                  <a:pt x="589" y="271"/>
                </a:lnTo>
                <a:lnTo>
                  <a:pt x="592" y="244"/>
                </a:lnTo>
                <a:lnTo>
                  <a:pt x="589" y="218"/>
                </a:lnTo>
                <a:lnTo>
                  <a:pt x="582" y="195"/>
                </a:lnTo>
                <a:lnTo>
                  <a:pt x="570" y="173"/>
                </a:lnTo>
                <a:lnTo>
                  <a:pt x="555" y="154"/>
                </a:lnTo>
                <a:lnTo>
                  <a:pt x="536" y="138"/>
                </a:lnTo>
                <a:lnTo>
                  <a:pt x="514" y="125"/>
                </a:lnTo>
                <a:lnTo>
                  <a:pt x="489" y="118"/>
                </a:lnTo>
                <a:lnTo>
                  <a:pt x="464" y="116"/>
                </a:lnTo>
                <a:close/>
                <a:moveTo>
                  <a:pt x="1489" y="0"/>
                </a:moveTo>
                <a:lnTo>
                  <a:pt x="1528" y="3"/>
                </a:lnTo>
                <a:lnTo>
                  <a:pt x="1566" y="13"/>
                </a:lnTo>
                <a:lnTo>
                  <a:pt x="1600" y="28"/>
                </a:lnTo>
                <a:lnTo>
                  <a:pt x="1633" y="48"/>
                </a:lnTo>
                <a:lnTo>
                  <a:pt x="1661" y="72"/>
                </a:lnTo>
                <a:lnTo>
                  <a:pt x="1686" y="100"/>
                </a:lnTo>
                <a:lnTo>
                  <a:pt x="1706" y="132"/>
                </a:lnTo>
                <a:lnTo>
                  <a:pt x="1720" y="168"/>
                </a:lnTo>
                <a:lnTo>
                  <a:pt x="1730" y="204"/>
                </a:lnTo>
                <a:lnTo>
                  <a:pt x="1733" y="244"/>
                </a:lnTo>
                <a:lnTo>
                  <a:pt x="1730" y="284"/>
                </a:lnTo>
                <a:lnTo>
                  <a:pt x="1720" y="321"/>
                </a:lnTo>
                <a:lnTo>
                  <a:pt x="1706" y="357"/>
                </a:lnTo>
                <a:lnTo>
                  <a:pt x="1686" y="389"/>
                </a:lnTo>
                <a:lnTo>
                  <a:pt x="1661" y="417"/>
                </a:lnTo>
                <a:lnTo>
                  <a:pt x="1633" y="441"/>
                </a:lnTo>
                <a:lnTo>
                  <a:pt x="1600" y="461"/>
                </a:lnTo>
                <a:lnTo>
                  <a:pt x="1566" y="476"/>
                </a:lnTo>
                <a:lnTo>
                  <a:pt x="1528" y="485"/>
                </a:lnTo>
                <a:lnTo>
                  <a:pt x="1489" y="488"/>
                </a:lnTo>
                <a:lnTo>
                  <a:pt x="1449" y="485"/>
                </a:lnTo>
                <a:lnTo>
                  <a:pt x="1411" y="476"/>
                </a:lnTo>
                <a:lnTo>
                  <a:pt x="1376" y="461"/>
                </a:lnTo>
                <a:lnTo>
                  <a:pt x="1345" y="441"/>
                </a:lnTo>
                <a:lnTo>
                  <a:pt x="1316" y="417"/>
                </a:lnTo>
                <a:lnTo>
                  <a:pt x="1291" y="389"/>
                </a:lnTo>
                <a:lnTo>
                  <a:pt x="1271" y="357"/>
                </a:lnTo>
                <a:lnTo>
                  <a:pt x="1256" y="321"/>
                </a:lnTo>
                <a:lnTo>
                  <a:pt x="1248" y="284"/>
                </a:lnTo>
                <a:lnTo>
                  <a:pt x="1245" y="244"/>
                </a:lnTo>
                <a:lnTo>
                  <a:pt x="1248" y="204"/>
                </a:lnTo>
                <a:lnTo>
                  <a:pt x="1256" y="168"/>
                </a:lnTo>
                <a:lnTo>
                  <a:pt x="1271" y="132"/>
                </a:lnTo>
                <a:lnTo>
                  <a:pt x="1291" y="100"/>
                </a:lnTo>
                <a:lnTo>
                  <a:pt x="1316" y="72"/>
                </a:lnTo>
                <a:lnTo>
                  <a:pt x="1345" y="48"/>
                </a:lnTo>
                <a:lnTo>
                  <a:pt x="1376" y="28"/>
                </a:lnTo>
                <a:lnTo>
                  <a:pt x="1411" y="13"/>
                </a:lnTo>
                <a:lnTo>
                  <a:pt x="1449" y="3"/>
                </a:lnTo>
                <a:lnTo>
                  <a:pt x="1489" y="0"/>
                </a:lnTo>
                <a:close/>
                <a:moveTo>
                  <a:pt x="464" y="0"/>
                </a:moveTo>
                <a:lnTo>
                  <a:pt x="503" y="3"/>
                </a:lnTo>
                <a:lnTo>
                  <a:pt x="541" y="13"/>
                </a:lnTo>
                <a:lnTo>
                  <a:pt x="576" y="28"/>
                </a:lnTo>
                <a:lnTo>
                  <a:pt x="608" y="48"/>
                </a:lnTo>
                <a:lnTo>
                  <a:pt x="637" y="72"/>
                </a:lnTo>
                <a:lnTo>
                  <a:pt x="661" y="100"/>
                </a:lnTo>
                <a:lnTo>
                  <a:pt x="681" y="132"/>
                </a:lnTo>
                <a:lnTo>
                  <a:pt x="696" y="168"/>
                </a:lnTo>
                <a:lnTo>
                  <a:pt x="705" y="204"/>
                </a:lnTo>
                <a:lnTo>
                  <a:pt x="708" y="244"/>
                </a:lnTo>
                <a:lnTo>
                  <a:pt x="705" y="284"/>
                </a:lnTo>
                <a:lnTo>
                  <a:pt x="696" y="321"/>
                </a:lnTo>
                <a:lnTo>
                  <a:pt x="681" y="357"/>
                </a:lnTo>
                <a:lnTo>
                  <a:pt x="661" y="389"/>
                </a:lnTo>
                <a:lnTo>
                  <a:pt x="637" y="417"/>
                </a:lnTo>
                <a:lnTo>
                  <a:pt x="608" y="441"/>
                </a:lnTo>
                <a:lnTo>
                  <a:pt x="576" y="461"/>
                </a:lnTo>
                <a:lnTo>
                  <a:pt x="541" y="476"/>
                </a:lnTo>
                <a:lnTo>
                  <a:pt x="503" y="485"/>
                </a:lnTo>
                <a:lnTo>
                  <a:pt x="464" y="488"/>
                </a:lnTo>
                <a:lnTo>
                  <a:pt x="424" y="485"/>
                </a:lnTo>
                <a:lnTo>
                  <a:pt x="386" y="476"/>
                </a:lnTo>
                <a:lnTo>
                  <a:pt x="351" y="461"/>
                </a:lnTo>
                <a:lnTo>
                  <a:pt x="320" y="441"/>
                </a:lnTo>
                <a:lnTo>
                  <a:pt x="292" y="417"/>
                </a:lnTo>
                <a:lnTo>
                  <a:pt x="266" y="389"/>
                </a:lnTo>
                <a:lnTo>
                  <a:pt x="246" y="357"/>
                </a:lnTo>
                <a:lnTo>
                  <a:pt x="232" y="321"/>
                </a:lnTo>
                <a:lnTo>
                  <a:pt x="222" y="284"/>
                </a:lnTo>
                <a:lnTo>
                  <a:pt x="219" y="244"/>
                </a:lnTo>
                <a:lnTo>
                  <a:pt x="222" y="204"/>
                </a:lnTo>
                <a:lnTo>
                  <a:pt x="232" y="168"/>
                </a:lnTo>
                <a:lnTo>
                  <a:pt x="246" y="132"/>
                </a:lnTo>
                <a:lnTo>
                  <a:pt x="266" y="100"/>
                </a:lnTo>
                <a:lnTo>
                  <a:pt x="292" y="72"/>
                </a:lnTo>
                <a:lnTo>
                  <a:pt x="320" y="48"/>
                </a:lnTo>
                <a:lnTo>
                  <a:pt x="351" y="28"/>
                </a:lnTo>
                <a:lnTo>
                  <a:pt x="386" y="13"/>
                </a:lnTo>
                <a:lnTo>
                  <a:pt x="424" y="3"/>
                </a:lnTo>
                <a:lnTo>
                  <a:pt x="464" y="0"/>
                </a:lnTo>
                <a:close/>
              </a:path>
            </a:pathLst>
          </a:custGeom>
          <a:solidFill>
            <a:srgbClr val="6F7DC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nvGrpSpPr>
          <p:cNvPr id="401" name="Group 400">
            <a:extLst>
              <a:ext uri="{FF2B5EF4-FFF2-40B4-BE49-F238E27FC236}">
                <a16:creationId xmlns:a16="http://schemas.microsoft.com/office/drawing/2014/main" xmlns="" id="{1E5AB0D4-C661-4BE5-B5AD-037755319DE1}"/>
              </a:ext>
            </a:extLst>
          </p:cNvPr>
          <p:cNvGrpSpPr>
            <a:grpSpLocks noChangeAspect="1"/>
          </p:cNvGrpSpPr>
          <p:nvPr/>
        </p:nvGrpSpPr>
        <p:grpSpPr>
          <a:xfrm>
            <a:off x="7441898" y="2335116"/>
            <a:ext cx="195347" cy="432000"/>
            <a:chOff x="4648200" y="241300"/>
            <a:chExt cx="2882900" cy="6375401"/>
          </a:xfrm>
          <a:solidFill>
            <a:srgbClr val="232A52"/>
          </a:solidFill>
        </p:grpSpPr>
        <p:sp>
          <p:nvSpPr>
            <p:cNvPr id="402" name="Freeform 54">
              <a:extLst>
                <a:ext uri="{FF2B5EF4-FFF2-40B4-BE49-F238E27FC236}">
                  <a16:creationId xmlns:a16="http://schemas.microsoft.com/office/drawing/2014/main" xmlns="" id="{F3E20F36-084B-4D5A-919D-9CDF43BBA9A0}"/>
                </a:ext>
              </a:extLst>
            </p:cNvPr>
            <p:cNvSpPr>
              <a:spLocks noEditPoints="1"/>
            </p:cNvSpPr>
            <p:nvPr/>
          </p:nvSpPr>
          <p:spPr bwMode="auto">
            <a:xfrm>
              <a:off x="4648200" y="1916113"/>
              <a:ext cx="2882900" cy="4700588"/>
            </a:xfrm>
            <a:custGeom>
              <a:avLst/>
              <a:gdLst>
                <a:gd name="T0" fmla="*/ 1505 w 1816"/>
                <a:gd name="T1" fmla="*/ 176 h 2961"/>
                <a:gd name="T2" fmla="*/ 1481 w 1816"/>
                <a:gd name="T3" fmla="*/ 150 h 2961"/>
                <a:gd name="T4" fmla="*/ 1357 w 1816"/>
                <a:gd name="T5" fmla="*/ 78 h 2961"/>
                <a:gd name="T6" fmla="*/ 1233 w 1816"/>
                <a:gd name="T7" fmla="*/ 36 h 2961"/>
                <a:gd name="T8" fmla="*/ 1114 w 1816"/>
                <a:gd name="T9" fmla="*/ 14 h 2961"/>
                <a:gd name="T10" fmla="*/ 906 w 1816"/>
                <a:gd name="T11" fmla="*/ 0 h 2961"/>
                <a:gd name="T12" fmla="*/ 663 w 1816"/>
                <a:gd name="T13" fmla="*/ 20 h 2961"/>
                <a:gd name="T14" fmla="*/ 549 w 1816"/>
                <a:gd name="T15" fmla="*/ 46 h 2961"/>
                <a:gd name="T16" fmla="*/ 413 w 1816"/>
                <a:gd name="T17" fmla="*/ 98 h 2961"/>
                <a:gd name="T18" fmla="*/ 327 w 1816"/>
                <a:gd name="T19" fmla="*/ 156 h 2961"/>
                <a:gd name="T20" fmla="*/ 305 w 1816"/>
                <a:gd name="T21" fmla="*/ 188 h 2961"/>
                <a:gd name="T22" fmla="*/ 0 w 1816"/>
                <a:gd name="T23" fmla="*/ 1582 h 2961"/>
                <a:gd name="T24" fmla="*/ 6 w 1816"/>
                <a:gd name="T25" fmla="*/ 1624 h 2961"/>
                <a:gd name="T26" fmla="*/ 24 w 1816"/>
                <a:gd name="T27" fmla="*/ 1650 h 2961"/>
                <a:gd name="T28" fmla="*/ 104 w 1816"/>
                <a:gd name="T29" fmla="*/ 1706 h 2961"/>
                <a:gd name="T30" fmla="*/ 190 w 1816"/>
                <a:gd name="T31" fmla="*/ 1726 h 2961"/>
                <a:gd name="T32" fmla="*/ 273 w 1816"/>
                <a:gd name="T33" fmla="*/ 1722 h 2961"/>
                <a:gd name="T34" fmla="*/ 555 w 1816"/>
                <a:gd name="T35" fmla="*/ 2907 h 2961"/>
                <a:gd name="T36" fmla="*/ 595 w 1816"/>
                <a:gd name="T37" fmla="*/ 2949 h 2961"/>
                <a:gd name="T38" fmla="*/ 1177 w 1816"/>
                <a:gd name="T39" fmla="*/ 2961 h 2961"/>
                <a:gd name="T40" fmla="*/ 1221 w 1816"/>
                <a:gd name="T41" fmla="*/ 2949 h 2961"/>
                <a:gd name="T42" fmla="*/ 1261 w 1816"/>
                <a:gd name="T43" fmla="*/ 2907 h 2961"/>
                <a:gd name="T44" fmla="*/ 1543 w 1816"/>
                <a:gd name="T45" fmla="*/ 1722 h 2961"/>
                <a:gd name="T46" fmla="*/ 1626 w 1816"/>
                <a:gd name="T47" fmla="*/ 1726 h 2961"/>
                <a:gd name="T48" fmla="*/ 1712 w 1816"/>
                <a:gd name="T49" fmla="*/ 1706 h 2961"/>
                <a:gd name="T50" fmla="*/ 1792 w 1816"/>
                <a:gd name="T51" fmla="*/ 1650 h 2961"/>
                <a:gd name="T52" fmla="*/ 1810 w 1816"/>
                <a:gd name="T53" fmla="*/ 1624 h 2961"/>
                <a:gd name="T54" fmla="*/ 1816 w 1816"/>
                <a:gd name="T55" fmla="*/ 1582 h 2961"/>
                <a:gd name="T56" fmla="*/ 1604 w 1816"/>
                <a:gd name="T57" fmla="*/ 1548 h 2961"/>
                <a:gd name="T58" fmla="*/ 1541 w 1816"/>
                <a:gd name="T59" fmla="*/ 1530 h 2961"/>
                <a:gd name="T60" fmla="*/ 1493 w 1816"/>
                <a:gd name="T61" fmla="*/ 1504 h 2961"/>
                <a:gd name="T62" fmla="*/ 1449 w 1816"/>
                <a:gd name="T63" fmla="*/ 1502 h 2961"/>
                <a:gd name="T64" fmla="*/ 1415 w 1816"/>
                <a:gd name="T65" fmla="*/ 1518 h 2961"/>
                <a:gd name="T66" fmla="*/ 1387 w 1816"/>
                <a:gd name="T67" fmla="*/ 1550 h 2961"/>
                <a:gd name="T68" fmla="*/ 710 w 1816"/>
                <a:gd name="T69" fmla="*/ 2783 h 2961"/>
                <a:gd name="T70" fmla="*/ 429 w 1816"/>
                <a:gd name="T71" fmla="*/ 1550 h 2961"/>
                <a:gd name="T72" fmla="*/ 401 w 1816"/>
                <a:gd name="T73" fmla="*/ 1518 h 2961"/>
                <a:gd name="T74" fmla="*/ 367 w 1816"/>
                <a:gd name="T75" fmla="*/ 1502 h 2961"/>
                <a:gd name="T76" fmla="*/ 323 w 1816"/>
                <a:gd name="T77" fmla="*/ 1504 h 2961"/>
                <a:gd name="T78" fmla="*/ 275 w 1816"/>
                <a:gd name="T79" fmla="*/ 1530 h 2961"/>
                <a:gd name="T80" fmla="*/ 190 w 1816"/>
                <a:gd name="T81" fmla="*/ 1548 h 2961"/>
                <a:gd name="T82" fmla="*/ 495 w 1816"/>
                <a:gd name="T83" fmla="*/ 258 h 2961"/>
                <a:gd name="T84" fmla="*/ 667 w 1816"/>
                <a:gd name="T85" fmla="*/ 202 h 2961"/>
                <a:gd name="T86" fmla="*/ 854 w 1816"/>
                <a:gd name="T87" fmla="*/ 180 h 2961"/>
                <a:gd name="T88" fmla="*/ 962 w 1816"/>
                <a:gd name="T89" fmla="*/ 180 h 2961"/>
                <a:gd name="T90" fmla="*/ 1149 w 1816"/>
                <a:gd name="T91" fmla="*/ 202 h 2961"/>
                <a:gd name="T92" fmla="*/ 1319 w 1816"/>
                <a:gd name="T93" fmla="*/ 258 h 2961"/>
                <a:gd name="T94" fmla="*/ 1622 w 1816"/>
                <a:gd name="T95" fmla="*/ 1548 h 2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16" h="2961">
                  <a:moveTo>
                    <a:pt x="1513" y="202"/>
                  </a:moveTo>
                  <a:lnTo>
                    <a:pt x="1513" y="202"/>
                  </a:lnTo>
                  <a:lnTo>
                    <a:pt x="1509" y="188"/>
                  </a:lnTo>
                  <a:lnTo>
                    <a:pt x="1505" y="176"/>
                  </a:lnTo>
                  <a:lnTo>
                    <a:pt x="1497" y="166"/>
                  </a:lnTo>
                  <a:lnTo>
                    <a:pt x="1489" y="156"/>
                  </a:lnTo>
                  <a:lnTo>
                    <a:pt x="1489" y="156"/>
                  </a:lnTo>
                  <a:lnTo>
                    <a:pt x="1481" y="150"/>
                  </a:lnTo>
                  <a:lnTo>
                    <a:pt x="1463" y="136"/>
                  </a:lnTo>
                  <a:lnTo>
                    <a:pt x="1439" y="118"/>
                  </a:lnTo>
                  <a:lnTo>
                    <a:pt x="1403" y="98"/>
                  </a:lnTo>
                  <a:lnTo>
                    <a:pt x="1357" y="78"/>
                  </a:lnTo>
                  <a:lnTo>
                    <a:pt x="1329" y="66"/>
                  </a:lnTo>
                  <a:lnTo>
                    <a:pt x="1299" y="56"/>
                  </a:lnTo>
                  <a:lnTo>
                    <a:pt x="1267" y="46"/>
                  </a:lnTo>
                  <a:lnTo>
                    <a:pt x="1233" y="36"/>
                  </a:lnTo>
                  <a:lnTo>
                    <a:pt x="1193" y="28"/>
                  </a:lnTo>
                  <a:lnTo>
                    <a:pt x="1153" y="20"/>
                  </a:lnTo>
                  <a:lnTo>
                    <a:pt x="1114" y="14"/>
                  </a:lnTo>
                  <a:lnTo>
                    <a:pt x="1114" y="14"/>
                  </a:lnTo>
                  <a:lnTo>
                    <a:pt x="1042" y="6"/>
                  </a:lnTo>
                  <a:lnTo>
                    <a:pt x="976" y="2"/>
                  </a:lnTo>
                  <a:lnTo>
                    <a:pt x="906" y="0"/>
                  </a:lnTo>
                  <a:lnTo>
                    <a:pt x="906" y="0"/>
                  </a:lnTo>
                  <a:lnTo>
                    <a:pt x="838" y="2"/>
                  </a:lnTo>
                  <a:lnTo>
                    <a:pt x="772" y="6"/>
                  </a:lnTo>
                  <a:lnTo>
                    <a:pt x="702" y="14"/>
                  </a:lnTo>
                  <a:lnTo>
                    <a:pt x="663" y="20"/>
                  </a:lnTo>
                  <a:lnTo>
                    <a:pt x="663" y="20"/>
                  </a:lnTo>
                  <a:lnTo>
                    <a:pt x="623" y="28"/>
                  </a:lnTo>
                  <a:lnTo>
                    <a:pt x="583" y="36"/>
                  </a:lnTo>
                  <a:lnTo>
                    <a:pt x="549" y="46"/>
                  </a:lnTo>
                  <a:lnTo>
                    <a:pt x="515" y="56"/>
                  </a:lnTo>
                  <a:lnTo>
                    <a:pt x="485" y="66"/>
                  </a:lnTo>
                  <a:lnTo>
                    <a:pt x="459" y="78"/>
                  </a:lnTo>
                  <a:lnTo>
                    <a:pt x="413" y="98"/>
                  </a:lnTo>
                  <a:lnTo>
                    <a:pt x="377" y="118"/>
                  </a:lnTo>
                  <a:lnTo>
                    <a:pt x="351" y="136"/>
                  </a:lnTo>
                  <a:lnTo>
                    <a:pt x="335" y="150"/>
                  </a:lnTo>
                  <a:lnTo>
                    <a:pt x="327" y="156"/>
                  </a:lnTo>
                  <a:lnTo>
                    <a:pt x="327" y="156"/>
                  </a:lnTo>
                  <a:lnTo>
                    <a:pt x="319" y="166"/>
                  </a:lnTo>
                  <a:lnTo>
                    <a:pt x="311" y="176"/>
                  </a:lnTo>
                  <a:lnTo>
                    <a:pt x="305" y="188"/>
                  </a:lnTo>
                  <a:lnTo>
                    <a:pt x="301" y="202"/>
                  </a:lnTo>
                  <a:lnTo>
                    <a:pt x="2" y="1570"/>
                  </a:lnTo>
                  <a:lnTo>
                    <a:pt x="2" y="1570"/>
                  </a:lnTo>
                  <a:lnTo>
                    <a:pt x="0" y="1582"/>
                  </a:lnTo>
                  <a:lnTo>
                    <a:pt x="0" y="1592"/>
                  </a:lnTo>
                  <a:lnTo>
                    <a:pt x="0" y="1602"/>
                  </a:lnTo>
                  <a:lnTo>
                    <a:pt x="2" y="1614"/>
                  </a:lnTo>
                  <a:lnTo>
                    <a:pt x="6" y="1624"/>
                  </a:lnTo>
                  <a:lnTo>
                    <a:pt x="10" y="1634"/>
                  </a:lnTo>
                  <a:lnTo>
                    <a:pt x="16" y="1642"/>
                  </a:lnTo>
                  <a:lnTo>
                    <a:pt x="24" y="1650"/>
                  </a:lnTo>
                  <a:lnTo>
                    <a:pt x="24" y="1650"/>
                  </a:lnTo>
                  <a:lnTo>
                    <a:pt x="40" y="1666"/>
                  </a:lnTo>
                  <a:lnTo>
                    <a:pt x="56" y="1678"/>
                  </a:lnTo>
                  <a:lnTo>
                    <a:pt x="78" y="1692"/>
                  </a:lnTo>
                  <a:lnTo>
                    <a:pt x="104" y="1706"/>
                  </a:lnTo>
                  <a:lnTo>
                    <a:pt x="134" y="1716"/>
                  </a:lnTo>
                  <a:lnTo>
                    <a:pt x="152" y="1722"/>
                  </a:lnTo>
                  <a:lnTo>
                    <a:pt x="170" y="1724"/>
                  </a:lnTo>
                  <a:lnTo>
                    <a:pt x="190" y="1726"/>
                  </a:lnTo>
                  <a:lnTo>
                    <a:pt x="210" y="1728"/>
                  </a:lnTo>
                  <a:lnTo>
                    <a:pt x="210" y="1728"/>
                  </a:lnTo>
                  <a:lnTo>
                    <a:pt x="243" y="1726"/>
                  </a:lnTo>
                  <a:lnTo>
                    <a:pt x="273" y="1722"/>
                  </a:lnTo>
                  <a:lnTo>
                    <a:pt x="287" y="1718"/>
                  </a:lnTo>
                  <a:lnTo>
                    <a:pt x="551" y="2891"/>
                  </a:lnTo>
                  <a:lnTo>
                    <a:pt x="551" y="2891"/>
                  </a:lnTo>
                  <a:lnTo>
                    <a:pt x="555" y="2907"/>
                  </a:lnTo>
                  <a:lnTo>
                    <a:pt x="563" y="2919"/>
                  </a:lnTo>
                  <a:lnTo>
                    <a:pt x="571" y="2931"/>
                  </a:lnTo>
                  <a:lnTo>
                    <a:pt x="583" y="2941"/>
                  </a:lnTo>
                  <a:lnTo>
                    <a:pt x="595" y="2949"/>
                  </a:lnTo>
                  <a:lnTo>
                    <a:pt x="609" y="2957"/>
                  </a:lnTo>
                  <a:lnTo>
                    <a:pt x="623" y="2959"/>
                  </a:lnTo>
                  <a:lnTo>
                    <a:pt x="639" y="2961"/>
                  </a:lnTo>
                  <a:lnTo>
                    <a:pt x="1177" y="2961"/>
                  </a:lnTo>
                  <a:lnTo>
                    <a:pt x="1177" y="2961"/>
                  </a:lnTo>
                  <a:lnTo>
                    <a:pt x="1193" y="2959"/>
                  </a:lnTo>
                  <a:lnTo>
                    <a:pt x="1207" y="2957"/>
                  </a:lnTo>
                  <a:lnTo>
                    <a:pt x="1221" y="2949"/>
                  </a:lnTo>
                  <a:lnTo>
                    <a:pt x="1233" y="2941"/>
                  </a:lnTo>
                  <a:lnTo>
                    <a:pt x="1245" y="2931"/>
                  </a:lnTo>
                  <a:lnTo>
                    <a:pt x="1253" y="2919"/>
                  </a:lnTo>
                  <a:lnTo>
                    <a:pt x="1261" y="2907"/>
                  </a:lnTo>
                  <a:lnTo>
                    <a:pt x="1265" y="2891"/>
                  </a:lnTo>
                  <a:lnTo>
                    <a:pt x="1529" y="1718"/>
                  </a:lnTo>
                  <a:lnTo>
                    <a:pt x="1543" y="1722"/>
                  </a:lnTo>
                  <a:lnTo>
                    <a:pt x="1543" y="1722"/>
                  </a:lnTo>
                  <a:lnTo>
                    <a:pt x="1573" y="1726"/>
                  </a:lnTo>
                  <a:lnTo>
                    <a:pt x="1606" y="1728"/>
                  </a:lnTo>
                  <a:lnTo>
                    <a:pt x="1606" y="1728"/>
                  </a:lnTo>
                  <a:lnTo>
                    <a:pt x="1626" y="1726"/>
                  </a:lnTo>
                  <a:lnTo>
                    <a:pt x="1646" y="1724"/>
                  </a:lnTo>
                  <a:lnTo>
                    <a:pt x="1664" y="1722"/>
                  </a:lnTo>
                  <a:lnTo>
                    <a:pt x="1682" y="1716"/>
                  </a:lnTo>
                  <a:lnTo>
                    <a:pt x="1712" y="1706"/>
                  </a:lnTo>
                  <a:lnTo>
                    <a:pt x="1738" y="1692"/>
                  </a:lnTo>
                  <a:lnTo>
                    <a:pt x="1760" y="1678"/>
                  </a:lnTo>
                  <a:lnTo>
                    <a:pt x="1776" y="1666"/>
                  </a:lnTo>
                  <a:lnTo>
                    <a:pt x="1792" y="1650"/>
                  </a:lnTo>
                  <a:lnTo>
                    <a:pt x="1792" y="1650"/>
                  </a:lnTo>
                  <a:lnTo>
                    <a:pt x="1800" y="1642"/>
                  </a:lnTo>
                  <a:lnTo>
                    <a:pt x="1806" y="1634"/>
                  </a:lnTo>
                  <a:lnTo>
                    <a:pt x="1810" y="1624"/>
                  </a:lnTo>
                  <a:lnTo>
                    <a:pt x="1812" y="1614"/>
                  </a:lnTo>
                  <a:lnTo>
                    <a:pt x="1816" y="1604"/>
                  </a:lnTo>
                  <a:lnTo>
                    <a:pt x="1816" y="1592"/>
                  </a:lnTo>
                  <a:lnTo>
                    <a:pt x="1816" y="1582"/>
                  </a:lnTo>
                  <a:lnTo>
                    <a:pt x="1814" y="1570"/>
                  </a:lnTo>
                  <a:lnTo>
                    <a:pt x="1513" y="202"/>
                  </a:lnTo>
                  <a:close/>
                  <a:moveTo>
                    <a:pt x="1622" y="1548"/>
                  </a:moveTo>
                  <a:lnTo>
                    <a:pt x="1604" y="1548"/>
                  </a:lnTo>
                  <a:lnTo>
                    <a:pt x="1604" y="1548"/>
                  </a:lnTo>
                  <a:lnTo>
                    <a:pt x="1583" y="1546"/>
                  </a:lnTo>
                  <a:lnTo>
                    <a:pt x="1563" y="1540"/>
                  </a:lnTo>
                  <a:lnTo>
                    <a:pt x="1541" y="1530"/>
                  </a:lnTo>
                  <a:lnTo>
                    <a:pt x="1517" y="1516"/>
                  </a:lnTo>
                  <a:lnTo>
                    <a:pt x="1517" y="1516"/>
                  </a:lnTo>
                  <a:lnTo>
                    <a:pt x="1505" y="1510"/>
                  </a:lnTo>
                  <a:lnTo>
                    <a:pt x="1493" y="1504"/>
                  </a:lnTo>
                  <a:lnTo>
                    <a:pt x="1479" y="1502"/>
                  </a:lnTo>
                  <a:lnTo>
                    <a:pt x="1467" y="1500"/>
                  </a:lnTo>
                  <a:lnTo>
                    <a:pt x="1467" y="1500"/>
                  </a:lnTo>
                  <a:lnTo>
                    <a:pt x="1449" y="1502"/>
                  </a:lnTo>
                  <a:lnTo>
                    <a:pt x="1433" y="1506"/>
                  </a:lnTo>
                  <a:lnTo>
                    <a:pt x="1433" y="1506"/>
                  </a:lnTo>
                  <a:lnTo>
                    <a:pt x="1423" y="1512"/>
                  </a:lnTo>
                  <a:lnTo>
                    <a:pt x="1415" y="1518"/>
                  </a:lnTo>
                  <a:lnTo>
                    <a:pt x="1405" y="1524"/>
                  </a:lnTo>
                  <a:lnTo>
                    <a:pt x="1399" y="1532"/>
                  </a:lnTo>
                  <a:lnTo>
                    <a:pt x="1391" y="1540"/>
                  </a:lnTo>
                  <a:lnTo>
                    <a:pt x="1387" y="1550"/>
                  </a:lnTo>
                  <a:lnTo>
                    <a:pt x="1381" y="1560"/>
                  </a:lnTo>
                  <a:lnTo>
                    <a:pt x="1379" y="1570"/>
                  </a:lnTo>
                  <a:lnTo>
                    <a:pt x="1104" y="2783"/>
                  </a:lnTo>
                  <a:lnTo>
                    <a:pt x="710" y="2783"/>
                  </a:lnTo>
                  <a:lnTo>
                    <a:pt x="437" y="1570"/>
                  </a:lnTo>
                  <a:lnTo>
                    <a:pt x="437" y="1570"/>
                  </a:lnTo>
                  <a:lnTo>
                    <a:pt x="433" y="1560"/>
                  </a:lnTo>
                  <a:lnTo>
                    <a:pt x="429" y="1550"/>
                  </a:lnTo>
                  <a:lnTo>
                    <a:pt x="425" y="1540"/>
                  </a:lnTo>
                  <a:lnTo>
                    <a:pt x="417" y="1532"/>
                  </a:lnTo>
                  <a:lnTo>
                    <a:pt x="411" y="1524"/>
                  </a:lnTo>
                  <a:lnTo>
                    <a:pt x="401" y="1518"/>
                  </a:lnTo>
                  <a:lnTo>
                    <a:pt x="393" y="1512"/>
                  </a:lnTo>
                  <a:lnTo>
                    <a:pt x="383" y="1506"/>
                  </a:lnTo>
                  <a:lnTo>
                    <a:pt x="383" y="1506"/>
                  </a:lnTo>
                  <a:lnTo>
                    <a:pt x="367" y="1502"/>
                  </a:lnTo>
                  <a:lnTo>
                    <a:pt x="349" y="1500"/>
                  </a:lnTo>
                  <a:lnTo>
                    <a:pt x="349" y="1500"/>
                  </a:lnTo>
                  <a:lnTo>
                    <a:pt x="337" y="1502"/>
                  </a:lnTo>
                  <a:lnTo>
                    <a:pt x="323" y="1504"/>
                  </a:lnTo>
                  <a:lnTo>
                    <a:pt x="311" y="1510"/>
                  </a:lnTo>
                  <a:lnTo>
                    <a:pt x="299" y="1516"/>
                  </a:lnTo>
                  <a:lnTo>
                    <a:pt x="299" y="1516"/>
                  </a:lnTo>
                  <a:lnTo>
                    <a:pt x="275" y="1530"/>
                  </a:lnTo>
                  <a:lnTo>
                    <a:pt x="253" y="1540"/>
                  </a:lnTo>
                  <a:lnTo>
                    <a:pt x="231" y="1546"/>
                  </a:lnTo>
                  <a:lnTo>
                    <a:pt x="206" y="1548"/>
                  </a:lnTo>
                  <a:lnTo>
                    <a:pt x="190" y="1548"/>
                  </a:lnTo>
                  <a:lnTo>
                    <a:pt x="469" y="272"/>
                  </a:lnTo>
                  <a:lnTo>
                    <a:pt x="475" y="270"/>
                  </a:lnTo>
                  <a:lnTo>
                    <a:pt x="475" y="270"/>
                  </a:lnTo>
                  <a:lnTo>
                    <a:pt x="495" y="258"/>
                  </a:lnTo>
                  <a:lnTo>
                    <a:pt x="525" y="244"/>
                  </a:lnTo>
                  <a:lnTo>
                    <a:pt x="563" y="230"/>
                  </a:lnTo>
                  <a:lnTo>
                    <a:pt x="611" y="214"/>
                  </a:lnTo>
                  <a:lnTo>
                    <a:pt x="667" y="202"/>
                  </a:lnTo>
                  <a:lnTo>
                    <a:pt x="736" y="190"/>
                  </a:lnTo>
                  <a:lnTo>
                    <a:pt x="772" y="186"/>
                  </a:lnTo>
                  <a:lnTo>
                    <a:pt x="812" y="182"/>
                  </a:lnTo>
                  <a:lnTo>
                    <a:pt x="854" y="180"/>
                  </a:lnTo>
                  <a:lnTo>
                    <a:pt x="900" y="180"/>
                  </a:lnTo>
                  <a:lnTo>
                    <a:pt x="916" y="180"/>
                  </a:lnTo>
                  <a:lnTo>
                    <a:pt x="916" y="180"/>
                  </a:lnTo>
                  <a:lnTo>
                    <a:pt x="962" y="180"/>
                  </a:lnTo>
                  <a:lnTo>
                    <a:pt x="1004" y="182"/>
                  </a:lnTo>
                  <a:lnTo>
                    <a:pt x="1044" y="186"/>
                  </a:lnTo>
                  <a:lnTo>
                    <a:pt x="1080" y="190"/>
                  </a:lnTo>
                  <a:lnTo>
                    <a:pt x="1149" y="202"/>
                  </a:lnTo>
                  <a:lnTo>
                    <a:pt x="1205" y="214"/>
                  </a:lnTo>
                  <a:lnTo>
                    <a:pt x="1253" y="230"/>
                  </a:lnTo>
                  <a:lnTo>
                    <a:pt x="1291" y="244"/>
                  </a:lnTo>
                  <a:lnTo>
                    <a:pt x="1319" y="258"/>
                  </a:lnTo>
                  <a:lnTo>
                    <a:pt x="1341" y="270"/>
                  </a:lnTo>
                  <a:lnTo>
                    <a:pt x="1345" y="272"/>
                  </a:lnTo>
                  <a:lnTo>
                    <a:pt x="1622" y="1532"/>
                  </a:lnTo>
                  <a:lnTo>
                    <a:pt x="1622" y="15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3" name="Freeform 55">
              <a:extLst>
                <a:ext uri="{FF2B5EF4-FFF2-40B4-BE49-F238E27FC236}">
                  <a16:creationId xmlns:a16="http://schemas.microsoft.com/office/drawing/2014/main" xmlns="" id="{22951D8C-EC0E-4B43-92A3-C4E77E369608}"/>
                </a:ext>
              </a:extLst>
            </p:cNvPr>
            <p:cNvSpPr>
              <a:spLocks noEditPoints="1"/>
            </p:cNvSpPr>
            <p:nvPr/>
          </p:nvSpPr>
          <p:spPr bwMode="auto">
            <a:xfrm>
              <a:off x="5392738" y="241300"/>
              <a:ext cx="1393825" cy="1392238"/>
            </a:xfrm>
            <a:custGeom>
              <a:avLst/>
              <a:gdLst>
                <a:gd name="T0" fmla="*/ 483 w 878"/>
                <a:gd name="T1" fmla="*/ 873 h 877"/>
                <a:gd name="T2" fmla="*/ 609 w 878"/>
                <a:gd name="T3" fmla="*/ 841 h 877"/>
                <a:gd name="T4" fmla="*/ 718 w 878"/>
                <a:gd name="T5" fmla="*/ 777 h 877"/>
                <a:gd name="T6" fmla="*/ 802 w 878"/>
                <a:gd name="T7" fmla="*/ 683 h 877"/>
                <a:gd name="T8" fmla="*/ 858 w 878"/>
                <a:gd name="T9" fmla="*/ 569 h 877"/>
                <a:gd name="T10" fmla="*/ 878 w 878"/>
                <a:gd name="T11" fmla="*/ 438 h 877"/>
                <a:gd name="T12" fmla="*/ 868 w 878"/>
                <a:gd name="T13" fmla="*/ 350 h 877"/>
                <a:gd name="T14" fmla="*/ 824 w 878"/>
                <a:gd name="T15" fmla="*/ 230 h 877"/>
                <a:gd name="T16" fmla="*/ 748 w 878"/>
                <a:gd name="T17" fmla="*/ 128 h 877"/>
                <a:gd name="T18" fmla="*/ 647 w 878"/>
                <a:gd name="T19" fmla="*/ 54 h 877"/>
                <a:gd name="T20" fmla="*/ 527 w 878"/>
                <a:gd name="T21" fmla="*/ 10 h 877"/>
                <a:gd name="T22" fmla="*/ 439 w 878"/>
                <a:gd name="T23" fmla="*/ 0 h 877"/>
                <a:gd name="T24" fmla="*/ 309 w 878"/>
                <a:gd name="T25" fmla="*/ 20 h 877"/>
                <a:gd name="T26" fmla="*/ 194 w 878"/>
                <a:gd name="T27" fmla="*/ 76 h 877"/>
                <a:gd name="T28" fmla="*/ 100 w 878"/>
                <a:gd name="T29" fmla="*/ 160 h 877"/>
                <a:gd name="T30" fmla="*/ 34 w 878"/>
                <a:gd name="T31" fmla="*/ 268 h 877"/>
                <a:gd name="T32" fmla="*/ 2 w 878"/>
                <a:gd name="T33" fmla="*/ 394 h 877"/>
                <a:gd name="T34" fmla="*/ 2 w 878"/>
                <a:gd name="T35" fmla="*/ 482 h 877"/>
                <a:gd name="T36" fmla="*/ 34 w 878"/>
                <a:gd name="T37" fmla="*/ 609 h 877"/>
                <a:gd name="T38" fmla="*/ 100 w 878"/>
                <a:gd name="T39" fmla="*/ 717 h 877"/>
                <a:gd name="T40" fmla="*/ 194 w 878"/>
                <a:gd name="T41" fmla="*/ 801 h 877"/>
                <a:gd name="T42" fmla="*/ 309 w 878"/>
                <a:gd name="T43" fmla="*/ 857 h 877"/>
                <a:gd name="T44" fmla="*/ 439 w 878"/>
                <a:gd name="T45" fmla="*/ 877 h 877"/>
                <a:gd name="T46" fmla="*/ 439 w 878"/>
                <a:gd name="T47" fmla="*/ 206 h 877"/>
                <a:gd name="T48" fmla="*/ 507 w 878"/>
                <a:gd name="T49" fmla="*/ 218 h 877"/>
                <a:gd name="T50" fmla="*/ 567 w 878"/>
                <a:gd name="T51" fmla="*/ 246 h 877"/>
                <a:gd name="T52" fmla="*/ 617 w 878"/>
                <a:gd name="T53" fmla="*/ 290 h 877"/>
                <a:gd name="T54" fmla="*/ 651 w 878"/>
                <a:gd name="T55" fmla="*/ 348 h 877"/>
                <a:gd name="T56" fmla="*/ 670 w 878"/>
                <a:gd name="T57" fmla="*/ 414 h 877"/>
                <a:gd name="T58" fmla="*/ 670 w 878"/>
                <a:gd name="T59" fmla="*/ 462 h 877"/>
                <a:gd name="T60" fmla="*/ 651 w 878"/>
                <a:gd name="T61" fmla="*/ 529 h 877"/>
                <a:gd name="T62" fmla="*/ 617 w 878"/>
                <a:gd name="T63" fmla="*/ 585 h 877"/>
                <a:gd name="T64" fmla="*/ 567 w 878"/>
                <a:gd name="T65" fmla="*/ 631 h 877"/>
                <a:gd name="T66" fmla="*/ 507 w 878"/>
                <a:gd name="T67" fmla="*/ 659 h 877"/>
                <a:gd name="T68" fmla="*/ 439 w 878"/>
                <a:gd name="T69" fmla="*/ 669 h 877"/>
                <a:gd name="T70" fmla="*/ 393 w 878"/>
                <a:gd name="T71" fmla="*/ 665 h 877"/>
                <a:gd name="T72" fmla="*/ 329 w 878"/>
                <a:gd name="T73" fmla="*/ 641 h 877"/>
                <a:gd name="T74" fmla="*/ 275 w 878"/>
                <a:gd name="T75" fmla="*/ 603 h 877"/>
                <a:gd name="T76" fmla="*/ 235 w 878"/>
                <a:gd name="T77" fmla="*/ 549 h 877"/>
                <a:gd name="T78" fmla="*/ 213 w 878"/>
                <a:gd name="T79" fmla="*/ 484 h 877"/>
                <a:gd name="T80" fmla="*/ 206 w 878"/>
                <a:gd name="T81" fmla="*/ 438 h 877"/>
                <a:gd name="T82" fmla="*/ 219 w 878"/>
                <a:gd name="T83" fmla="*/ 370 h 877"/>
                <a:gd name="T84" fmla="*/ 247 w 878"/>
                <a:gd name="T85" fmla="*/ 308 h 877"/>
                <a:gd name="T86" fmla="*/ 291 w 878"/>
                <a:gd name="T87" fmla="*/ 260 h 877"/>
                <a:gd name="T88" fmla="*/ 349 w 878"/>
                <a:gd name="T89" fmla="*/ 224 h 877"/>
                <a:gd name="T90" fmla="*/ 415 w 878"/>
                <a:gd name="T91" fmla="*/ 208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8" h="877">
                  <a:moveTo>
                    <a:pt x="439" y="877"/>
                  </a:moveTo>
                  <a:lnTo>
                    <a:pt x="439" y="877"/>
                  </a:lnTo>
                  <a:lnTo>
                    <a:pt x="483" y="873"/>
                  </a:lnTo>
                  <a:lnTo>
                    <a:pt x="527" y="867"/>
                  </a:lnTo>
                  <a:lnTo>
                    <a:pt x="569" y="857"/>
                  </a:lnTo>
                  <a:lnTo>
                    <a:pt x="609" y="841"/>
                  </a:lnTo>
                  <a:lnTo>
                    <a:pt x="647" y="823"/>
                  </a:lnTo>
                  <a:lnTo>
                    <a:pt x="684" y="801"/>
                  </a:lnTo>
                  <a:lnTo>
                    <a:pt x="718" y="777"/>
                  </a:lnTo>
                  <a:lnTo>
                    <a:pt x="748" y="747"/>
                  </a:lnTo>
                  <a:lnTo>
                    <a:pt x="778" y="717"/>
                  </a:lnTo>
                  <a:lnTo>
                    <a:pt x="802" y="683"/>
                  </a:lnTo>
                  <a:lnTo>
                    <a:pt x="824" y="647"/>
                  </a:lnTo>
                  <a:lnTo>
                    <a:pt x="842" y="609"/>
                  </a:lnTo>
                  <a:lnTo>
                    <a:pt x="858" y="569"/>
                  </a:lnTo>
                  <a:lnTo>
                    <a:pt x="868" y="527"/>
                  </a:lnTo>
                  <a:lnTo>
                    <a:pt x="874" y="482"/>
                  </a:lnTo>
                  <a:lnTo>
                    <a:pt x="878" y="438"/>
                  </a:lnTo>
                  <a:lnTo>
                    <a:pt x="878" y="438"/>
                  </a:lnTo>
                  <a:lnTo>
                    <a:pt x="874" y="394"/>
                  </a:lnTo>
                  <a:lnTo>
                    <a:pt x="868" y="350"/>
                  </a:lnTo>
                  <a:lnTo>
                    <a:pt x="858" y="308"/>
                  </a:lnTo>
                  <a:lnTo>
                    <a:pt x="842" y="268"/>
                  </a:lnTo>
                  <a:lnTo>
                    <a:pt x="824" y="230"/>
                  </a:lnTo>
                  <a:lnTo>
                    <a:pt x="802" y="194"/>
                  </a:lnTo>
                  <a:lnTo>
                    <a:pt x="778" y="160"/>
                  </a:lnTo>
                  <a:lnTo>
                    <a:pt x="748" y="128"/>
                  </a:lnTo>
                  <a:lnTo>
                    <a:pt x="718" y="100"/>
                  </a:lnTo>
                  <a:lnTo>
                    <a:pt x="684" y="76"/>
                  </a:lnTo>
                  <a:lnTo>
                    <a:pt x="647" y="54"/>
                  </a:lnTo>
                  <a:lnTo>
                    <a:pt x="609" y="34"/>
                  </a:lnTo>
                  <a:lnTo>
                    <a:pt x="569" y="20"/>
                  </a:lnTo>
                  <a:lnTo>
                    <a:pt x="527" y="10"/>
                  </a:lnTo>
                  <a:lnTo>
                    <a:pt x="483" y="2"/>
                  </a:lnTo>
                  <a:lnTo>
                    <a:pt x="439" y="0"/>
                  </a:lnTo>
                  <a:lnTo>
                    <a:pt x="439" y="0"/>
                  </a:lnTo>
                  <a:lnTo>
                    <a:pt x="395" y="2"/>
                  </a:lnTo>
                  <a:lnTo>
                    <a:pt x="351" y="10"/>
                  </a:lnTo>
                  <a:lnTo>
                    <a:pt x="309" y="20"/>
                  </a:lnTo>
                  <a:lnTo>
                    <a:pt x="269" y="34"/>
                  </a:lnTo>
                  <a:lnTo>
                    <a:pt x="231" y="54"/>
                  </a:lnTo>
                  <a:lnTo>
                    <a:pt x="194" y="76"/>
                  </a:lnTo>
                  <a:lnTo>
                    <a:pt x="160" y="100"/>
                  </a:lnTo>
                  <a:lnTo>
                    <a:pt x="128" y="128"/>
                  </a:lnTo>
                  <a:lnTo>
                    <a:pt x="100" y="160"/>
                  </a:lnTo>
                  <a:lnTo>
                    <a:pt x="76" y="194"/>
                  </a:lnTo>
                  <a:lnTo>
                    <a:pt x="54" y="230"/>
                  </a:lnTo>
                  <a:lnTo>
                    <a:pt x="34" y="268"/>
                  </a:lnTo>
                  <a:lnTo>
                    <a:pt x="20" y="308"/>
                  </a:lnTo>
                  <a:lnTo>
                    <a:pt x="10" y="350"/>
                  </a:lnTo>
                  <a:lnTo>
                    <a:pt x="2" y="394"/>
                  </a:lnTo>
                  <a:lnTo>
                    <a:pt x="0" y="438"/>
                  </a:lnTo>
                  <a:lnTo>
                    <a:pt x="0" y="438"/>
                  </a:lnTo>
                  <a:lnTo>
                    <a:pt x="2" y="482"/>
                  </a:lnTo>
                  <a:lnTo>
                    <a:pt x="10" y="527"/>
                  </a:lnTo>
                  <a:lnTo>
                    <a:pt x="20" y="569"/>
                  </a:lnTo>
                  <a:lnTo>
                    <a:pt x="34" y="609"/>
                  </a:lnTo>
                  <a:lnTo>
                    <a:pt x="54" y="647"/>
                  </a:lnTo>
                  <a:lnTo>
                    <a:pt x="76" y="683"/>
                  </a:lnTo>
                  <a:lnTo>
                    <a:pt x="100" y="717"/>
                  </a:lnTo>
                  <a:lnTo>
                    <a:pt x="128" y="747"/>
                  </a:lnTo>
                  <a:lnTo>
                    <a:pt x="160" y="777"/>
                  </a:lnTo>
                  <a:lnTo>
                    <a:pt x="194" y="801"/>
                  </a:lnTo>
                  <a:lnTo>
                    <a:pt x="231" y="823"/>
                  </a:lnTo>
                  <a:lnTo>
                    <a:pt x="269" y="841"/>
                  </a:lnTo>
                  <a:lnTo>
                    <a:pt x="309" y="857"/>
                  </a:lnTo>
                  <a:lnTo>
                    <a:pt x="351" y="867"/>
                  </a:lnTo>
                  <a:lnTo>
                    <a:pt x="395" y="873"/>
                  </a:lnTo>
                  <a:lnTo>
                    <a:pt x="439" y="877"/>
                  </a:lnTo>
                  <a:lnTo>
                    <a:pt x="439" y="877"/>
                  </a:lnTo>
                  <a:close/>
                  <a:moveTo>
                    <a:pt x="439" y="206"/>
                  </a:moveTo>
                  <a:lnTo>
                    <a:pt x="439" y="206"/>
                  </a:lnTo>
                  <a:lnTo>
                    <a:pt x="463" y="208"/>
                  </a:lnTo>
                  <a:lnTo>
                    <a:pt x="485" y="212"/>
                  </a:lnTo>
                  <a:lnTo>
                    <a:pt x="507" y="218"/>
                  </a:lnTo>
                  <a:lnTo>
                    <a:pt x="529" y="224"/>
                  </a:lnTo>
                  <a:lnTo>
                    <a:pt x="549" y="234"/>
                  </a:lnTo>
                  <a:lnTo>
                    <a:pt x="567" y="246"/>
                  </a:lnTo>
                  <a:lnTo>
                    <a:pt x="585" y="260"/>
                  </a:lnTo>
                  <a:lnTo>
                    <a:pt x="603" y="274"/>
                  </a:lnTo>
                  <a:lnTo>
                    <a:pt x="617" y="290"/>
                  </a:lnTo>
                  <a:lnTo>
                    <a:pt x="631" y="308"/>
                  </a:lnTo>
                  <a:lnTo>
                    <a:pt x="643" y="328"/>
                  </a:lnTo>
                  <a:lnTo>
                    <a:pt x="651" y="348"/>
                  </a:lnTo>
                  <a:lnTo>
                    <a:pt x="659" y="370"/>
                  </a:lnTo>
                  <a:lnTo>
                    <a:pt x="665" y="392"/>
                  </a:lnTo>
                  <a:lnTo>
                    <a:pt x="670" y="414"/>
                  </a:lnTo>
                  <a:lnTo>
                    <a:pt x="670" y="438"/>
                  </a:lnTo>
                  <a:lnTo>
                    <a:pt x="670" y="438"/>
                  </a:lnTo>
                  <a:lnTo>
                    <a:pt x="670" y="462"/>
                  </a:lnTo>
                  <a:lnTo>
                    <a:pt x="665" y="484"/>
                  </a:lnTo>
                  <a:lnTo>
                    <a:pt x="659" y="507"/>
                  </a:lnTo>
                  <a:lnTo>
                    <a:pt x="651" y="529"/>
                  </a:lnTo>
                  <a:lnTo>
                    <a:pt x="643" y="549"/>
                  </a:lnTo>
                  <a:lnTo>
                    <a:pt x="631" y="567"/>
                  </a:lnTo>
                  <a:lnTo>
                    <a:pt x="617" y="585"/>
                  </a:lnTo>
                  <a:lnTo>
                    <a:pt x="603" y="603"/>
                  </a:lnTo>
                  <a:lnTo>
                    <a:pt x="585" y="617"/>
                  </a:lnTo>
                  <a:lnTo>
                    <a:pt x="567" y="631"/>
                  </a:lnTo>
                  <a:lnTo>
                    <a:pt x="549" y="641"/>
                  </a:lnTo>
                  <a:lnTo>
                    <a:pt x="529" y="651"/>
                  </a:lnTo>
                  <a:lnTo>
                    <a:pt x="507" y="659"/>
                  </a:lnTo>
                  <a:lnTo>
                    <a:pt x="485" y="665"/>
                  </a:lnTo>
                  <a:lnTo>
                    <a:pt x="463" y="669"/>
                  </a:lnTo>
                  <a:lnTo>
                    <a:pt x="439" y="669"/>
                  </a:lnTo>
                  <a:lnTo>
                    <a:pt x="439" y="669"/>
                  </a:lnTo>
                  <a:lnTo>
                    <a:pt x="415" y="669"/>
                  </a:lnTo>
                  <a:lnTo>
                    <a:pt x="393" y="665"/>
                  </a:lnTo>
                  <a:lnTo>
                    <a:pt x="371" y="659"/>
                  </a:lnTo>
                  <a:lnTo>
                    <a:pt x="349" y="651"/>
                  </a:lnTo>
                  <a:lnTo>
                    <a:pt x="329" y="641"/>
                  </a:lnTo>
                  <a:lnTo>
                    <a:pt x="309" y="631"/>
                  </a:lnTo>
                  <a:lnTo>
                    <a:pt x="291" y="617"/>
                  </a:lnTo>
                  <a:lnTo>
                    <a:pt x="275" y="603"/>
                  </a:lnTo>
                  <a:lnTo>
                    <a:pt x="261" y="585"/>
                  </a:lnTo>
                  <a:lnTo>
                    <a:pt x="247" y="567"/>
                  </a:lnTo>
                  <a:lnTo>
                    <a:pt x="235" y="549"/>
                  </a:lnTo>
                  <a:lnTo>
                    <a:pt x="225" y="529"/>
                  </a:lnTo>
                  <a:lnTo>
                    <a:pt x="219" y="507"/>
                  </a:lnTo>
                  <a:lnTo>
                    <a:pt x="213" y="484"/>
                  </a:lnTo>
                  <a:lnTo>
                    <a:pt x="208" y="462"/>
                  </a:lnTo>
                  <a:lnTo>
                    <a:pt x="206" y="438"/>
                  </a:lnTo>
                  <a:lnTo>
                    <a:pt x="206" y="438"/>
                  </a:lnTo>
                  <a:lnTo>
                    <a:pt x="208" y="414"/>
                  </a:lnTo>
                  <a:lnTo>
                    <a:pt x="213" y="392"/>
                  </a:lnTo>
                  <a:lnTo>
                    <a:pt x="219" y="370"/>
                  </a:lnTo>
                  <a:lnTo>
                    <a:pt x="225" y="348"/>
                  </a:lnTo>
                  <a:lnTo>
                    <a:pt x="235" y="328"/>
                  </a:lnTo>
                  <a:lnTo>
                    <a:pt x="247" y="308"/>
                  </a:lnTo>
                  <a:lnTo>
                    <a:pt x="261" y="290"/>
                  </a:lnTo>
                  <a:lnTo>
                    <a:pt x="275" y="274"/>
                  </a:lnTo>
                  <a:lnTo>
                    <a:pt x="291" y="260"/>
                  </a:lnTo>
                  <a:lnTo>
                    <a:pt x="309" y="246"/>
                  </a:lnTo>
                  <a:lnTo>
                    <a:pt x="329" y="234"/>
                  </a:lnTo>
                  <a:lnTo>
                    <a:pt x="349" y="224"/>
                  </a:lnTo>
                  <a:lnTo>
                    <a:pt x="371" y="218"/>
                  </a:lnTo>
                  <a:lnTo>
                    <a:pt x="393" y="212"/>
                  </a:lnTo>
                  <a:lnTo>
                    <a:pt x="415" y="208"/>
                  </a:lnTo>
                  <a:lnTo>
                    <a:pt x="439" y="206"/>
                  </a:lnTo>
                  <a:lnTo>
                    <a:pt x="439"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grpSp>
        <p:nvGrpSpPr>
          <p:cNvPr id="404" name="Group 403">
            <a:extLst>
              <a:ext uri="{FF2B5EF4-FFF2-40B4-BE49-F238E27FC236}">
                <a16:creationId xmlns:a16="http://schemas.microsoft.com/office/drawing/2014/main" xmlns="" id="{65EBD664-1AA6-46C0-9EEC-522AEC3818B2}"/>
              </a:ext>
            </a:extLst>
          </p:cNvPr>
          <p:cNvGrpSpPr>
            <a:grpSpLocks noChangeAspect="1"/>
          </p:cNvGrpSpPr>
          <p:nvPr/>
        </p:nvGrpSpPr>
        <p:grpSpPr>
          <a:xfrm>
            <a:off x="7313672" y="4542651"/>
            <a:ext cx="502326" cy="432000"/>
            <a:chOff x="2921000" y="698500"/>
            <a:chExt cx="6350000" cy="5461001"/>
          </a:xfrm>
          <a:solidFill>
            <a:srgbClr val="8B96CE"/>
          </a:solidFill>
        </p:grpSpPr>
        <p:sp>
          <p:nvSpPr>
            <p:cNvPr id="405" name="Freeform 49">
              <a:extLst>
                <a:ext uri="{FF2B5EF4-FFF2-40B4-BE49-F238E27FC236}">
                  <a16:creationId xmlns:a16="http://schemas.microsoft.com/office/drawing/2014/main" xmlns="" id="{1E8141C7-BDC3-4911-B269-6BE16BC4C33C}"/>
                </a:ext>
              </a:extLst>
            </p:cNvPr>
            <p:cNvSpPr>
              <a:spLocks noEditPoints="1"/>
            </p:cNvSpPr>
            <p:nvPr/>
          </p:nvSpPr>
          <p:spPr bwMode="auto">
            <a:xfrm>
              <a:off x="2921000" y="2147888"/>
              <a:ext cx="2447925" cy="3998913"/>
            </a:xfrm>
            <a:custGeom>
              <a:avLst/>
              <a:gdLst>
                <a:gd name="T0" fmla="*/ 1286 w 1542"/>
                <a:gd name="T1" fmla="*/ 170 h 2519"/>
                <a:gd name="T2" fmla="*/ 1272 w 1542"/>
                <a:gd name="T3" fmla="*/ 140 h 2519"/>
                <a:gd name="T4" fmla="*/ 1258 w 1542"/>
                <a:gd name="T5" fmla="*/ 126 h 2519"/>
                <a:gd name="T6" fmla="*/ 1192 w 1542"/>
                <a:gd name="T7" fmla="*/ 84 h 2519"/>
                <a:gd name="T8" fmla="*/ 1076 w 1542"/>
                <a:gd name="T9" fmla="*/ 38 h 2519"/>
                <a:gd name="T10" fmla="*/ 978 w 1542"/>
                <a:gd name="T11" fmla="*/ 16 h 2519"/>
                <a:gd name="T12" fmla="*/ 886 w 1542"/>
                <a:gd name="T13" fmla="*/ 6 h 2519"/>
                <a:gd name="T14" fmla="*/ 770 w 1542"/>
                <a:gd name="T15" fmla="*/ 0 h 2519"/>
                <a:gd name="T16" fmla="*/ 596 w 1542"/>
                <a:gd name="T17" fmla="*/ 10 h 2519"/>
                <a:gd name="T18" fmla="*/ 528 w 1542"/>
                <a:gd name="T19" fmla="*/ 22 h 2519"/>
                <a:gd name="T20" fmla="*/ 438 w 1542"/>
                <a:gd name="T21" fmla="*/ 46 h 2519"/>
                <a:gd name="T22" fmla="*/ 320 w 1542"/>
                <a:gd name="T23" fmla="*/ 100 h 2519"/>
                <a:gd name="T24" fmla="*/ 278 w 1542"/>
                <a:gd name="T25" fmla="*/ 132 h 2519"/>
                <a:gd name="T26" fmla="*/ 260 w 1542"/>
                <a:gd name="T27" fmla="*/ 160 h 2519"/>
                <a:gd name="T28" fmla="*/ 2 w 1542"/>
                <a:gd name="T29" fmla="*/ 1334 h 2519"/>
                <a:gd name="T30" fmla="*/ 10 w 1542"/>
                <a:gd name="T31" fmla="*/ 1388 h 2519"/>
                <a:gd name="T32" fmla="*/ 34 w 1542"/>
                <a:gd name="T33" fmla="*/ 1416 h 2519"/>
                <a:gd name="T34" fmla="*/ 88 w 1542"/>
                <a:gd name="T35" fmla="*/ 1450 h 2519"/>
                <a:gd name="T36" fmla="*/ 162 w 1542"/>
                <a:gd name="T37" fmla="*/ 1468 h 2519"/>
                <a:gd name="T38" fmla="*/ 206 w 1542"/>
                <a:gd name="T39" fmla="*/ 1466 h 2519"/>
                <a:gd name="T40" fmla="*/ 468 w 1542"/>
                <a:gd name="T41" fmla="*/ 2459 h 2519"/>
                <a:gd name="T42" fmla="*/ 478 w 1542"/>
                <a:gd name="T43" fmla="*/ 2483 h 2519"/>
                <a:gd name="T44" fmla="*/ 506 w 1542"/>
                <a:gd name="T45" fmla="*/ 2509 h 2519"/>
                <a:gd name="T46" fmla="*/ 542 w 1542"/>
                <a:gd name="T47" fmla="*/ 2519 h 2519"/>
                <a:gd name="T48" fmla="*/ 1012 w 1542"/>
                <a:gd name="T49" fmla="*/ 2517 h 2519"/>
                <a:gd name="T50" fmla="*/ 1048 w 1542"/>
                <a:gd name="T51" fmla="*/ 2501 h 2519"/>
                <a:gd name="T52" fmla="*/ 1070 w 1542"/>
                <a:gd name="T53" fmla="*/ 2471 h 2519"/>
                <a:gd name="T54" fmla="*/ 1310 w 1542"/>
                <a:gd name="T55" fmla="*/ 1462 h 2519"/>
                <a:gd name="T56" fmla="*/ 1362 w 1542"/>
                <a:gd name="T57" fmla="*/ 1468 h 2519"/>
                <a:gd name="T58" fmla="*/ 1398 w 1542"/>
                <a:gd name="T59" fmla="*/ 1466 h 2519"/>
                <a:gd name="T60" fmla="*/ 1476 w 1542"/>
                <a:gd name="T61" fmla="*/ 1438 h 2519"/>
                <a:gd name="T62" fmla="*/ 1522 w 1542"/>
                <a:gd name="T63" fmla="*/ 1402 h 2519"/>
                <a:gd name="T64" fmla="*/ 1540 w 1542"/>
                <a:gd name="T65" fmla="*/ 1370 h 2519"/>
                <a:gd name="T66" fmla="*/ 1540 w 1542"/>
                <a:gd name="T67" fmla="*/ 1334 h 2519"/>
                <a:gd name="T68" fmla="*/ 1362 w 1542"/>
                <a:gd name="T69" fmla="*/ 1316 h 2519"/>
                <a:gd name="T70" fmla="*/ 1308 w 1542"/>
                <a:gd name="T71" fmla="*/ 1300 h 2519"/>
                <a:gd name="T72" fmla="*/ 1278 w 1542"/>
                <a:gd name="T73" fmla="*/ 1282 h 2519"/>
                <a:gd name="T74" fmla="*/ 1246 w 1542"/>
                <a:gd name="T75" fmla="*/ 1274 h 2519"/>
                <a:gd name="T76" fmla="*/ 1218 w 1542"/>
                <a:gd name="T77" fmla="*/ 1280 h 2519"/>
                <a:gd name="T78" fmla="*/ 1188 w 1542"/>
                <a:gd name="T79" fmla="*/ 1302 h 2519"/>
                <a:gd name="T80" fmla="*/ 938 w 1542"/>
                <a:gd name="T81" fmla="*/ 2365 h 2519"/>
                <a:gd name="T82" fmla="*/ 370 w 1542"/>
                <a:gd name="T83" fmla="*/ 1334 h 2519"/>
                <a:gd name="T84" fmla="*/ 342 w 1542"/>
                <a:gd name="T85" fmla="*/ 1288 h 2519"/>
                <a:gd name="T86" fmla="*/ 310 w 1542"/>
                <a:gd name="T87" fmla="*/ 1276 h 2519"/>
                <a:gd name="T88" fmla="*/ 286 w 1542"/>
                <a:gd name="T89" fmla="*/ 1276 h 2519"/>
                <a:gd name="T90" fmla="*/ 254 w 1542"/>
                <a:gd name="T91" fmla="*/ 1288 h 2519"/>
                <a:gd name="T92" fmla="*/ 214 w 1542"/>
                <a:gd name="T93" fmla="*/ 1308 h 2519"/>
                <a:gd name="T94" fmla="*/ 162 w 1542"/>
                <a:gd name="T95" fmla="*/ 1316 h 2519"/>
                <a:gd name="T96" fmla="*/ 404 w 1542"/>
                <a:gd name="T97" fmla="*/ 228 h 2519"/>
                <a:gd name="T98" fmla="*/ 478 w 1542"/>
                <a:gd name="T99" fmla="*/ 194 h 2519"/>
                <a:gd name="T100" fmla="*/ 624 w 1542"/>
                <a:gd name="T101" fmla="*/ 162 h 2519"/>
                <a:gd name="T102" fmla="*/ 764 w 1542"/>
                <a:gd name="T103" fmla="*/ 152 h 2519"/>
                <a:gd name="T104" fmla="*/ 816 w 1542"/>
                <a:gd name="T105" fmla="*/ 154 h 2519"/>
                <a:gd name="T106" fmla="*/ 974 w 1542"/>
                <a:gd name="T107" fmla="*/ 170 h 2519"/>
                <a:gd name="T108" fmla="*/ 1096 w 1542"/>
                <a:gd name="T109" fmla="*/ 206 h 2519"/>
                <a:gd name="T110" fmla="*/ 1142 w 1542"/>
                <a:gd name="T111" fmla="*/ 23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2" h="2519">
                  <a:moveTo>
                    <a:pt x="1540" y="1334"/>
                  </a:moveTo>
                  <a:lnTo>
                    <a:pt x="1286" y="170"/>
                  </a:lnTo>
                  <a:lnTo>
                    <a:pt x="1286" y="170"/>
                  </a:lnTo>
                  <a:lnTo>
                    <a:pt x="1282" y="160"/>
                  </a:lnTo>
                  <a:lnTo>
                    <a:pt x="1278" y="150"/>
                  </a:lnTo>
                  <a:lnTo>
                    <a:pt x="1272" y="140"/>
                  </a:lnTo>
                  <a:lnTo>
                    <a:pt x="1264" y="132"/>
                  </a:lnTo>
                  <a:lnTo>
                    <a:pt x="1264" y="132"/>
                  </a:lnTo>
                  <a:lnTo>
                    <a:pt x="1258" y="126"/>
                  </a:lnTo>
                  <a:lnTo>
                    <a:pt x="1244" y="116"/>
                  </a:lnTo>
                  <a:lnTo>
                    <a:pt x="1222" y="100"/>
                  </a:lnTo>
                  <a:lnTo>
                    <a:pt x="1192" y="84"/>
                  </a:lnTo>
                  <a:lnTo>
                    <a:pt x="1152" y="66"/>
                  </a:lnTo>
                  <a:lnTo>
                    <a:pt x="1104" y="46"/>
                  </a:lnTo>
                  <a:lnTo>
                    <a:pt x="1076" y="38"/>
                  </a:lnTo>
                  <a:lnTo>
                    <a:pt x="1046" y="30"/>
                  </a:lnTo>
                  <a:lnTo>
                    <a:pt x="1014" y="22"/>
                  </a:lnTo>
                  <a:lnTo>
                    <a:pt x="978" y="16"/>
                  </a:lnTo>
                  <a:lnTo>
                    <a:pt x="946" y="10"/>
                  </a:lnTo>
                  <a:lnTo>
                    <a:pt x="946" y="10"/>
                  </a:lnTo>
                  <a:lnTo>
                    <a:pt x="886" y="6"/>
                  </a:lnTo>
                  <a:lnTo>
                    <a:pt x="828" y="2"/>
                  </a:lnTo>
                  <a:lnTo>
                    <a:pt x="770" y="0"/>
                  </a:lnTo>
                  <a:lnTo>
                    <a:pt x="770" y="0"/>
                  </a:lnTo>
                  <a:lnTo>
                    <a:pt x="712" y="2"/>
                  </a:lnTo>
                  <a:lnTo>
                    <a:pt x="654" y="6"/>
                  </a:lnTo>
                  <a:lnTo>
                    <a:pt x="596" y="10"/>
                  </a:lnTo>
                  <a:lnTo>
                    <a:pt x="564" y="16"/>
                  </a:lnTo>
                  <a:lnTo>
                    <a:pt x="564" y="16"/>
                  </a:lnTo>
                  <a:lnTo>
                    <a:pt x="528" y="22"/>
                  </a:lnTo>
                  <a:lnTo>
                    <a:pt x="496" y="30"/>
                  </a:lnTo>
                  <a:lnTo>
                    <a:pt x="466" y="38"/>
                  </a:lnTo>
                  <a:lnTo>
                    <a:pt x="438" y="46"/>
                  </a:lnTo>
                  <a:lnTo>
                    <a:pt x="390" y="66"/>
                  </a:lnTo>
                  <a:lnTo>
                    <a:pt x="350" y="84"/>
                  </a:lnTo>
                  <a:lnTo>
                    <a:pt x="320" y="100"/>
                  </a:lnTo>
                  <a:lnTo>
                    <a:pt x="298" y="116"/>
                  </a:lnTo>
                  <a:lnTo>
                    <a:pt x="278" y="132"/>
                  </a:lnTo>
                  <a:lnTo>
                    <a:pt x="278" y="132"/>
                  </a:lnTo>
                  <a:lnTo>
                    <a:pt x="270" y="140"/>
                  </a:lnTo>
                  <a:lnTo>
                    <a:pt x="264" y="150"/>
                  </a:lnTo>
                  <a:lnTo>
                    <a:pt x="260" y="160"/>
                  </a:lnTo>
                  <a:lnTo>
                    <a:pt x="256" y="170"/>
                  </a:lnTo>
                  <a:lnTo>
                    <a:pt x="2" y="1334"/>
                  </a:lnTo>
                  <a:lnTo>
                    <a:pt x="2" y="1334"/>
                  </a:lnTo>
                  <a:lnTo>
                    <a:pt x="0" y="1354"/>
                  </a:lnTo>
                  <a:lnTo>
                    <a:pt x="2" y="1370"/>
                  </a:lnTo>
                  <a:lnTo>
                    <a:pt x="10" y="1388"/>
                  </a:lnTo>
                  <a:lnTo>
                    <a:pt x="20" y="1402"/>
                  </a:lnTo>
                  <a:lnTo>
                    <a:pt x="20" y="1402"/>
                  </a:lnTo>
                  <a:lnTo>
                    <a:pt x="34" y="1416"/>
                  </a:lnTo>
                  <a:lnTo>
                    <a:pt x="48" y="1426"/>
                  </a:lnTo>
                  <a:lnTo>
                    <a:pt x="66" y="1438"/>
                  </a:lnTo>
                  <a:lnTo>
                    <a:pt x="88" y="1450"/>
                  </a:lnTo>
                  <a:lnTo>
                    <a:pt x="114" y="1458"/>
                  </a:lnTo>
                  <a:lnTo>
                    <a:pt x="144" y="1466"/>
                  </a:lnTo>
                  <a:lnTo>
                    <a:pt x="162" y="1468"/>
                  </a:lnTo>
                  <a:lnTo>
                    <a:pt x="180" y="1468"/>
                  </a:lnTo>
                  <a:lnTo>
                    <a:pt x="180" y="1468"/>
                  </a:lnTo>
                  <a:lnTo>
                    <a:pt x="206" y="1466"/>
                  </a:lnTo>
                  <a:lnTo>
                    <a:pt x="232" y="1462"/>
                  </a:lnTo>
                  <a:lnTo>
                    <a:pt x="242" y="1460"/>
                  </a:lnTo>
                  <a:lnTo>
                    <a:pt x="468" y="2459"/>
                  </a:lnTo>
                  <a:lnTo>
                    <a:pt x="468" y="2459"/>
                  </a:lnTo>
                  <a:lnTo>
                    <a:pt x="472" y="2471"/>
                  </a:lnTo>
                  <a:lnTo>
                    <a:pt x="478" y="2483"/>
                  </a:lnTo>
                  <a:lnTo>
                    <a:pt x="486" y="2493"/>
                  </a:lnTo>
                  <a:lnTo>
                    <a:pt x="494" y="2501"/>
                  </a:lnTo>
                  <a:lnTo>
                    <a:pt x="506" y="2509"/>
                  </a:lnTo>
                  <a:lnTo>
                    <a:pt x="516" y="2515"/>
                  </a:lnTo>
                  <a:lnTo>
                    <a:pt x="530" y="2517"/>
                  </a:lnTo>
                  <a:lnTo>
                    <a:pt x="542" y="2519"/>
                  </a:lnTo>
                  <a:lnTo>
                    <a:pt x="1000" y="2519"/>
                  </a:lnTo>
                  <a:lnTo>
                    <a:pt x="1000" y="2519"/>
                  </a:lnTo>
                  <a:lnTo>
                    <a:pt x="1012" y="2517"/>
                  </a:lnTo>
                  <a:lnTo>
                    <a:pt x="1026" y="2515"/>
                  </a:lnTo>
                  <a:lnTo>
                    <a:pt x="1036" y="2509"/>
                  </a:lnTo>
                  <a:lnTo>
                    <a:pt x="1048" y="2501"/>
                  </a:lnTo>
                  <a:lnTo>
                    <a:pt x="1056" y="2493"/>
                  </a:lnTo>
                  <a:lnTo>
                    <a:pt x="1064" y="2483"/>
                  </a:lnTo>
                  <a:lnTo>
                    <a:pt x="1070" y="2471"/>
                  </a:lnTo>
                  <a:lnTo>
                    <a:pt x="1074" y="2459"/>
                  </a:lnTo>
                  <a:lnTo>
                    <a:pt x="1298" y="1460"/>
                  </a:lnTo>
                  <a:lnTo>
                    <a:pt x="1310" y="1462"/>
                  </a:lnTo>
                  <a:lnTo>
                    <a:pt x="1310" y="1462"/>
                  </a:lnTo>
                  <a:lnTo>
                    <a:pt x="1336" y="1466"/>
                  </a:lnTo>
                  <a:lnTo>
                    <a:pt x="1362" y="1468"/>
                  </a:lnTo>
                  <a:lnTo>
                    <a:pt x="1362" y="1468"/>
                  </a:lnTo>
                  <a:lnTo>
                    <a:pt x="1380" y="1468"/>
                  </a:lnTo>
                  <a:lnTo>
                    <a:pt x="1398" y="1466"/>
                  </a:lnTo>
                  <a:lnTo>
                    <a:pt x="1428" y="1458"/>
                  </a:lnTo>
                  <a:lnTo>
                    <a:pt x="1454" y="1450"/>
                  </a:lnTo>
                  <a:lnTo>
                    <a:pt x="1476" y="1438"/>
                  </a:lnTo>
                  <a:lnTo>
                    <a:pt x="1494" y="1426"/>
                  </a:lnTo>
                  <a:lnTo>
                    <a:pt x="1508" y="1416"/>
                  </a:lnTo>
                  <a:lnTo>
                    <a:pt x="1522" y="1402"/>
                  </a:lnTo>
                  <a:lnTo>
                    <a:pt x="1522" y="1402"/>
                  </a:lnTo>
                  <a:lnTo>
                    <a:pt x="1532" y="1388"/>
                  </a:lnTo>
                  <a:lnTo>
                    <a:pt x="1540" y="1370"/>
                  </a:lnTo>
                  <a:lnTo>
                    <a:pt x="1542" y="1354"/>
                  </a:lnTo>
                  <a:lnTo>
                    <a:pt x="1540" y="1334"/>
                  </a:lnTo>
                  <a:lnTo>
                    <a:pt x="1540" y="1334"/>
                  </a:lnTo>
                  <a:close/>
                  <a:moveTo>
                    <a:pt x="1376" y="1316"/>
                  </a:moveTo>
                  <a:lnTo>
                    <a:pt x="1362" y="1316"/>
                  </a:lnTo>
                  <a:lnTo>
                    <a:pt x="1362" y="1316"/>
                  </a:lnTo>
                  <a:lnTo>
                    <a:pt x="1346" y="1314"/>
                  </a:lnTo>
                  <a:lnTo>
                    <a:pt x="1328" y="1308"/>
                  </a:lnTo>
                  <a:lnTo>
                    <a:pt x="1308" y="1300"/>
                  </a:lnTo>
                  <a:lnTo>
                    <a:pt x="1288" y="1288"/>
                  </a:lnTo>
                  <a:lnTo>
                    <a:pt x="1288" y="1288"/>
                  </a:lnTo>
                  <a:lnTo>
                    <a:pt x="1278" y="1282"/>
                  </a:lnTo>
                  <a:lnTo>
                    <a:pt x="1268" y="1278"/>
                  </a:lnTo>
                  <a:lnTo>
                    <a:pt x="1256" y="1276"/>
                  </a:lnTo>
                  <a:lnTo>
                    <a:pt x="1246" y="1274"/>
                  </a:lnTo>
                  <a:lnTo>
                    <a:pt x="1246" y="1274"/>
                  </a:lnTo>
                  <a:lnTo>
                    <a:pt x="1232" y="1276"/>
                  </a:lnTo>
                  <a:lnTo>
                    <a:pt x="1218" y="1280"/>
                  </a:lnTo>
                  <a:lnTo>
                    <a:pt x="1218" y="1280"/>
                  </a:lnTo>
                  <a:lnTo>
                    <a:pt x="1200" y="1288"/>
                  </a:lnTo>
                  <a:lnTo>
                    <a:pt x="1188" y="1302"/>
                  </a:lnTo>
                  <a:lnTo>
                    <a:pt x="1178" y="1316"/>
                  </a:lnTo>
                  <a:lnTo>
                    <a:pt x="1170" y="1334"/>
                  </a:lnTo>
                  <a:lnTo>
                    <a:pt x="938" y="2365"/>
                  </a:lnTo>
                  <a:lnTo>
                    <a:pt x="604" y="2365"/>
                  </a:lnTo>
                  <a:lnTo>
                    <a:pt x="370" y="1334"/>
                  </a:lnTo>
                  <a:lnTo>
                    <a:pt x="370" y="1334"/>
                  </a:lnTo>
                  <a:lnTo>
                    <a:pt x="364" y="1316"/>
                  </a:lnTo>
                  <a:lnTo>
                    <a:pt x="354" y="1302"/>
                  </a:lnTo>
                  <a:lnTo>
                    <a:pt x="342" y="1288"/>
                  </a:lnTo>
                  <a:lnTo>
                    <a:pt x="324" y="1280"/>
                  </a:lnTo>
                  <a:lnTo>
                    <a:pt x="324" y="1280"/>
                  </a:lnTo>
                  <a:lnTo>
                    <a:pt x="310" y="1276"/>
                  </a:lnTo>
                  <a:lnTo>
                    <a:pt x="296" y="1274"/>
                  </a:lnTo>
                  <a:lnTo>
                    <a:pt x="296" y="1274"/>
                  </a:lnTo>
                  <a:lnTo>
                    <a:pt x="286" y="1276"/>
                  </a:lnTo>
                  <a:lnTo>
                    <a:pt x="274" y="1278"/>
                  </a:lnTo>
                  <a:lnTo>
                    <a:pt x="264" y="1282"/>
                  </a:lnTo>
                  <a:lnTo>
                    <a:pt x="254" y="1288"/>
                  </a:lnTo>
                  <a:lnTo>
                    <a:pt x="254" y="1288"/>
                  </a:lnTo>
                  <a:lnTo>
                    <a:pt x="234" y="1300"/>
                  </a:lnTo>
                  <a:lnTo>
                    <a:pt x="214" y="1308"/>
                  </a:lnTo>
                  <a:lnTo>
                    <a:pt x="196" y="1314"/>
                  </a:lnTo>
                  <a:lnTo>
                    <a:pt x="176" y="1316"/>
                  </a:lnTo>
                  <a:lnTo>
                    <a:pt x="162" y="1316"/>
                  </a:lnTo>
                  <a:lnTo>
                    <a:pt x="398" y="232"/>
                  </a:lnTo>
                  <a:lnTo>
                    <a:pt x="404" y="228"/>
                  </a:lnTo>
                  <a:lnTo>
                    <a:pt x="404" y="228"/>
                  </a:lnTo>
                  <a:lnTo>
                    <a:pt x="420" y="218"/>
                  </a:lnTo>
                  <a:lnTo>
                    <a:pt x="446" y="208"/>
                  </a:lnTo>
                  <a:lnTo>
                    <a:pt x="478" y="194"/>
                  </a:lnTo>
                  <a:lnTo>
                    <a:pt x="518" y="182"/>
                  </a:lnTo>
                  <a:lnTo>
                    <a:pt x="568" y="170"/>
                  </a:lnTo>
                  <a:lnTo>
                    <a:pt x="624" y="162"/>
                  </a:lnTo>
                  <a:lnTo>
                    <a:pt x="690" y="154"/>
                  </a:lnTo>
                  <a:lnTo>
                    <a:pt x="726" y="154"/>
                  </a:lnTo>
                  <a:lnTo>
                    <a:pt x="764" y="152"/>
                  </a:lnTo>
                  <a:lnTo>
                    <a:pt x="778" y="152"/>
                  </a:lnTo>
                  <a:lnTo>
                    <a:pt x="778" y="152"/>
                  </a:lnTo>
                  <a:lnTo>
                    <a:pt x="816" y="154"/>
                  </a:lnTo>
                  <a:lnTo>
                    <a:pt x="852" y="154"/>
                  </a:lnTo>
                  <a:lnTo>
                    <a:pt x="918" y="162"/>
                  </a:lnTo>
                  <a:lnTo>
                    <a:pt x="974" y="170"/>
                  </a:lnTo>
                  <a:lnTo>
                    <a:pt x="1024" y="182"/>
                  </a:lnTo>
                  <a:lnTo>
                    <a:pt x="1064" y="194"/>
                  </a:lnTo>
                  <a:lnTo>
                    <a:pt x="1096" y="206"/>
                  </a:lnTo>
                  <a:lnTo>
                    <a:pt x="1120" y="218"/>
                  </a:lnTo>
                  <a:lnTo>
                    <a:pt x="1138" y="228"/>
                  </a:lnTo>
                  <a:lnTo>
                    <a:pt x="1142" y="230"/>
                  </a:lnTo>
                  <a:lnTo>
                    <a:pt x="1378" y="1302"/>
                  </a:lnTo>
                  <a:lnTo>
                    <a:pt x="1376" y="13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6" name="Freeform 50">
              <a:extLst>
                <a:ext uri="{FF2B5EF4-FFF2-40B4-BE49-F238E27FC236}">
                  <a16:creationId xmlns:a16="http://schemas.microsoft.com/office/drawing/2014/main" xmlns="" id="{0F83ADEB-0B23-4A24-A245-45072ED0E43F}"/>
                </a:ext>
              </a:extLst>
            </p:cNvPr>
            <p:cNvSpPr>
              <a:spLocks noEditPoints="1"/>
            </p:cNvSpPr>
            <p:nvPr/>
          </p:nvSpPr>
          <p:spPr bwMode="auto">
            <a:xfrm>
              <a:off x="3530600" y="698500"/>
              <a:ext cx="1228725" cy="1228725"/>
            </a:xfrm>
            <a:custGeom>
              <a:avLst/>
              <a:gdLst>
                <a:gd name="T0" fmla="*/ 426 w 774"/>
                <a:gd name="T1" fmla="*/ 772 h 774"/>
                <a:gd name="T2" fmla="*/ 538 w 774"/>
                <a:gd name="T3" fmla="*/ 742 h 774"/>
                <a:gd name="T4" fmla="*/ 632 w 774"/>
                <a:gd name="T5" fmla="*/ 686 h 774"/>
                <a:gd name="T6" fmla="*/ 708 w 774"/>
                <a:gd name="T7" fmla="*/ 602 h 774"/>
                <a:gd name="T8" fmla="*/ 756 w 774"/>
                <a:gd name="T9" fmla="*/ 502 h 774"/>
                <a:gd name="T10" fmla="*/ 774 w 774"/>
                <a:gd name="T11" fmla="*/ 386 h 774"/>
                <a:gd name="T12" fmla="*/ 766 w 774"/>
                <a:gd name="T13" fmla="*/ 310 h 774"/>
                <a:gd name="T14" fmla="*/ 726 w 774"/>
                <a:gd name="T15" fmla="*/ 202 h 774"/>
                <a:gd name="T16" fmla="*/ 660 w 774"/>
                <a:gd name="T17" fmla="*/ 114 h 774"/>
                <a:gd name="T18" fmla="*/ 572 w 774"/>
                <a:gd name="T19" fmla="*/ 46 h 774"/>
                <a:gd name="T20" fmla="*/ 464 w 774"/>
                <a:gd name="T21" fmla="*/ 8 h 774"/>
                <a:gd name="T22" fmla="*/ 386 w 774"/>
                <a:gd name="T23" fmla="*/ 0 h 774"/>
                <a:gd name="T24" fmla="*/ 272 w 774"/>
                <a:gd name="T25" fmla="*/ 18 h 774"/>
                <a:gd name="T26" fmla="*/ 170 w 774"/>
                <a:gd name="T27" fmla="*/ 66 h 774"/>
                <a:gd name="T28" fmla="*/ 88 w 774"/>
                <a:gd name="T29" fmla="*/ 142 h 774"/>
                <a:gd name="T30" fmla="*/ 30 w 774"/>
                <a:gd name="T31" fmla="*/ 236 h 774"/>
                <a:gd name="T32" fmla="*/ 2 w 774"/>
                <a:gd name="T33" fmla="*/ 348 h 774"/>
                <a:gd name="T34" fmla="*/ 2 w 774"/>
                <a:gd name="T35" fmla="*/ 426 h 774"/>
                <a:gd name="T36" fmla="*/ 30 w 774"/>
                <a:gd name="T37" fmla="*/ 538 h 774"/>
                <a:gd name="T38" fmla="*/ 88 w 774"/>
                <a:gd name="T39" fmla="*/ 632 h 774"/>
                <a:gd name="T40" fmla="*/ 170 w 774"/>
                <a:gd name="T41" fmla="*/ 708 h 774"/>
                <a:gd name="T42" fmla="*/ 272 w 774"/>
                <a:gd name="T43" fmla="*/ 756 h 774"/>
                <a:gd name="T44" fmla="*/ 386 w 774"/>
                <a:gd name="T45" fmla="*/ 774 h 774"/>
                <a:gd name="T46" fmla="*/ 386 w 774"/>
                <a:gd name="T47" fmla="*/ 204 h 774"/>
                <a:gd name="T48" fmla="*/ 442 w 774"/>
                <a:gd name="T49" fmla="*/ 212 h 774"/>
                <a:gd name="T50" fmla="*/ 488 w 774"/>
                <a:gd name="T51" fmla="*/ 236 h 774"/>
                <a:gd name="T52" fmla="*/ 528 w 774"/>
                <a:gd name="T53" fmla="*/ 270 h 774"/>
                <a:gd name="T54" fmla="*/ 554 w 774"/>
                <a:gd name="T55" fmla="*/ 316 h 774"/>
                <a:gd name="T56" fmla="*/ 568 w 774"/>
                <a:gd name="T57" fmla="*/ 368 h 774"/>
                <a:gd name="T58" fmla="*/ 568 w 774"/>
                <a:gd name="T59" fmla="*/ 406 h 774"/>
                <a:gd name="T60" fmla="*/ 554 w 774"/>
                <a:gd name="T61" fmla="*/ 458 h 774"/>
                <a:gd name="T62" fmla="*/ 528 w 774"/>
                <a:gd name="T63" fmla="*/ 502 h 774"/>
                <a:gd name="T64" fmla="*/ 488 w 774"/>
                <a:gd name="T65" fmla="*/ 538 h 774"/>
                <a:gd name="T66" fmla="*/ 442 w 774"/>
                <a:gd name="T67" fmla="*/ 560 h 774"/>
                <a:gd name="T68" fmla="*/ 386 w 774"/>
                <a:gd name="T69" fmla="*/ 570 h 774"/>
                <a:gd name="T70" fmla="*/ 350 w 774"/>
                <a:gd name="T71" fmla="*/ 566 h 774"/>
                <a:gd name="T72" fmla="*/ 300 w 774"/>
                <a:gd name="T73" fmla="*/ 546 h 774"/>
                <a:gd name="T74" fmla="*/ 258 w 774"/>
                <a:gd name="T75" fmla="*/ 516 h 774"/>
                <a:gd name="T76" fmla="*/ 226 w 774"/>
                <a:gd name="T77" fmla="*/ 474 h 774"/>
                <a:gd name="T78" fmla="*/ 208 w 774"/>
                <a:gd name="T79" fmla="*/ 424 h 774"/>
                <a:gd name="T80" fmla="*/ 204 w 774"/>
                <a:gd name="T81" fmla="*/ 386 h 774"/>
                <a:gd name="T82" fmla="*/ 212 w 774"/>
                <a:gd name="T83" fmla="*/ 332 h 774"/>
                <a:gd name="T84" fmla="*/ 236 w 774"/>
                <a:gd name="T85" fmla="*/ 284 h 774"/>
                <a:gd name="T86" fmla="*/ 272 w 774"/>
                <a:gd name="T87" fmla="*/ 246 h 774"/>
                <a:gd name="T88" fmla="*/ 316 w 774"/>
                <a:gd name="T89" fmla="*/ 218 h 774"/>
                <a:gd name="T90" fmla="*/ 368 w 774"/>
                <a:gd name="T91" fmla="*/ 20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4" h="774">
                  <a:moveTo>
                    <a:pt x="386" y="774"/>
                  </a:moveTo>
                  <a:lnTo>
                    <a:pt x="386" y="774"/>
                  </a:lnTo>
                  <a:lnTo>
                    <a:pt x="426" y="772"/>
                  </a:lnTo>
                  <a:lnTo>
                    <a:pt x="464" y="766"/>
                  </a:lnTo>
                  <a:lnTo>
                    <a:pt x="502" y="756"/>
                  </a:lnTo>
                  <a:lnTo>
                    <a:pt x="538" y="742"/>
                  </a:lnTo>
                  <a:lnTo>
                    <a:pt x="572" y="726"/>
                  </a:lnTo>
                  <a:lnTo>
                    <a:pt x="602" y="708"/>
                  </a:lnTo>
                  <a:lnTo>
                    <a:pt x="632" y="686"/>
                  </a:lnTo>
                  <a:lnTo>
                    <a:pt x="660" y="660"/>
                  </a:lnTo>
                  <a:lnTo>
                    <a:pt x="686" y="632"/>
                  </a:lnTo>
                  <a:lnTo>
                    <a:pt x="708" y="602"/>
                  </a:lnTo>
                  <a:lnTo>
                    <a:pt x="726" y="570"/>
                  </a:lnTo>
                  <a:lnTo>
                    <a:pt x="744" y="538"/>
                  </a:lnTo>
                  <a:lnTo>
                    <a:pt x="756" y="502"/>
                  </a:lnTo>
                  <a:lnTo>
                    <a:pt x="766" y="464"/>
                  </a:lnTo>
                  <a:lnTo>
                    <a:pt x="772" y="426"/>
                  </a:lnTo>
                  <a:lnTo>
                    <a:pt x="774" y="386"/>
                  </a:lnTo>
                  <a:lnTo>
                    <a:pt x="774" y="386"/>
                  </a:lnTo>
                  <a:lnTo>
                    <a:pt x="772" y="348"/>
                  </a:lnTo>
                  <a:lnTo>
                    <a:pt x="766" y="310"/>
                  </a:lnTo>
                  <a:lnTo>
                    <a:pt x="756" y="272"/>
                  </a:lnTo>
                  <a:lnTo>
                    <a:pt x="744" y="236"/>
                  </a:lnTo>
                  <a:lnTo>
                    <a:pt x="726" y="202"/>
                  </a:lnTo>
                  <a:lnTo>
                    <a:pt x="708" y="170"/>
                  </a:lnTo>
                  <a:lnTo>
                    <a:pt x="686" y="142"/>
                  </a:lnTo>
                  <a:lnTo>
                    <a:pt x="660" y="114"/>
                  </a:lnTo>
                  <a:lnTo>
                    <a:pt x="632" y="88"/>
                  </a:lnTo>
                  <a:lnTo>
                    <a:pt x="602" y="66"/>
                  </a:lnTo>
                  <a:lnTo>
                    <a:pt x="572" y="46"/>
                  </a:lnTo>
                  <a:lnTo>
                    <a:pt x="538" y="30"/>
                  </a:lnTo>
                  <a:lnTo>
                    <a:pt x="502" y="18"/>
                  </a:lnTo>
                  <a:lnTo>
                    <a:pt x="464" y="8"/>
                  </a:lnTo>
                  <a:lnTo>
                    <a:pt x="426" y="2"/>
                  </a:lnTo>
                  <a:lnTo>
                    <a:pt x="386" y="0"/>
                  </a:lnTo>
                  <a:lnTo>
                    <a:pt x="386" y="0"/>
                  </a:lnTo>
                  <a:lnTo>
                    <a:pt x="348" y="2"/>
                  </a:lnTo>
                  <a:lnTo>
                    <a:pt x="310" y="8"/>
                  </a:lnTo>
                  <a:lnTo>
                    <a:pt x="272" y="18"/>
                  </a:lnTo>
                  <a:lnTo>
                    <a:pt x="236" y="30"/>
                  </a:lnTo>
                  <a:lnTo>
                    <a:pt x="202" y="46"/>
                  </a:lnTo>
                  <a:lnTo>
                    <a:pt x="170" y="66"/>
                  </a:lnTo>
                  <a:lnTo>
                    <a:pt x="142" y="88"/>
                  </a:lnTo>
                  <a:lnTo>
                    <a:pt x="114" y="114"/>
                  </a:lnTo>
                  <a:lnTo>
                    <a:pt x="88" y="142"/>
                  </a:lnTo>
                  <a:lnTo>
                    <a:pt x="66" y="170"/>
                  </a:lnTo>
                  <a:lnTo>
                    <a:pt x="48" y="202"/>
                  </a:lnTo>
                  <a:lnTo>
                    <a:pt x="30" y="236"/>
                  </a:lnTo>
                  <a:lnTo>
                    <a:pt x="18" y="272"/>
                  </a:lnTo>
                  <a:lnTo>
                    <a:pt x="8" y="310"/>
                  </a:lnTo>
                  <a:lnTo>
                    <a:pt x="2" y="348"/>
                  </a:lnTo>
                  <a:lnTo>
                    <a:pt x="0" y="386"/>
                  </a:lnTo>
                  <a:lnTo>
                    <a:pt x="0" y="386"/>
                  </a:lnTo>
                  <a:lnTo>
                    <a:pt x="2" y="426"/>
                  </a:lnTo>
                  <a:lnTo>
                    <a:pt x="8" y="464"/>
                  </a:lnTo>
                  <a:lnTo>
                    <a:pt x="18" y="502"/>
                  </a:lnTo>
                  <a:lnTo>
                    <a:pt x="30" y="538"/>
                  </a:lnTo>
                  <a:lnTo>
                    <a:pt x="48" y="570"/>
                  </a:lnTo>
                  <a:lnTo>
                    <a:pt x="66" y="602"/>
                  </a:lnTo>
                  <a:lnTo>
                    <a:pt x="88" y="632"/>
                  </a:lnTo>
                  <a:lnTo>
                    <a:pt x="114" y="660"/>
                  </a:lnTo>
                  <a:lnTo>
                    <a:pt x="142" y="686"/>
                  </a:lnTo>
                  <a:lnTo>
                    <a:pt x="170" y="708"/>
                  </a:lnTo>
                  <a:lnTo>
                    <a:pt x="202" y="726"/>
                  </a:lnTo>
                  <a:lnTo>
                    <a:pt x="236" y="742"/>
                  </a:lnTo>
                  <a:lnTo>
                    <a:pt x="272" y="756"/>
                  </a:lnTo>
                  <a:lnTo>
                    <a:pt x="310" y="766"/>
                  </a:lnTo>
                  <a:lnTo>
                    <a:pt x="348" y="772"/>
                  </a:lnTo>
                  <a:lnTo>
                    <a:pt x="386" y="774"/>
                  </a:lnTo>
                  <a:lnTo>
                    <a:pt x="386" y="774"/>
                  </a:lnTo>
                  <a:close/>
                  <a:moveTo>
                    <a:pt x="386" y="204"/>
                  </a:moveTo>
                  <a:lnTo>
                    <a:pt x="386" y="204"/>
                  </a:lnTo>
                  <a:lnTo>
                    <a:pt x="406" y="206"/>
                  </a:lnTo>
                  <a:lnTo>
                    <a:pt x="424" y="208"/>
                  </a:lnTo>
                  <a:lnTo>
                    <a:pt x="442" y="212"/>
                  </a:lnTo>
                  <a:lnTo>
                    <a:pt x="458" y="218"/>
                  </a:lnTo>
                  <a:lnTo>
                    <a:pt x="474" y="226"/>
                  </a:lnTo>
                  <a:lnTo>
                    <a:pt x="488" y="236"/>
                  </a:lnTo>
                  <a:lnTo>
                    <a:pt x="502" y="246"/>
                  </a:lnTo>
                  <a:lnTo>
                    <a:pt x="516" y="258"/>
                  </a:lnTo>
                  <a:lnTo>
                    <a:pt x="528" y="270"/>
                  </a:lnTo>
                  <a:lnTo>
                    <a:pt x="538" y="284"/>
                  </a:lnTo>
                  <a:lnTo>
                    <a:pt x="548" y="300"/>
                  </a:lnTo>
                  <a:lnTo>
                    <a:pt x="554" y="316"/>
                  </a:lnTo>
                  <a:lnTo>
                    <a:pt x="562" y="332"/>
                  </a:lnTo>
                  <a:lnTo>
                    <a:pt x="566" y="350"/>
                  </a:lnTo>
                  <a:lnTo>
                    <a:pt x="568" y="368"/>
                  </a:lnTo>
                  <a:lnTo>
                    <a:pt x="570" y="386"/>
                  </a:lnTo>
                  <a:lnTo>
                    <a:pt x="570" y="386"/>
                  </a:lnTo>
                  <a:lnTo>
                    <a:pt x="568" y="406"/>
                  </a:lnTo>
                  <a:lnTo>
                    <a:pt x="566" y="424"/>
                  </a:lnTo>
                  <a:lnTo>
                    <a:pt x="562" y="440"/>
                  </a:lnTo>
                  <a:lnTo>
                    <a:pt x="554" y="458"/>
                  </a:lnTo>
                  <a:lnTo>
                    <a:pt x="548" y="474"/>
                  </a:lnTo>
                  <a:lnTo>
                    <a:pt x="538" y="488"/>
                  </a:lnTo>
                  <a:lnTo>
                    <a:pt x="528" y="502"/>
                  </a:lnTo>
                  <a:lnTo>
                    <a:pt x="516" y="516"/>
                  </a:lnTo>
                  <a:lnTo>
                    <a:pt x="502" y="528"/>
                  </a:lnTo>
                  <a:lnTo>
                    <a:pt x="488" y="538"/>
                  </a:lnTo>
                  <a:lnTo>
                    <a:pt x="474" y="546"/>
                  </a:lnTo>
                  <a:lnTo>
                    <a:pt x="458" y="554"/>
                  </a:lnTo>
                  <a:lnTo>
                    <a:pt x="442" y="560"/>
                  </a:lnTo>
                  <a:lnTo>
                    <a:pt x="424" y="566"/>
                  </a:lnTo>
                  <a:lnTo>
                    <a:pt x="406" y="568"/>
                  </a:lnTo>
                  <a:lnTo>
                    <a:pt x="386" y="570"/>
                  </a:lnTo>
                  <a:lnTo>
                    <a:pt x="386" y="570"/>
                  </a:lnTo>
                  <a:lnTo>
                    <a:pt x="368" y="568"/>
                  </a:lnTo>
                  <a:lnTo>
                    <a:pt x="350" y="566"/>
                  </a:lnTo>
                  <a:lnTo>
                    <a:pt x="332" y="560"/>
                  </a:lnTo>
                  <a:lnTo>
                    <a:pt x="316" y="554"/>
                  </a:lnTo>
                  <a:lnTo>
                    <a:pt x="300" y="546"/>
                  </a:lnTo>
                  <a:lnTo>
                    <a:pt x="286" y="538"/>
                  </a:lnTo>
                  <a:lnTo>
                    <a:pt x="272" y="528"/>
                  </a:lnTo>
                  <a:lnTo>
                    <a:pt x="258" y="516"/>
                  </a:lnTo>
                  <a:lnTo>
                    <a:pt x="246" y="502"/>
                  </a:lnTo>
                  <a:lnTo>
                    <a:pt x="236" y="488"/>
                  </a:lnTo>
                  <a:lnTo>
                    <a:pt x="226" y="474"/>
                  </a:lnTo>
                  <a:lnTo>
                    <a:pt x="220" y="458"/>
                  </a:lnTo>
                  <a:lnTo>
                    <a:pt x="212" y="440"/>
                  </a:lnTo>
                  <a:lnTo>
                    <a:pt x="208" y="424"/>
                  </a:lnTo>
                  <a:lnTo>
                    <a:pt x="206" y="406"/>
                  </a:lnTo>
                  <a:lnTo>
                    <a:pt x="204" y="386"/>
                  </a:lnTo>
                  <a:lnTo>
                    <a:pt x="204" y="386"/>
                  </a:lnTo>
                  <a:lnTo>
                    <a:pt x="206" y="368"/>
                  </a:lnTo>
                  <a:lnTo>
                    <a:pt x="208" y="350"/>
                  </a:lnTo>
                  <a:lnTo>
                    <a:pt x="212" y="332"/>
                  </a:lnTo>
                  <a:lnTo>
                    <a:pt x="220" y="316"/>
                  </a:lnTo>
                  <a:lnTo>
                    <a:pt x="226" y="300"/>
                  </a:lnTo>
                  <a:lnTo>
                    <a:pt x="236" y="284"/>
                  </a:lnTo>
                  <a:lnTo>
                    <a:pt x="246" y="270"/>
                  </a:lnTo>
                  <a:lnTo>
                    <a:pt x="258" y="258"/>
                  </a:lnTo>
                  <a:lnTo>
                    <a:pt x="272" y="246"/>
                  </a:lnTo>
                  <a:lnTo>
                    <a:pt x="286" y="236"/>
                  </a:lnTo>
                  <a:lnTo>
                    <a:pt x="300" y="226"/>
                  </a:lnTo>
                  <a:lnTo>
                    <a:pt x="316" y="218"/>
                  </a:lnTo>
                  <a:lnTo>
                    <a:pt x="332" y="212"/>
                  </a:lnTo>
                  <a:lnTo>
                    <a:pt x="350" y="208"/>
                  </a:lnTo>
                  <a:lnTo>
                    <a:pt x="368" y="206"/>
                  </a:lnTo>
                  <a:lnTo>
                    <a:pt x="386" y="204"/>
                  </a:lnTo>
                  <a:lnTo>
                    <a:pt x="386"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7" name="Freeform 51">
              <a:extLst>
                <a:ext uri="{FF2B5EF4-FFF2-40B4-BE49-F238E27FC236}">
                  <a16:creationId xmlns:a16="http://schemas.microsoft.com/office/drawing/2014/main" xmlns="" id="{46E4A054-0322-4854-AB2E-928CA5E9560B}"/>
                </a:ext>
              </a:extLst>
            </p:cNvPr>
            <p:cNvSpPr>
              <a:spLocks noEditPoints="1"/>
            </p:cNvSpPr>
            <p:nvPr/>
          </p:nvSpPr>
          <p:spPr bwMode="auto">
            <a:xfrm>
              <a:off x="5305425" y="4021138"/>
              <a:ext cx="1577975" cy="2138363"/>
            </a:xfrm>
            <a:custGeom>
              <a:avLst/>
              <a:gdLst>
                <a:gd name="T0" fmla="*/ 864 w 994"/>
                <a:gd name="T1" fmla="*/ 174 h 1347"/>
                <a:gd name="T2" fmla="*/ 848 w 994"/>
                <a:gd name="T3" fmla="*/ 132 h 1347"/>
                <a:gd name="T4" fmla="*/ 822 w 994"/>
                <a:gd name="T5" fmla="*/ 96 h 1347"/>
                <a:gd name="T6" fmla="*/ 800 w 994"/>
                <a:gd name="T7" fmla="*/ 80 h 1347"/>
                <a:gd name="T8" fmla="*/ 762 w 994"/>
                <a:gd name="T9" fmla="*/ 56 h 1347"/>
                <a:gd name="T10" fmla="*/ 702 w 994"/>
                <a:gd name="T11" fmla="*/ 30 h 1347"/>
                <a:gd name="T12" fmla="*/ 620 w 994"/>
                <a:gd name="T13" fmla="*/ 10 h 1347"/>
                <a:gd name="T14" fmla="*/ 598 w 994"/>
                <a:gd name="T15" fmla="*/ 6 h 1347"/>
                <a:gd name="T16" fmla="*/ 530 w 994"/>
                <a:gd name="T17" fmla="*/ 0 h 1347"/>
                <a:gd name="T18" fmla="*/ 496 w 994"/>
                <a:gd name="T19" fmla="*/ 0 h 1347"/>
                <a:gd name="T20" fmla="*/ 430 w 994"/>
                <a:gd name="T21" fmla="*/ 4 h 1347"/>
                <a:gd name="T22" fmla="*/ 374 w 994"/>
                <a:gd name="T23" fmla="*/ 10 h 1347"/>
                <a:gd name="T24" fmla="*/ 332 w 994"/>
                <a:gd name="T25" fmla="*/ 20 h 1347"/>
                <a:gd name="T26" fmla="*/ 260 w 994"/>
                <a:gd name="T27" fmla="*/ 42 h 1347"/>
                <a:gd name="T28" fmla="*/ 212 w 994"/>
                <a:gd name="T29" fmla="*/ 68 h 1347"/>
                <a:gd name="T30" fmla="*/ 172 w 994"/>
                <a:gd name="T31" fmla="*/ 98 h 1347"/>
                <a:gd name="T32" fmla="*/ 158 w 994"/>
                <a:gd name="T33" fmla="*/ 114 h 1347"/>
                <a:gd name="T34" fmla="*/ 140 w 994"/>
                <a:gd name="T35" fmla="*/ 148 h 1347"/>
                <a:gd name="T36" fmla="*/ 4 w 994"/>
                <a:gd name="T37" fmla="*/ 619 h 1347"/>
                <a:gd name="T38" fmla="*/ 0 w 994"/>
                <a:gd name="T39" fmla="*/ 635 h 1347"/>
                <a:gd name="T40" fmla="*/ 2 w 994"/>
                <a:gd name="T41" fmla="*/ 671 h 1347"/>
                <a:gd name="T42" fmla="*/ 10 w 994"/>
                <a:gd name="T43" fmla="*/ 705 h 1347"/>
                <a:gd name="T44" fmla="*/ 26 w 994"/>
                <a:gd name="T45" fmla="*/ 735 h 1347"/>
                <a:gd name="T46" fmla="*/ 38 w 994"/>
                <a:gd name="T47" fmla="*/ 749 h 1347"/>
                <a:gd name="T48" fmla="*/ 70 w 994"/>
                <a:gd name="T49" fmla="*/ 777 h 1347"/>
                <a:gd name="T50" fmla="*/ 98 w 994"/>
                <a:gd name="T51" fmla="*/ 793 h 1347"/>
                <a:gd name="T52" fmla="*/ 134 w 994"/>
                <a:gd name="T53" fmla="*/ 807 h 1347"/>
                <a:gd name="T54" fmla="*/ 182 w 994"/>
                <a:gd name="T55" fmla="*/ 1235 h 1347"/>
                <a:gd name="T56" fmla="*/ 190 w 994"/>
                <a:gd name="T57" fmla="*/ 1259 h 1347"/>
                <a:gd name="T58" fmla="*/ 216 w 994"/>
                <a:gd name="T59" fmla="*/ 1299 h 1347"/>
                <a:gd name="T60" fmla="*/ 254 w 994"/>
                <a:gd name="T61" fmla="*/ 1329 h 1347"/>
                <a:gd name="T62" fmla="*/ 300 w 994"/>
                <a:gd name="T63" fmla="*/ 1345 h 1347"/>
                <a:gd name="T64" fmla="*/ 670 w 994"/>
                <a:gd name="T65" fmla="*/ 1347 h 1347"/>
                <a:gd name="T66" fmla="*/ 696 w 994"/>
                <a:gd name="T67" fmla="*/ 1345 h 1347"/>
                <a:gd name="T68" fmla="*/ 742 w 994"/>
                <a:gd name="T69" fmla="*/ 1329 h 1347"/>
                <a:gd name="T70" fmla="*/ 780 w 994"/>
                <a:gd name="T71" fmla="*/ 1299 h 1347"/>
                <a:gd name="T72" fmla="*/ 806 w 994"/>
                <a:gd name="T73" fmla="*/ 1257 h 1347"/>
                <a:gd name="T74" fmla="*/ 862 w 994"/>
                <a:gd name="T75" fmla="*/ 807 h 1347"/>
                <a:gd name="T76" fmla="*/ 892 w 994"/>
                <a:gd name="T77" fmla="*/ 797 h 1347"/>
                <a:gd name="T78" fmla="*/ 940 w 994"/>
                <a:gd name="T79" fmla="*/ 765 h 1347"/>
                <a:gd name="T80" fmla="*/ 958 w 994"/>
                <a:gd name="T81" fmla="*/ 749 h 1347"/>
                <a:gd name="T82" fmla="*/ 978 w 994"/>
                <a:gd name="T83" fmla="*/ 721 h 1347"/>
                <a:gd name="T84" fmla="*/ 990 w 994"/>
                <a:gd name="T85" fmla="*/ 687 h 1347"/>
                <a:gd name="T86" fmla="*/ 994 w 994"/>
                <a:gd name="T87" fmla="*/ 651 h 1347"/>
                <a:gd name="T88" fmla="*/ 990 w 994"/>
                <a:gd name="T89" fmla="*/ 613 h 1347"/>
                <a:gd name="T90" fmla="*/ 672 w 994"/>
                <a:gd name="T91" fmla="*/ 575 h 1347"/>
                <a:gd name="T92" fmla="*/ 388 w 994"/>
                <a:gd name="T93" fmla="*/ 1133 h 1347"/>
                <a:gd name="T94" fmla="*/ 314 w 994"/>
                <a:gd name="T95" fmla="*/ 577 h 1347"/>
                <a:gd name="T96" fmla="*/ 334 w 994"/>
                <a:gd name="T97" fmla="*/ 246 h 1347"/>
                <a:gd name="T98" fmla="*/ 346 w 994"/>
                <a:gd name="T99" fmla="*/ 240 h 1347"/>
                <a:gd name="T100" fmla="*/ 386 w 994"/>
                <a:gd name="T101" fmla="*/ 228 h 1347"/>
                <a:gd name="T102" fmla="*/ 420 w 994"/>
                <a:gd name="T103" fmla="*/ 220 h 1347"/>
                <a:gd name="T104" fmla="*/ 448 w 994"/>
                <a:gd name="T105" fmla="*/ 218 h 1347"/>
                <a:gd name="T106" fmla="*/ 496 w 994"/>
                <a:gd name="T107" fmla="*/ 216 h 1347"/>
                <a:gd name="T108" fmla="*/ 568 w 994"/>
                <a:gd name="T109" fmla="*/ 220 h 1347"/>
                <a:gd name="T110" fmla="*/ 584 w 994"/>
                <a:gd name="T111" fmla="*/ 222 h 1347"/>
                <a:gd name="T112" fmla="*/ 632 w 994"/>
                <a:gd name="T113" fmla="*/ 234 h 1347"/>
                <a:gd name="T114" fmla="*/ 660 w 994"/>
                <a:gd name="T115" fmla="*/ 246 h 1347"/>
                <a:gd name="T116" fmla="*/ 672 w 994"/>
                <a:gd name="T117" fmla="*/ 575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4" h="1347">
                  <a:moveTo>
                    <a:pt x="864" y="174"/>
                  </a:moveTo>
                  <a:lnTo>
                    <a:pt x="864" y="174"/>
                  </a:lnTo>
                  <a:lnTo>
                    <a:pt x="858" y="152"/>
                  </a:lnTo>
                  <a:lnTo>
                    <a:pt x="848" y="132"/>
                  </a:lnTo>
                  <a:lnTo>
                    <a:pt x="836" y="114"/>
                  </a:lnTo>
                  <a:lnTo>
                    <a:pt x="822" y="96"/>
                  </a:lnTo>
                  <a:lnTo>
                    <a:pt x="822" y="96"/>
                  </a:lnTo>
                  <a:lnTo>
                    <a:pt x="800" y="80"/>
                  </a:lnTo>
                  <a:lnTo>
                    <a:pt x="784" y="68"/>
                  </a:lnTo>
                  <a:lnTo>
                    <a:pt x="762" y="56"/>
                  </a:lnTo>
                  <a:lnTo>
                    <a:pt x="734" y="42"/>
                  </a:lnTo>
                  <a:lnTo>
                    <a:pt x="702" y="30"/>
                  </a:lnTo>
                  <a:lnTo>
                    <a:pt x="664" y="20"/>
                  </a:lnTo>
                  <a:lnTo>
                    <a:pt x="620" y="10"/>
                  </a:lnTo>
                  <a:lnTo>
                    <a:pt x="598" y="6"/>
                  </a:lnTo>
                  <a:lnTo>
                    <a:pt x="598" y="6"/>
                  </a:lnTo>
                  <a:lnTo>
                    <a:pt x="564" y="4"/>
                  </a:lnTo>
                  <a:lnTo>
                    <a:pt x="530" y="0"/>
                  </a:lnTo>
                  <a:lnTo>
                    <a:pt x="496" y="0"/>
                  </a:lnTo>
                  <a:lnTo>
                    <a:pt x="496" y="0"/>
                  </a:lnTo>
                  <a:lnTo>
                    <a:pt x="464" y="0"/>
                  </a:lnTo>
                  <a:lnTo>
                    <a:pt x="430" y="4"/>
                  </a:lnTo>
                  <a:lnTo>
                    <a:pt x="390" y="8"/>
                  </a:lnTo>
                  <a:lnTo>
                    <a:pt x="374" y="10"/>
                  </a:lnTo>
                  <a:lnTo>
                    <a:pt x="374" y="10"/>
                  </a:lnTo>
                  <a:lnTo>
                    <a:pt x="332" y="20"/>
                  </a:lnTo>
                  <a:lnTo>
                    <a:pt x="294" y="30"/>
                  </a:lnTo>
                  <a:lnTo>
                    <a:pt x="260" y="42"/>
                  </a:lnTo>
                  <a:lnTo>
                    <a:pt x="234" y="56"/>
                  </a:lnTo>
                  <a:lnTo>
                    <a:pt x="212" y="68"/>
                  </a:lnTo>
                  <a:lnTo>
                    <a:pt x="194" y="80"/>
                  </a:lnTo>
                  <a:lnTo>
                    <a:pt x="172" y="98"/>
                  </a:lnTo>
                  <a:lnTo>
                    <a:pt x="172" y="98"/>
                  </a:lnTo>
                  <a:lnTo>
                    <a:pt x="158" y="114"/>
                  </a:lnTo>
                  <a:lnTo>
                    <a:pt x="148" y="130"/>
                  </a:lnTo>
                  <a:lnTo>
                    <a:pt x="140" y="148"/>
                  </a:lnTo>
                  <a:lnTo>
                    <a:pt x="134" y="164"/>
                  </a:lnTo>
                  <a:lnTo>
                    <a:pt x="4" y="619"/>
                  </a:lnTo>
                  <a:lnTo>
                    <a:pt x="4" y="619"/>
                  </a:lnTo>
                  <a:lnTo>
                    <a:pt x="0" y="635"/>
                  </a:lnTo>
                  <a:lnTo>
                    <a:pt x="0" y="653"/>
                  </a:lnTo>
                  <a:lnTo>
                    <a:pt x="2" y="671"/>
                  </a:lnTo>
                  <a:lnTo>
                    <a:pt x="4" y="687"/>
                  </a:lnTo>
                  <a:lnTo>
                    <a:pt x="10" y="705"/>
                  </a:lnTo>
                  <a:lnTo>
                    <a:pt x="18" y="719"/>
                  </a:lnTo>
                  <a:lnTo>
                    <a:pt x="26" y="735"/>
                  </a:lnTo>
                  <a:lnTo>
                    <a:pt x="38" y="749"/>
                  </a:lnTo>
                  <a:lnTo>
                    <a:pt x="38" y="749"/>
                  </a:lnTo>
                  <a:lnTo>
                    <a:pt x="50" y="761"/>
                  </a:lnTo>
                  <a:lnTo>
                    <a:pt x="70" y="777"/>
                  </a:lnTo>
                  <a:lnTo>
                    <a:pt x="84" y="785"/>
                  </a:lnTo>
                  <a:lnTo>
                    <a:pt x="98" y="793"/>
                  </a:lnTo>
                  <a:lnTo>
                    <a:pt x="116" y="801"/>
                  </a:lnTo>
                  <a:lnTo>
                    <a:pt x="134" y="807"/>
                  </a:lnTo>
                  <a:lnTo>
                    <a:pt x="180" y="1221"/>
                  </a:lnTo>
                  <a:lnTo>
                    <a:pt x="182" y="1235"/>
                  </a:lnTo>
                  <a:lnTo>
                    <a:pt x="182" y="1235"/>
                  </a:lnTo>
                  <a:lnTo>
                    <a:pt x="190" y="1259"/>
                  </a:lnTo>
                  <a:lnTo>
                    <a:pt x="202" y="1281"/>
                  </a:lnTo>
                  <a:lnTo>
                    <a:pt x="216" y="1299"/>
                  </a:lnTo>
                  <a:lnTo>
                    <a:pt x="234" y="1315"/>
                  </a:lnTo>
                  <a:lnTo>
                    <a:pt x="254" y="1329"/>
                  </a:lnTo>
                  <a:lnTo>
                    <a:pt x="276" y="1339"/>
                  </a:lnTo>
                  <a:lnTo>
                    <a:pt x="300" y="1345"/>
                  </a:lnTo>
                  <a:lnTo>
                    <a:pt x="326" y="1347"/>
                  </a:lnTo>
                  <a:lnTo>
                    <a:pt x="670" y="1347"/>
                  </a:lnTo>
                  <a:lnTo>
                    <a:pt x="670" y="1347"/>
                  </a:lnTo>
                  <a:lnTo>
                    <a:pt x="696" y="1345"/>
                  </a:lnTo>
                  <a:lnTo>
                    <a:pt x="720" y="1339"/>
                  </a:lnTo>
                  <a:lnTo>
                    <a:pt x="742" y="1329"/>
                  </a:lnTo>
                  <a:lnTo>
                    <a:pt x="762" y="1315"/>
                  </a:lnTo>
                  <a:lnTo>
                    <a:pt x="780" y="1299"/>
                  </a:lnTo>
                  <a:lnTo>
                    <a:pt x="794" y="1279"/>
                  </a:lnTo>
                  <a:lnTo>
                    <a:pt x="806" y="1257"/>
                  </a:lnTo>
                  <a:lnTo>
                    <a:pt x="812" y="1233"/>
                  </a:lnTo>
                  <a:lnTo>
                    <a:pt x="862" y="807"/>
                  </a:lnTo>
                  <a:lnTo>
                    <a:pt x="862" y="807"/>
                  </a:lnTo>
                  <a:lnTo>
                    <a:pt x="892" y="797"/>
                  </a:lnTo>
                  <a:lnTo>
                    <a:pt x="918" y="781"/>
                  </a:lnTo>
                  <a:lnTo>
                    <a:pt x="940" y="765"/>
                  </a:lnTo>
                  <a:lnTo>
                    <a:pt x="958" y="749"/>
                  </a:lnTo>
                  <a:lnTo>
                    <a:pt x="958" y="749"/>
                  </a:lnTo>
                  <a:lnTo>
                    <a:pt x="968" y="735"/>
                  </a:lnTo>
                  <a:lnTo>
                    <a:pt x="978" y="721"/>
                  </a:lnTo>
                  <a:lnTo>
                    <a:pt x="984" y="705"/>
                  </a:lnTo>
                  <a:lnTo>
                    <a:pt x="990" y="687"/>
                  </a:lnTo>
                  <a:lnTo>
                    <a:pt x="994" y="669"/>
                  </a:lnTo>
                  <a:lnTo>
                    <a:pt x="994" y="651"/>
                  </a:lnTo>
                  <a:lnTo>
                    <a:pt x="994" y="633"/>
                  </a:lnTo>
                  <a:lnTo>
                    <a:pt x="990" y="613"/>
                  </a:lnTo>
                  <a:lnTo>
                    <a:pt x="864" y="174"/>
                  </a:lnTo>
                  <a:close/>
                  <a:moveTo>
                    <a:pt x="672" y="575"/>
                  </a:moveTo>
                  <a:lnTo>
                    <a:pt x="608" y="1133"/>
                  </a:lnTo>
                  <a:lnTo>
                    <a:pt x="388" y="1133"/>
                  </a:lnTo>
                  <a:lnTo>
                    <a:pt x="338" y="693"/>
                  </a:lnTo>
                  <a:lnTo>
                    <a:pt x="314" y="577"/>
                  </a:lnTo>
                  <a:lnTo>
                    <a:pt x="234" y="595"/>
                  </a:lnTo>
                  <a:lnTo>
                    <a:pt x="334" y="246"/>
                  </a:lnTo>
                  <a:lnTo>
                    <a:pt x="334" y="246"/>
                  </a:lnTo>
                  <a:lnTo>
                    <a:pt x="346" y="240"/>
                  </a:lnTo>
                  <a:lnTo>
                    <a:pt x="364" y="234"/>
                  </a:lnTo>
                  <a:lnTo>
                    <a:pt x="386" y="228"/>
                  </a:lnTo>
                  <a:lnTo>
                    <a:pt x="412" y="222"/>
                  </a:lnTo>
                  <a:lnTo>
                    <a:pt x="420" y="220"/>
                  </a:lnTo>
                  <a:lnTo>
                    <a:pt x="420" y="220"/>
                  </a:lnTo>
                  <a:lnTo>
                    <a:pt x="448" y="218"/>
                  </a:lnTo>
                  <a:lnTo>
                    <a:pt x="496" y="216"/>
                  </a:lnTo>
                  <a:lnTo>
                    <a:pt x="496" y="216"/>
                  </a:lnTo>
                  <a:lnTo>
                    <a:pt x="546" y="218"/>
                  </a:lnTo>
                  <a:lnTo>
                    <a:pt x="568" y="220"/>
                  </a:lnTo>
                  <a:lnTo>
                    <a:pt x="584" y="222"/>
                  </a:lnTo>
                  <a:lnTo>
                    <a:pt x="584" y="222"/>
                  </a:lnTo>
                  <a:lnTo>
                    <a:pt x="610" y="228"/>
                  </a:lnTo>
                  <a:lnTo>
                    <a:pt x="632" y="234"/>
                  </a:lnTo>
                  <a:lnTo>
                    <a:pt x="648" y="240"/>
                  </a:lnTo>
                  <a:lnTo>
                    <a:pt x="660" y="246"/>
                  </a:lnTo>
                  <a:lnTo>
                    <a:pt x="762" y="595"/>
                  </a:lnTo>
                  <a:lnTo>
                    <a:pt x="672" y="5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8" name="Freeform 52">
              <a:extLst>
                <a:ext uri="{FF2B5EF4-FFF2-40B4-BE49-F238E27FC236}">
                  <a16:creationId xmlns:a16="http://schemas.microsoft.com/office/drawing/2014/main" xmlns="" id="{35A3450E-41B0-4748-8D3B-80FB810EA8DF}"/>
                </a:ext>
              </a:extLst>
            </p:cNvPr>
            <p:cNvSpPr>
              <a:spLocks noEditPoints="1"/>
            </p:cNvSpPr>
            <p:nvPr/>
          </p:nvSpPr>
          <p:spPr bwMode="auto">
            <a:xfrm>
              <a:off x="5511800" y="2719388"/>
              <a:ext cx="1168400" cy="1168400"/>
            </a:xfrm>
            <a:custGeom>
              <a:avLst/>
              <a:gdLst>
                <a:gd name="T0" fmla="*/ 406 w 736"/>
                <a:gd name="T1" fmla="*/ 734 h 736"/>
                <a:gd name="T2" fmla="*/ 510 w 736"/>
                <a:gd name="T3" fmla="*/ 708 h 736"/>
                <a:gd name="T4" fmla="*/ 602 w 736"/>
                <a:gd name="T5" fmla="*/ 652 h 736"/>
                <a:gd name="T6" fmla="*/ 672 w 736"/>
                <a:gd name="T7" fmla="*/ 574 h 736"/>
                <a:gd name="T8" fmla="*/ 720 w 736"/>
                <a:gd name="T9" fmla="*/ 478 h 736"/>
                <a:gd name="T10" fmla="*/ 736 w 736"/>
                <a:gd name="T11" fmla="*/ 368 h 736"/>
                <a:gd name="T12" fmla="*/ 728 w 736"/>
                <a:gd name="T13" fmla="*/ 294 h 736"/>
                <a:gd name="T14" fmla="*/ 692 w 736"/>
                <a:gd name="T15" fmla="*/ 194 h 736"/>
                <a:gd name="T16" fmla="*/ 628 w 736"/>
                <a:gd name="T17" fmla="*/ 108 h 736"/>
                <a:gd name="T18" fmla="*/ 542 w 736"/>
                <a:gd name="T19" fmla="*/ 46 h 736"/>
                <a:gd name="T20" fmla="*/ 442 w 736"/>
                <a:gd name="T21" fmla="*/ 8 h 736"/>
                <a:gd name="T22" fmla="*/ 368 w 736"/>
                <a:gd name="T23" fmla="*/ 0 h 736"/>
                <a:gd name="T24" fmla="*/ 258 w 736"/>
                <a:gd name="T25" fmla="*/ 18 h 736"/>
                <a:gd name="T26" fmla="*/ 162 w 736"/>
                <a:gd name="T27" fmla="*/ 64 h 736"/>
                <a:gd name="T28" fmla="*/ 84 w 736"/>
                <a:gd name="T29" fmla="*/ 134 h 736"/>
                <a:gd name="T30" fmla="*/ 28 w 736"/>
                <a:gd name="T31" fmla="*/ 226 h 736"/>
                <a:gd name="T32" fmla="*/ 2 w 736"/>
                <a:gd name="T33" fmla="*/ 332 h 736"/>
                <a:gd name="T34" fmla="*/ 2 w 736"/>
                <a:gd name="T35" fmla="*/ 406 h 736"/>
                <a:gd name="T36" fmla="*/ 28 w 736"/>
                <a:gd name="T37" fmla="*/ 512 h 736"/>
                <a:gd name="T38" fmla="*/ 84 w 736"/>
                <a:gd name="T39" fmla="*/ 602 h 736"/>
                <a:gd name="T40" fmla="*/ 162 w 736"/>
                <a:gd name="T41" fmla="*/ 674 h 736"/>
                <a:gd name="T42" fmla="*/ 258 w 736"/>
                <a:gd name="T43" fmla="*/ 720 h 736"/>
                <a:gd name="T44" fmla="*/ 368 w 736"/>
                <a:gd name="T45" fmla="*/ 736 h 736"/>
                <a:gd name="T46" fmla="*/ 368 w 736"/>
                <a:gd name="T47" fmla="*/ 206 h 736"/>
                <a:gd name="T48" fmla="*/ 416 w 736"/>
                <a:gd name="T49" fmla="*/ 212 h 736"/>
                <a:gd name="T50" fmla="*/ 460 w 736"/>
                <a:gd name="T51" fmla="*/ 234 h 736"/>
                <a:gd name="T52" fmla="*/ 494 w 736"/>
                <a:gd name="T53" fmla="*/ 264 h 736"/>
                <a:gd name="T54" fmla="*/ 518 w 736"/>
                <a:gd name="T55" fmla="*/ 306 h 736"/>
                <a:gd name="T56" fmla="*/ 530 w 736"/>
                <a:gd name="T57" fmla="*/ 352 h 736"/>
                <a:gd name="T58" fmla="*/ 530 w 736"/>
                <a:gd name="T59" fmla="*/ 386 h 736"/>
                <a:gd name="T60" fmla="*/ 518 w 736"/>
                <a:gd name="T61" fmla="*/ 432 h 736"/>
                <a:gd name="T62" fmla="*/ 494 w 736"/>
                <a:gd name="T63" fmla="*/ 472 h 736"/>
                <a:gd name="T64" fmla="*/ 460 w 736"/>
                <a:gd name="T65" fmla="*/ 504 h 736"/>
                <a:gd name="T66" fmla="*/ 416 w 736"/>
                <a:gd name="T67" fmla="*/ 526 h 736"/>
                <a:gd name="T68" fmla="*/ 368 w 736"/>
                <a:gd name="T69" fmla="*/ 532 h 736"/>
                <a:gd name="T70" fmla="*/ 334 w 736"/>
                <a:gd name="T71" fmla="*/ 530 h 736"/>
                <a:gd name="T72" fmla="*/ 290 w 736"/>
                <a:gd name="T73" fmla="*/ 512 h 736"/>
                <a:gd name="T74" fmla="*/ 252 w 736"/>
                <a:gd name="T75" fmla="*/ 484 h 736"/>
                <a:gd name="T76" fmla="*/ 224 w 736"/>
                <a:gd name="T77" fmla="*/ 446 h 736"/>
                <a:gd name="T78" fmla="*/ 208 w 736"/>
                <a:gd name="T79" fmla="*/ 402 h 736"/>
                <a:gd name="T80" fmla="*/ 204 w 736"/>
                <a:gd name="T81" fmla="*/ 368 h 736"/>
                <a:gd name="T82" fmla="*/ 212 w 736"/>
                <a:gd name="T83" fmla="*/ 320 h 736"/>
                <a:gd name="T84" fmla="*/ 232 w 736"/>
                <a:gd name="T85" fmla="*/ 278 h 736"/>
                <a:gd name="T86" fmla="*/ 264 w 736"/>
                <a:gd name="T87" fmla="*/ 242 h 736"/>
                <a:gd name="T88" fmla="*/ 304 w 736"/>
                <a:gd name="T89" fmla="*/ 218 h 736"/>
                <a:gd name="T90" fmla="*/ 352 w 736"/>
                <a:gd name="T91" fmla="*/ 206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6" h="736">
                  <a:moveTo>
                    <a:pt x="368" y="736"/>
                  </a:moveTo>
                  <a:lnTo>
                    <a:pt x="368" y="736"/>
                  </a:lnTo>
                  <a:lnTo>
                    <a:pt x="406" y="734"/>
                  </a:lnTo>
                  <a:lnTo>
                    <a:pt x="442" y="730"/>
                  </a:lnTo>
                  <a:lnTo>
                    <a:pt x="478" y="720"/>
                  </a:lnTo>
                  <a:lnTo>
                    <a:pt x="510" y="708"/>
                  </a:lnTo>
                  <a:lnTo>
                    <a:pt x="542" y="692"/>
                  </a:lnTo>
                  <a:lnTo>
                    <a:pt x="574" y="674"/>
                  </a:lnTo>
                  <a:lnTo>
                    <a:pt x="602" y="652"/>
                  </a:lnTo>
                  <a:lnTo>
                    <a:pt x="628" y="628"/>
                  </a:lnTo>
                  <a:lnTo>
                    <a:pt x="652" y="602"/>
                  </a:lnTo>
                  <a:lnTo>
                    <a:pt x="672" y="574"/>
                  </a:lnTo>
                  <a:lnTo>
                    <a:pt x="692" y="544"/>
                  </a:lnTo>
                  <a:lnTo>
                    <a:pt x="706" y="512"/>
                  </a:lnTo>
                  <a:lnTo>
                    <a:pt x="720" y="478"/>
                  </a:lnTo>
                  <a:lnTo>
                    <a:pt x="728" y="442"/>
                  </a:lnTo>
                  <a:lnTo>
                    <a:pt x="734" y="406"/>
                  </a:lnTo>
                  <a:lnTo>
                    <a:pt x="736" y="368"/>
                  </a:lnTo>
                  <a:lnTo>
                    <a:pt x="736" y="368"/>
                  </a:lnTo>
                  <a:lnTo>
                    <a:pt x="734" y="332"/>
                  </a:lnTo>
                  <a:lnTo>
                    <a:pt x="728" y="294"/>
                  </a:lnTo>
                  <a:lnTo>
                    <a:pt x="720" y="260"/>
                  </a:lnTo>
                  <a:lnTo>
                    <a:pt x="706" y="226"/>
                  </a:lnTo>
                  <a:lnTo>
                    <a:pt x="692" y="194"/>
                  </a:lnTo>
                  <a:lnTo>
                    <a:pt x="672" y="164"/>
                  </a:lnTo>
                  <a:lnTo>
                    <a:pt x="652" y="134"/>
                  </a:lnTo>
                  <a:lnTo>
                    <a:pt x="628" y="108"/>
                  </a:lnTo>
                  <a:lnTo>
                    <a:pt x="602" y="86"/>
                  </a:lnTo>
                  <a:lnTo>
                    <a:pt x="574" y="64"/>
                  </a:lnTo>
                  <a:lnTo>
                    <a:pt x="542" y="46"/>
                  </a:lnTo>
                  <a:lnTo>
                    <a:pt x="510" y="30"/>
                  </a:lnTo>
                  <a:lnTo>
                    <a:pt x="478" y="18"/>
                  </a:lnTo>
                  <a:lnTo>
                    <a:pt x="442" y="8"/>
                  </a:lnTo>
                  <a:lnTo>
                    <a:pt x="406" y="2"/>
                  </a:lnTo>
                  <a:lnTo>
                    <a:pt x="368" y="0"/>
                  </a:lnTo>
                  <a:lnTo>
                    <a:pt x="368" y="0"/>
                  </a:lnTo>
                  <a:lnTo>
                    <a:pt x="330" y="2"/>
                  </a:lnTo>
                  <a:lnTo>
                    <a:pt x="294" y="8"/>
                  </a:lnTo>
                  <a:lnTo>
                    <a:pt x="258" y="18"/>
                  </a:lnTo>
                  <a:lnTo>
                    <a:pt x="224" y="30"/>
                  </a:lnTo>
                  <a:lnTo>
                    <a:pt x="192" y="46"/>
                  </a:lnTo>
                  <a:lnTo>
                    <a:pt x="162" y="64"/>
                  </a:lnTo>
                  <a:lnTo>
                    <a:pt x="134" y="86"/>
                  </a:lnTo>
                  <a:lnTo>
                    <a:pt x="108" y="108"/>
                  </a:lnTo>
                  <a:lnTo>
                    <a:pt x="84" y="134"/>
                  </a:lnTo>
                  <a:lnTo>
                    <a:pt x="62" y="164"/>
                  </a:lnTo>
                  <a:lnTo>
                    <a:pt x="44" y="194"/>
                  </a:lnTo>
                  <a:lnTo>
                    <a:pt x="28" y="226"/>
                  </a:lnTo>
                  <a:lnTo>
                    <a:pt x="16" y="260"/>
                  </a:lnTo>
                  <a:lnTo>
                    <a:pt x="8" y="294"/>
                  </a:lnTo>
                  <a:lnTo>
                    <a:pt x="2" y="332"/>
                  </a:lnTo>
                  <a:lnTo>
                    <a:pt x="0" y="368"/>
                  </a:lnTo>
                  <a:lnTo>
                    <a:pt x="0" y="368"/>
                  </a:lnTo>
                  <a:lnTo>
                    <a:pt x="2" y="406"/>
                  </a:lnTo>
                  <a:lnTo>
                    <a:pt x="8" y="442"/>
                  </a:lnTo>
                  <a:lnTo>
                    <a:pt x="16" y="478"/>
                  </a:lnTo>
                  <a:lnTo>
                    <a:pt x="28" y="512"/>
                  </a:lnTo>
                  <a:lnTo>
                    <a:pt x="44" y="544"/>
                  </a:lnTo>
                  <a:lnTo>
                    <a:pt x="62" y="574"/>
                  </a:lnTo>
                  <a:lnTo>
                    <a:pt x="84" y="602"/>
                  </a:lnTo>
                  <a:lnTo>
                    <a:pt x="108" y="628"/>
                  </a:lnTo>
                  <a:lnTo>
                    <a:pt x="134" y="652"/>
                  </a:lnTo>
                  <a:lnTo>
                    <a:pt x="162" y="674"/>
                  </a:lnTo>
                  <a:lnTo>
                    <a:pt x="192" y="692"/>
                  </a:lnTo>
                  <a:lnTo>
                    <a:pt x="224" y="708"/>
                  </a:lnTo>
                  <a:lnTo>
                    <a:pt x="258" y="720"/>
                  </a:lnTo>
                  <a:lnTo>
                    <a:pt x="294" y="730"/>
                  </a:lnTo>
                  <a:lnTo>
                    <a:pt x="330" y="734"/>
                  </a:lnTo>
                  <a:lnTo>
                    <a:pt x="368" y="736"/>
                  </a:lnTo>
                  <a:lnTo>
                    <a:pt x="368" y="736"/>
                  </a:lnTo>
                  <a:close/>
                  <a:moveTo>
                    <a:pt x="368" y="206"/>
                  </a:moveTo>
                  <a:lnTo>
                    <a:pt x="368" y="206"/>
                  </a:lnTo>
                  <a:lnTo>
                    <a:pt x="384" y="206"/>
                  </a:lnTo>
                  <a:lnTo>
                    <a:pt x="400" y="208"/>
                  </a:lnTo>
                  <a:lnTo>
                    <a:pt x="416" y="212"/>
                  </a:lnTo>
                  <a:lnTo>
                    <a:pt x="432" y="218"/>
                  </a:lnTo>
                  <a:lnTo>
                    <a:pt x="446" y="226"/>
                  </a:lnTo>
                  <a:lnTo>
                    <a:pt x="460" y="234"/>
                  </a:lnTo>
                  <a:lnTo>
                    <a:pt x="472" y="242"/>
                  </a:lnTo>
                  <a:lnTo>
                    <a:pt x="484" y="254"/>
                  </a:lnTo>
                  <a:lnTo>
                    <a:pt x="494" y="264"/>
                  </a:lnTo>
                  <a:lnTo>
                    <a:pt x="504" y="278"/>
                  </a:lnTo>
                  <a:lnTo>
                    <a:pt x="512" y="292"/>
                  </a:lnTo>
                  <a:lnTo>
                    <a:pt x="518" y="306"/>
                  </a:lnTo>
                  <a:lnTo>
                    <a:pt x="524" y="320"/>
                  </a:lnTo>
                  <a:lnTo>
                    <a:pt x="528" y="336"/>
                  </a:lnTo>
                  <a:lnTo>
                    <a:pt x="530" y="352"/>
                  </a:lnTo>
                  <a:lnTo>
                    <a:pt x="532" y="368"/>
                  </a:lnTo>
                  <a:lnTo>
                    <a:pt x="532" y="368"/>
                  </a:lnTo>
                  <a:lnTo>
                    <a:pt x="530" y="386"/>
                  </a:lnTo>
                  <a:lnTo>
                    <a:pt x="528" y="402"/>
                  </a:lnTo>
                  <a:lnTo>
                    <a:pt x="524" y="418"/>
                  </a:lnTo>
                  <a:lnTo>
                    <a:pt x="518" y="432"/>
                  </a:lnTo>
                  <a:lnTo>
                    <a:pt x="512" y="446"/>
                  </a:lnTo>
                  <a:lnTo>
                    <a:pt x="504" y="460"/>
                  </a:lnTo>
                  <a:lnTo>
                    <a:pt x="494" y="472"/>
                  </a:lnTo>
                  <a:lnTo>
                    <a:pt x="484" y="484"/>
                  </a:lnTo>
                  <a:lnTo>
                    <a:pt x="472" y="496"/>
                  </a:lnTo>
                  <a:lnTo>
                    <a:pt x="460" y="504"/>
                  </a:lnTo>
                  <a:lnTo>
                    <a:pt x="446" y="512"/>
                  </a:lnTo>
                  <a:lnTo>
                    <a:pt x="432" y="520"/>
                  </a:lnTo>
                  <a:lnTo>
                    <a:pt x="416" y="526"/>
                  </a:lnTo>
                  <a:lnTo>
                    <a:pt x="400" y="530"/>
                  </a:lnTo>
                  <a:lnTo>
                    <a:pt x="384" y="532"/>
                  </a:lnTo>
                  <a:lnTo>
                    <a:pt x="368" y="532"/>
                  </a:lnTo>
                  <a:lnTo>
                    <a:pt x="368" y="532"/>
                  </a:lnTo>
                  <a:lnTo>
                    <a:pt x="352" y="532"/>
                  </a:lnTo>
                  <a:lnTo>
                    <a:pt x="334" y="530"/>
                  </a:lnTo>
                  <a:lnTo>
                    <a:pt x="320" y="526"/>
                  </a:lnTo>
                  <a:lnTo>
                    <a:pt x="304" y="520"/>
                  </a:lnTo>
                  <a:lnTo>
                    <a:pt x="290" y="512"/>
                  </a:lnTo>
                  <a:lnTo>
                    <a:pt x="276" y="504"/>
                  </a:lnTo>
                  <a:lnTo>
                    <a:pt x="264" y="496"/>
                  </a:lnTo>
                  <a:lnTo>
                    <a:pt x="252" y="484"/>
                  </a:lnTo>
                  <a:lnTo>
                    <a:pt x="242" y="472"/>
                  </a:lnTo>
                  <a:lnTo>
                    <a:pt x="232" y="460"/>
                  </a:lnTo>
                  <a:lnTo>
                    <a:pt x="224" y="446"/>
                  </a:lnTo>
                  <a:lnTo>
                    <a:pt x="218" y="432"/>
                  </a:lnTo>
                  <a:lnTo>
                    <a:pt x="212" y="418"/>
                  </a:lnTo>
                  <a:lnTo>
                    <a:pt x="208" y="402"/>
                  </a:lnTo>
                  <a:lnTo>
                    <a:pt x="206" y="386"/>
                  </a:lnTo>
                  <a:lnTo>
                    <a:pt x="204" y="368"/>
                  </a:lnTo>
                  <a:lnTo>
                    <a:pt x="204" y="368"/>
                  </a:lnTo>
                  <a:lnTo>
                    <a:pt x="206" y="352"/>
                  </a:lnTo>
                  <a:lnTo>
                    <a:pt x="208" y="336"/>
                  </a:lnTo>
                  <a:lnTo>
                    <a:pt x="212" y="320"/>
                  </a:lnTo>
                  <a:lnTo>
                    <a:pt x="218" y="306"/>
                  </a:lnTo>
                  <a:lnTo>
                    <a:pt x="224" y="292"/>
                  </a:lnTo>
                  <a:lnTo>
                    <a:pt x="232" y="278"/>
                  </a:lnTo>
                  <a:lnTo>
                    <a:pt x="242" y="264"/>
                  </a:lnTo>
                  <a:lnTo>
                    <a:pt x="252" y="254"/>
                  </a:lnTo>
                  <a:lnTo>
                    <a:pt x="264" y="242"/>
                  </a:lnTo>
                  <a:lnTo>
                    <a:pt x="276" y="234"/>
                  </a:lnTo>
                  <a:lnTo>
                    <a:pt x="290" y="226"/>
                  </a:lnTo>
                  <a:lnTo>
                    <a:pt x="304" y="218"/>
                  </a:lnTo>
                  <a:lnTo>
                    <a:pt x="320" y="212"/>
                  </a:lnTo>
                  <a:lnTo>
                    <a:pt x="334" y="208"/>
                  </a:lnTo>
                  <a:lnTo>
                    <a:pt x="352" y="206"/>
                  </a:lnTo>
                  <a:lnTo>
                    <a:pt x="368" y="206"/>
                  </a:lnTo>
                  <a:lnTo>
                    <a:pt x="3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9" name="Freeform 53">
              <a:extLst>
                <a:ext uri="{FF2B5EF4-FFF2-40B4-BE49-F238E27FC236}">
                  <a16:creationId xmlns:a16="http://schemas.microsoft.com/office/drawing/2014/main" xmlns="" id="{B5B5F321-B817-4C33-B722-1A8F8AB96B95}"/>
                </a:ext>
              </a:extLst>
            </p:cNvPr>
            <p:cNvSpPr>
              <a:spLocks noEditPoints="1"/>
            </p:cNvSpPr>
            <p:nvPr/>
          </p:nvSpPr>
          <p:spPr bwMode="auto">
            <a:xfrm>
              <a:off x="6819900" y="2147888"/>
              <a:ext cx="2451100" cy="3998913"/>
            </a:xfrm>
            <a:custGeom>
              <a:avLst/>
              <a:gdLst>
                <a:gd name="T0" fmla="*/ 1284 w 1544"/>
                <a:gd name="T1" fmla="*/ 160 h 2519"/>
                <a:gd name="T2" fmla="*/ 1266 w 1544"/>
                <a:gd name="T3" fmla="*/ 132 h 2519"/>
                <a:gd name="T4" fmla="*/ 1244 w 1544"/>
                <a:gd name="T5" fmla="*/ 116 h 2519"/>
                <a:gd name="T6" fmla="*/ 1154 w 1544"/>
                <a:gd name="T7" fmla="*/ 66 h 2519"/>
                <a:gd name="T8" fmla="*/ 1048 w 1544"/>
                <a:gd name="T9" fmla="*/ 30 h 2519"/>
                <a:gd name="T10" fmla="*/ 948 w 1544"/>
                <a:gd name="T11" fmla="*/ 10 h 2519"/>
                <a:gd name="T12" fmla="*/ 830 w 1544"/>
                <a:gd name="T13" fmla="*/ 2 h 2519"/>
                <a:gd name="T14" fmla="*/ 712 w 1544"/>
                <a:gd name="T15" fmla="*/ 2 h 2519"/>
                <a:gd name="T16" fmla="*/ 566 w 1544"/>
                <a:gd name="T17" fmla="*/ 16 h 2519"/>
                <a:gd name="T18" fmla="*/ 498 w 1544"/>
                <a:gd name="T19" fmla="*/ 30 h 2519"/>
                <a:gd name="T20" fmla="*/ 392 w 1544"/>
                <a:gd name="T21" fmla="*/ 66 h 2519"/>
                <a:gd name="T22" fmla="*/ 300 w 1544"/>
                <a:gd name="T23" fmla="*/ 116 h 2519"/>
                <a:gd name="T24" fmla="*/ 272 w 1544"/>
                <a:gd name="T25" fmla="*/ 140 h 2519"/>
                <a:gd name="T26" fmla="*/ 258 w 1544"/>
                <a:gd name="T27" fmla="*/ 170 h 2519"/>
                <a:gd name="T28" fmla="*/ 0 w 1544"/>
                <a:gd name="T29" fmla="*/ 1354 h 2519"/>
                <a:gd name="T30" fmla="*/ 22 w 1544"/>
                <a:gd name="T31" fmla="*/ 1402 h 2519"/>
                <a:gd name="T32" fmla="*/ 48 w 1544"/>
                <a:gd name="T33" fmla="*/ 1426 h 2519"/>
                <a:gd name="T34" fmla="*/ 116 w 1544"/>
                <a:gd name="T35" fmla="*/ 1458 h 2519"/>
                <a:gd name="T36" fmla="*/ 180 w 1544"/>
                <a:gd name="T37" fmla="*/ 1468 h 2519"/>
                <a:gd name="T38" fmla="*/ 234 w 1544"/>
                <a:gd name="T39" fmla="*/ 1462 h 2519"/>
                <a:gd name="T40" fmla="*/ 470 w 1544"/>
                <a:gd name="T41" fmla="*/ 2459 h 2519"/>
                <a:gd name="T42" fmla="*/ 486 w 1544"/>
                <a:gd name="T43" fmla="*/ 2493 h 2519"/>
                <a:gd name="T44" fmla="*/ 518 w 1544"/>
                <a:gd name="T45" fmla="*/ 2515 h 2519"/>
                <a:gd name="T46" fmla="*/ 1002 w 1544"/>
                <a:gd name="T47" fmla="*/ 2519 h 2519"/>
                <a:gd name="T48" fmla="*/ 1026 w 1544"/>
                <a:gd name="T49" fmla="*/ 2515 h 2519"/>
                <a:gd name="T50" fmla="*/ 1058 w 1544"/>
                <a:gd name="T51" fmla="*/ 2493 h 2519"/>
                <a:gd name="T52" fmla="*/ 1076 w 1544"/>
                <a:gd name="T53" fmla="*/ 2459 h 2519"/>
                <a:gd name="T54" fmla="*/ 1312 w 1544"/>
                <a:gd name="T55" fmla="*/ 1462 h 2519"/>
                <a:gd name="T56" fmla="*/ 1364 w 1544"/>
                <a:gd name="T57" fmla="*/ 1468 h 2519"/>
                <a:gd name="T58" fmla="*/ 1428 w 1544"/>
                <a:gd name="T59" fmla="*/ 1458 h 2519"/>
                <a:gd name="T60" fmla="*/ 1496 w 1544"/>
                <a:gd name="T61" fmla="*/ 1426 h 2519"/>
                <a:gd name="T62" fmla="*/ 1524 w 1544"/>
                <a:gd name="T63" fmla="*/ 1402 h 2519"/>
                <a:gd name="T64" fmla="*/ 1544 w 1544"/>
                <a:gd name="T65" fmla="*/ 1354 h 2519"/>
                <a:gd name="T66" fmla="*/ 1378 w 1544"/>
                <a:gd name="T67" fmla="*/ 1316 h 2519"/>
                <a:gd name="T68" fmla="*/ 1346 w 1544"/>
                <a:gd name="T69" fmla="*/ 1314 h 2519"/>
                <a:gd name="T70" fmla="*/ 1290 w 1544"/>
                <a:gd name="T71" fmla="*/ 1288 h 2519"/>
                <a:gd name="T72" fmla="*/ 1270 w 1544"/>
                <a:gd name="T73" fmla="*/ 1278 h 2519"/>
                <a:gd name="T74" fmla="*/ 1246 w 1544"/>
                <a:gd name="T75" fmla="*/ 1274 h 2519"/>
                <a:gd name="T76" fmla="*/ 1218 w 1544"/>
                <a:gd name="T77" fmla="*/ 1280 h 2519"/>
                <a:gd name="T78" fmla="*/ 1178 w 1544"/>
                <a:gd name="T79" fmla="*/ 1316 h 2519"/>
                <a:gd name="T80" fmla="*/ 604 w 1544"/>
                <a:gd name="T81" fmla="*/ 2365 h 2519"/>
                <a:gd name="T82" fmla="*/ 366 w 1544"/>
                <a:gd name="T83" fmla="*/ 1316 h 2519"/>
                <a:gd name="T84" fmla="*/ 326 w 1544"/>
                <a:gd name="T85" fmla="*/ 1280 h 2519"/>
                <a:gd name="T86" fmla="*/ 298 w 1544"/>
                <a:gd name="T87" fmla="*/ 1274 h 2519"/>
                <a:gd name="T88" fmla="*/ 276 w 1544"/>
                <a:gd name="T89" fmla="*/ 1278 h 2519"/>
                <a:gd name="T90" fmla="*/ 256 w 1544"/>
                <a:gd name="T91" fmla="*/ 1288 h 2519"/>
                <a:gd name="T92" fmla="*/ 196 w 1544"/>
                <a:gd name="T93" fmla="*/ 1314 h 2519"/>
                <a:gd name="T94" fmla="*/ 400 w 1544"/>
                <a:gd name="T95" fmla="*/ 232 h 2519"/>
                <a:gd name="T96" fmla="*/ 422 w 1544"/>
                <a:gd name="T97" fmla="*/ 218 h 2519"/>
                <a:gd name="T98" fmla="*/ 520 w 1544"/>
                <a:gd name="T99" fmla="*/ 182 h 2519"/>
                <a:gd name="T100" fmla="*/ 690 w 1544"/>
                <a:gd name="T101" fmla="*/ 154 h 2519"/>
                <a:gd name="T102" fmla="*/ 780 w 1544"/>
                <a:gd name="T103" fmla="*/ 152 h 2519"/>
                <a:gd name="T104" fmla="*/ 854 w 1544"/>
                <a:gd name="T105" fmla="*/ 154 h 2519"/>
                <a:gd name="T106" fmla="*/ 1024 w 1544"/>
                <a:gd name="T107" fmla="*/ 182 h 2519"/>
                <a:gd name="T108" fmla="*/ 1122 w 1544"/>
                <a:gd name="T109" fmla="*/ 218 h 2519"/>
                <a:gd name="T110" fmla="*/ 1378 w 1544"/>
                <a:gd name="T111" fmla="*/ 1302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4" h="2519">
                  <a:moveTo>
                    <a:pt x="1288" y="170"/>
                  </a:moveTo>
                  <a:lnTo>
                    <a:pt x="1288" y="170"/>
                  </a:lnTo>
                  <a:lnTo>
                    <a:pt x="1284" y="160"/>
                  </a:lnTo>
                  <a:lnTo>
                    <a:pt x="1280" y="150"/>
                  </a:lnTo>
                  <a:lnTo>
                    <a:pt x="1274" y="140"/>
                  </a:lnTo>
                  <a:lnTo>
                    <a:pt x="1266" y="132"/>
                  </a:lnTo>
                  <a:lnTo>
                    <a:pt x="1266" y="132"/>
                  </a:lnTo>
                  <a:lnTo>
                    <a:pt x="1258" y="126"/>
                  </a:lnTo>
                  <a:lnTo>
                    <a:pt x="1244" y="116"/>
                  </a:lnTo>
                  <a:lnTo>
                    <a:pt x="1222" y="100"/>
                  </a:lnTo>
                  <a:lnTo>
                    <a:pt x="1192" y="84"/>
                  </a:lnTo>
                  <a:lnTo>
                    <a:pt x="1154" y="66"/>
                  </a:lnTo>
                  <a:lnTo>
                    <a:pt x="1106" y="46"/>
                  </a:lnTo>
                  <a:lnTo>
                    <a:pt x="1078" y="38"/>
                  </a:lnTo>
                  <a:lnTo>
                    <a:pt x="1048" y="30"/>
                  </a:lnTo>
                  <a:lnTo>
                    <a:pt x="1014" y="22"/>
                  </a:lnTo>
                  <a:lnTo>
                    <a:pt x="980" y="16"/>
                  </a:lnTo>
                  <a:lnTo>
                    <a:pt x="948" y="10"/>
                  </a:lnTo>
                  <a:lnTo>
                    <a:pt x="948" y="10"/>
                  </a:lnTo>
                  <a:lnTo>
                    <a:pt x="886" y="6"/>
                  </a:lnTo>
                  <a:lnTo>
                    <a:pt x="830" y="2"/>
                  </a:lnTo>
                  <a:lnTo>
                    <a:pt x="770" y="0"/>
                  </a:lnTo>
                  <a:lnTo>
                    <a:pt x="770" y="0"/>
                  </a:lnTo>
                  <a:lnTo>
                    <a:pt x="712" y="2"/>
                  </a:lnTo>
                  <a:lnTo>
                    <a:pt x="656" y="6"/>
                  </a:lnTo>
                  <a:lnTo>
                    <a:pt x="596" y="10"/>
                  </a:lnTo>
                  <a:lnTo>
                    <a:pt x="566" y="16"/>
                  </a:lnTo>
                  <a:lnTo>
                    <a:pt x="566" y="16"/>
                  </a:lnTo>
                  <a:lnTo>
                    <a:pt x="530" y="22"/>
                  </a:lnTo>
                  <a:lnTo>
                    <a:pt x="498" y="30"/>
                  </a:lnTo>
                  <a:lnTo>
                    <a:pt x="468" y="38"/>
                  </a:lnTo>
                  <a:lnTo>
                    <a:pt x="440" y="46"/>
                  </a:lnTo>
                  <a:lnTo>
                    <a:pt x="392" y="66"/>
                  </a:lnTo>
                  <a:lnTo>
                    <a:pt x="352" y="84"/>
                  </a:lnTo>
                  <a:lnTo>
                    <a:pt x="322" y="100"/>
                  </a:lnTo>
                  <a:lnTo>
                    <a:pt x="300" y="116"/>
                  </a:lnTo>
                  <a:lnTo>
                    <a:pt x="278" y="132"/>
                  </a:lnTo>
                  <a:lnTo>
                    <a:pt x="278" y="132"/>
                  </a:lnTo>
                  <a:lnTo>
                    <a:pt x="272" y="140"/>
                  </a:lnTo>
                  <a:lnTo>
                    <a:pt x="266" y="150"/>
                  </a:lnTo>
                  <a:lnTo>
                    <a:pt x="260" y="160"/>
                  </a:lnTo>
                  <a:lnTo>
                    <a:pt x="258" y="170"/>
                  </a:lnTo>
                  <a:lnTo>
                    <a:pt x="2" y="1334"/>
                  </a:lnTo>
                  <a:lnTo>
                    <a:pt x="2" y="1334"/>
                  </a:lnTo>
                  <a:lnTo>
                    <a:pt x="0" y="1354"/>
                  </a:lnTo>
                  <a:lnTo>
                    <a:pt x="4" y="1370"/>
                  </a:lnTo>
                  <a:lnTo>
                    <a:pt x="10" y="1388"/>
                  </a:lnTo>
                  <a:lnTo>
                    <a:pt x="22" y="1402"/>
                  </a:lnTo>
                  <a:lnTo>
                    <a:pt x="22" y="1402"/>
                  </a:lnTo>
                  <a:lnTo>
                    <a:pt x="36" y="1416"/>
                  </a:lnTo>
                  <a:lnTo>
                    <a:pt x="48" y="1426"/>
                  </a:lnTo>
                  <a:lnTo>
                    <a:pt x="68" y="1438"/>
                  </a:lnTo>
                  <a:lnTo>
                    <a:pt x="90" y="1450"/>
                  </a:lnTo>
                  <a:lnTo>
                    <a:pt x="116" y="1458"/>
                  </a:lnTo>
                  <a:lnTo>
                    <a:pt x="146" y="1466"/>
                  </a:lnTo>
                  <a:lnTo>
                    <a:pt x="162" y="1468"/>
                  </a:lnTo>
                  <a:lnTo>
                    <a:pt x="180" y="1468"/>
                  </a:lnTo>
                  <a:lnTo>
                    <a:pt x="180" y="1468"/>
                  </a:lnTo>
                  <a:lnTo>
                    <a:pt x="206" y="1466"/>
                  </a:lnTo>
                  <a:lnTo>
                    <a:pt x="234" y="1462"/>
                  </a:lnTo>
                  <a:lnTo>
                    <a:pt x="244" y="1460"/>
                  </a:lnTo>
                  <a:lnTo>
                    <a:pt x="470" y="2459"/>
                  </a:lnTo>
                  <a:lnTo>
                    <a:pt x="470" y="2459"/>
                  </a:lnTo>
                  <a:lnTo>
                    <a:pt x="474" y="2471"/>
                  </a:lnTo>
                  <a:lnTo>
                    <a:pt x="480" y="2483"/>
                  </a:lnTo>
                  <a:lnTo>
                    <a:pt x="486" y="2493"/>
                  </a:lnTo>
                  <a:lnTo>
                    <a:pt x="496" y="2501"/>
                  </a:lnTo>
                  <a:lnTo>
                    <a:pt x="506" y="2509"/>
                  </a:lnTo>
                  <a:lnTo>
                    <a:pt x="518" y="2515"/>
                  </a:lnTo>
                  <a:lnTo>
                    <a:pt x="530" y="2517"/>
                  </a:lnTo>
                  <a:lnTo>
                    <a:pt x="544" y="2519"/>
                  </a:lnTo>
                  <a:lnTo>
                    <a:pt x="1002" y="2519"/>
                  </a:lnTo>
                  <a:lnTo>
                    <a:pt x="1002" y="2519"/>
                  </a:lnTo>
                  <a:lnTo>
                    <a:pt x="1014" y="2517"/>
                  </a:lnTo>
                  <a:lnTo>
                    <a:pt x="1026" y="2515"/>
                  </a:lnTo>
                  <a:lnTo>
                    <a:pt x="1038" y="2509"/>
                  </a:lnTo>
                  <a:lnTo>
                    <a:pt x="1048" y="2501"/>
                  </a:lnTo>
                  <a:lnTo>
                    <a:pt x="1058" y="2493"/>
                  </a:lnTo>
                  <a:lnTo>
                    <a:pt x="1066" y="2483"/>
                  </a:lnTo>
                  <a:lnTo>
                    <a:pt x="1072" y="2471"/>
                  </a:lnTo>
                  <a:lnTo>
                    <a:pt x="1076" y="2459"/>
                  </a:lnTo>
                  <a:lnTo>
                    <a:pt x="1300" y="1460"/>
                  </a:lnTo>
                  <a:lnTo>
                    <a:pt x="1312" y="1462"/>
                  </a:lnTo>
                  <a:lnTo>
                    <a:pt x="1312" y="1462"/>
                  </a:lnTo>
                  <a:lnTo>
                    <a:pt x="1338" y="1466"/>
                  </a:lnTo>
                  <a:lnTo>
                    <a:pt x="1364" y="1468"/>
                  </a:lnTo>
                  <a:lnTo>
                    <a:pt x="1364" y="1468"/>
                  </a:lnTo>
                  <a:lnTo>
                    <a:pt x="1382" y="1468"/>
                  </a:lnTo>
                  <a:lnTo>
                    <a:pt x="1398" y="1466"/>
                  </a:lnTo>
                  <a:lnTo>
                    <a:pt x="1428" y="1458"/>
                  </a:lnTo>
                  <a:lnTo>
                    <a:pt x="1456" y="1450"/>
                  </a:lnTo>
                  <a:lnTo>
                    <a:pt x="1478" y="1438"/>
                  </a:lnTo>
                  <a:lnTo>
                    <a:pt x="1496" y="1426"/>
                  </a:lnTo>
                  <a:lnTo>
                    <a:pt x="1510" y="1416"/>
                  </a:lnTo>
                  <a:lnTo>
                    <a:pt x="1524" y="1402"/>
                  </a:lnTo>
                  <a:lnTo>
                    <a:pt x="1524" y="1402"/>
                  </a:lnTo>
                  <a:lnTo>
                    <a:pt x="1534" y="1388"/>
                  </a:lnTo>
                  <a:lnTo>
                    <a:pt x="1542" y="1370"/>
                  </a:lnTo>
                  <a:lnTo>
                    <a:pt x="1544" y="1354"/>
                  </a:lnTo>
                  <a:lnTo>
                    <a:pt x="1542" y="1334"/>
                  </a:lnTo>
                  <a:lnTo>
                    <a:pt x="1288" y="170"/>
                  </a:lnTo>
                  <a:close/>
                  <a:moveTo>
                    <a:pt x="1378" y="1316"/>
                  </a:moveTo>
                  <a:lnTo>
                    <a:pt x="1364" y="1316"/>
                  </a:lnTo>
                  <a:lnTo>
                    <a:pt x="1364" y="1316"/>
                  </a:lnTo>
                  <a:lnTo>
                    <a:pt x="1346" y="1314"/>
                  </a:lnTo>
                  <a:lnTo>
                    <a:pt x="1328" y="1308"/>
                  </a:lnTo>
                  <a:lnTo>
                    <a:pt x="1310" y="1300"/>
                  </a:lnTo>
                  <a:lnTo>
                    <a:pt x="1290" y="1288"/>
                  </a:lnTo>
                  <a:lnTo>
                    <a:pt x="1290" y="1288"/>
                  </a:lnTo>
                  <a:lnTo>
                    <a:pt x="1280" y="1282"/>
                  </a:lnTo>
                  <a:lnTo>
                    <a:pt x="1270" y="1278"/>
                  </a:lnTo>
                  <a:lnTo>
                    <a:pt x="1258" y="1276"/>
                  </a:lnTo>
                  <a:lnTo>
                    <a:pt x="1246" y="1274"/>
                  </a:lnTo>
                  <a:lnTo>
                    <a:pt x="1246" y="1274"/>
                  </a:lnTo>
                  <a:lnTo>
                    <a:pt x="1232" y="1276"/>
                  </a:lnTo>
                  <a:lnTo>
                    <a:pt x="1218" y="1280"/>
                  </a:lnTo>
                  <a:lnTo>
                    <a:pt x="1218" y="1280"/>
                  </a:lnTo>
                  <a:lnTo>
                    <a:pt x="1202" y="1288"/>
                  </a:lnTo>
                  <a:lnTo>
                    <a:pt x="1188" y="1302"/>
                  </a:lnTo>
                  <a:lnTo>
                    <a:pt x="1178" y="1316"/>
                  </a:lnTo>
                  <a:lnTo>
                    <a:pt x="1172" y="1334"/>
                  </a:lnTo>
                  <a:lnTo>
                    <a:pt x="940" y="2365"/>
                  </a:lnTo>
                  <a:lnTo>
                    <a:pt x="604" y="2365"/>
                  </a:lnTo>
                  <a:lnTo>
                    <a:pt x="372" y="1334"/>
                  </a:lnTo>
                  <a:lnTo>
                    <a:pt x="372" y="1334"/>
                  </a:lnTo>
                  <a:lnTo>
                    <a:pt x="366" y="1316"/>
                  </a:lnTo>
                  <a:lnTo>
                    <a:pt x="356" y="1302"/>
                  </a:lnTo>
                  <a:lnTo>
                    <a:pt x="342" y="1288"/>
                  </a:lnTo>
                  <a:lnTo>
                    <a:pt x="326" y="1280"/>
                  </a:lnTo>
                  <a:lnTo>
                    <a:pt x="326" y="1280"/>
                  </a:lnTo>
                  <a:lnTo>
                    <a:pt x="312" y="1276"/>
                  </a:lnTo>
                  <a:lnTo>
                    <a:pt x="298" y="1274"/>
                  </a:lnTo>
                  <a:lnTo>
                    <a:pt x="298" y="1274"/>
                  </a:lnTo>
                  <a:lnTo>
                    <a:pt x="286" y="1276"/>
                  </a:lnTo>
                  <a:lnTo>
                    <a:pt x="276" y="1278"/>
                  </a:lnTo>
                  <a:lnTo>
                    <a:pt x="264" y="1282"/>
                  </a:lnTo>
                  <a:lnTo>
                    <a:pt x="256" y="1288"/>
                  </a:lnTo>
                  <a:lnTo>
                    <a:pt x="256" y="1288"/>
                  </a:lnTo>
                  <a:lnTo>
                    <a:pt x="236" y="1300"/>
                  </a:lnTo>
                  <a:lnTo>
                    <a:pt x="216" y="1308"/>
                  </a:lnTo>
                  <a:lnTo>
                    <a:pt x="196" y="1314"/>
                  </a:lnTo>
                  <a:lnTo>
                    <a:pt x="178" y="1316"/>
                  </a:lnTo>
                  <a:lnTo>
                    <a:pt x="164" y="1316"/>
                  </a:lnTo>
                  <a:lnTo>
                    <a:pt x="400" y="232"/>
                  </a:lnTo>
                  <a:lnTo>
                    <a:pt x="404" y="228"/>
                  </a:lnTo>
                  <a:lnTo>
                    <a:pt x="404" y="228"/>
                  </a:lnTo>
                  <a:lnTo>
                    <a:pt x="422" y="218"/>
                  </a:lnTo>
                  <a:lnTo>
                    <a:pt x="448" y="208"/>
                  </a:lnTo>
                  <a:lnTo>
                    <a:pt x="480" y="194"/>
                  </a:lnTo>
                  <a:lnTo>
                    <a:pt x="520" y="182"/>
                  </a:lnTo>
                  <a:lnTo>
                    <a:pt x="568" y="170"/>
                  </a:lnTo>
                  <a:lnTo>
                    <a:pt x="626" y="162"/>
                  </a:lnTo>
                  <a:lnTo>
                    <a:pt x="690" y="154"/>
                  </a:lnTo>
                  <a:lnTo>
                    <a:pt x="726" y="154"/>
                  </a:lnTo>
                  <a:lnTo>
                    <a:pt x="766" y="152"/>
                  </a:lnTo>
                  <a:lnTo>
                    <a:pt x="780" y="152"/>
                  </a:lnTo>
                  <a:lnTo>
                    <a:pt x="780" y="152"/>
                  </a:lnTo>
                  <a:lnTo>
                    <a:pt x="818" y="154"/>
                  </a:lnTo>
                  <a:lnTo>
                    <a:pt x="854" y="154"/>
                  </a:lnTo>
                  <a:lnTo>
                    <a:pt x="920" y="162"/>
                  </a:lnTo>
                  <a:lnTo>
                    <a:pt x="976" y="170"/>
                  </a:lnTo>
                  <a:lnTo>
                    <a:pt x="1024" y="182"/>
                  </a:lnTo>
                  <a:lnTo>
                    <a:pt x="1064" y="194"/>
                  </a:lnTo>
                  <a:lnTo>
                    <a:pt x="1098" y="206"/>
                  </a:lnTo>
                  <a:lnTo>
                    <a:pt x="1122" y="218"/>
                  </a:lnTo>
                  <a:lnTo>
                    <a:pt x="1140" y="228"/>
                  </a:lnTo>
                  <a:lnTo>
                    <a:pt x="1144" y="230"/>
                  </a:lnTo>
                  <a:lnTo>
                    <a:pt x="1378" y="1302"/>
                  </a:lnTo>
                  <a:lnTo>
                    <a:pt x="1378" y="13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0" name="Freeform 54">
              <a:extLst>
                <a:ext uri="{FF2B5EF4-FFF2-40B4-BE49-F238E27FC236}">
                  <a16:creationId xmlns:a16="http://schemas.microsoft.com/office/drawing/2014/main" xmlns="" id="{5C0B0D6D-3F1D-4467-BBE7-8A8D1EAA4788}"/>
                </a:ext>
              </a:extLst>
            </p:cNvPr>
            <p:cNvSpPr>
              <a:spLocks noEditPoints="1"/>
            </p:cNvSpPr>
            <p:nvPr/>
          </p:nvSpPr>
          <p:spPr bwMode="auto">
            <a:xfrm>
              <a:off x="7432675" y="698500"/>
              <a:ext cx="1228725" cy="1228725"/>
            </a:xfrm>
            <a:custGeom>
              <a:avLst/>
              <a:gdLst>
                <a:gd name="T0" fmla="*/ 426 w 774"/>
                <a:gd name="T1" fmla="*/ 772 h 774"/>
                <a:gd name="T2" fmla="*/ 536 w 774"/>
                <a:gd name="T3" fmla="*/ 742 h 774"/>
                <a:gd name="T4" fmla="*/ 632 w 774"/>
                <a:gd name="T5" fmla="*/ 686 h 774"/>
                <a:gd name="T6" fmla="*/ 706 w 774"/>
                <a:gd name="T7" fmla="*/ 602 h 774"/>
                <a:gd name="T8" fmla="*/ 756 w 774"/>
                <a:gd name="T9" fmla="*/ 502 h 774"/>
                <a:gd name="T10" fmla="*/ 774 w 774"/>
                <a:gd name="T11" fmla="*/ 386 h 774"/>
                <a:gd name="T12" fmla="*/ 766 w 774"/>
                <a:gd name="T13" fmla="*/ 310 h 774"/>
                <a:gd name="T14" fmla="*/ 726 w 774"/>
                <a:gd name="T15" fmla="*/ 202 h 774"/>
                <a:gd name="T16" fmla="*/ 660 w 774"/>
                <a:gd name="T17" fmla="*/ 114 h 774"/>
                <a:gd name="T18" fmla="*/ 570 w 774"/>
                <a:gd name="T19" fmla="*/ 46 h 774"/>
                <a:gd name="T20" fmla="*/ 464 w 774"/>
                <a:gd name="T21" fmla="*/ 8 h 774"/>
                <a:gd name="T22" fmla="*/ 386 w 774"/>
                <a:gd name="T23" fmla="*/ 0 h 774"/>
                <a:gd name="T24" fmla="*/ 272 w 774"/>
                <a:gd name="T25" fmla="*/ 18 h 774"/>
                <a:gd name="T26" fmla="*/ 170 w 774"/>
                <a:gd name="T27" fmla="*/ 66 h 774"/>
                <a:gd name="T28" fmla="*/ 88 w 774"/>
                <a:gd name="T29" fmla="*/ 142 h 774"/>
                <a:gd name="T30" fmla="*/ 30 w 774"/>
                <a:gd name="T31" fmla="*/ 236 h 774"/>
                <a:gd name="T32" fmla="*/ 2 w 774"/>
                <a:gd name="T33" fmla="*/ 348 h 774"/>
                <a:gd name="T34" fmla="*/ 2 w 774"/>
                <a:gd name="T35" fmla="*/ 426 h 774"/>
                <a:gd name="T36" fmla="*/ 30 w 774"/>
                <a:gd name="T37" fmla="*/ 538 h 774"/>
                <a:gd name="T38" fmla="*/ 88 w 774"/>
                <a:gd name="T39" fmla="*/ 632 h 774"/>
                <a:gd name="T40" fmla="*/ 170 w 774"/>
                <a:gd name="T41" fmla="*/ 708 h 774"/>
                <a:gd name="T42" fmla="*/ 272 w 774"/>
                <a:gd name="T43" fmla="*/ 756 h 774"/>
                <a:gd name="T44" fmla="*/ 386 w 774"/>
                <a:gd name="T45" fmla="*/ 774 h 774"/>
                <a:gd name="T46" fmla="*/ 386 w 774"/>
                <a:gd name="T47" fmla="*/ 204 h 774"/>
                <a:gd name="T48" fmla="*/ 440 w 774"/>
                <a:gd name="T49" fmla="*/ 212 h 774"/>
                <a:gd name="T50" fmla="*/ 488 w 774"/>
                <a:gd name="T51" fmla="*/ 236 h 774"/>
                <a:gd name="T52" fmla="*/ 528 w 774"/>
                <a:gd name="T53" fmla="*/ 270 h 774"/>
                <a:gd name="T54" fmla="*/ 554 w 774"/>
                <a:gd name="T55" fmla="*/ 316 h 774"/>
                <a:gd name="T56" fmla="*/ 568 w 774"/>
                <a:gd name="T57" fmla="*/ 368 h 774"/>
                <a:gd name="T58" fmla="*/ 568 w 774"/>
                <a:gd name="T59" fmla="*/ 406 h 774"/>
                <a:gd name="T60" fmla="*/ 554 w 774"/>
                <a:gd name="T61" fmla="*/ 458 h 774"/>
                <a:gd name="T62" fmla="*/ 528 w 774"/>
                <a:gd name="T63" fmla="*/ 502 h 774"/>
                <a:gd name="T64" fmla="*/ 488 w 774"/>
                <a:gd name="T65" fmla="*/ 538 h 774"/>
                <a:gd name="T66" fmla="*/ 440 w 774"/>
                <a:gd name="T67" fmla="*/ 560 h 774"/>
                <a:gd name="T68" fmla="*/ 386 w 774"/>
                <a:gd name="T69" fmla="*/ 570 h 774"/>
                <a:gd name="T70" fmla="*/ 350 w 774"/>
                <a:gd name="T71" fmla="*/ 566 h 774"/>
                <a:gd name="T72" fmla="*/ 300 w 774"/>
                <a:gd name="T73" fmla="*/ 546 h 774"/>
                <a:gd name="T74" fmla="*/ 258 w 774"/>
                <a:gd name="T75" fmla="*/ 516 h 774"/>
                <a:gd name="T76" fmla="*/ 226 w 774"/>
                <a:gd name="T77" fmla="*/ 474 h 774"/>
                <a:gd name="T78" fmla="*/ 208 w 774"/>
                <a:gd name="T79" fmla="*/ 424 h 774"/>
                <a:gd name="T80" fmla="*/ 204 w 774"/>
                <a:gd name="T81" fmla="*/ 386 h 774"/>
                <a:gd name="T82" fmla="*/ 212 w 774"/>
                <a:gd name="T83" fmla="*/ 332 h 774"/>
                <a:gd name="T84" fmla="*/ 236 w 774"/>
                <a:gd name="T85" fmla="*/ 284 h 774"/>
                <a:gd name="T86" fmla="*/ 270 w 774"/>
                <a:gd name="T87" fmla="*/ 246 h 774"/>
                <a:gd name="T88" fmla="*/ 316 w 774"/>
                <a:gd name="T89" fmla="*/ 218 h 774"/>
                <a:gd name="T90" fmla="*/ 368 w 774"/>
                <a:gd name="T91" fmla="*/ 206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4" h="774">
                  <a:moveTo>
                    <a:pt x="386" y="774"/>
                  </a:moveTo>
                  <a:lnTo>
                    <a:pt x="386" y="774"/>
                  </a:lnTo>
                  <a:lnTo>
                    <a:pt x="426" y="772"/>
                  </a:lnTo>
                  <a:lnTo>
                    <a:pt x="464" y="766"/>
                  </a:lnTo>
                  <a:lnTo>
                    <a:pt x="502" y="756"/>
                  </a:lnTo>
                  <a:lnTo>
                    <a:pt x="536" y="742"/>
                  </a:lnTo>
                  <a:lnTo>
                    <a:pt x="570" y="726"/>
                  </a:lnTo>
                  <a:lnTo>
                    <a:pt x="602" y="708"/>
                  </a:lnTo>
                  <a:lnTo>
                    <a:pt x="632" y="686"/>
                  </a:lnTo>
                  <a:lnTo>
                    <a:pt x="660" y="660"/>
                  </a:lnTo>
                  <a:lnTo>
                    <a:pt x="684" y="632"/>
                  </a:lnTo>
                  <a:lnTo>
                    <a:pt x="706" y="602"/>
                  </a:lnTo>
                  <a:lnTo>
                    <a:pt x="726" y="570"/>
                  </a:lnTo>
                  <a:lnTo>
                    <a:pt x="742" y="538"/>
                  </a:lnTo>
                  <a:lnTo>
                    <a:pt x="756" y="502"/>
                  </a:lnTo>
                  <a:lnTo>
                    <a:pt x="766" y="464"/>
                  </a:lnTo>
                  <a:lnTo>
                    <a:pt x="772" y="426"/>
                  </a:lnTo>
                  <a:lnTo>
                    <a:pt x="774" y="386"/>
                  </a:lnTo>
                  <a:lnTo>
                    <a:pt x="774" y="386"/>
                  </a:lnTo>
                  <a:lnTo>
                    <a:pt x="772" y="348"/>
                  </a:lnTo>
                  <a:lnTo>
                    <a:pt x="766" y="310"/>
                  </a:lnTo>
                  <a:lnTo>
                    <a:pt x="756" y="272"/>
                  </a:lnTo>
                  <a:lnTo>
                    <a:pt x="742" y="236"/>
                  </a:lnTo>
                  <a:lnTo>
                    <a:pt x="726" y="202"/>
                  </a:lnTo>
                  <a:lnTo>
                    <a:pt x="706" y="170"/>
                  </a:lnTo>
                  <a:lnTo>
                    <a:pt x="684" y="142"/>
                  </a:lnTo>
                  <a:lnTo>
                    <a:pt x="660" y="114"/>
                  </a:lnTo>
                  <a:lnTo>
                    <a:pt x="632" y="88"/>
                  </a:lnTo>
                  <a:lnTo>
                    <a:pt x="602" y="66"/>
                  </a:lnTo>
                  <a:lnTo>
                    <a:pt x="570" y="46"/>
                  </a:lnTo>
                  <a:lnTo>
                    <a:pt x="536" y="30"/>
                  </a:lnTo>
                  <a:lnTo>
                    <a:pt x="502" y="18"/>
                  </a:lnTo>
                  <a:lnTo>
                    <a:pt x="464" y="8"/>
                  </a:lnTo>
                  <a:lnTo>
                    <a:pt x="426" y="2"/>
                  </a:lnTo>
                  <a:lnTo>
                    <a:pt x="386" y="0"/>
                  </a:lnTo>
                  <a:lnTo>
                    <a:pt x="386" y="0"/>
                  </a:lnTo>
                  <a:lnTo>
                    <a:pt x="346" y="2"/>
                  </a:lnTo>
                  <a:lnTo>
                    <a:pt x="308" y="8"/>
                  </a:lnTo>
                  <a:lnTo>
                    <a:pt x="272" y="18"/>
                  </a:lnTo>
                  <a:lnTo>
                    <a:pt x="236" y="30"/>
                  </a:lnTo>
                  <a:lnTo>
                    <a:pt x="202" y="46"/>
                  </a:lnTo>
                  <a:lnTo>
                    <a:pt x="170" y="66"/>
                  </a:lnTo>
                  <a:lnTo>
                    <a:pt x="140" y="88"/>
                  </a:lnTo>
                  <a:lnTo>
                    <a:pt x="114" y="114"/>
                  </a:lnTo>
                  <a:lnTo>
                    <a:pt x="88" y="142"/>
                  </a:lnTo>
                  <a:lnTo>
                    <a:pt x="66" y="170"/>
                  </a:lnTo>
                  <a:lnTo>
                    <a:pt x="46" y="202"/>
                  </a:lnTo>
                  <a:lnTo>
                    <a:pt x="30" y="236"/>
                  </a:lnTo>
                  <a:lnTo>
                    <a:pt x="18" y="272"/>
                  </a:lnTo>
                  <a:lnTo>
                    <a:pt x="8" y="310"/>
                  </a:lnTo>
                  <a:lnTo>
                    <a:pt x="2" y="348"/>
                  </a:lnTo>
                  <a:lnTo>
                    <a:pt x="0" y="386"/>
                  </a:lnTo>
                  <a:lnTo>
                    <a:pt x="0" y="386"/>
                  </a:lnTo>
                  <a:lnTo>
                    <a:pt x="2" y="426"/>
                  </a:lnTo>
                  <a:lnTo>
                    <a:pt x="8" y="464"/>
                  </a:lnTo>
                  <a:lnTo>
                    <a:pt x="18" y="502"/>
                  </a:lnTo>
                  <a:lnTo>
                    <a:pt x="30" y="538"/>
                  </a:lnTo>
                  <a:lnTo>
                    <a:pt x="46" y="570"/>
                  </a:lnTo>
                  <a:lnTo>
                    <a:pt x="66" y="602"/>
                  </a:lnTo>
                  <a:lnTo>
                    <a:pt x="88" y="632"/>
                  </a:lnTo>
                  <a:lnTo>
                    <a:pt x="114" y="660"/>
                  </a:lnTo>
                  <a:lnTo>
                    <a:pt x="140" y="686"/>
                  </a:lnTo>
                  <a:lnTo>
                    <a:pt x="170" y="708"/>
                  </a:lnTo>
                  <a:lnTo>
                    <a:pt x="202" y="726"/>
                  </a:lnTo>
                  <a:lnTo>
                    <a:pt x="236" y="742"/>
                  </a:lnTo>
                  <a:lnTo>
                    <a:pt x="272" y="756"/>
                  </a:lnTo>
                  <a:lnTo>
                    <a:pt x="308" y="766"/>
                  </a:lnTo>
                  <a:lnTo>
                    <a:pt x="346" y="772"/>
                  </a:lnTo>
                  <a:lnTo>
                    <a:pt x="386" y="774"/>
                  </a:lnTo>
                  <a:lnTo>
                    <a:pt x="386" y="774"/>
                  </a:lnTo>
                  <a:close/>
                  <a:moveTo>
                    <a:pt x="386" y="204"/>
                  </a:moveTo>
                  <a:lnTo>
                    <a:pt x="386" y="204"/>
                  </a:lnTo>
                  <a:lnTo>
                    <a:pt x="404" y="206"/>
                  </a:lnTo>
                  <a:lnTo>
                    <a:pt x="424" y="208"/>
                  </a:lnTo>
                  <a:lnTo>
                    <a:pt x="440" y="212"/>
                  </a:lnTo>
                  <a:lnTo>
                    <a:pt x="458" y="218"/>
                  </a:lnTo>
                  <a:lnTo>
                    <a:pt x="474" y="226"/>
                  </a:lnTo>
                  <a:lnTo>
                    <a:pt x="488" y="236"/>
                  </a:lnTo>
                  <a:lnTo>
                    <a:pt x="502" y="246"/>
                  </a:lnTo>
                  <a:lnTo>
                    <a:pt x="516" y="258"/>
                  </a:lnTo>
                  <a:lnTo>
                    <a:pt x="528" y="270"/>
                  </a:lnTo>
                  <a:lnTo>
                    <a:pt x="538" y="284"/>
                  </a:lnTo>
                  <a:lnTo>
                    <a:pt x="546" y="300"/>
                  </a:lnTo>
                  <a:lnTo>
                    <a:pt x="554" y="316"/>
                  </a:lnTo>
                  <a:lnTo>
                    <a:pt x="560" y="332"/>
                  </a:lnTo>
                  <a:lnTo>
                    <a:pt x="564" y="350"/>
                  </a:lnTo>
                  <a:lnTo>
                    <a:pt x="568" y="368"/>
                  </a:lnTo>
                  <a:lnTo>
                    <a:pt x="568" y="386"/>
                  </a:lnTo>
                  <a:lnTo>
                    <a:pt x="568" y="386"/>
                  </a:lnTo>
                  <a:lnTo>
                    <a:pt x="568" y="406"/>
                  </a:lnTo>
                  <a:lnTo>
                    <a:pt x="564" y="424"/>
                  </a:lnTo>
                  <a:lnTo>
                    <a:pt x="560" y="440"/>
                  </a:lnTo>
                  <a:lnTo>
                    <a:pt x="554" y="458"/>
                  </a:lnTo>
                  <a:lnTo>
                    <a:pt x="546" y="474"/>
                  </a:lnTo>
                  <a:lnTo>
                    <a:pt x="538" y="488"/>
                  </a:lnTo>
                  <a:lnTo>
                    <a:pt x="528" y="502"/>
                  </a:lnTo>
                  <a:lnTo>
                    <a:pt x="516" y="516"/>
                  </a:lnTo>
                  <a:lnTo>
                    <a:pt x="502" y="528"/>
                  </a:lnTo>
                  <a:lnTo>
                    <a:pt x="488" y="538"/>
                  </a:lnTo>
                  <a:lnTo>
                    <a:pt x="474" y="546"/>
                  </a:lnTo>
                  <a:lnTo>
                    <a:pt x="458" y="554"/>
                  </a:lnTo>
                  <a:lnTo>
                    <a:pt x="440" y="560"/>
                  </a:lnTo>
                  <a:lnTo>
                    <a:pt x="424" y="566"/>
                  </a:lnTo>
                  <a:lnTo>
                    <a:pt x="404" y="568"/>
                  </a:lnTo>
                  <a:lnTo>
                    <a:pt x="386" y="570"/>
                  </a:lnTo>
                  <a:lnTo>
                    <a:pt x="386" y="570"/>
                  </a:lnTo>
                  <a:lnTo>
                    <a:pt x="368" y="568"/>
                  </a:lnTo>
                  <a:lnTo>
                    <a:pt x="350" y="566"/>
                  </a:lnTo>
                  <a:lnTo>
                    <a:pt x="332" y="560"/>
                  </a:lnTo>
                  <a:lnTo>
                    <a:pt x="316" y="554"/>
                  </a:lnTo>
                  <a:lnTo>
                    <a:pt x="300" y="546"/>
                  </a:lnTo>
                  <a:lnTo>
                    <a:pt x="284" y="538"/>
                  </a:lnTo>
                  <a:lnTo>
                    <a:pt x="270" y="528"/>
                  </a:lnTo>
                  <a:lnTo>
                    <a:pt x="258" y="516"/>
                  </a:lnTo>
                  <a:lnTo>
                    <a:pt x="246" y="502"/>
                  </a:lnTo>
                  <a:lnTo>
                    <a:pt x="236" y="488"/>
                  </a:lnTo>
                  <a:lnTo>
                    <a:pt x="226" y="474"/>
                  </a:lnTo>
                  <a:lnTo>
                    <a:pt x="218" y="458"/>
                  </a:lnTo>
                  <a:lnTo>
                    <a:pt x="212" y="440"/>
                  </a:lnTo>
                  <a:lnTo>
                    <a:pt x="208" y="424"/>
                  </a:lnTo>
                  <a:lnTo>
                    <a:pt x="206" y="406"/>
                  </a:lnTo>
                  <a:lnTo>
                    <a:pt x="204" y="386"/>
                  </a:lnTo>
                  <a:lnTo>
                    <a:pt x="204" y="386"/>
                  </a:lnTo>
                  <a:lnTo>
                    <a:pt x="206" y="368"/>
                  </a:lnTo>
                  <a:lnTo>
                    <a:pt x="208" y="350"/>
                  </a:lnTo>
                  <a:lnTo>
                    <a:pt x="212" y="332"/>
                  </a:lnTo>
                  <a:lnTo>
                    <a:pt x="218" y="316"/>
                  </a:lnTo>
                  <a:lnTo>
                    <a:pt x="226" y="300"/>
                  </a:lnTo>
                  <a:lnTo>
                    <a:pt x="236" y="284"/>
                  </a:lnTo>
                  <a:lnTo>
                    <a:pt x="246" y="270"/>
                  </a:lnTo>
                  <a:lnTo>
                    <a:pt x="258" y="258"/>
                  </a:lnTo>
                  <a:lnTo>
                    <a:pt x="270" y="246"/>
                  </a:lnTo>
                  <a:lnTo>
                    <a:pt x="284" y="236"/>
                  </a:lnTo>
                  <a:lnTo>
                    <a:pt x="300" y="226"/>
                  </a:lnTo>
                  <a:lnTo>
                    <a:pt x="316" y="218"/>
                  </a:lnTo>
                  <a:lnTo>
                    <a:pt x="332" y="212"/>
                  </a:lnTo>
                  <a:lnTo>
                    <a:pt x="350" y="208"/>
                  </a:lnTo>
                  <a:lnTo>
                    <a:pt x="368" y="206"/>
                  </a:lnTo>
                  <a:lnTo>
                    <a:pt x="386" y="204"/>
                  </a:lnTo>
                  <a:lnTo>
                    <a:pt x="386"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sp>
        <p:nvSpPr>
          <p:cNvPr id="411" name="Freeform 48">
            <a:extLst>
              <a:ext uri="{FF2B5EF4-FFF2-40B4-BE49-F238E27FC236}">
                <a16:creationId xmlns:a16="http://schemas.microsoft.com/office/drawing/2014/main" xmlns="" id="{75C99DF0-B5F7-4CEE-A84E-F6BA6F1CF0FE}"/>
              </a:ext>
            </a:extLst>
          </p:cNvPr>
          <p:cNvSpPr>
            <a:spLocks noChangeAspect="1" noEditPoints="1"/>
          </p:cNvSpPr>
          <p:nvPr/>
        </p:nvSpPr>
        <p:spPr bwMode="auto">
          <a:xfrm>
            <a:off x="7405456" y="5081177"/>
            <a:ext cx="309184" cy="432000"/>
          </a:xfrm>
          <a:custGeom>
            <a:avLst/>
            <a:gdLst>
              <a:gd name="T0" fmla="*/ 2840 w 2880"/>
              <a:gd name="T1" fmla="*/ 1458 h 4024"/>
              <a:gd name="T2" fmla="*/ 2586 w 2880"/>
              <a:gd name="T3" fmla="*/ 921 h 4024"/>
              <a:gd name="T4" fmla="*/ 2143 w 2880"/>
              <a:gd name="T5" fmla="*/ 537 h 4024"/>
              <a:gd name="T6" fmla="*/ 1795 w 2880"/>
              <a:gd name="T7" fmla="*/ 108 h 4024"/>
              <a:gd name="T8" fmla="*/ 1385 w 2880"/>
              <a:gd name="T9" fmla="*/ 2 h 4024"/>
              <a:gd name="T10" fmla="*/ 907 w 2880"/>
              <a:gd name="T11" fmla="*/ 296 h 4024"/>
              <a:gd name="T12" fmla="*/ 534 w 2880"/>
              <a:gd name="T13" fmla="*/ 675 h 4024"/>
              <a:gd name="T14" fmla="*/ 164 w 2880"/>
              <a:gd name="T15" fmla="*/ 1130 h 4024"/>
              <a:gd name="T16" fmla="*/ 4 w 2880"/>
              <a:gd name="T17" fmla="*/ 1713 h 4024"/>
              <a:gd name="T18" fmla="*/ 18 w 2880"/>
              <a:gd name="T19" fmla="*/ 2802 h 4024"/>
              <a:gd name="T20" fmla="*/ 376 w 2880"/>
              <a:gd name="T21" fmla="*/ 3551 h 4024"/>
              <a:gd name="T22" fmla="*/ 1081 w 2880"/>
              <a:gd name="T23" fmla="*/ 3980 h 4024"/>
              <a:gd name="T24" fmla="*/ 1869 w 2880"/>
              <a:gd name="T25" fmla="*/ 3960 h 4024"/>
              <a:gd name="T26" fmla="*/ 2552 w 2880"/>
              <a:gd name="T27" fmla="*/ 3499 h 4024"/>
              <a:gd name="T28" fmla="*/ 2874 w 2880"/>
              <a:gd name="T29" fmla="*/ 2730 h 4024"/>
              <a:gd name="T30" fmla="*/ 2454 w 2880"/>
              <a:gd name="T31" fmla="*/ 1644 h 4024"/>
              <a:gd name="T32" fmla="*/ 1883 w 2880"/>
              <a:gd name="T33" fmla="*/ 1376 h 4024"/>
              <a:gd name="T34" fmla="*/ 1585 w 2880"/>
              <a:gd name="T35" fmla="*/ 819 h 4024"/>
              <a:gd name="T36" fmla="*/ 1915 w 2880"/>
              <a:gd name="T37" fmla="*/ 665 h 4024"/>
              <a:gd name="T38" fmla="*/ 2404 w 2880"/>
              <a:gd name="T39" fmla="*/ 1040 h 4024"/>
              <a:gd name="T40" fmla="*/ 2650 w 2880"/>
              <a:gd name="T41" fmla="*/ 1614 h 4024"/>
              <a:gd name="T42" fmla="*/ 1605 w 2880"/>
              <a:gd name="T43" fmla="*/ 1959 h 4024"/>
              <a:gd name="T44" fmla="*/ 1265 w 2880"/>
              <a:gd name="T45" fmla="*/ 1933 h 4024"/>
              <a:gd name="T46" fmla="*/ 781 w 2880"/>
              <a:gd name="T47" fmla="*/ 1767 h 4024"/>
              <a:gd name="T48" fmla="*/ 1193 w 2880"/>
              <a:gd name="T49" fmla="*/ 1490 h 4024"/>
              <a:gd name="T50" fmla="*/ 1565 w 2880"/>
              <a:gd name="T51" fmla="*/ 1336 h 4024"/>
              <a:gd name="T52" fmla="*/ 1989 w 2880"/>
              <a:gd name="T53" fmla="*/ 1715 h 4024"/>
              <a:gd name="T54" fmla="*/ 2310 w 2880"/>
              <a:gd name="T55" fmla="*/ 2241 h 4024"/>
              <a:gd name="T56" fmla="*/ 2113 w 2880"/>
              <a:gd name="T57" fmla="*/ 2364 h 4024"/>
              <a:gd name="T58" fmla="*/ 1859 w 2880"/>
              <a:gd name="T59" fmla="*/ 2305 h 4024"/>
              <a:gd name="T60" fmla="*/ 1077 w 2880"/>
              <a:gd name="T61" fmla="*/ 2227 h 4024"/>
              <a:gd name="T62" fmla="*/ 903 w 2880"/>
              <a:gd name="T63" fmla="*/ 2358 h 4024"/>
              <a:gd name="T64" fmla="*/ 638 w 2880"/>
              <a:gd name="T65" fmla="*/ 2317 h 4024"/>
              <a:gd name="T66" fmla="*/ 1441 w 2880"/>
              <a:gd name="T67" fmla="*/ 216 h 4024"/>
              <a:gd name="T68" fmla="*/ 1695 w 2880"/>
              <a:gd name="T69" fmla="*/ 304 h 4024"/>
              <a:gd name="T70" fmla="*/ 1485 w 2880"/>
              <a:gd name="T71" fmla="*/ 353 h 4024"/>
              <a:gd name="T72" fmla="*/ 1135 w 2880"/>
              <a:gd name="T73" fmla="*/ 355 h 4024"/>
              <a:gd name="T74" fmla="*/ 1389 w 2880"/>
              <a:gd name="T75" fmla="*/ 220 h 4024"/>
              <a:gd name="T76" fmla="*/ 1251 w 2880"/>
              <a:gd name="T77" fmla="*/ 983 h 4024"/>
              <a:gd name="T78" fmla="*/ 899 w 2880"/>
              <a:gd name="T79" fmla="*/ 1456 h 4024"/>
              <a:gd name="T80" fmla="*/ 296 w 2880"/>
              <a:gd name="T81" fmla="*/ 1662 h 4024"/>
              <a:gd name="T82" fmla="*/ 390 w 2880"/>
              <a:gd name="T83" fmla="*/ 1168 h 4024"/>
              <a:gd name="T84" fmla="*/ 827 w 2880"/>
              <a:gd name="T85" fmla="*/ 735 h 4024"/>
              <a:gd name="T86" fmla="*/ 2664 w 2880"/>
              <a:gd name="T87" fmla="*/ 2584 h 4024"/>
              <a:gd name="T88" fmla="*/ 2486 w 2880"/>
              <a:gd name="T89" fmla="*/ 3217 h 4024"/>
              <a:gd name="T90" fmla="*/ 1971 w 2880"/>
              <a:gd name="T91" fmla="*/ 3685 h 4024"/>
              <a:gd name="T92" fmla="*/ 1317 w 2880"/>
              <a:gd name="T93" fmla="*/ 3800 h 4024"/>
              <a:gd name="T94" fmla="*/ 664 w 2880"/>
              <a:gd name="T95" fmla="*/ 3527 h 4024"/>
              <a:gd name="T96" fmla="*/ 274 w 2880"/>
              <a:gd name="T97" fmla="*/ 2946 h 4024"/>
              <a:gd name="T98" fmla="*/ 462 w 2880"/>
              <a:gd name="T99" fmla="*/ 1861 h 4024"/>
              <a:gd name="T100" fmla="*/ 350 w 2880"/>
              <a:gd name="T101" fmla="*/ 2233 h 4024"/>
              <a:gd name="T102" fmla="*/ 636 w 2880"/>
              <a:gd name="T103" fmla="*/ 2556 h 4024"/>
              <a:gd name="T104" fmla="*/ 1125 w 2880"/>
              <a:gd name="T105" fmla="*/ 2500 h 4024"/>
              <a:gd name="T106" fmla="*/ 1295 w 2880"/>
              <a:gd name="T107" fmla="*/ 2189 h 4024"/>
              <a:gd name="T108" fmla="*/ 1519 w 2880"/>
              <a:gd name="T109" fmla="*/ 2159 h 4024"/>
              <a:gd name="T110" fmla="*/ 1623 w 2880"/>
              <a:gd name="T111" fmla="*/ 2360 h 4024"/>
              <a:gd name="T112" fmla="*/ 2059 w 2880"/>
              <a:gd name="T113" fmla="*/ 2584 h 4024"/>
              <a:gd name="T114" fmla="*/ 2476 w 2880"/>
              <a:gd name="T115" fmla="*/ 2392 h 4024"/>
              <a:gd name="T116" fmla="*/ 2502 w 2880"/>
              <a:gd name="T117" fmla="*/ 1933 h 4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80" h="4024">
                <a:moveTo>
                  <a:pt x="2880" y="1773"/>
                </a:moveTo>
                <a:lnTo>
                  <a:pt x="2880" y="1773"/>
                </a:lnTo>
                <a:lnTo>
                  <a:pt x="2880" y="1769"/>
                </a:lnTo>
                <a:lnTo>
                  <a:pt x="2880" y="1769"/>
                </a:lnTo>
                <a:lnTo>
                  <a:pt x="2880" y="1765"/>
                </a:lnTo>
                <a:lnTo>
                  <a:pt x="2880" y="1765"/>
                </a:lnTo>
                <a:lnTo>
                  <a:pt x="2878" y="1713"/>
                </a:lnTo>
                <a:lnTo>
                  <a:pt x="2874" y="1660"/>
                </a:lnTo>
                <a:lnTo>
                  <a:pt x="2868" y="1608"/>
                </a:lnTo>
                <a:lnTo>
                  <a:pt x="2860" y="1558"/>
                </a:lnTo>
                <a:lnTo>
                  <a:pt x="2852" y="1508"/>
                </a:lnTo>
                <a:lnTo>
                  <a:pt x="2840" y="1458"/>
                </a:lnTo>
                <a:lnTo>
                  <a:pt x="2828" y="1408"/>
                </a:lnTo>
                <a:lnTo>
                  <a:pt x="2814" y="1360"/>
                </a:lnTo>
                <a:lnTo>
                  <a:pt x="2798" y="1312"/>
                </a:lnTo>
                <a:lnTo>
                  <a:pt x="2780" y="1266"/>
                </a:lnTo>
                <a:lnTo>
                  <a:pt x="2762" y="1220"/>
                </a:lnTo>
                <a:lnTo>
                  <a:pt x="2740" y="1174"/>
                </a:lnTo>
                <a:lnTo>
                  <a:pt x="2718" y="1130"/>
                </a:lnTo>
                <a:lnTo>
                  <a:pt x="2694" y="1086"/>
                </a:lnTo>
                <a:lnTo>
                  <a:pt x="2670" y="1044"/>
                </a:lnTo>
                <a:lnTo>
                  <a:pt x="2644" y="1001"/>
                </a:lnTo>
                <a:lnTo>
                  <a:pt x="2616" y="961"/>
                </a:lnTo>
                <a:lnTo>
                  <a:pt x="2586" y="921"/>
                </a:lnTo>
                <a:lnTo>
                  <a:pt x="2556" y="883"/>
                </a:lnTo>
                <a:lnTo>
                  <a:pt x="2524" y="845"/>
                </a:lnTo>
                <a:lnTo>
                  <a:pt x="2492" y="809"/>
                </a:lnTo>
                <a:lnTo>
                  <a:pt x="2458" y="773"/>
                </a:lnTo>
                <a:lnTo>
                  <a:pt x="2422" y="739"/>
                </a:lnTo>
                <a:lnTo>
                  <a:pt x="2386" y="707"/>
                </a:lnTo>
                <a:lnTo>
                  <a:pt x="2348" y="675"/>
                </a:lnTo>
                <a:lnTo>
                  <a:pt x="2310" y="645"/>
                </a:lnTo>
                <a:lnTo>
                  <a:pt x="2270" y="615"/>
                </a:lnTo>
                <a:lnTo>
                  <a:pt x="2228" y="589"/>
                </a:lnTo>
                <a:lnTo>
                  <a:pt x="2188" y="561"/>
                </a:lnTo>
                <a:lnTo>
                  <a:pt x="2143" y="537"/>
                </a:lnTo>
                <a:lnTo>
                  <a:pt x="2101" y="513"/>
                </a:lnTo>
                <a:lnTo>
                  <a:pt x="2055" y="491"/>
                </a:lnTo>
                <a:lnTo>
                  <a:pt x="2055" y="491"/>
                </a:lnTo>
                <a:lnTo>
                  <a:pt x="2041" y="439"/>
                </a:lnTo>
                <a:lnTo>
                  <a:pt x="2023" y="389"/>
                </a:lnTo>
                <a:lnTo>
                  <a:pt x="2001" y="341"/>
                </a:lnTo>
                <a:lnTo>
                  <a:pt x="1975" y="296"/>
                </a:lnTo>
                <a:lnTo>
                  <a:pt x="1945" y="252"/>
                </a:lnTo>
                <a:lnTo>
                  <a:pt x="1913" y="212"/>
                </a:lnTo>
                <a:lnTo>
                  <a:pt x="1875" y="174"/>
                </a:lnTo>
                <a:lnTo>
                  <a:pt x="1837" y="140"/>
                </a:lnTo>
                <a:lnTo>
                  <a:pt x="1795" y="108"/>
                </a:lnTo>
                <a:lnTo>
                  <a:pt x="1751" y="80"/>
                </a:lnTo>
                <a:lnTo>
                  <a:pt x="1703" y="56"/>
                </a:lnTo>
                <a:lnTo>
                  <a:pt x="1655" y="36"/>
                </a:lnTo>
                <a:lnTo>
                  <a:pt x="1603" y="20"/>
                </a:lnTo>
                <a:lnTo>
                  <a:pt x="1551" y="8"/>
                </a:lnTo>
                <a:lnTo>
                  <a:pt x="1523" y="4"/>
                </a:lnTo>
                <a:lnTo>
                  <a:pt x="1497" y="2"/>
                </a:lnTo>
                <a:lnTo>
                  <a:pt x="1469" y="0"/>
                </a:lnTo>
                <a:lnTo>
                  <a:pt x="1441" y="0"/>
                </a:lnTo>
                <a:lnTo>
                  <a:pt x="1441" y="0"/>
                </a:lnTo>
                <a:lnTo>
                  <a:pt x="1413" y="0"/>
                </a:lnTo>
                <a:lnTo>
                  <a:pt x="1385" y="2"/>
                </a:lnTo>
                <a:lnTo>
                  <a:pt x="1357" y="4"/>
                </a:lnTo>
                <a:lnTo>
                  <a:pt x="1331" y="8"/>
                </a:lnTo>
                <a:lnTo>
                  <a:pt x="1279" y="20"/>
                </a:lnTo>
                <a:lnTo>
                  <a:pt x="1227" y="36"/>
                </a:lnTo>
                <a:lnTo>
                  <a:pt x="1179" y="56"/>
                </a:lnTo>
                <a:lnTo>
                  <a:pt x="1131" y="80"/>
                </a:lnTo>
                <a:lnTo>
                  <a:pt x="1087" y="108"/>
                </a:lnTo>
                <a:lnTo>
                  <a:pt x="1045" y="140"/>
                </a:lnTo>
                <a:lnTo>
                  <a:pt x="1005" y="174"/>
                </a:lnTo>
                <a:lnTo>
                  <a:pt x="969" y="212"/>
                </a:lnTo>
                <a:lnTo>
                  <a:pt x="937" y="252"/>
                </a:lnTo>
                <a:lnTo>
                  <a:pt x="907" y="296"/>
                </a:lnTo>
                <a:lnTo>
                  <a:pt x="881" y="341"/>
                </a:lnTo>
                <a:lnTo>
                  <a:pt x="859" y="389"/>
                </a:lnTo>
                <a:lnTo>
                  <a:pt x="839" y="439"/>
                </a:lnTo>
                <a:lnTo>
                  <a:pt x="825" y="491"/>
                </a:lnTo>
                <a:lnTo>
                  <a:pt x="825" y="491"/>
                </a:lnTo>
                <a:lnTo>
                  <a:pt x="781" y="513"/>
                </a:lnTo>
                <a:lnTo>
                  <a:pt x="737" y="537"/>
                </a:lnTo>
                <a:lnTo>
                  <a:pt x="694" y="561"/>
                </a:lnTo>
                <a:lnTo>
                  <a:pt x="652" y="589"/>
                </a:lnTo>
                <a:lnTo>
                  <a:pt x="612" y="617"/>
                </a:lnTo>
                <a:lnTo>
                  <a:pt x="572" y="645"/>
                </a:lnTo>
                <a:lnTo>
                  <a:pt x="534" y="675"/>
                </a:lnTo>
                <a:lnTo>
                  <a:pt x="496" y="707"/>
                </a:lnTo>
                <a:lnTo>
                  <a:pt x="460" y="739"/>
                </a:lnTo>
                <a:lnTo>
                  <a:pt x="424" y="773"/>
                </a:lnTo>
                <a:lnTo>
                  <a:pt x="390" y="809"/>
                </a:lnTo>
                <a:lnTo>
                  <a:pt x="358" y="845"/>
                </a:lnTo>
                <a:lnTo>
                  <a:pt x="326" y="883"/>
                </a:lnTo>
                <a:lnTo>
                  <a:pt x="296" y="921"/>
                </a:lnTo>
                <a:lnTo>
                  <a:pt x="266" y="961"/>
                </a:lnTo>
                <a:lnTo>
                  <a:pt x="238" y="1001"/>
                </a:lnTo>
                <a:lnTo>
                  <a:pt x="212" y="1044"/>
                </a:lnTo>
                <a:lnTo>
                  <a:pt x="186" y="1088"/>
                </a:lnTo>
                <a:lnTo>
                  <a:pt x="164" y="1130"/>
                </a:lnTo>
                <a:lnTo>
                  <a:pt x="142" y="1174"/>
                </a:lnTo>
                <a:lnTo>
                  <a:pt x="120" y="1220"/>
                </a:lnTo>
                <a:lnTo>
                  <a:pt x="102" y="1266"/>
                </a:lnTo>
                <a:lnTo>
                  <a:pt x="84" y="1312"/>
                </a:lnTo>
                <a:lnTo>
                  <a:pt x="68" y="1360"/>
                </a:lnTo>
                <a:lnTo>
                  <a:pt x="54" y="1408"/>
                </a:lnTo>
                <a:lnTo>
                  <a:pt x="42" y="1458"/>
                </a:lnTo>
                <a:lnTo>
                  <a:pt x="30" y="1508"/>
                </a:lnTo>
                <a:lnTo>
                  <a:pt x="22" y="1558"/>
                </a:lnTo>
                <a:lnTo>
                  <a:pt x="14" y="1608"/>
                </a:lnTo>
                <a:lnTo>
                  <a:pt x="8" y="1660"/>
                </a:lnTo>
                <a:lnTo>
                  <a:pt x="4" y="1713"/>
                </a:lnTo>
                <a:lnTo>
                  <a:pt x="2" y="1765"/>
                </a:lnTo>
                <a:lnTo>
                  <a:pt x="2" y="1765"/>
                </a:lnTo>
                <a:lnTo>
                  <a:pt x="2" y="1769"/>
                </a:lnTo>
                <a:lnTo>
                  <a:pt x="2" y="1769"/>
                </a:lnTo>
                <a:lnTo>
                  <a:pt x="2" y="1773"/>
                </a:lnTo>
                <a:lnTo>
                  <a:pt x="2" y="1773"/>
                </a:lnTo>
                <a:lnTo>
                  <a:pt x="0" y="1793"/>
                </a:lnTo>
                <a:lnTo>
                  <a:pt x="0" y="2584"/>
                </a:lnTo>
                <a:lnTo>
                  <a:pt x="0" y="2584"/>
                </a:lnTo>
                <a:lnTo>
                  <a:pt x="2" y="2658"/>
                </a:lnTo>
                <a:lnTo>
                  <a:pt x="8" y="2730"/>
                </a:lnTo>
                <a:lnTo>
                  <a:pt x="18" y="2802"/>
                </a:lnTo>
                <a:lnTo>
                  <a:pt x="30" y="2874"/>
                </a:lnTo>
                <a:lnTo>
                  <a:pt x="46" y="2942"/>
                </a:lnTo>
                <a:lnTo>
                  <a:pt x="66" y="3010"/>
                </a:lnTo>
                <a:lnTo>
                  <a:pt x="88" y="3079"/>
                </a:lnTo>
                <a:lnTo>
                  <a:pt x="114" y="3145"/>
                </a:lnTo>
                <a:lnTo>
                  <a:pt x="142" y="3207"/>
                </a:lnTo>
                <a:lnTo>
                  <a:pt x="174" y="3269"/>
                </a:lnTo>
                <a:lnTo>
                  <a:pt x="210" y="3331"/>
                </a:lnTo>
                <a:lnTo>
                  <a:pt x="246" y="3389"/>
                </a:lnTo>
                <a:lnTo>
                  <a:pt x="288" y="3445"/>
                </a:lnTo>
                <a:lnTo>
                  <a:pt x="330" y="3499"/>
                </a:lnTo>
                <a:lnTo>
                  <a:pt x="376" y="3551"/>
                </a:lnTo>
                <a:lnTo>
                  <a:pt x="422" y="3601"/>
                </a:lnTo>
                <a:lnTo>
                  <a:pt x="472" y="3649"/>
                </a:lnTo>
                <a:lnTo>
                  <a:pt x="526" y="3696"/>
                </a:lnTo>
                <a:lnTo>
                  <a:pt x="580" y="3738"/>
                </a:lnTo>
                <a:lnTo>
                  <a:pt x="636" y="3778"/>
                </a:lnTo>
                <a:lnTo>
                  <a:pt x="694" y="3816"/>
                </a:lnTo>
                <a:lnTo>
                  <a:pt x="755" y="3850"/>
                </a:lnTo>
                <a:lnTo>
                  <a:pt x="817" y="3882"/>
                </a:lnTo>
                <a:lnTo>
                  <a:pt x="881" y="3912"/>
                </a:lnTo>
                <a:lnTo>
                  <a:pt x="947" y="3938"/>
                </a:lnTo>
                <a:lnTo>
                  <a:pt x="1013" y="3960"/>
                </a:lnTo>
                <a:lnTo>
                  <a:pt x="1081" y="3980"/>
                </a:lnTo>
                <a:lnTo>
                  <a:pt x="1151" y="3996"/>
                </a:lnTo>
                <a:lnTo>
                  <a:pt x="1223" y="4008"/>
                </a:lnTo>
                <a:lnTo>
                  <a:pt x="1293" y="4018"/>
                </a:lnTo>
                <a:lnTo>
                  <a:pt x="1367" y="4022"/>
                </a:lnTo>
                <a:lnTo>
                  <a:pt x="1441" y="4024"/>
                </a:lnTo>
                <a:lnTo>
                  <a:pt x="1441" y="4024"/>
                </a:lnTo>
                <a:lnTo>
                  <a:pt x="1515" y="4022"/>
                </a:lnTo>
                <a:lnTo>
                  <a:pt x="1587" y="4018"/>
                </a:lnTo>
                <a:lnTo>
                  <a:pt x="1659" y="4008"/>
                </a:lnTo>
                <a:lnTo>
                  <a:pt x="1731" y="3996"/>
                </a:lnTo>
                <a:lnTo>
                  <a:pt x="1801" y="3980"/>
                </a:lnTo>
                <a:lnTo>
                  <a:pt x="1869" y="3960"/>
                </a:lnTo>
                <a:lnTo>
                  <a:pt x="1935" y="3938"/>
                </a:lnTo>
                <a:lnTo>
                  <a:pt x="2001" y="3912"/>
                </a:lnTo>
                <a:lnTo>
                  <a:pt x="2065" y="3882"/>
                </a:lnTo>
                <a:lnTo>
                  <a:pt x="2127" y="3850"/>
                </a:lnTo>
                <a:lnTo>
                  <a:pt x="2188" y="3816"/>
                </a:lnTo>
                <a:lnTo>
                  <a:pt x="2246" y="3778"/>
                </a:lnTo>
                <a:lnTo>
                  <a:pt x="2302" y="3738"/>
                </a:lnTo>
                <a:lnTo>
                  <a:pt x="2356" y="3696"/>
                </a:lnTo>
                <a:lnTo>
                  <a:pt x="2408" y="3649"/>
                </a:lnTo>
                <a:lnTo>
                  <a:pt x="2458" y="3601"/>
                </a:lnTo>
                <a:lnTo>
                  <a:pt x="2506" y="3551"/>
                </a:lnTo>
                <a:lnTo>
                  <a:pt x="2552" y="3499"/>
                </a:lnTo>
                <a:lnTo>
                  <a:pt x="2594" y="3445"/>
                </a:lnTo>
                <a:lnTo>
                  <a:pt x="2634" y="3389"/>
                </a:lnTo>
                <a:lnTo>
                  <a:pt x="2672" y="3331"/>
                </a:lnTo>
                <a:lnTo>
                  <a:pt x="2708" y="3269"/>
                </a:lnTo>
                <a:lnTo>
                  <a:pt x="2738" y="3207"/>
                </a:lnTo>
                <a:lnTo>
                  <a:pt x="2768" y="3145"/>
                </a:lnTo>
                <a:lnTo>
                  <a:pt x="2794" y="3079"/>
                </a:lnTo>
                <a:lnTo>
                  <a:pt x="2816" y="3010"/>
                </a:lnTo>
                <a:lnTo>
                  <a:pt x="2836" y="2942"/>
                </a:lnTo>
                <a:lnTo>
                  <a:pt x="2852" y="2874"/>
                </a:lnTo>
                <a:lnTo>
                  <a:pt x="2864" y="2802"/>
                </a:lnTo>
                <a:lnTo>
                  <a:pt x="2874" y="2730"/>
                </a:lnTo>
                <a:lnTo>
                  <a:pt x="2880" y="2658"/>
                </a:lnTo>
                <a:lnTo>
                  <a:pt x="2880" y="2584"/>
                </a:lnTo>
                <a:lnTo>
                  <a:pt x="2880" y="1793"/>
                </a:lnTo>
                <a:lnTo>
                  <a:pt x="2880" y="1793"/>
                </a:lnTo>
                <a:lnTo>
                  <a:pt x="2880" y="1773"/>
                </a:lnTo>
                <a:lnTo>
                  <a:pt x="2880" y="1773"/>
                </a:lnTo>
                <a:close/>
                <a:moveTo>
                  <a:pt x="2658" y="1668"/>
                </a:moveTo>
                <a:lnTo>
                  <a:pt x="2658" y="1668"/>
                </a:lnTo>
                <a:lnTo>
                  <a:pt x="2586" y="1662"/>
                </a:lnTo>
                <a:lnTo>
                  <a:pt x="2544" y="1658"/>
                </a:lnTo>
                <a:lnTo>
                  <a:pt x="2500" y="1652"/>
                </a:lnTo>
                <a:lnTo>
                  <a:pt x="2454" y="1644"/>
                </a:lnTo>
                <a:lnTo>
                  <a:pt x="2404" y="1634"/>
                </a:lnTo>
                <a:lnTo>
                  <a:pt x="2354" y="1622"/>
                </a:lnTo>
                <a:lnTo>
                  <a:pt x="2302" y="1608"/>
                </a:lnTo>
                <a:lnTo>
                  <a:pt x="2250" y="1590"/>
                </a:lnTo>
                <a:lnTo>
                  <a:pt x="2196" y="1570"/>
                </a:lnTo>
                <a:lnTo>
                  <a:pt x="2141" y="1548"/>
                </a:lnTo>
                <a:lnTo>
                  <a:pt x="2089" y="1520"/>
                </a:lnTo>
                <a:lnTo>
                  <a:pt x="2035" y="1490"/>
                </a:lnTo>
                <a:lnTo>
                  <a:pt x="1983" y="1456"/>
                </a:lnTo>
                <a:lnTo>
                  <a:pt x="1933" y="1418"/>
                </a:lnTo>
                <a:lnTo>
                  <a:pt x="1883" y="1376"/>
                </a:lnTo>
                <a:lnTo>
                  <a:pt x="1883" y="1376"/>
                </a:lnTo>
                <a:lnTo>
                  <a:pt x="1847" y="1340"/>
                </a:lnTo>
                <a:lnTo>
                  <a:pt x="1813" y="1302"/>
                </a:lnTo>
                <a:lnTo>
                  <a:pt x="1781" y="1262"/>
                </a:lnTo>
                <a:lnTo>
                  <a:pt x="1751" y="1222"/>
                </a:lnTo>
                <a:lnTo>
                  <a:pt x="1723" y="1178"/>
                </a:lnTo>
                <a:lnTo>
                  <a:pt x="1697" y="1132"/>
                </a:lnTo>
                <a:lnTo>
                  <a:pt x="1673" y="1086"/>
                </a:lnTo>
                <a:lnTo>
                  <a:pt x="1651" y="1036"/>
                </a:lnTo>
                <a:lnTo>
                  <a:pt x="1631" y="983"/>
                </a:lnTo>
                <a:lnTo>
                  <a:pt x="1615" y="931"/>
                </a:lnTo>
                <a:lnTo>
                  <a:pt x="1599" y="877"/>
                </a:lnTo>
                <a:lnTo>
                  <a:pt x="1585" y="819"/>
                </a:lnTo>
                <a:lnTo>
                  <a:pt x="1575" y="761"/>
                </a:lnTo>
                <a:lnTo>
                  <a:pt x="1565" y="701"/>
                </a:lnTo>
                <a:lnTo>
                  <a:pt x="1559" y="639"/>
                </a:lnTo>
                <a:lnTo>
                  <a:pt x="1553" y="575"/>
                </a:lnTo>
                <a:lnTo>
                  <a:pt x="1553" y="575"/>
                </a:lnTo>
                <a:lnTo>
                  <a:pt x="1607" y="581"/>
                </a:lnTo>
                <a:lnTo>
                  <a:pt x="1661" y="589"/>
                </a:lnTo>
                <a:lnTo>
                  <a:pt x="1713" y="601"/>
                </a:lnTo>
                <a:lnTo>
                  <a:pt x="1765" y="613"/>
                </a:lnTo>
                <a:lnTo>
                  <a:pt x="1815" y="629"/>
                </a:lnTo>
                <a:lnTo>
                  <a:pt x="1865" y="645"/>
                </a:lnTo>
                <a:lnTo>
                  <a:pt x="1915" y="665"/>
                </a:lnTo>
                <a:lnTo>
                  <a:pt x="1963" y="687"/>
                </a:lnTo>
                <a:lnTo>
                  <a:pt x="2009" y="709"/>
                </a:lnTo>
                <a:lnTo>
                  <a:pt x="2055" y="735"/>
                </a:lnTo>
                <a:lnTo>
                  <a:pt x="2099" y="763"/>
                </a:lnTo>
                <a:lnTo>
                  <a:pt x="2141" y="791"/>
                </a:lnTo>
                <a:lnTo>
                  <a:pt x="2184" y="821"/>
                </a:lnTo>
                <a:lnTo>
                  <a:pt x="2224" y="853"/>
                </a:lnTo>
                <a:lnTo>
                  <a:pt x="2264" y="887"/>
                </a:lnTo>
                <a:lnTo>
                  <a:pt x="2302" y="923"/>
                </a:lnTo>
                <a:lnTo>
                  <a:pt x="2338" y="961"/>
                </a:lnTo>
                <a:lnTo>
                  <a:pt x="2372" y="999"/>
                </a:lnTo>
                <a:lnTo>
                  <a:pt x="2404" y="1040"/>
                </a:lnTo>
                <a:lnTo>
                  <a:pt x="2436" y="1082"/>
                </a:lnTo>
                <a:lnTo>
                  <a:pt x="2464" y="1124"/>
                </a:lnTo>
                <a:lnTo>
                  <a:pt x="2492" y="1168"/>
                </a:lnTo>
                <a:lnTo>
                  <a:pt x="2518" y="1214"/>
                </a:lnTo>
                <a:lnTo>
                  <a:pt x="2542" y="1260"/>
                </a:lnTo>
                <a:lnTo>
                  <a:pt x="2564" y="1308"/>
                </a:lnTo>
                <a:lnTo>
                  <a:pt x="2584" y="1356"/>
                </a:lnTo>
                <a:lnTo>
                  <a:pt x="2600" y="1406"/>
                </a:lnTo>
                <a:lnTo>
                  <a:pt x="2616" y="1456"/>
                </a:lnTo>
                <a:lnTo>
                  <a:pt x="2630" y="1508"/>
                </a:lnTo>
                <a:lnTo>
                  <a:pt x="2642" y="1560"/>
                </a:lnTo>
                <a:lnTo>
                  <a:pt x="2650" y="1614"/>
                </a:lnTo>
                <a:lnTo>
                  <a:pt x="2658" y="1668"/>
                </a:lnTo>
                <a:lnTo>
                  <a:pt x="2658" y="1668"/>
                </a:lnTo>
                <a:close/>
                <a:moveTo>
                  <a:pt x="1787" y="1839"/>
                </a:moveTo>
                <a:lnTo>
                  <a:pt x="1787" y="1839"/>
                </a:lnTo>
                <a:lnTo>
                  <a:pt x="1757" y="1841"/>
                </a:lnTo>
                <a:lnTo>
                  <a:pt x="1729" y="1847"/>
                </a:lnTo>
                <a:lnTo>
                  <a:pt x="1703" y="1859"/>
                </a:lnTo>
                <a:lnTo>
                  <a:pt x="1677" y="1873"/>
                </a:lnTo>
                <a:lnTo>
                  <a:pt x="1655" y="1889"/>
                </a:lnTo>
                <a:lnTo>
                  <a:pt x="1635" y="1911"/>
                </a:lnTo>
                <a:lnTo>
                  <a:pt x="1619" y="1933"/>
                </a:lnTo>
                <a:lnTo>
                  <a:pt x="1605" y="1959"/>
                </a:lnTo>
                <a:lnTo>
                  <a:pt x="1605" y="1959"/>
                </a:lnTo>
                <a:lnTo>
                  <a:pt x="1567" y="1949"/>
                </a:lnTo>
                <a:lnTo>
                  <a:pt x="1527" y="1941"/>
                </a:lnTo>
                <a:lnTo>
                  <a:pt x="1485" y="1935"/>
                </a:lnTo>
                <a:lnTo>
                  <a:pt x="1441" y="1935"/>
                </a:lnTo>
                <a:lnTo>
                  <a:pt x="1441" y="1935"/>
                </a:lnTo>
                <a:lnTo>
                  <a:pt x="1397" y="1935"/>
                </a:lnTo>
                <a:lnTo>
                  <a:pt x="1355" y="1941"/>
                </a:lnTo>
                <a:lnTo>
                  <a:pt x="1315" y="1949"/>
                </a:lnTo>
                <a:lnTo>
                  <a:pt x="1277" y="1959"/>
                </a:lnTo>
                <a:lnTo>
                  <a:pt x="1277" y="1959"/>
                </a:lnTo>
                <a:lnTo>
                  <a:pt x="1265" y="1933"/>
                </a:lnTo>
                <a:lnTo>
                  <a:pt x="1247" y="1911"/>
                </a:lnTo>
                <a:lnTo>
                  <a:pt x="1227" y="1889"/>
                </a:lnTo>
                <a:lnTo>
                  <a:pt x="1205" y="1873"/>
                </a:lnTo>
                <a:lnTo>
                  <a:pt x="1181" y="1859"/>
                </a:lnTo>
                <a:lnTo>
                  <a:pt x="1153" y="1847"/>
                </a:lnTo>
                <a:lnTo>
                  <a:pt x="1125" y="1841"/>
                </a:lnTo>
                <a:lnTo>
                  <a:pt x="1095" y="1839"/>
                </a:lnTo>
                <a:lnTo>
                  <a:pt x="564" y="1839"/>
                </a:lnTo>
                <a:lnTo>
                  <a:pt x="564" y="1839"/>
                </a:lnTo>
                <a:lnTo>
                  <a:pt x="634" y="1819"/>
                </a:lnTo>
                <a:lnTo>
                  <a:pt x="706" y="1797"/>
                </a:lnTo>
                <a:lnTo>
                  <a:pt x="781" y="1767"/>
                </a:lnTo>
                <a:lnTo>
                  <a:pt x="819" y="1751"/>
                </a:lnTo>
                <a:lnTo>
                  <a:pt x="857" y="1735"/>
                </a:lnTo>
                <a:lnTo>
                  <a:pt x="893" y="1715"/>
                </a:lnTo>
                <a:lnTo>
                  <a:pt x="931" y="1695"/>
                </a:lnTo>
                <a:lnTo>
                  <a:pt x="967" y="1672"/>
                </a:lnTo>
                <a:lnTo>
                  <a:pt x="1003" y="1648"/>
                </a:lnTo>
                <a:lnTo>
                  <a:pt x="1039" y="1624"/>
                </a:lnTo>
                <a:lnTo>
                  <a:pt x="1075" y="1596"/>
                </a:lnTo>
                <a:lnTo>
                  <a:pt x="1111" y="1568"/>
                </a:lnTo>
                <a:lnTo>
                  <a:pt x="1145" y="1536"/>
                </a:lnTo>
                <a:lnTo>
                  <a:pt x="1145" y="1536"/>
                </a:lnTo>
                <a:lnTo>
                  <a:pt x="1193" y="1490"/>
                </a:lnTo>
                <a:lnTo>
                  <a:pt x="1237" y="1442"/>
                </a:lnTo>
                <a:lnTo>
                  <a:pt x="1277" y="1390"/>
                </a:lnTo>
                <a:lnTo>
                  <a:pt x="1317" y="1336"/>
                </a:lnTo>
                <a:lnTo>
                  <a:pt x="1351" y="1280"/>
                </a:lnTo>
                <a:lnTo>
                  <a:pt x="1385" y="1222"/>
                </a:lnTo>
                <a:lnTo>
                  <a:pt x="1415" y="1160"/>
                </a:lnTo>
                <a:lnTo>
                  <a:pt x="1441" y="1096"/>
                </a:lnTo>
                <a:lnTo>
                  <a:pt x="1441" y="1096"/>
                </a:lnTo>
                <a:lnTo>
                  <a:pt x="1467" y="1160"/>
                </a:lnTo>
                <a:lnTo>
                  <a:pt x="1497" y="1222"/>
                </a:lnTo>
                <a:lnTo>
                  <a:pt x="1529" y="1280"/>
                </a:lnTo>
                <a:lnTo>
                  <a:pt x="1565" y="1336"/>
                </a:lnTo>
                <a:lnTo>
                  <a:pt x="1603" y="1390"/>
                </a:lnTo>
                <a:lnTo>
                  <a:pt x="1645" y="1442"/>
                </a:lnTo>
                <a:lnTo>
                  <a:pt x="1689" y="1490"/>
                </a:lnTo>
                <a:lnTo>
                  <a:pt x="1737" y="1536"/>
                </a:lnTo>
                <a:lnTo>
                  <a:pt x="1737" y="1536"/>
                </a:lnTo>
                <a:lnTo>
                  <a:pt x="1771" y="1568"/>
                </a:lnTo>
                <a:lnTo>
                  <a:pt x="1807" y="1596"/>
                </a:lnTo>
                <a:lnTo>
                  <a:pt x="1843" y="1624"/>
                </a:lnTo>
                <a:lnTo>
                  <a:pt x="1879" y="1648"/>
                </a:lnTo>
                <a:lnTo>
                  <a:pt x="1915" y="1672"/>
                </a:lnTo>
                <a:lnTo>
                  <a:pt x="1951" y="1695"/>
                </a:lnTo>
                <a:lnTo>
                  <a:pt x="1989" y="1715"/>
                </a:lnTo>
                <a:lnTo>
                  <a:pt x="2025" y="1735"/>
                </a:lnTo>
                <a:lnTo>
                  <a:pt x="2063" y="1751"/>
                </a:lnTo>
                <a:lnTo>
                  <a:pt x="2099" y="1767"/>
                </a:lnTo>
                <a:lnTo>
                  <a:pt x="2174" y="1797"/>
                </a:lnTo>
                <a:lnTo>
                  <a:pt x="2248" y="1819"/>
                </a:lnTo>
                <a:lnTo>
                  <a:pt x="2318" y="1839"/>
                </a:lnTo>
                <a:lnTo>
                  <a:pt x="1787" y="1839"/>
                </a:lnTo>
                <a:close/>
                <a:moveTo>
                  <a:pt x="2314" y="2057"/>
                </a:moveTo>
                <a:lnTo>
                  <a:pt x="2314" y="2213"/>
                </a:lnTo>
                <a:lnTo>
                  <a:pt x="2314" y="2213"/>
                </a:lnTo>
                <a:lnTo>
                  <a:pt x="2314" y="2227"/>
                </a:lnTo>
                <a:lnTo>
                  <a:pt x="2310" y="2241"/>
                </a:lnTo>
                <a:lnTo>
                  <a:pt x="2304" y="2255"/>
                </a:lnTo>
                <a:lnTo>
                  <a:pt x="2296" y="2267"/>
                </a:lnTo>
                <a:lnTo>
                  <a:pt x="2286" y="2281"/>
                </a:lnTo>
                <a:lnTo>
                  <a:pt x="2274" y="2293"/>
                </a:lnTo>
                <a:lnTo>
                  <a:pt x="2260" y="2305"/>
                </a:lnTo>
                <a:lnTo>
                  <a:pt x="2244" y="2317"/>
                </a:lnTo>
                <a:lnTo>
                  <a:pt x="2226" y="2327"/>
                </a:lnTo>
                <a:lnTo>
                  <a:pt x="2206" y="2337"/>
                </a:lnTo>
                <a:lnTo>
                  <a:pt x="2186" y="2345"/>
                </a:lnTo>
                <a:lnTo>
                  <a:pt x="2164" y="2354"/>
                </a:lnTo>
                <a:lnTo>
                  <a:pt x="2139" y="2358"/>
                </a:lnTo>
                <a:lnTo>
                  <a:pt x="2113" y="2364"/>
                </a:lnTo>
                <a:lnTo>
                  <a:pt x="2087" y="2366"/>
                </a:lnTo>
                <a:lnTo>
                  <a:pt x="2059" y="2366"/>
                </a:lnTo>
                <a:lnTo>
                  <a:pt x="2059" y="2366"/>
                </a:lnTo>
                <a:lnTo>
                  <a:pt x="2031" y="2366"/>
                </a:lnTo>
                <a:lnTo>
                  <a:pt x="2005" y="2364"/>
                </a:lnTo>
                <a:lnTo>
                  <a:pt x="1981" y="2358"/>
                </a:lnTo>
                <a:lnTo>
                  <a:pt x="1957" y="2354"/>
                </a:lnTo>
                <a:lnTo>
                  <a:pt x="1933" y="2345"/>
                </a:lnTo>
                <a:lnTo>
                  <a:pt x="1913" y="2337"/>
                </a:lnTo>
                <a:lnTo>
                  <a:pt x="1893" y="2327"/>
                </a:lnTo>
                <a:lnTo>
                  <a:pt x="1875" y="2317"/>
                </a:lnTo>
                <a:lnTo>
                  <a:pt x="1859" y="2305"/>
                </a:lnTo>
                <a:lnTo>
                  <a:pt x="1845" y="2293"/>
                </a:lnTo>
                <a:lnTo>
                  <a:pt x="1833" y="2281"/>
                </a:lnTo>
                <a:lnTo>
                  <a:pt x="1823" y="2267"/>
                </a:lnTo>
                <a:lnTo>
                  <a:pt x="1815" y="2255"/>
                </a:lnTo>
                <a:lnTo>
                  <a:pt x="1809" y="2241"/>
                </a:lnTo>
                <a:lnTo>
                  <a:pt x="1805" y="2227"/>
                </a:lnTo>
                <a:lnTo>
                  <a:pt x="1805" y="2213"/>
                </a:lnTo>
                <a:lnTo>
                  <a:pt x="1805" y="2057"/>
                </a:lnTo>
                <a:lnTo>
                  <a:pt x="2314" y="2057"/>
                </a:lnTo>
                <a:close/>
                <a:moveTo>
                  <a:pt x="1077" y="2213"/>
                </a:moveTo>
                <a:lnTo>
                  <a:pt x="1077" y="2213"/>
                </a:lnTo>
                <a:lnTo>
                  <a:pt x="1077" y="2227"/>
                </a:lnTo>
                <a:lnTo>
                  <a:pt x="1073" y="2241"/>
                </a:lnTo>
                <a:lnTo>
                  <a:pt x="1067" y="2255"/>
                </a:lnTo>
                <a:lnTo>
                  <a:pt x="1059" y="2267"/>
                </a:lnTo>
                <a:lnTo>
                  <a:pt x="1049" y="2281"/>
                </a:lnTo>
                <a:lnTo>
                  <a:pt x="1037" y="2293"/>
                </a:lnTo>
                <a:lnTo>
                  <a:pt x="1023" y="2305"/>
                </a:lnTo>
                <a:lnTo>
                  <a:pt x="1007" y="2317"/>
                </a:lnTo>
                <a:lnTo>
                  <a:pt x="989" y="2327"/>
                </a:lnTo>
                <a:lnTo>
                  <a:pt x="969" y="2337"/>
                </a:lnTo>
                <a:lnTo>
                  <a:pt x="949" y="2345"/>
                </a:lnTo>
                <a:lnTo>
                  <a:pt x="927" y="2354"/>
                </a:lnTo>
                <a:lnTo>
                  <a:pt x="903" y="2358"/>
                </a:lnTo>
                <a:lnTo>
                  <a:pt x="877" y="2364"/>
                </a:lnTo>
                <a:lnTo>
                  <a:pt x="851" y="2366"/>
                </a:lnTo>
                <a:lnTo>
                  <a:pt x="823" y="2366"/>
                </a:lnTo>
                <a:lnTo>
                  <a:pt x="823" y="2366"/>
                </a:lnTo>
                <a:lnTo>
                  <a:pt x="795" y="2366"/>
                </a:lnTo>
                <a:lnTo>
                  <a:pt x="769" y="2364"/>
                </a:lnTo>
                <a:lnTo>
                  <a:pt x="745" y="2358"/>
                </a:lnTo>
                <a:lnTo>
                  <a:pt x="721" y="2354"/>
                </a:lnTo>
                <a:lnTo>
                  <a:pt x="696" y="2345"/>
                </a:lnTo>
                <a:lnTo>
                  <a:pt x="676" y="2337"/>
                </a:lnTo>
                <a:lnTo>
                  <a:pt x="656" y="2327"/>
                </a:lnTo>
                <a:lnTo>
                  <a:pt x="638" y="2317"/>
                </a:lnTo>
                <a:lnTo>
                  <a:pt x="622" y="2305"/>
                </a:lnTo>
                <a:lnTo>
                  <a:pt x="608" y="2293"/>
                </a:lnTo>
                <a:lnTo>
                  <a:pt x="596" y="2281"/>
                </a:lnTo>
                <a:lnTo>
                  <a:pt x="586" y="2267"/>
                </a:lnTo>
                <a:lnTo>
                  <a:pt x="578" y="2255"/>
                </a:lnTo>
                <a:lnTo>
                  <a:pt x="572" y="2241"/>
                </a:lnTo>
                <a:lnTo>
                  <a:pt x="568" y="2227"/>
                </a:lnTo>
                <a:lnTo>
                  <a:pt x="568" y="2213"/>
                </a:lnTo>
                <a:lnTo>
                  <a:pt x="568" y="2057"/>
                </a:lnTo>
                <a:lnTo>
                  <a:pt x="1077" y="2057"/>
                </a:lnTo>
                <a:lnTo>
                  <a:pt x="1077" y="2213"/>
                </a:lnTo>
                <a:close/>
                <a:moveTo>
                  <a:pt x="1441" y="216"/>
                </a:moveTo>
                <a:lnTo>
                  <a:pt x="1441" y="216"/>
                </a:lnTo>
                <a:lnTo>
                  <a:pt x="1467" y="218"/>
                </a:lnTo>
                <a:lnTo>
                  <a:pt x="1493" y="220"/>
                </a:lnTo>
                <a:lnTo>
                  <a:pt x="1517" y="224"/>
                </a:lnTo>
                <a:lnTo>
                  <a:pt x="1541" y="230"/>
                </a:lnTo>
                <a:lnTo>
                  <a:pt x="1565" y="236"/>
                </a:lnTo>
                <a:lnTo>
                  <a:pt x="1589" y="244"/>
                </a:lnTo>
                <a:lnTo>
                  <a:pt x="1611" y="254"/>
                </a:lnTo>
                <a:lnTo>
                  <a:pt x="1633" y="264"/>
                </a:lnTo>
                <a:lnTo>
                  <a:pt x="1655" y="276"/>
                </a:lnTo>
                <a:lnTo>
                  <a:pt x="1675" y="290"/>
                </a:lnTo>
                <a:lnTo>
                  <a:pt x="1695" y="304"/>
                </a:lnTo>
                <a:lnTo>
                  <a:pt x="1713" y="320"/>
                </a:lnTo>
                <a:lnTo>
                  <a:pt x="1731" y="337"/>
                </a:lnTo>
                <a:lnTo>
                  <a:pt x="1747" y="355"/>
                </a:lnTo>
                <a:lnTo>
                  <a:pt x="1763" y="373"/>
                </a:lnTo>
                <a:lnTo>
                  <a:pt x="1777" y="393"/>
                </a:lnTo>
                <a:lnTo>
                  <a:pt x="1777" y="393"/>
                </a:lnTo>
                <a:lnTo>
                  <a:pt x="1695" y="375"/>
                </a:lnTo>
                <a:lnTo>
                  <a:pt x="1655" y="369"/>
                </a:lnTo>
                <a:lnTo>
                  <a:pt x="1613" y="363"/>
                </a:lnTo>
                <a:lnTo>
                  <a:pt x="1569" y="357"/>
                </a:lnTo>
                <a:lnTo>
                  <a:pt x="1527" y="355"/>
                </a:lnTo>
                <a:lnTo>
                  <a:pt x="1485" y="353"/>
                </a:lnTo>
                <a:lnTo>
                  <a:pt x="1441" y="351"/>
                </a:lnTo>
                <a:lnTo>
                  <a:pt x="1441" y="351"/>
                </a:lnTo>
                <a:lnTo>
                  <a:pt x="1397" y="353"/>
                </a:lnTo>
                <a:lnTo>
                  <a:pt x="1355" y="355"/>
                </a:lnTo>
                <a:lnTo>
                  <a:pt x="1311" y="357"/>
                </a:lnTo>
                <a:lnTo>
                  <a:pt x="1269" y="363"/>
                </a:lnTo>
                <a:lnTo>
                  <a:pt x="1227" y="369"/>
                </a:lnTo>
                <a:lnTo>
                  <a:pt x="1187" y="375"/>
                </a:lnTo>
                <a:lnTo>
                  <a:pt x="1105" y="393"/>
                </a:lnTo>
                <a:lnTo>
                  <a:pt x="1105" y="393"/>
                </a:lnTo>
                <a:lnTo>
                  <a:pt x="1119" y="373"/>
                </a:lnTo>
                <a:lnTo>
                  <a:pt x="1135" y="355"/>
                </a:lnTo>
                <a:lnTo>
                  <a:pt x="1151" y="337"/>
                </a:lnTo>
                <a:lnTo>
                  <a:pt x="1169" y="320"/>
                </a:lnTo>
                <a:lnTo>
                  <a:pt x="1187" y="304"/>
                </a:lnTo>
                <a:lnTo>
                  <a:pt x="1207" y="290"/>
                </a:lnTo>
                <a:lnTo>
                  <a:pt x="1227" y="276"/>
                </a:lnTo>
                <a:lnTo>
                  <a:pt x="1249" y="264"/>
                </a:lnTo>
                <a:lnTo>
                  <a:pt x="1271" y="254"/>
                </a:lnTo>
                <a:lnTo>
                  <a:pt x="1293" y="244"/>
                </a:lnTo>
                <a:lnTo>
                  <a:pt x="1317" y="236"/>
                </a:lnTo>
                <a:lnTo>
                  <a:pt x="1341" y="230"/>
                </a:lnTo>
                <a:lnTo>
                  <a:pt x="1365" y="224"/>
                </a:lnTo>
                <a:lnTo>
                  <a:pt x="1389" y="220"/>
                </a:lnTo>
                <a:lnTo>
                  <a:pt x="1415" y="218"/>
                </a:lnTo>
                <a:lnTo>
                  <a:pt x="1441" y="216"/>
                </a:lnTo>
                <a:lnTo>
                  <a:pt x="1441" y="216"/>
                </a:lnTo>
                <a:close/>
                <a:moveTo>
                  <a:pt x="1327" y="575"/>
                </a:moveTo>
                <a:lnTo>
                  <a:pt x="1327" y="575"/>
                </a:lnTo>
                <a:lnTo>
                  <a:pt x="1323" y="639"/>
                </a:lnTo>
                <a:lnTo>
                  <a:pt x="1317" y="701"/>
                </a:lnTo>
                <a:lnTo>
                  <a:pt x="1307" y="761"/>
                </a:lnTo>
                <a:lnTo>
                  <a:pt x="1297" y="819"/>
                </a:lnTo>
                <a:lnTo>
                  <a:pt x="1283" y="877"/>
                </a:lnTo>
                <a:lnTo>
                  <a:pt x="1267" y="931"/>
                </a:lnTo>
                <a:lnTo>
                  <a:pt x="1251" y="983"/>
                </a:lnTo>
                <a:lnTo>
                  <a:pt x="1231" y="1036"/>
                </a:lnTo>
                <a:lnTo>
                  <a:pt x="1209" y="1086"/>
                </a:lnTo>
                <a:lnTo>
                  <a:pt x="1185" y="1132"/>
                </a:lnTo>
                <a:lnTo>
                  <a:pt x="1159" y="1178"/>
                </a:lnTo>
                <a:lnTo>
                  <a:pt x="1131" y="1222"/>
                </a:lnTo>
                <a:lnTo>
                  <a:pt x="1101" y="1262"/>
                </a:lnTo>
                <a:lnTo>
                  <a:pt x="1069" y="1302"/>
                </a:lnTo>
                <a:lnTo>
                  <a:pt x="1035" y="1340"/>
                </a:lnTo>
                <a:lnTo>
                  <a:pt x="999" y="1376"/>
                </a:lnTo>
                <a:lnTo>
                  <a:pt x="999" y="1376"/>
                </a:lnTo>
                <a:lnTo>
                  <a:pt x="949" y="1418"/>
                </a:lnTo>
                <a:lnTo>
                  <a:pt x="899" y="1456"/>
                </a:lnTo>
                <a:lnTo>
                  <a:pt x="847" y="1490"/>
                </a:lnTo>
                <a:lnTo>
                  <a:pt x="793" y="1520"/>
                </a:lnTo>
                <a:lnTo>
                  <a:pt x="741" y="1548"/>
                </a:lnTo>
                <a:lnTo>
                  <a:pt x="686" y="1570"/>
                </a:lnTo>
                <a:lnTo>
                  <a:pt x="632" y="1590"/>
                </a:lnTo>
                <a:lnTo>
                  <a:pt x="580" y="1608"/>
                </a:lnTo>
                <a:lnTo>
                  <a:pt x="528" y="1622"/>
                </a:lnTo>
                <a:lnTo>
                  <a:pt x="476" y="1634"/>
                </a:lnTo>
                <a:lnTo>
                  <a:pt x="428" y="1644"/>
                </a:lnTo>
                <a:lnTo>
                  <a:pt x="382" y="1652"/>
                </a:lnTo>
                <a:lnTo>
                  <a:pt x="338" y="1658"/>
                </a:lnTo>
                <a:lnTo>
                  <a:pt x="296" y="1662"/>
                </a:lnTo>
                <a:lnTo>
                  <a:pt x="224" y="1668"/>
                </a:lnTo>
                <a:lnTo>
                  <a:pt x="224" y="1668"/>
                </a:lnTo>
                <a:lnTo>
                  <a:pt x="232" y="1614"/>
                </a:lnTo>
                <a:lnTo>
                  <a:pt x="240" y="1560"/>
                </a:lnTo>
                <a:lnTo>
                  <a:pt x="252" y="1508"/>
                </a:lnTo>
                <a:lnTo>
                  <a:pt x="266" y="1456"/>
                </a:lnTo>
                <a:lnTo>
                  <a:pt x="280" y="1406"/>
                </a:lnTo>
                <a:lnTo>
                  <a:pt x="298" y="1356"/>
                </a:lnTo>
                <a:lnTo>
                  <a:pt x="318" y="1308"/>
                </a:lnTo>
                <a:lnTo>
                  <a:pt x="340" y="1260"/>
                </a:lnTo>
                <a:lnTo>
                  <a:pt x="364" y="1214"/>
                </a:lnTo>
                <a:lnTo>
                  <a:pt x="390" y="1168"/>
                </a:lnTo>
                <a:lnTo>
                  <a:pt x="418" y="1124"/>
                </a:lnTo>
                <a:lnTo>
                  <a:pt x="446" y="1082"/>
                </a:lnTo>
                <a:lnTo>
                  <a:pt x="478" y="1040"/>
                </a:lnTo>
                <a:lnTo>
                  <a:pt x="510" y="999"/>
                </a:lnTo>
                <a:lnTo>
                  <a:pt x="544" y="961"/>
                </a:lnTo>
                <a:lnTo>
                  <a:pt x="580" y="923"/>
                </a:lnTo>
                <a:lnTo>
                  <a:pt x="618" y="887"/>
                </a:lnTo>
                <a:lnTo>
                  <a:pt x="656" y="853"/>
                </a:lnTo>
                <a:lnTo>
                  <a:pt x="698" y="821"/>
                </a:lnTo>
                <a:lnTo>
                  <a:pt x="739" y="791"/>
                </a:lnTo>
                <a:lnTo>
                  <a:pt x="783" y="763"/>
                </a:lnTo>
                <a:lnTo>
                  <a:pt x="827" y="735"/>
                </a:lnTo>
                <a:lnTo>
                  <a:pt x="873" y="709"/>
                </a:lnTo>
                <a:lnTo>
                  <a:pt x="919" y="687"/>
                </a:lnTo>
                <a:lnTo>
                  <a:pt x="967" y="665"/>
                </a:lnTo>
                <a:lnTo>
                  <a:pt x="1017" y="645"/>
                </a:lnTo>
                <a:lnTo>
                  <a:pt x="1065" y="629"/>
                </a:lnTo>
                <a:lnTo>
                  <a:pt x="1117" y="613"/>
                </a:lnTo>
                <a:lnTo>
                  <a:pt x="1169" y="601"/>
                </a:lnTo>
                <a:lnTo>
                  <a:pt x="1221" y="589"/>
                </a:lnTo>
                <a:lnTo>
                  <a:pt x="1273" y="581"/>
                </a:lnTo>
                <a:lnTo>
                  <a:pt x="1327" y="575"/>
                </a:lnTo>
                <a:lnTo>
                  <a:pt x="1327" y="575"/>
                </a:lnTo>
                <a:close/>
                <a:moveTo>
                  <a:pt x="2664" y="2584"/>
                </a:moveTo>
                <a:lnTo>
                  <a:pt x="2664" y="2584"/>
                </a:lnTo>
                <a:lnTo>
                  <a:pt x="2662" y="2646"/>
                </a:lnTo>
                <a:lnTo>
                  <a:pt x="2658" y="2708"/>
                </a:lnTo>
                <a:lnTo>
                  <a:pt x="2650" y="2770"/>
                </a:lnTo>
                <a:lnTo>
                  <a:pt x="2638" y="2830"/>
                </a:lnTo>
                <a:lnTo>
                  <a:pt x="2624" y="2888"/>
                </a:lnTo>
                <a:lnTo>
                  <a:pt x="2608" y="2946"/>
                </a:lnTo>
                <a:lnTo>
                  <a:pt x="2590" y="3004"/>
                </a:lnTo>
                <a:lnTo>
                  <a:pt x="2568" y="3059"/>
                </a:lnTo>
                <a:lnTo>
                  <a:pt x="2542" y="3113"/>
                </a:lnTo>
                <a:lnTo>
                  <a:pt x="2516" y="3167"/>
                </a:lnTo>
                <a:lnTo>
                  <a:pt x="2486" y="3217"/>
                </a:lnTo>
                <a:lnTo>
                  <a:pt x="2454" y="3267"/>
                </a:lnTo>
                <a:lnTo>
                  <a:pt x="2420" y="3315"/>
                </a:lnTo>
                <a:lnTo>
                  <a:pt x="2384" y="3361"/>
                </a:lnTo>
                <a:lnTo>
                  <a:pt x="2346" y="3405"/>
                </a:lnTo>
                <a:lnTo>
                  <a:pt x="2306" y="3447"/>
                </a:lnTo>
                <a:lnTo>
                  <a:pt x="2262" y="3489"/>
                </a:lnTo>
                <a:lnTo>
                  <a:pt x="2218" y="3527"/>
                </a:lnTo>
                <a:lnTo>
                  <a:pt x="2172" y="3563"/>
                </a:lnTo>
                <a:lnTo>
                  <a:pt x="2123" y="3597"/>
                </a:lnTo>
                <a:lnTo>
                  <a:pt x="2073" y="3629"/>
                </a:lnTo>
                <a:lnTo>
                  <a:pt x="2023" y="3659"/>
                </a:lnTo>
                <a:lnTo>
                  <a:pt x="1971" y="3685"/>
                </a:lnTo>
                <a:lnTo>
                  <a:pt x="1915" y="3710"/>
                </a:lnTo>
                <a:lnTo>
                  <a:pt x="1861" y="3732"/>
                </a:lnTo>
                <a:lnTo>
                  <a:pt x="1803" y="3752"/>
                </a:lnTo>
                <a:lnTo>
                  <a:pt x="1745" y="3768"/>
                </a:lnTo>
                <a:lnTo>
                  <a:pt x="1687" y="3782"/>
                </a:lnTo>
                <a:lnTo>
                  <a:pt x="1627" y="3792"/>
                </a:lnTo>
                <a:lnTo>
                  <a:pt x="1565" y="3800"/>
                </a:lnTo>
                <a:lnTo>
                  <a:pt x="1503" y="3806"/>
                </a:lnTo>
                <a:lnTo>
                  <a:pt x="1441" y="3808"/>
                </a:lnTo>
                <a:lnTo>
                  <a:pt x="1441" y="3808"/>
                </a:lnTo>
                <a:lnTo>
                  <a:pt x="1379" y="3806"/>
                </a:lnTo>
                <a:lnTo>
                  <a:pt x="1317" y="3800"/>
                </a:lnTo>
                <a:lnTo>
                  <a:pt x="1255" y="3792"/>
                </a:lnTo>
                <a:lnTo>
                  <a:pt x="1195" y="3782"/>
                </a:lnTo>
                <a:lnTo>
                  <a:pt x="1135" y="3768"/>
                </a:lnTo>
                <a:lnTo>
                  <a:pt x="1079" y="3752"/>
                </a:lnTo>
                <a:lnTo>
                  <a:pt x="1021" y="3732"/>
                </a:lnTo>
                <a:lnTo>
                  <a:pt x="965" y="3710"/>
                </a:lnTo>
                <a:lnTo>
                  <a:pt x="911" y="3685"/>
                </a:lnTo>
                <a:lnTo>
                  <a:pt x="859" y="3659"/>
                </a:lnTo>
                <a:lnTo>
                  <a:pt x="807" y="3629"/>
                </a:lnTo>
                <a:lnTo>
                  <a:pt x="759" y="3597"/>
                </a:lnTo>
                <a:lnTo>
                  <a:pt x="710" y="3563"/>
                </a:lnTo>
                <a:lnTo>
                  <a:pt x="664" y="3527"/>
                </a:lnTo>
                <a:lnTo>
                  <a:pt x="618" y="3489"/>
                </a:lnTo>
                <a:lnTo>
                  <a:pt x="576" y="3447"/>
                </a:lnTo>
                <a:lnTo>
                  <a:pt x="536" y="3405"/>
                </a:lnTo>
                <a:lnTo>
                  <a:pt x="498" y="3361"/>
                </a:lnTo>
                <a:lnTo>
                  <a:pt x="462" y="3315"/>
                </a:lnTo>
                <a:lnTo>
                  <a:pt x="428" y="3267"/>
                </a:lnTo>
                <a:lnTo>
                  <a:pt x="396" y="3217"/>
                </a:lnTo>
                <a:lnTo>
                  <a:pt x="366" y="3167"/>
                </a:lnTo>
                <a:lnTo>
                  <a:pt x="338" y="3113"/>
                </a:lnTo>
                <a:lnTo>
                  <a:pt x="314" y="3059"/>
                </a:lnTo>
                <a:lnTo>
                  <a:pt x="292" y="3004"/>
                </a:lnTo>
                <a:lnTo>
                  <a:pt x="274" y="2946"/>
                </a:lnTo>
                <a:lnTo>
                  <a:pt x="256" y="2888"/>
                </a:lnTo>
                <a:lnTo>
                  <a:pt x="244" y="2830"/>
                </a:lnTo>
                <a:lnTo>
                  <a:pt x="232" y="2770"/>
                </a:lnTo>
                <a:lnTo>
                  <a:pt x="224" y="2708"/>
                </a:lnTo>
                <a:lnTo>
                  <a:pt x="220" y="2646"/>
                </a:lnTo>
                <a:lnTo>
                  <a:pt x="218" y="2584"/>
                </a:lnTo>
                <a:lnTo>
                  <a:pt x="218" y="1887"/>
                </a:lnTo>
                <a:lnTo>
                  <a:pt x="218" y="1887"/>
                </a:lnTo>
                <a:lnTo>
                  <a:pt x="270" y="1885"/>
                </a:lnTo>
                <a:lnTo>
                  <a:pt x="328" y="1879"/>
                </a:lnTo>
                <a:lnTo>
                  <a:pt x="392" y="1871"/>
                </a:lnTo>
                <a:lnTo>
                  <a:pt x="462" y="1861"/>
                </a:lnTo>
                <a:lnTo>
                  <a:pt x="462" y="1861"/>
                </a:lnTo>
                <a:lnTo>
                  <a:pt x="438" y="1875"/>
                </a:lnTo>
                <a:lnTo>
                  <a:pt x="416" y="1891"/>
                </a:lnTo>
                <a:lnTo>
                  <a:pt x="398" y="1911"/>
                </a:lnTo>
                <a:lnTo>
                  <a:pt x="382" y="1933"/>
                </a:lnTo>
                <a:lnTo>
                  <a:pt x="368" y="1957"/>
                </a:lnTo>
                <a:lnTo>
                  <a:pt x="358" y="1983"/>
                </a:lnTo>
                <a:lnTo>
                  <a:pt x="352" y="2011"/>
                </a:lnTo>
                <a:lnTo>
                  <a:pt x="350" y="2039"/>
                </a:lnTo>
                <a:lnTo>
                  <a:pt x="350" y="2213"/>
                </a:lnTo>
                <a:lnTo>
                  <a:pt x="350" y="2213"/>
                </a:lnTo>
                <a:lnTo>
                  <a:pt x="350" y="2233"/>
                </a:lnTo>
                <a:lnTo>
                  <a:pt x="352" y="2251"/>
                </a:lnTo>
                <a:lnTo>
                  <a:pt x="360" y="2289"/>
                </a:lnTo>
                <a:lnTo>
                  <a:pt x="372" y="2325"/>
                </a:lnTo>
                <a:lnTo>
                  <a:pt x="386" y="2360"/>
                </a:lnTo>
                <a:lnTo>
                  <a:pt x="406" y="2392"/>
                </a:lnTo>
                <a:lnTo>
                  <a:pt x="430" y="2422"/>
                </a:lnTo>
                <a:lnTo>
                  <a:pt x="456" y="2450"/>
                </a:lnTo>
                <a:lnTo>
                  <a:pt x="486" y="2478"/>
                </a:lnTo>
                <a:lnTo>
                  <a:pt x="520" y="2500"/>
                </a:lnTo>
                <a:lnTo>
                  <a:pt x="556" y="2522"/>
                </a:lnTo>
                <a:lnTo>
                  <a:pt x="596" y="2540"/>
                </a:lnTo>
                <a:lnTo>
                  <a:pt x="636" y="2556"/>
                </a:lnTo>
                <a:lnTo>
                  <a:pt x="680" y="2568"/>
                </a:lnTo>
                <a:lnTo>
                  <a:pt x="727" y="2576"/>
                </a:lnTo>
                <a:lnTo>
                  <a:pt x="775" y="2582"/>
                </a:lnTo>
                <a:lnTo>
                  <a:pt x="823" y="2584"/>
                </a:lnTo>
                <a:lnTo>
                  <a:pt x="823" y="2584"/>
                </a:lnTo>
                <a:lnTo>
                  <a:pt x="873" y="2582"/>
                </a:lnTo>
                <a:lnTo>
                  <a:pt x="919" y="2576"/>
                </a:lnTo>
                <a:lnTo>
                  <a:pt x="965" y="2568"/>
                </a:lnTo>
                <a:lnTo>
                  <a:pt x="1009" y="2556"/>
                </a:lnTo>
                <a:lnTo>
                  <a:pt x="1051" y="2540"/>
                </a:lnTo>
                <a:lnTo>
                  <a:pt x="1089" y="2522"/>
                </a:lnTo>
                <a:lnTo>
                  <a:pt x="1125" y="2500"/>
                </a:lnTo>
                <a:lnTo>
                  <a:pt x="1159" y="2478"/>
                </a:lnTo>
                <a:lnTo>
                  <a:pt x="1189" y="2450"/>
                </a:lnTo>
                <a:lnTo>
                  <a:pt x="1215" y="2422"/>
                </a:lnTo>
                <a:lnTo>
                  <a:pt x="1239" y="2392"/>
                </a:lnTo>
                <a:lnTo>
                  <a:pt x="1259" y="2360"/>
                </a:lnTo>
                <a:lnTo>
                  <a:pt x="1275" y="2325"/>
                </a:lnTo>
                <a:lnTo>
                  <a:pt x="1285" y="2289"/>
                </a:lnTo>
                <a:lnTo>
                  <a:pt x="1293" y="2251"/>
                </a:lnTo>
                <a:lnTo>
                  <a:pt x="1295" y="2233"/>
                </a:lnTo>
                <a:lnTo>
                  <a:pt x="1295" y="2213"/>
                </a:lnTo>
                <a:lnTo>
                  <a:pt x="1295" y="2189"/>
                </a:lnTo>
                <a:lnTo>
                  <a:pt x="1295" y="2189"/>
                </a:lnTo>
                <a:lnTo>
                  <a:pt x="1303" y="2183"/>
                </a:lnTo>
                <a:lnTo>
                  <a:pt x="1313" y="2177"/>
                </a:lnTo>
                <a:lnTo>
                  <a:pt x="1327" y="2171"/>
                </a:lnTo>
                <a:lnTo>
                  <a:pt x="1345" y="2165"/>
                </a:lnTo>
                <a:lnTo>
                  <a:pt x="1363" y="2159"/>
                </a:lnTo>
                <a:lnTo>
                  <a:pt x="1387" y="2155"/>
                </a:lnTo>
                <a:lnTo>
                  <a:pt x="1413" y="2153"/>
                </a:lnTo>
                <a:lnTo>
                  <a:pt x="1441" y="2151"/>
                </a:lnTo>
                <a:lnTo>
                  <a:pt x="1441" y="2151"/>
                </a:lnTo>
                <a:lnTo>
                  <a:pt x="1469" y="2153"/>
                </a:lnTo>
                <a:lnTo>
                  <a:pt x="1495" y="2155"/>
                </a:lnTo>
                <a:lnTo>
                  <a:pt x="1519" y="2159"/>
                </a:lnTo>
                <a:lnTo>
                  <a:pt x="1539" y="2165"/>
                </a:lnTo>
                <a:lnTo>
                  <a:pt x="1555" y="2171"/>
                </a:lnTo>
                <a:lnTo>
                  <a:pt x="1569" y="2177"/>
                </a:lnTo>
                <a:lnTo>
                  <a:pt x="1579" y="2183"/>
                </a:lnTo>
                <a:lnTo>
                  <a:pt x="1587" y="2189"/>
                </a:lnTo>
                <a:lnTo>
                  <a:pt x="1587" y="2213"/>
                </a:lnTo>
                <a:lnTo>
                  <a:pt x="1587" y="2213"/>
                </a:lnTo>
                <a:lnTo>
                  <a:pt x="1587" y="2233"/>
                </a:lnTo>
                <a:lnTo>
                  <a:pt x="1589" y="2251"/>
                </a:lnTo>
                <a:lnTo>
                  <a:pt x="1597" y="2289"/>
                </a:lnTo>
                <a:lnTo>
                  <a:pt x="1607" y="2325"/>
                </a:lnTo>
                <a:lnTo>
                  <a:pt x="1623" y="2360"/>
                </a:lnTo>
                <a:lnTo>
                  <a:pt x="1643" y="2392"/>
                </a:lnTo>
                <a:lnTo>
                  <a:pt x="1667" y="2422"/>
                </a:lnTo>
                <a:lnTo>
                  <a:pt x="1693" y="2450"/>
                </a:lnTo>
                <a:lnTo>
                  <a:pt x="1723" y="2478"/>
                </a:lnTo>
                <a:lnTo>
                  <a:pt x="1757" y="2500"/>
                </a:lnTo>
                <a:lnTo>
                  <a:pt x="1793" y="2522"/>
                </a:lnTo>
                <a:lnTo>
                  <a:pt x="1833" y="2540"/>
                </a:lnTo>
                <a:lnTo>
                  <a:pt x="1873" y="2556"/>
                </a:lnTo>
                <a:lnTo>
                  <a:pt x="1917" y="2568"/>
                </a:lnTo>
                <a:lnTo>
                  <a:pt x="1963" y="2576"/>
                </a:lnTo>
                <a:lnTo>
                  <a:pt x="2011" y="2582"/>
                </a:lnTo>
                <a:lnTo>
                  <a:pt x="2059" y="2584"/>
                </a:lnTo>
                <a:lnTo>
                  <a:pt x="2059" y="2584"/>
                </a:lnTo>
                <a:lnTo>
                  <a:pt x="2109" y="2582"/>
                </a:lnTo>
                <a:lnTo>
                  <a:pt x="2155" y="2576"/>
                </a:lnTo>
                <a:lnTo>
                  <a:pt x="2202" y="2568"/>
                </a:lnTo>
                <a:lnTo>
                  <a:pt x="2246" y="2556"/>
                </a:lnTo>
                <a:lnTo>
                  <a:pt x="2286" y="2540"/>
                </a:lnTo>
                <a:lnTo>
                  <a:pt x="2326" y="2522"/>
                </a:lnTo>
                <a:lnTo>
                  <a:pt x="2362" y="2500"/>
                </a:lnTo>
                <a:lnTo>
                  <a:pt x="2396" y="2478"/>
                </a:lnTo>
                <a:lnTo>
                  <a:pt x="2426" y="2450"/>
                </a:lnTo>
                <a:lnTo>
                  <a:pt x="2452" y="2422"/>
                </a:lnTo>
                <a:lnTo>
                  <a:pt x="2476" y="2392"/>
                </a:lnTo>
                <a:lnTo>
                  <a:pt x="2496" y="2360"/>
                </a:lnTo>
                <a:lnTo>
                  <a:pt x="2512" y="2325"/>
                </a:lnTo>
                <a:lnTo>
                  <a:pt x="2522" y="2289"/>
                </a:lnTo>
                <a:lnTo>
                  <a:pt x="2530" y="2251"/>
                </a:lnTo>
                <a:lnTo>
                  <a:pt x="2532" y="2233"/>
                </a:lnTo>
                <a:lnTo>
                  <a:pt x="2532" y="2213"/>
                </a:lnTo>
                <a:lnTo>
                  <a:pt x="2532" y="2039"/>
                </a:lnTo>
                <a:lnTo>
                  <a:pt x="2532" y="2039"/>
                </a:lnTo>
                <a:lnTo>
                  <a:pt x="2530" y="2011"/>
                </a:lnTo>
                <a:lnTo>
                  <a:pt x="2524" y="1983"/>
                </a:lnTo>
                <a:lnTo>
                  <a:pt x="2514" y="1957"/>
                </a:lnTo>
                <a:lnTo>
                  <a:pt x="2502" y="1933"/>
                </a:lnTo>
                <a:lnTo>
                  <a:pt x="2486" y="1911"/>
                </a:lnTo>
                <a:lnTo>
                  <a:pt x="2466" y="1891"/>
                </a:lnTo>
                <a:lnTo>
                  <a:pt x="2446" y="1875"/>
                </a:lnTo>
                <a:lnTo>
                  <a:pt x="2422" y="1861"/>
                </a:lnTo>
                <a:lnTo>
                  <a:pt x="2422" y="1861"/>
                </a:lnTo>
                <a:lnTo>
                  <a:pt x="2490" y="1873"/>
                </a:lnTo>
                <a:lnTo>
                  <a:pt x="2554" y="1879"/>
                </a:lnTo>
                <a:lnTo>
                  <a:pt x="2612" y="1885"/>
                </a:lnTo>
                <a:lnTo>
                  <a:pt x="2664" y="1887"/>
                </a:lnTo>
                <a:lnTo>
                  <a:pt x="2664" y="2584"/>
                </a:lnTo>
                <a:close/>
              </a:path>
            </a:pathLst>
          </a:custGeom>
          <a:solidFill>
            <a:srgbClr val="71717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417" name="Freeform 69">
            <a:extLst>
              <a:ext uri="{FF2B5EF4-FFF2-40B4-BE49-F238E27FC236}">
                <a16:creationId xmlns:a16="http://schemas.microsoft.com/office/drawing/2014/main" xmlns="" id="{E0DAD942-B305-4521-B572-4F9FAD9D1CD4}"/>
              </a:ext>
            </a:extLst>
          </p:cNvPr>
          <p:cNvSpPr>
            <a:spLocks noEditPoints="1"/>
          </p:cNvSpPr>
          <p:nvPr/>
        </p:nvSpPr>
        <p:spPr bwMode="auto">
          <a:xfrm>
            <a:off x="7351422" y="2956070"/>
            <a:ext cx="376297" cy="338666"/>
          </a:xfrm>
          <a:custGeom>
            <a:avLst/>
            <a:gdLst>
              <a:gd name="T0" fmla="*/ 2618 w 4000"/>
              <a:gd name="T1" fmla="*/ 10 h 3600"/>
              <a:gd name="T2" fmla="*/ 2364 w 4000"/>
              <a:gd name="T3" fmla="*/ 74 h 3600"/>
              <a:gd name="T4" fmla="*/ 2128 w 4000"/>
              <a:gd name="T5" fmla="*/ 188 h 3600"/>
              <a:gd name="T6" fmla="*/ 1958 w 4000"/>
              <a:gd name="T7" fmla="*/ 248 h 3600"/>
              <a:gd name="T8" fmla="*/ 1732 w 4000"/>
              <a:gd name="T9" fmla="*/ 112 h 3600"/>
              <a:gd name="T10" fmla="*/ 1484 w 4000"/>
              <a:gd name="T11" fmla="*/ 30 h 3600"/>
              <a:gd name="T12" fmla="*/ 1220 w 4000"/>
              <a:gd name="T13" fmla="*/ 0 h 3600"/>
              <a:gd name="T14" fmla="*/ 974 w 4000"/>
              <a:gd name="T15" fmla="*/ 26 h 3600"/>
              <a:gd name="T16" fmla="*/ 690 w 4000"/>
              <a:gd name="T17" fmla="*/ 122 h 3600"/>
              <a:gd name="T18" fmla="*/ 444 w 4000"/>
              <a:gd name="T19" fmla="*/ 280 h 3600"/>
              <a:gd name="T20" fmla="*/ 242 w 4000"/>
              <a:gd name="T21" fmla="*/ 492 h 3600"/>
              <a:gd name="T22" fmla="*/ 96 w 4000"/>
              <a:gd name="T23" fmla="*/ 746 h 3600"/>
              <a:gd name="T24" fmla="*/ 14 w 4000"/>
              <a:gd name="T25" fmla="*/ 1037 h 3600"/>
              <a:gd name="T26" fmla="*/ 0 w 4000"/>
              <a:gd name="T27" fmla="*/ 1285 h 3600"/>
              <a:gd name="T28" fmla="*/ 58 w 4000"/>
              <a:gd name="T29" fmla="*/ 1595 h 3600"/>
              <a:gd name="T30" fmla="*/ 188 w 4000"/>
              <a:gd name="T31" fmla="*/ 1875 h 3600"/>
              <a:gd name="T32" fmla="*/ 386 w 4000"/>
              <a:gd name="T33" fmla="*/ 2113 h 3600"/>
              <a:gd name="T34" fmla="*/ 1868 w 4000"/>
              <a:gd name="T35" fmla="*/ 3570 h 3600"/>
              <a:gd name="T36" fmla="*/ 1996 w 4000"/>
              <a:gd name="T37" fmla="*/ 3600 h 3600"/>
              <a:gd name="T38" fmla="*/ 2078 w 4000"/>
              <a:gd name="T39" fmla="*/ 3590 h 3600"/>
              <a:gd name="T40" fmla="*/ 2208 w 4000"/>
              <a:gd name="T41" fmla="*/ 3518 h 3600"/>
              <a:gd name="T42" fmla="*/ 3694 w 4000"/>
              <a:gd name="T43" fmla="*/ 2029 h 3600"/>
              <a:gd name="T44" fmla="*/ 3870 w 4000"/>
              <a:gd name="T45" fmla="*/ 1769 h 3600"/>
              <a:gd name="T46" fmla="*/ 3972 w 4000"/>
              <a:gd name="T47" fmla="*/ 1473 h 3600"/>
              <a:gd name="T48" fmla="*/ 4000 w 4000"/>
              <a:gd name="T49" fmla="*/ 1221 h 3600"/>
              <a:gd name="T50" fmla="*/ 3960 w 4000"/>
              <a:gd name="T51" fmla="*/ 917 h 3600"/>
              <a:gd name="T52" fmla="*/ 3852 w 4000"/>
              <a:gd name="T53" fmla="*/ 640 h 3600"/>
              <a:gd name="T54" fmla="*/ 3682 w 4000"/>
              <a:gd name="T55" fmla="*/ 400 h 3600"/>
              <a:gd name="T56" fmla="*/ 3460 w 4000"/>
              <a:gd name="T57" fmla="*/ 210 h 3600"/>
              <a:gd name="T58" fmla="*/ 3198 w 4000"/>
              <a:gd name="T59" fmla="*/ 74 h 3600"/>
              <a:gd name="T60" fmla="*/ 2904 w 4000"/>
              <a:gd name="T61" fmla="*/ 6 h 3600"/>
              <a:gd name="T62" fmla="*/ 2062 w 4000"/>
              <a:gd name="T63" fmla="*/ 3352 h 3600"/>
              <a:gd name="T64" fmla="*/ 2022 w 4000"/>
              <a:gd name="T65" fmla="*/ 3376 h 3600"/>
              <a:gd name="T66" fmla="*/ 1966 w 4000"/>
              <a:gd name="T67" fmla="*/ 3372 h 3600"/>
              <a:gd name="T68" fmla="*/ 502 w 4000"/>
              <a:gd name="T69" fmla="*/ 1919 h 3600"/>
              <a:gd name="T70" fmla="*/ 350 w 4000"/>
              <a:gd name="T71" fmla="*/ 1715 h 3600"/>
              <a:gd name="T72" fmla="*/ 254 w 4000"/>
              <a:gd name="T73" fmla="*/ 1477 h 3600"/>
              <a:gd name="T74" fmla="*/ 220 w 4000"/>
              <a:gd name="T75" fmla="*/ 1221 h 3600"/>
              <a:gd name="T76" fmla="*/ 240 w 4000"/>
              <a:gd name="T77" fmla="*/ 1021 h 3600"/>
              <a:gd name="T78" fmla="*/ 318 w 4000"/>
              <a:gd name="T79" fmla="*/ 788 h 3600"/>
              <a:gd name="T80" fmla="*/ 448 w 4000"/>
              <a:gd name="T81" fmla="*/ 586 h 3600"/>
              <a:gd name="T82" fmla="*/ 622 w 4000"/>
              <a:gd name="T83" fmla="*/ 420 h 3600"/>
              <a:gd name="T84" fmla="*/ 830 w 4000"/>
              <a:gd name="T85" fmla="*/ 300 h 3600"/>
              <a:gd name="T86" fmla="*/ 1068 w 4000"/>
              <a:gd name="T87" fmla="*/ 232 h 3600"/>
              <a:gd name="T88" fmla="*/ 1268 w 4000"/>
              <a:gd name="T89" fmla="*/ 222 h 3600"/>
              <a:gd name="T90" fmla="*/ 1508 w 4000"/>
              <a:gd name="T91" fmla="*/ 264 h 3600"/>
              <a:gd name="T92" fmla="*/ 1728 w 4000"/>
              <a:gd name="T93" fmla="*/ 360 h 3600"/>
              <a:gd name="T94" fmla="*/ 1922 w 4000"/>
              <a:gd name="T95" fmla="*/ 510 h 3600"/>
              <a:gd name="T96" fmla="*/ 2000 w 4000"/>
              <a:gd name="T97" fmla="*/ 542 h 3600"/>
              <a:gd name="T98" fmla="*/ 2076 w 4000"/>
              <a:gd name="T99" fmla="*/ 510 h 3600"/>
              <a:gd name="T100" fmla="*/ 2270 w 4000"/>
              <a:gd name="T101" fmla="*/ 360 h 3600"/>
              <a:gd name="T102" fmla="*/ 2490 w 4000"/>
              <a:gd name="T103" fmla="*/ 264 h 3600"/>
              <a:gd name="T104" fmla="*/ 2730 w 4000"/>
              <a:gd name="T105" fmla="*/ 222 h 3600"/>
              <a:gd name="T106" fmla="*/ 2932 w 4000"/>
              <a:gd name="T107" fmla="*/ 232 h 3600"/>
              <a:gd name="T108" fmla="*/ 3168 w 4000"/>
              <a:gd name="T109" fmla="*/ 300 h 3600"/>
              <a:gd name="T110" fmla="*/ 3376 w 4000"/>
              <a:gd name="T111" fmla="*/ 420 h 3600"/>
              <a:gd name="T112" fmla="*/ 3550 w 4000"/>
              <a:gd name="T113" fmla="*/ 586 h 3600"/>
              <a:gd name="T114" fmla="*/ 3680 w 4000"/>
              <a:gd name="T115" fmla="*/ 788 h 3600"/>
              <a:gd name="T116" fmla="*/ 3758 w 4000"/>
              <a:gd name="T117" fmla="*/ 1021 h 3600"/>
              <a:gd name="T118" fmla="*/ 3778 w 4000"/>
              <a:gd name="T119" fmla="*/ 1221 h 3600"/>
              <a:gd name="T120" fmla="*/ 3744 w 4000"/>
              <a:gd name="T121" fmla="*/ 1479 h 3600"/>
              <a:gd name="T122" fmla="*/ 3648 w 4000"/>
              <a:gd name="T123" fmla="*/ 1717 h 3600"/>
              <a:gd name="T124" fmla="*/ 3490 w 4000"/>
              <a:gd name="T125" fmla="*/ 1923 h 3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00" h="3600">
                <a:moveTo>
                  <a:pt x="2778" y="0"/>
                </a:moveTo>
                <a:lnTo>
                  <a:pt x="2778" y="0"/>
                </a:lnTo>
                <a:lnTo>
                  <a:pt x="2726" y="2"/>
                </a:lnTo>
                <a:lnTo>
                  <a:pt x="2672" y="6"/>
                </a:lnTo>
                <a:lnTo>
                  <a:pt x="2618" y="10"/>
                </a:lnTo>
                <a:lnTo>
                  <a:pt x="2566" y="18"/>
                </a:lnTo>
                <a:lnTo>
                  <a:pt x="2514" y="30"/>
                </a:lnTo>
                <a:lnTo>
                  <a:pt x="2464" y="42"/>
                </a:lnTo>
                <a:lnTo>
                  <a:pt x="2412" y="56"/>
                </a:lnTo>
                <a:lnTo>
                  <a:pt x="2364" y="74"/>
                </a:lnTo>
                <a:lnTo>
                  <a:pt x="2314" y="92"/>
                </a:lnTo>
                <a:lnTo>
                  <a:pt x="2266" y="112"/>
                </a:lnTo>
                <a:lnTo>
                  <a:pt x="2218" y="136"/>
                </a:lnTo>
                <a:lnTo>
                  <a:pt x="2172" y="162"/>
                </a:lnTo>
                <a:lnTo>
                  <a:pt x="2128" y="188"/>
                </a:lnTo>
                <a:lnTo>
                  <a:pt x="2084" y="218"/>
                </a:lnTo>
                <a:lnTo>
                  <a:pt x="2040" y="248"/>
                </a:lnTo>
                <a:lnTo>
                  <a:pt x="2000" y="282"/>
                </a:lnTo>
                <a:lnTo>
                  <a:pt x="2000" y="282"/>
                </a:lnTo>
                <a:lnTo>
                  <a:pt x="1958" y="248"/>
                </a:lnTo>
                <a:lnTo>
                  <a:pt x="1914" y="218"/>
                </a:lnTo>
                <a:lnTo>
                  <a:pt x="1870" y="188"/>
                </a:lnTo>
                <a:lnTo>
                  <a:pt x="1826" y="162"/>
                </a:lnTo>
                <a:lnTo>
                  <a:pt x="1780" y="136"/>
                </a:lnTo>
                <a:lnTo>
                  <a:pt x="1732" y="112"/>
                </a:lnTo>
                <a:lnTo>
                  <a:pt x="1684" y="92"/>
                </a:lnTo>
                <a:lnTo>
                  <a:pt x="1636" y="74"/>
                </a:lnTo>
                <a:lnTo>
                  <a:pt x="1586" y="56"/>
                </a:lnTo>
                <a:lnTo>
                  <a:pt x="1536" y="42"/>
                </a:lnTo>
                <a:lnTo>
                  <a:pt x="1484" y="30"/>
                </a:lnTo>
                <a:lnTo>
                  <a:pt x="1432" y="18"/>
                </a:lnTo>
                <a:lnTo>
                  <a:pt x="1380" y="10"/>
                </a:lnTo>
                <a:lnTo>
                  <a:pt x="1326" y="6"/>
                </a:lnTo>
                <a:lnTo>
                  <a:pt x="1274" y="2"/>
                </a:lnTo>
                <a:lnTo>
                  <a:pt x="1220" y="0"/>
                </a:lnTo>
                <a:lnTo>
                  <a:pt x="1220" y="0"/>
                </a:lnTo>
                <a:lnTo>
                  <a:pt x="1156" y="2"/>
                </a:lnTo>
                <a:lnTo>
                  <a:pt x="1094" y="6"/>
                </a:lnTo>
                <a:lnTo>
                  <a:pt x="1034" y="14"/>
                </a:lnTo>
                <a:lnTo>
                  <a:pt x="974" y="26"/>
                </a:lnTo>
                <a:lnTo>
                  <a:pt x="914" y="40"/>
                </a:lnTo>
                <a:lnTo>
                  <a:pt x="856" y="56"/>
                </a:lnTo>
                <a:lnTo>
                  <a:pt x="800" y="74"/>
                </a:lnTo>
                <a:lnTo>
                  <a:pt x="744" y="96"/>
                </a:lnTo>
                <a:lnTo>
                  <a:pt x="690" y="122"/>
                </a:lnTo>
                <a:lnTo>
                  <a:pt x="638" y="148"/>
                </a:lnTo>
                <a:lnTo>
                  <a:pt x="588" y="178"/>
                </a:lnTo>
                <a:lnTo>
                  <a:pt x="538" y="210"/>
                </a:lnTo>
                <a:lnTo>
                  <a:pt x="490" y="244"/>
                </a:lnTo>
                <a:lnTo>
                  <a:pt x="444" y="280"/>
                </a:lnTo>
                <a:lnTo>
                  <a:pt x="400" y="318"/>
                </a:lnTo>
                <a:lnTo>
                  <a:pt x="358" y="358"/>
                </a:lnTo>
                <a:lnTo>
                  <a:pt x="316" y="400"/>
                </a:lnTo>
                <a:lnTo>
                  <a:pt x="278" y="446"/>
                </a:lnTo>
                <a:lnTo>
                  <a:pt x="242" y="492"/>
                </a:lnTo>
                <a:lnTo>
                  <a:pt x="208" y="540"/>
                </a:lnTo>
                <a:lnTo>
                  <a:pt x="176" y="588"/>
                </a:lnTo>
                <a:lnTo>
                  <a:pt x="146" y="640"/>
                </a:lnTo>
                <a:lnTo>
                  <a:pt x="120" y="692"/>
                </a:lnTo>
                <a:lnTo>
                  <a:pt x="96" y="746"/>
                </a:lnTo>
                <a:lnTo>
                  <a:pt x="74" y="802"/>
                </a:lnTo>
                <a:lnTo>
                  <a:pt x="54" y="858"/>
                </a:lnTo>
                <a:lnTo>
                  <a:pt x="38" y="917"/>
                </a:lnTo>
                <a:lnTo>
                  <a:pt x="24" y="977"/>
                </a:lnTo>
                <a:lnTo>
                  <a:pt x="14" y="1037"/>
                </a:lnTo>
                <a:lnTo>
                  <a:pt x="6" y="1097"/>
                </a:lnTo>
                <a:lnTo>
                  <a:pt x="0" y="1159"/>
                </a:lnTo>
                <a:lnTo>
                  <a:pt x="0" y="1221"/>
                </a:lnTo>
                <a:lnTo>
                  <a:pt x="0" y="1221"/>
                </a:lnTo>
                <a:lnTo>
                  <a:pt x="0" y="1285"/>
                </a:lnTo>
                <a:lnTo>
                  <a:pt x="6" y="1349"/>
                </a:lnTo>
                <a:lnTo>
                  <a:pt x="14" y="1411"/>
                </a:lnTo>
                <a:lnTo>
                  <a:pt x="26" y="1473"/>
                </a:lnTo>
                <a:lnTo>
                  <a:pt x="40" y="1535"/>
                </a:lnTo>
                <a:lnTo>
                  <a:pt x="58" y="1595"/>
                </a:lnTo>
                <a:lnTo>
                  <a:pt x="78" y="1653"/>
                </a:lnTo>
                <a:lnTo>
                  <a:pt x="102" y="1711"/>
                </a:lnTo>
                <a:lnTo>
                  <a:pt x="128" y="1767"/>
                </a:lnTo>
                <a:lnTo>
                  <a:pt x="156" y="1823"/>
                </a:lnTo>
                <a:lnTo>
                  <a:pt x="188" y="1875"/>
                </a:lnTo>
                <a:lnTo>
                  <a:pt x="222" y="1927"/>
                </a:lnTo>
                <a:lnTo>
                  <a:pt x="260" y="1977"/>
                </a:lnTo>
                <a:lnTo>
                  <a:pt x="300" y="2025"/>
                </a:lnTo>
                <a:lnTo>
                  <a:pt x="342" y="2071"/>
                </a:lnTo>
                <a:lnTo>
                  <a:pt x="386" y="2113"/>
                </a:lnTo>
                <a:lnTo>
                  <a:pt x="1780" y="3508"/>
                </a:lnTo>
                <a:lnTo>
                  <a:pt x="1780" y="3508"/>
                </a:lnTo>
                <a:lnTo>
                  <a:pt x="1810" y="3534"/>
                </a:lnTo>
                <a:lnTo>
                  <a:pt x="1838" y="3554"/>
                </a:lnTo>
                <a:lnTo>
                  <a:pt x="1868" y="3570"/>
                </a:lnTo>
                <a:lnTo>
                  <a:pt x="1896" y="3582"/>
                </a:lnTo>
                <a:lnTo>
                  <a:pt x="1924" y="3592"/>
                </a:lnTo>
                <a:lnTo>
                  <a:pt x="1950" y="3596"/>
                </a:lnTo>
                <a:lnTo>
                  <a:pt x="1974" y="3600"/>
                </a:lnTo>
                <a:lnTo>
                  <a:pt x="1996" y="3600"/>
                </a:lnTo>
                <a:lnTo>
                  <a:pt x="1996" y="3600"/>
                </a:lnTo>
                <a:lnTo>
                  <a:pt x="2018" y="3600"/>
                </a:lnTo>
                <a:lnTo>
                  <a:pt x="2040" y="3598"/>
                </a:lnTo>
                <a:lnTo>
                  <a:pt x="2060" y="3594"/>
                </a:lnTo>
                <a:lnTo>
                  <a:pt x="2078" y="3590"/>
                </a:lnTo>
                <a:lnTo>
                  <a:pt x="2114" y="3578"/>
                </a:lnTo>
                <a:lnTo>
                  <a:pt x="2144" y="3562"/>
                </a:lnTo>
                <a:lnTo>
                  <a:pt x="2170" y="3546"/>
                </a:lnTo>
                <a:lnTo>
                  <a:pt x="2192" y="3532"/>
                </a:lnTo>
                <a:lnTo>
                  <a:pt x="2208" y="3518"/>
                </a:lnTo>
                <a:lnTo>
                  <a:pt x="2218" y="3508"/>
                </a:lnTo>
                <a:lnTo>
                  <a:pt x="3604" y="2121"/>
                </a:lnTo>
                <a:lnTo>
                  <a:pt x="3604" y="2121"/>
                </a:lnTo>
                <a:lnTo>
                  <a:pt x="3650" y="2075"/>
                </a:lnTo>
                <a:lnTo>
                  <a:pt x="3694" y="2029"/>
                </a:lnTo>
                <a:lnTo>
                  <a:pt x="3734" y="1981"/>
                </a:lnTo>
                <a:lnTo>
                  <a:pt x="3772" y="1931"/>
                </a:lnTo>
                <a:lnTo>
                  <a:pt x="3808" y="1879"/>
                </a:lnTo>
                <a:lnTo>
                  <a:pt x="3840" y="1825"/>
                </a:lnTo>
                <a:lnTo>
                  <a:pt x="3870" y="1769"/>
                </a:lnTo>
                <a:lnTo>
                  <a:pt x="3896" y="1713"/>
                </a:lnTo>
                <a:lnTo>
                  <a:pt x="3920" y="1655"/>
                </a:lnTo>
                <a:lnTo>
                  <a:pt x="3940" y="1595"/>
                </a:lnTo>
                <a:lnTo>
                  <a:pt x="3958" y="1535"/>
                </a:lnTo>
                <a:lnTo>
                  <a:pt x="3972" y="1473"/>
                </a:lnTo>
                <a:lnTo>
                  <a:pt x="3984" y="1411"/>
                </a:lnTo>
                <a:lnTo>
                  <a:pt x="3992" y="1349"/>
                </a:lnTo>
                <a:lnTo>
                  <a:pt x="3998" y="1285"/>
                </a:lnTo>
                <a:lnTo>
                  <a:pt x="4000" y="1221"/>
                </a:lnTo>
                <a:lnTo>
                  <a:pt x="4000" y="1221"/>
                </a:lnTo>
                <a:lnTo>
                  <a:pt x="3998" y="1159"/>
                </a:lnTo>
                <a:lnTo>
                  <a:pt x="3992" y="1097"/>
                </a:lnTo>
                <a:lnTo>
                  <a:pt x="3986" y="1037"/>
                </a:lnTo>
                <a:lnTo>
                  <a:pt x="3974" y="977"/>
                </a:lnTo>
                <a:lnTo>
                  <a:pt x="3960" y="917"/>
                </a:lnTo>
                <a:lnTo>
                  <a:pt x="3944" y="858"/>
                </a:lnTo>
                <a:lnTo>
                  <a:pt x="3926" y="802"/>
                </a:lnTo>
                <a:lnTo>
                  <a:pt x="3904" y="746"/>
                </a:lnTo>
                <a:lnTo>
                  <a:pt x="3878" y="692"/>
                </a:lnTo>
                <a:lnTo>
                  <a:pt x="3852" y="640"/>
                </a:lnTo>
                <a:lnTo>
                  <a:pt x="3822" y="588"/>
                </a:lnTo>
                <a:lnTo>
                  <a:pt x="3790" y="540"/>
                </a:lnTo>
                <a:lnTo>
                  <a:pt x="3756" y="492"/>
                </a:lnTo>
                <a:lnTo>
                  <a:pt x="3720" y="446"/>
                </a:lnTo>
                <a:lnTo>
                  <a:pt x="3682" y="400"/>
                </a:lnTo>
                <a:lnTo>
                  <a:pt x="3642" y="358"/>
                </a:lnTo>
                <a:lnTo>
                  <a:pt x="3600" y="318"/>
                </a:lnTo>
                <a:lnTo>
                  <a:pt x="3554" y="280"/>
                </a:lnTo>
                <a:lnTo>
                  <a:pt x="3508" y="244"/>
                </a:lnTo>
                <a:lnTo>
                  <a:pt x="3460" y="210"/>
                </a:lnTo>
                <a:lnTo>
                  <a:pt x="3412" y="178"/>
                </a:lnTo>
                <a:lnTo>
                  <a:pt x="3360" y="148"/>
                </a:lnTo>
                <a:lnTo>
                  <a:pt x="3308" y="122"/>
                </a:lnTo>
                <a:lnTo>
                  <a:pt x="3254" y="96"/>
                </a:lnTo>
                <a:lnTo>
                  <a:pt x="3198" y="74"/>
                </a:lnTo>
                <a:lnTo>
                  <a:pt x="3142" y="56"/>
                </a:lnTo>
                <a:lnTo>
                  <a:pt x="3084" y="40"/>
                </a:lnTo>
                <a:lnTo>
                  <a:pt x="3024" y="26"/>
                </a:lnTo>
                <a:lnTo>
                  <a:pt x="2964" y="14"/>
                </a:lnTo>
                <a:lnTo>
                  <a:pt x="2904" y="6"/>
                </a:lnTo>
                <a:lnTo>
                  <a:pt x="2842" y="2"/>
                </a:lnTo>
                <a:lnTo>
                  <a:pt x="2778" y="0"/>
                </a:lnTo>
                <a:lnTo>
                  <a:pt x="2778" y="0"/>
                </a:lnTo>
                <a:close/>
                <a:moveTo>
                  <a:pt x="3452" y="1961"/>
                </a:moveTo>
                <a:lnTo>
                  <a:pt x="2062" y="3352"/>
                </a:lnTo>
                <a:lnTo>
                  <a:pt x="2062" y="3352"/>
                </a:lnTo>
                <a:lnTo>
                  <a:pt x="2058" y="3356"/>
                </a:lnTo>
                <a:lnTo>
                  <a:pt x="2044" y="3366"/>
                </a:lnTo>
                <a:lnTo>
                  <a:pt x="2034" y="3372"/>
                </a:lnTo>
                <a:lnTo>
                  <a:pt x="2022" y="3376"/>
                </a:lnTo>
                <a:lnTo>
                  <a:pt x="2010" y="3378"/>
                </a:lnTo>
                <a:lnTo>
                  <a:pt x="1996" y="3380"/>
                </a:lnTo>
                <a:lnTo>
                  <a:pt x="1996" y="3380"/>
                </a:lnTo>
                <a:lnTo>
                  <a:pt x="1980" y="3378"/>
                </a:lnTo>
                <a:lnTo>
                  <a:pt x="1966" y="3372"/>
                </a:lnTo>
                <a:lnTo>
                  <a:pt x="1950" y="3364"/>
                </a:lnTo>
                <a:lnTo>
                  <a:pt x="1936" y="3352"/>
                </a:lnTo>
                <a:lnTo>
                  <a:pt x="540" y="1955"/>
                </a:lnTo>
                <a:lnTo>
                  <a:pt x="540" y="1955"/>
                </a:lnTo>
                <a:lnTo>
                  <a:pt x="502" y="1919"/>
                </a:lnTo>
                <a:lnTo>
                  <a:pt x="468" y="1881"/>
                </a:lnTo>
                <a:lnTo>
                  <a:pt x="434" y="1841"/>
                </a:lnTo>
                <a:lnTo>
                  <a:pt x="404" y="1801"/>
                </a:lnTo>
                <a:lnTo>
                  <a:pt x="376" y="1759"/>
                </a:lnTo>
                <a:lnTo>
                  <a:pt x="350" y="1715"/>
                </a:lnTo>
                <a:lnTo>
                  <a:pt x="326" y="1669"/>
                </a:lnTo>
                <a:lnTo>
                  <a:pt x="304" y="1623"/>
                </a:lnTo>
                <a:lnTo>
                  <a:pt x="284" y="1575"/>
                </a:lnTo>
                <a:lnTo>
                  <a:pt x="268" y="1527"/>
                </a:lnTo>
                <a:lnTo>
                  <a:pt x="254" y="1477"/>
                </a:lnTo>
                <a:lnTo>
                  <a:pt x="242" y="1427"/>
                </a:lnTo>
                <a:lnTo>
                  <a:pt x="232" y="1377"/>
                </a:lnTo>
                <a:lnTo>
                  <a:pt x="226" y="1325"/>
                </a:lnTo>
                <a:lnTo>
                  <a:pt x="222" y="1275"/>
                </a:lnTo>
                <a:lnTo>
                  <a:pt x="220" y="1221"/>
                </a:lnTo>
                <a:lnTo>
                  <a:pt x="220" y="1221"/>
                </a:lnTo>
                <a:lnTo>
                  <a:pt x="222" y="1171"/>
                </a:lnTo>
                <a:lnTo>
                  <a:pt x="226" y="1119"/>
                </a:lnTo>
                <a:lnTo>
                  <a:pt x="232" y="1069"/>
                </a:lnTo>
                <a:lnTo>
                  <a:pt x="240" y="1021"/>
                </a:lnTo>
                <a:lnTo>
                  <a:pt x="252" y="973"/>
                </a:lnTo>
                <a:lnTo>
                  <a:pt x="266" y="925"/>
                </a:lnTo>
                <a:lnTo>
                  <a:pt x="280" y="878"/>
                </a:lnTo>
                <a:lnTo>
                  <a:pt x="298" y="832"/>
                </a:lnTo>
                <a:lnTo>
                  <a:pt x="318" y="788"/>
                </a:lnTo>
                <a:lnTo>
                  <a:pt x="340" y="744"/>
                </a:lnTo>
                <a:lnTo>
                  <a:pt x="364" y="702"/>
                </a:lnTo>
                <a:lnTo>
                  <a:pt x="390" y="662"/>
                </a:lnTo>
                <a:lnTo>
                  <a:pt x="418" y="624"/>
                </a:lnTo>
                <a:lnTo>
                  <a:pt x="448" y="586"/>
                </a:lnTo>
                <a:lnTo>
                  <a:pt x="480" y="550"/>
                </a:lnTo>
                <a:lnTo>
                  <a:pt x="514" y="514"/>
                </a:lnTo>
                <a:lnTo>
                  <a:pt x="548" y="482"/>
                </a:lnTo>
                <a:lnTo>
                  <a:pt x="584" y="450"/>
                </a:lnTo>
                <a:lnTo>
                  <a:pt x="622" y="420"/>
                </a:lnTo>
                <a:lnTo>
                  <a:pt x="662" y="392"/>
                </a:lnTo>
                <a:lnTo>
                  <a:pt x="702" y="366"/>
                </a:lnTo>
                <a:lnTo>
                  <a:pt x="744" y="342"/>
                </a:lnTo>
                <a:lnTo>
                  <a:pt x="786" y="320"/>
                </a:lnTo>
                <a:lnTo>
                  <a:pt x="830" y="300"/>
                </a:lnTo>
                <a:lnTo>
                  <a:pt x="876" y="282"/>
                </a:lnTo>
                <a:lnTo>
                  <a:pt x="922" y="266"/>
                </a:lnTo>
                <a:lnTo>
                  <a:pt x="970" y="252"/>
                </a:lnTo>
                <a:lnTo>
                  <a:pt x="1018" y="242"/>
                </a:lnTo>
                <a:lnTo>
                  <a:pt x="1068" y="232"/>
                </a:lnTo>
                <a:lnTo>
                  <a:pt x="1118" y="226"/>
                </a:lnTo>
                <a:lnTo>
                  <a:pt x="1168" y="222"/>
                </a:lnTo>
                <a:lnTo>
                  <a:pt x="1220" y="222"/>
                </a:lnTo>
                <a:lnTo>
                  <a:pt x="1220" y="222"/>
                </a:lnTo>
                <a:lnTo>
                  <a:pt x="1268" y="222"/>
                </a:lnTo>
                <a:lnTo>
                  <a:pt x="1318" y="226"/>
                </a:lnTo>
                <a:lnTo>
                  <a:pt x="1366" y="232"/>
                </a:lnTo>
                <a:lnTo>
                  <a:pt x="1414" y="240"/>
                </a:lnTo>
                <a:lnTo>
                  <a:pt x="1462" y="250"/>
                </a:lnTo>
                <a:lnTo>
                  <a:pt x="1508" y="264"/>
                </a:lnTo>
                <a:lnTo>
                  <a:pt x="1554" y="278"/>
                </a:lnTo>
                <a:lnTo>
                  <a:pt x="1600" y="296"/>
                </a:lnTo>
                <a:lnTo>
                  <a:pt x="1644" y="316"/>
                </a:lnTo>
                <a:lnTo>
                  <a:pt x="1686" y="336"/>
                </a:lnTo>
                <a:lnTo>
                  <a:pt x="1728" y="360"/>
                </a:lnTo>
                <a:lnTo>
                  <a:pt x="1770" y="386"/>
                </a:lnTo>
                <a:lnTo>
                  <a:pt x="1810" y="414"/>
                </a:lnTo>
                <a:lnTo>
                  <a:pt x="1848" y="444"/>
                </a:lnTo>
                <a:lnTo>
                  <a:pt x="1886" y="476"/>
                </a:lnTo>
                <a:lnTo>
                  <a:pt x="1922" y="510"/>
                </a:lnTo>
                <a:lnTo>
                  <a:pt x="1922" y="510"/>
                </a:lnTo>
                <a:lnTo>
                  <a:pt x="1938" y="524"/>
                </a:lnTo>
                <a:lnTo>
                  <a:pt x="1958" y="534"/>
                </a:lnTo>
                <a:lnTo>
                  <a:pt x="1978" y="540"/>
                </a:lnTo>
                <a:lnTo>
                  <a:pt x="2000" y="542"/>
                </a:lnTo>
                <a:lnTo>
                  <a:pt x="2020" y="540"/>
                </a:lnTo>
                <a:lnTo>
                  <a:pt x="2040" y="534"/>
                </a:lnTo>
                <a:lnTo>
                  <a:pt x="2060" y="524"/>
                </a:lnTo>
                <a:lnTo>
                  <a:pt x="2076" y="510"/>
                </a:lnTo>
                <a:lnTo>
                  <a:pt x="2076" y="510"/>
                </a:lnTo>
                <a:lnTo>
                  <a:pt x="2112" y="476"/>
                </a:lnTo>
                <a:lnTo>
                  <a:pt x="2150" y="444"/>
                </a:lnTo>
                <a:lnTo>
                  <a:pt x="2188" y="414"/>
                </a:lnTo>
                <a:lnTo>
                  <a:pt x="2228" y="386"/>
                </a:lnTo>
                <a:lnTo>
                  <a:pt x="2270" y="360"/>
                </a:lnTo>
                <a:lnTo>
                  <a:pt x="2312" y="336"/>
                </a:lnTo>
                <a:lnTo>
                  <a:pt x="2354" y="316"/>
                </a:lnTo>
                <a:lnTo>
                  <a:pt x="2400" y="296"/>
                </a:lnTo>
                <a:lnTo>
                  <a:pt x="2444" y="278"/>
                </a:lnTo>
                <a:lnTo>
                  <a:pt x="2490" y="264"/>
                </a:lnTo>
                <a:lnTo>
                  <a:pt x="2536" y="250"/>
                </a:lnTo>
                <a:lnTo>
                  <a:pt x="2584" y="240"/>
                </a:lnTo>
                <a:lnTo>
                  <a:pt x="2632" y="232"/>
                </a:lnTo>
                <a:lnTo>
                  <a:pt x="2680" y="226"/>
                </a:lnTo>
                <a:lnTo>
                  <a:pt x="2730" y="222"/>
                </a:lnTo>
                <a:lnTo>
                  <a:pt x="2778" y="222"/>
                </a:lnTo>
                <a:lnTo>
                  <a:pt x="2778" y="222"/>
                </a:lnTo>
                <a:lnTo>
                  <a:pt x="2830" y="222"/>
                </a:lnTo>
                <a:lnTo>
                  <a:pt x="2882" y="226"/>
                </a:lnTo>
                <a:lnTo>
                  <a:pt x="2932" y="232"/>
                </a:lnTo>
                <a:lnTo>
                  <a:pt x="2980" y="242"/>
                </a:lnTo>
                <a:lnTo>
                  <a:pt x="3028" y="252"/>
                </a:lnTo>
                <a:lnTo>
                  <a:pt x="3076" y="266"/>
                </a:lnTo>
                <a:lnTo>
                  <a:pt x="3122" y="282"/>
                </a:lnTo>
                <a:lnTo>
                  <a:pt x="3168" y="300"/>
                </a:lnTo>
                <a:lnTo>
                  <a:pt x="3212" y="320"/>
                </a:lnTo>
                <a:lnTo>
                  <a:pt x="3256" y="342"/>
                </a:lnTo>
                <a:lnTo>
                  <a:pt x="3296" y="366"/>
                </a:lnTo>
                <a:lnTo>
                  <a:pt x="3338" y="392"/>
                </a:lnTo>
                <a:lnTo>
                  <a:pt x="3376" y="420"/>
                </a:lnTo>
                <a:lnTo>
                  <a:pt x="3414" y="450"/>
                </a:lnTo>
                <a:lnTo>
                  <a:pt x="3450" y="482"/>
                </a:lnTo>
                <a:lnTo>
                  <a:pt x="3486" y="514"/>
                </a:lnTo>
                <a:lnTo>
                  <a:pt x="3518" y="550"/>
                </a:lnTo>
                <a:lnTo>
                  <a:pt x="3550" y="586"/>
                </a:lnTo>
                <a:lnTo>
                  <a:pt x="3580" y="624"/>
                </a:lnTo>
                <a:lnTo>
                  <a:pt x="3608" y="662"/>
                </a:lnTo>
                <a:lnTo>
                  <a:pt x="3634" y="702"/>
                </a:lnTo>
                <a:lnTo>
                  <a:pt x="3658" y="744"/>
                </a:lnTo>
                <a:lnTo>
                  <a:pt x="3680" y="788"/>
                </a:lnTo>
                <a:lnTo>
                  <a:pt x="3700" y="832"/>
                </a:lnTo>
                <a:lnTo>
                  <a:pt x="3718" y="878"/>
                </a:lnTo>
                <a:lnTo>
                  <a:pt x="3734" y="925"/>
                </a:lnTo>
                <a:lnTo>
                  <a:pt x="3746" y="973"/>
                </a:lnTo>
                <a:lnTo>
                  <a:pt x="3758" y="1021"/>
                </a:lnTo>
                <a:lnTo>
                  <a:pt x="3766" y="1069"/>
                </a:lnTo>
                <a:lnTo>
                  <a:pt x="3774" y="1119"/>
                </a:lnTo>
                <a:lnTo>
                  <a:pt x="3778" y="1171"/>
                </a:lnTo>
                <a:lnTo>
                  <a:pt x="3778" y="1221"/>
                </a:lnTo>
                <a:lnTo>
                  <a:pt x="3778" y="1221"/>
                </a:lnTo>
                <a:lnTo>
                  <a:pt x="3778" y="1275"/>
                </a:lnTo>
                <a:lnTo>
                  <a:pt x="3774" y="1325"/>
                </a:lnTo>
                <a:lnTo>
                  <a:pt x="3766" y="1377"/>
                </a:lnTo>
                <a:lnTo>
                  <a:pt x="3756" y="1427"/>
                </a:lnTo>
                <a:lnTo>
                  <a:pt x="3744" y="1479"/>
                </a:lnTo>
                <a:lnTo>
                  <a:pt x="3730" y="1527"/>
                </a:lnTo>
                <a:lnTo>
                  <a:pt x="3714" y="1577"/>
                </a:lnTo>
                <a:lnTo>
                  <a:pt x="3694" y="1623"/>
                </a:lnTo>
                <a:lnTo>
                  <a:pt x="3672" y="1671"/>
                </a:lnTo>
                <a:lnTo>
                  <a:pt x="3648" y="1717"/>
                </a:lnTo>
                <a:lnTo>
                  <a:pt x="3620" y="1761"/>
                </a:lnTo>
                <a:lnTo>
                  <a:pt x="3592" y="1803"/>
                </a:lnTo>
                <a:lnTo>
                  <a:pt x="3560" y="1845"/>
                </a:lnTo>
                <a:lnTo>
                  <a:pt x="3526" y="1885"/>
                </a:lnTo>
                <a:lnTo>
                  <a:pt x="3490" y="1923"/>
                </a:lnTo>
                <a:lnTo>
                  <a:pt x="3452" y="1961"/>
                </a:lnTo>
                <a:lnTo>
                  <a:pt x="3452" y="1961"/>
                </a:lnTo>
                <a:close/>
              </a:path>
            </a:pathLst>
          </a:custGeom>
          <a:solidFill>
            <a:srgbClr val="35407C"/>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84" name="Action Button: Information 83">
            <a:hlinkClick r:id="rId6" action="ppaction://hlinksldjump" highlightClick="1"/>
          </p:cNvPr>
          <p:cNvSpPr/>
          <p:nvPr/>
        </p:nvSpPr>
        <p:spPr bwMode="ltGray">
          <a:xfrm>
            <a:off x="2329683" y="2002910"/>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86" name="Action Button: Information 85">
            <a:hlinkClick r:id="rId6" action="ppaction://hlinksldjump" highlightClick="1"/>
          </p:cNvPr>
          <p:cNvSpPr/>
          <p:nvPr/>
        </p:nvSpPr>
        <p:spPr bwMode="ltGray">
          <a:xfrm>
            <a:off x="2329683" y="3291794"/>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87" name="Action Button: Information 86">
            <a:hlinkClick r:id="rId6" action="ppaction://hlinksldjump" highlightClick="1"/>
          </p:cNvPr>
          <p:cNvSpPr/>
          <p:nvPr/>
        </p:nvSpPr>
        <p:spPr bwMode="ltGray">
          <a:xfrm>
            <a:off x="2329683" y="4573147"/>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88" name="Action Button: Information 87">
            <a:hlinkClick r:id="rId7" action="ppaction://hlinksldjump" highlightClick="1"/>
          </p:cNvPr>
          <p:cNvSpPr/>
          <p:nvPr/>
        </p:nvSpPr>
        <p:spPr bwMode="ltGray">
          <a:xfrm>
            <a:off x="6840505" y="2026599"/>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91" name="Action Button: Information 90">
            <a:hlinkClick r:id="rId8" action="ppaction://hlinksldjump" highlightClick="1"/>
          </p:cNvPr>
          <p:cNvSpPr/>
          <p:nvPr/>
        </p:nvSpPr>
        <p:spPr bwMode="ltGray">
          <a:xfrm>
            <a:off x="11506602" y="2026599"/>
            <a:ext cx="198450" cy="178130"/>
          </a:xfrm>
          <a:prstGeom prst="actionButtonInformation">
            <a:avLst/>
          </a:prstGeom>
          <a:solidFill>
            <a:schemeClr val="tx1">
              <a:lumMod val="20000"/>
              <a:lumOff val="80000"/>
            </a:schemeClr>
          </a:solid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89" name="Freeform 88">
            <a:hlinkClick r:id="rId9"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90" name="Straight Connector 8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2" name="Freeform 91">
            <a:hlinkClick r:id="rId10"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3" name="Freeform 92">
            <a:hlinkClick r:id="rId11"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4" name="Freeform 93">
            <a:hlinkClick r:id="rId12"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5" name="Freeform 94">
            <a:hlinkClick r:id="rId13"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6" name="Freeform 95">
            <a:hlinkClick r:id="rId14"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7" name="Freeform 96">
            <a:hlinkClick r:id="rId15"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8" name="Freeform 97">
            <a:hlinkClick r:id="rId16"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99" name="Freeform 8">
            <a:hlinkClick r:id="rId17"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7" name="Group 6">
            <a:extLst>
              <a:ext uri="{FF2B5EF4-FFF2-40B4-BE49-F238E27FC236}">
                <a16:creationId xmlns:a16="http://schemas.microsoft.com/office/drawing/2014/main" xmlns="" id="{FE482B98-0B1F-4EC8-9082-024829B0B17A}"/>
              </a:ext>
            </a:extLst>
          </p:cNvPr>
          <p:cNvGrpSpPr/>
          <p:nvPr/>
        </p:nvGrpSpPr>
        <p:grpSpPr>
          <a:xfrm>
            <a:off x="2917925" y="2062264"/>
            <a:ext cx="3693734" cy="3660409"/>
            <a:chOff x="2917925" y="2062264"/>
            <a:chExt cx="3693734" cy="3660409"/>
          </a:xfrm>
        </p:grpSpPr>
        <p:graphicFrame>
          <p:nvGraphicFramePr>
            <p:cNvPr id="59" name="Chart 58">
              <a:extLst>
                <a:ext uri="{FF2B5EF4-FFF2-40B4-BE49-F238E27FC236}">
                  <a16:creationId xmlns:a16="http://schemas.microsoft.com/office/drawing/2014/main" xmlns="" id="{423D2709-34A1-4EE4-A7CD-969BD944C705}"/>
                </a:ext>
              </a:extLst>
            </p:cNvPr>
            <p:cNvGraphicFramePr/>
            <p:nvPr>
              <p:extLst>
                <p:ext uri="{D42A27DB-BD31-4B8C-83A1-F6EECF244321}">
                  <p14:modId xmlns:p14="http://schemas.microsoft.com/office/powerpoint/2010/main" val="1621636381"/>
                </p:ext>
              </p:extLst>
            </p:nvPr>
          </p:nvGraphicFramePr>
          <p:xfrm>
            <a:off x="2917925" y="2062264"/>
            <a:ext cx="3693734" cy="3660409"/>
          </p:xfrm>
          <a:graphic>
            <a:graphicData uri="http://schemas.openxmlformats.org/drawingml/2006/chart">
              <c:chart xmlns:c="http://schemas.openxmlformats.org/drawingml/2006/chart" xmlns:r="http://schemas.openxmlformats.org/officeDocument/2006/relationships" r:id="rId18"/>
            </a:graphicData>
          </a:graphic>
        </p:graphicFrame>
        <p:sp>
          <p:nvSpPr>
            <p:cNvPr id="3" name="TextBox 2">
              <a:extLst>
                <a:ext uri="{FF2B5EF4-FFF2-40B4-BE49-F238E27FC236}">
                  <a16:creationId xmlns:a16="http://schemas.microsoft.com/office/drawing/2014/main" xmlns="" id="{964BE22D-4A77-455A-B2ED-D05DF9FE9D6D}"/>
                </a:ext>
              </a:extLst>
            </p:cNvPr>
            <p:cNvSpPr txBox="1"/>
            <p:nvPr/>
          </p:nvSpPr>
          <p:spPr>
            <a:xfrm>
              <a:off x="5998233" y="4957211"/>
              <a:ext cx="301876" cy="153888"/>
            </a:xfrm>
            <a:prstGeom prst="rect">
              <a:avLst/>
            </a:prstGeom>
            <a:solidFill>
              <a:schemeClr val="tx1">
                <a:lumMod val="20000"/>
                <a:lumOff val="80000"/>
              </a:schemeClr>
            </a:solidFill>
          </p:spPr>
          <p:txBody>
            <a:bodyPr wrap="square" lIns="0" tIns="0" rIns="0" bIns="0" rtlCol="0">
              <a:spAutoFit/>
            </a:bodyPr>
            <a:lstStyle/>
            <a:p>
              <a:r>
                <a:rPr lang="en-GB" sz="1000" dirty="0"/>
                <a:t>16.8</a:t>
              </a:r>
            </a:p>
          </p:txBody>
        </p:sp>
      </p:grpSp>
    </p:spTree>
    <p:extLst>
      <p:ext uri="{BB962C8B-B14F-4D97-AF65-F5344CB8AC3E}">
        <p14:creationId xmlns:p14="http://schemas.microsoft.com/office/powerpoint/2010/main" val="3973435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5"/>
          </p:nvPr>
        </p:nvSpPr>
        <p:spPr/>
        <p:txBody>
          <a:bodyPr/>
          <a:lstStyle/>
          <a:p>
            <a:r>
              <a:rPr lang="en-GB" dirty="0"/>
              <a:t>2016 Headlines</a:t>
            </a:r>
          </a:p>
        </p:txBody>
      </p:sp>
      <p:pic>
        <p:nvPicPr>
          <p:cNvPr id="4"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31324" y="781639"/>
            <a:ext cx="7293952" cy="5054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608382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18</a:t>
            </a:fld>
            <a:endParaRPr lang="en-GB" dirty="0"/>
          </a:p>
        </p:txBody>
      </p:sp>
      <p:sp>
        <p:nvSpPr>
          <p:cNvPr id="22" name="Title 4"/>
          <p:cNvSpPr>
            <a:spLocks noGrp="1"/>
          </p:cNvSpPr>
          <p:nvPr>
            <p:ph type="title"/>
          </p:nvPr>
        </p:nvSpPr>
        <p:spPr>
          <a:xfrm>
            <a:off x="329224" y="913984"/>
            <a:ext cx="11452423" cy="704346"/>
          </a:xfrm>
        </p:spPr>
        <p:txBody>
          <a:bodyPr/>
          <a:lstStyle/>
          <a:p>
            <a:r>
              <a:rPr lang="en-GB" dirty="0"/>
              <a:t>Tourism Overnight Visits – Summary of 2016 Headlines</a:t>
            </a:r>
          </a:p>
        </p:txBody>
      </p:sp>
      <p:sp>
        <p:nvSpPr>
          <p:cNvPr id="13" name="Freeform 12">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Title 4">
            <a:extLst>
              <a:ext uri="{FF2B5EF4-FFF2-40B4-BE49-F238E27FC236}">
                <a16:creationId xmlns:a16="http://schemas.microsoft.com/office/drawing/2014/main" xmlns="" id="{9E203D40-604C-4DB5-B0ED-6ED83E6918C4}"/>
              </a:ext>
            </a:extLst>
          </p:cNvPr>
          <p:cNvSpPr txBox="1">
            <a:spLocks/>
          </p:cNvSpPr>
          <p:nvPr/>
        </p:nvSpPr>
        <p:spPr>
          <a:xfrm>
            <a:off x="351328" y="1657638"/>
            <a:ext cx="11452423" cy="242063"/>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200" b="0" i="1" dirty="0"/>
              <a:t>This section outlines the general trends in tourism within Great Britain, England, Scotland and Wales of GB residents during 2016.</a:t>
            </a:r>
          </a:p>
        </p:txBody>
      </p:sp>
      <p:sp>
        <p:nvSpPr>
          <p:cNvPr id="25" name="Title 4">
            <a:extLst>
              <a:ext uri="{FF2B5EF4-FFF2-40B4-BE49-F238E27FC236}">
                <a16:creationId xmlns:a16="http://schemas.microsoft.com/office/drawing/2014/main" xmlns="" id="{7BC65D30-6BA0-4300-8E78-42C3AFE3281A}"/>
              </a:ext>
            </a:extLst>
          </p:cNvPr>
          <p:cNvSpPr txBox="1">
            <a:spLocks/>
          </p:cNvSpPr>
          <p:nvPr/>
        </p:nvSpPr>
        <p:spPr>
          <a:xfrm>
            <a:off x="275331" y="2007637"/>
            <a:ext cx="5447738" cy="3879362"/>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GB trends by tourism type [2016]</a:t>
            </a:r>
          </a:p>
          <a:p>
            <a:pPr marL="285750" indent="-285750">
              <a:buFont typeface="Wingdings" panose="05000000000000000000" pitchFamily="2" charset="2"/>
              <a:buChar char="§"/>
            </a:pPr>
            <a:r>
              <a:rPr lang="en-GB" sz="1200" b="0" dirty="0"/>
              <a:t>During 2016, GB residents took a total of 119.5m overnight tourism trips to destinations in England, Scotland or Wales; amounting to 359.6m nights and £23.1bn was spent during these trips.</a:t>
            </a:r>
          </a:p>
          <a:p>
            <a:pPr marL="285750" indent="-285750">
              <a:buFont typeface="Wingdings" panose="05000000000000000000" pitchFamily="2" charset="2"/>
              <a:buChar char="§"/>
            </a:pPr>
            <a:r>
              <a:rPr lang="en-GB" sz="1200" b="0" dirty="0"/>
              <a:t>Examining tourism type, the category ‘holidays’ accounted for 55.9m of these trips and £13.3bn of spend.</a:t>
            </a:r>
          </a:p>
          <a:p>
            <a:pPr marL="285750" indent="-285750">
              <a:buFont typeface="Wingdings" panose="05000000000000000000" pitchFamily="2" charset="2"/>
              <a:buChar char="§"/>
            </a:pPr>
            <a:r>
              <a:rPr lang="en-GB" sz="1200" b="0" dirty="0"/>
              <a:t>Those who took trips to ‘visit friends and relatives’ accounted for 42.3m trips and £4.7bn of spend.</a:t>
            </a:r>
          </a:p>
          <a:p>
            <a:pPr marL="285750" indent="-285750">
              <a:buFont typeface="Wingdings" panose="05000000000000000000" pitchFamily="2" charset="2"/>
              <a:buChar char="§"/>
            </a:pPr>
            <a:r>
              <a:rPr lang="en-GB" sz="1200" b="0" dirty="0"/>
              <a:t>Tourism for the purpose of ‘business’ accounted for 16.8m trips and £4.4bn of spend.</a:t>
            </a:r>
          </a:p>
          <a:p>
            <a:endParaRPr lang="en-GB" sz="1200" b="0" dirty="0"/>
          </a:p>
          <a:p>
            <a:endParaRPr lang="en-GB" sz="1400" b="0" dirty="0"/>
          </a:p>
          <a:p>
            <a:endParaRPr lang="en-GB" sz="1400" b="0" dirty="0"/>
          </a:p>
          <a:p>
            <a:endParaRPr lang="en-GB" sz="1400" b="0" dirty="0"/>
          </a:p>
          <a:p>
            <a:endParaRPr lang="en-GB" sz="1400" b="0" dirty="0"/>
          </a:p>
        </p:txBody>
      </p:sp>
      <p:sp>
        <p:nvSpPr>
          <p:cNvPr id="26" name="Title 4">
            <a:extLst>
              <a:ext uri="{FF2B5EF4-FFF2-40B4-BE49-F238E27FC236}">
                <a16:creationId xmlns:a16="http://schemas.microsoft.com/office/drawing/2014/main" xmlns="" id="{685F99E0-7E0A-4F2A-90A1-F58CE2F9E5F5}"/>
              </a:ext>
            </a:extLst>
          </p:cNvPr>
          <p:cNvSpPr txBox="1">
            <a:spLocks/>
          </p:cNvSpPr>
          <p:nvPr/>
        </p:nvSpPr>
        <p:spPr>
          <a:xfrm>
            <a:off x="5912696" y="2007637"/>
            <a:ext cx="6001102" cy="3849458"/>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GB trends by country [2015 vs 2016]</a:t>
            </a:r>
          </a:p>
          <a:p>
            <a:pPr marL="171450" indent="-171450">
              <a:buFont typeface="Wingdings" panose="05000000000000000000" pitchFamily="2" charset="2"/>
              <a:buChar char="§"/>
            </a:pPr>
            <a:r>
              <a:rPr lang="en-GB" sz="1200" b="0" dirty="0"/>
              <a:t>At GB level, a percentage decrease in tourism trips taken, of -4.6% was observed between 2015 and 2016. In the same period, nights volume decreased by -5.2%, as did expenditure, by -4.2%.</a:t>
            </a:r>
          </a:p>
          <a:p>
            <a:pPr marL="171450" indent="-171450">
              <a:buFont typeface="Wingdings" panose="05000000000000000000" pitchFamily="2" charset="2"/>
              <a:buChar char="§"/>
            </a:pPr>
            <a:r>
              <a:rPr lang="en-GB" sz="1200" b="0" dirty="0"/>
              <a:t>England saw an overall decline across the year compared to 2015, with 8 months out of 12 seeing a reduction in domestic trip volume. This equates to a fall in trip volume from 2015-2016 of -3.9%.</a:t>
            </a:r>
          </a:p>
          <a:p>
            <a:pPr marL="171450" indent="-171450">
              <a:buFont typeface="Wingdings" panose="05000000000000000000" pitchFamily="2" charset="2"/>
              <a:buChar char="§"/>
            </a:pPr>
            <a:r>
              <a:rPr lang="en-GB" sz="1200" b="0" dirty="0"/>
              <a:t>The pattern in Scotland was one of six months increase and six months decline in domestic trips taken relative to 2015, overall down -4.7% between 2015 and 2016.</a:t>
            </a:r>
          </a:p>
          <a:p>
            <a:pPr marL="171450" indent="-171450">
              <a:buFont typeface="Wingdings" panose="05000000000000000000" pitchFamily="2" charset="2"/>
              <a:buChar char="§"/>
            </a:pPr>
            <a:r>
              <a:rPr lang="en-GB" sz="1200" b="0" dirty="0"/>
              <a:t>Wales generally saw more months of declining trip volumes than increases compared to 2015, overall a decrease of -11.2% from 2015 to 2016.</a:t>
            </a:r>
          </a:p>
          <a:p>
            <a:endParaRPr lang="en-GB" sz="1200" b="0" dirty="0"/>
          </a:p>
          <a:p>
            <a:pPr marL="285750" indent="-285750">
              <a:buFont typeface="Wingdings" panose="05000000000000000000" pitchFamily="2" charset="2"/>
              <a:buChar char="§"/>
            </a:pPr>
            <a:endParaRPr lang="en-GB" sz="1200" b="0" dirty="0"/>
          </a:p>
          <a:p>
            <a:pPr marL="285750" indent="-285750">
              <a:buFont typeface="Wingdings" panose="05000000000000000000" pitchFamily="2" charset="2"/>
              <a:buChar char="§"/>
            </a:pPr>
            <a:endParaRPr lang="en-GB" sz="1200" b="0" dirty="0"/>
          </a:p>
          <a:p>
            <a:endParaRPr lang="en-GB" sz="1200" b="0" dirty="0"/>
          </a:p>
        </p:txBody>
      </p:sp>
    </p:spTree>
    <p:extLst>
      <p:ext uri="{BB962C8B-B14F-4D97-AF65-F5344CB8AC3E}">
        <p14:creationId xmlns:p14="http://schemas.microsoft.com/office/powerpoint/2010/main" val="616973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19</a:t>
            </a:fld>
            <a:endParaRPr lang="en-GB" dirty="0"/>
          </a:p>
        </p:txBody>
      </p:sp>
      <p:sp>
        <p:nvSpPr>
          <p:cNvPr id="22" name="Title 4"/>
          <p:cNvSpPr>
            <a:spLocks noGrp="1"/>
          </p:cNvSpPr>
          <p:nvPr>
            <p:ph type="title"/>
          </p:nvPr>
        </p:nvSpPr>
        <p:spPr/>
        <p:txBody>
          <a:bodyPr/>
          <a:lstStyle/>
          <a:p>
            <a:r>
              <a:rPr lang="en-GB" dirty="0"/>
              <a:t>Tourism in Great Britain 2016 – general trends</a:t>
            </a:r>
          </a:p>
        </p:txBody>
      </p:sp>
      <p:cxnSp>
        <p:nvCxnSpPr>
          <p:cNvPr id="16" name="Straight Connector 15"/>
          <p:cNvCxnSpPr/>
          <p:nvPr/>
        </p:nvCxnSpPr>
        <p:spPr>
          <a:xfrm>
            <a:off x="778942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934094939"/>
              </p:ext>
            </p:extLst>
          </p:nvPr>
        </p:nvGraphicFramePr>
        <p:xfrm>
          <a:off x="360363" y="1892302"/>
          <a:ext cx="7265035" cy="1400132"/>
        </p:xfrm>
        <a:graphic>
          <a:graphicData uri="http://schemas.openxmlformats.org/drawingml/2006/table">
            <a:tbl>
              <a:tblPr/>
              <a:tblGrid>
                <a:gridCol w="553810">
                  <a:extLst>
                    <a:ext uri="{9D8B030D-6E8A-4147-A177-3AD203B41FA5}">
                      <a16:colId xmlns:a16="http://schemas.microsoft.com/office/drawing/2014/main" xmlns="" val="20000"/>
                    </a:ext>
                  </a:extLst>
                </a:gridCol>
                <a:gridCol w="559765">
                  <a:extLst>
                    <a:ext uri="{9D8B030D-6E8A-4147-A177-3AD203B41FA5}">
                      <a16:colId xmlns:a16="http://schemas.microsoft.com/office/drawing/2014/main" xmlns="" val="20001"/>
                    </a:ext>
                  </a:extLst>
                </a:gridCol>
                <a:gridCol w="559765">
                  <a:extLst>
                    <a:ext uri="{9D8B030D-6E8A-4147-A177-3AD203B41FA5}">
                      <a16:colId xmlns:a16="http://schemas.microsoft.com/office/drawing/2014/main" xmlns="" val="20002"/>
                    </a:ext>
                  </a:extLst>
                </a:gridCol>
                <a:gridCol w="553810">
                  <a:extLst>
                    <a:ext uri="{9D8B030D-6E8A-4147-A177-3AD203B41FA5}">
                      <a16:colId xmlns:a16="http://schemas.microsoft.com/office/drawing/2014/main" xmlns="" val="20003"/>
                    </a:ext>
                  </a:extLst>
                </a:gridCol>
                <a:gridCol w="559765">
                  <a:extLst>
                    <a:ext uri="{9D8B030D-6E8A-4147-A177-3AD203B41FA5}">
                      <a16:colId xmlns:a16="http://schemas.microsoft.com/office/drawing/2014/main" xmlns="" val="20004"/>
                    </a:ext>
                  </a:extLst>
                </a:gridCol>
                <a:gridCol w="559765">
                  <a:extLst>
                    <a:ext uri="{9D8B030D-6E8A-4147-A177-3AD203B41FA5}">
                      <a16:colId xmlns:a16="http://schemas.microsoft.com/office/drawing/2014/main" xmlns="" val="20005"/>
                    </a:ext>
                  </a:extLst>
                </a:gridCol>
                <a:gridCol w="559765">
                  <a:extLst>
                    <a:ext uri="{9D8B030D-6E8A-4147-A177-3AD203B41FA5}">
                      <a16:colId xmlns:a16="http://schemas.microsoft.com/office/drawing/2014/main" xmlns="" val="20006"/>
                    </a:ext>
                  </a:extLst>
                </a:gridCol>
                <a:gridCol w="559765">
                  <a:extLst>
                    <a:ext uri="{9D8B030D-6E8A-4147-A177-3AD203B41FA5}">
                      <a16:colId xmlns:a16="http://schemas.microsoft.com/office/drawing/2014/main" xmlns="" val="20007"/>
                    </a:ext>
                  </a:extLst>
                </a:gridCol>
                <a:gridCol w="559765">
                  <a:extLst>
                    <a:ext uri="{9D8B030D-6E8A-4147-A177-3AD203B41FA5}">
                      <a16:colId xmlns:a16="http://schemas.microsoft.com/office/drawing/2014/main" xmlns="" val="20008"/>
                    </a:ext>
                  </a:extLst>
                </a:gridCol>
                <a:gridCol w="559765">
                  <a:extLst>
                    <a:ext uri="{9D8B030D-6E8A-4147-A177-3AD203B41FA5}">
                      <a16:colId xmlns:a16="http://schemas.microsoft.com/office/drawing/2014/main" xmlns="" val="20009"/>
                    </a:ext>
                  </a:extLst>
                </a:gridCol>
                <a:gridCol w="559765">
                  <a:extLst>
                    <a:ext uri="{9D8B030D-6E8A-4147-A177-3AD203B41FA5}">
                      <a16:colId xmlns:a16="http://schemas.microsoft.com/office/drawing/2014/main" xmlns="" val="20010"/>
                    </a:ext>
                  </a:extLst>
                </a:gridCol>
                <a:gridCol w="559765">
                  <a:extLst>
                    <a:ext uri="{9D8B030D-6E8A-4147-A177-3AD203B41FA5}">
                      <a16:colId xmlns:a16="http://schemas.microsoft.com/office/drawing/2014/main" xmlns="" val="20011"/>
                    </a:ext>
                  </a:extLst>
                </a:gridCol>
                <a:gridCol w="559765">
                  <a:extLst>
                    <a:ext uri="{9D8B030D-6E8A-4147-A177-3AD203B41FA5}">
                      <a16:colId xmlns:a16="http://schemas.microsoft.com/office/drawing/2014/main" xmlns="" val="20012"/>
                    </a:ext>
                  </a:extLst>
                </a:gridCol>
              </a:tblGrid>
              <a:tr h="257132">
                <a:tc gridSpan="4">
                  <a:txBody>
                    <a:bodyPr/>
                    <a:lstStyle/>
                    <a:p>
                      <a:pPr algn="l"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All domestic overnight tourism*</a:t>
                      </a:r>
                    </a:p>
                  </a:txBody>
                  <a:tcPr marL="36000" marR="9525" marT="9525"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solidFill>
                      <a:srgbClr val="4BACC6"/>
                    </a:solidFill>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4BACC6"/>
                    </a:solidFill>
                  </a:tcPr>
                </a:tc>
                <a:extLst>
                  <a:ext uri="{0D108BD9-81ED-4DB2-BD59-A6C34878D82A}">
                    <a16:rowId xmlns:a16="http://schemas.microsoft.com/office/drawing/2014/main" xmlns="" val="10000"/>
                  </a:ext>
                </a:extLst>
              </a:tr>
              <a:tr h="190500">
                <a:tc>
                  <a:txBody>
                    <a:bodyPr/>
                    <a:lstStyle/>
                    <a:p>
                      <a:pPr algn="ctr" fontAlgn="b"/>
                      <a:endParaRPr lang="en-GB" sz="800" b="1" i="0" u="none" strike="noStrike" dirty="0">
                        <a:solidFill>
                          <a:srgbClr val="000000"/>
                        </a:solidFill>
                        <a:effectLst/>
                        <a:latin typeface="Arial" panose="020B0604020202020204" pitchFamily="34" charset="0"/>
                        <a:ea typeface="Verdana" panose="020B0604030504040204" pitchFamily="34" charset="0"/>
                        <a:cs typeface="Arial" panose="020B060402020202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Trips</a:t>
                      </a:r>
                    </a:p>
                  </a:txBody>
                  <a:tcPr marL="9525" marR="9525" marT="9525"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Bednights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Expenditure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90500">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36000" marR="9525" marT="9525" marB="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635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noFill/>
                      <a:prstDash val="solid"/>
                      <a:round/>
                      <a:headEnd type="none" w="med" len="med"/>
                      <a:tailEnd type="none" w="med" len="med"/>
                    </a:lnR>
                    <a:lnT>
                      <a:noFill/>
                    </a:lnT>
                    <a:lnB>
                      <a:noFill/>
                    </a:lnB>
                    <a:solidFill>
                      <a:srgbClr val="D9D9D9"/>
                    </a:solidFill>
                  </a:tcPr>
                </a:tc>
                <a:extLst>
                  <a:ext uri="{0D108BD9-81ED-4DB2-BD59-A6C34878D82A}">
                    <a16:rowId xmlns:a16="http://schemas.microsoft.com/office/drawing/2014/main" xmlns="" val="10002"/>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GB</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124.4m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125.2m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119.5m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377.1m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379.4m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359.6m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£24.8bn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£24.1bn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£23.1bn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England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102.7m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103.4m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99.3m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299.6m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301.2m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287.7m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£19.6bn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£19.1bn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£18.5bn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12.0m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12.1m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11.5m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41.3m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41.8m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£2.9bn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10.4m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10.5m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9.3m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-11.2%</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36.2m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36.5m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33.0m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-9.6%</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-12.3%</a:t>
                      </a:r>
                    </a:p>
                  </a:txBody>
                  <a:tcPr marL="9525" marR="9525" marT="9525" marB="0" anchor="ct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6"/>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3537930367"/>
              </p:ext>
            </p:extLst>
          </p:nvPr>
        </p:nvGraphicFramePr>
        <p:xfrm>
          <a:off x="360363" y="3511550"/>
          <a:ext cx="7310244" cy="1407803"/>
        </p:xfrm>
        <a:graphic>
          <a:graphicData uri="http://schemas.openxmlformats.org/drawingml/2006/table">
            <a:tbl>
              <a:tblPr/>
              <a:tblGrid>
                <a:gridCol w="556800">
                  <a:extLst>
                    <a:ext uri="{9D8B030D-6E8A-4147-A177-3AD203B41FA5}">
                      <a16:colId xmlns:a16="http://schemas.microsoft.com/office/drawing/2014/main" xmlns="" val="20000"/>
                    </a:ext>
                  </a:extLst>
                </a:gridCol>
                <a:gridCol w="562787">
                  <a:extLst>
                    <a:ext uri="{9D8B030D-6E8A-4147-A177-3AD203B41FA5}">
                      <a16:colId xmlns:a16="http://schemas.microsoft.com/office/drawing/2014/main" xmlns="" val="20001"/>
                    </a:ext>
                  </a:extLst>
                </a:gridCol>
                <a:gridCol w="562787">
                  <a:extLst>
                    <a:ext uri="{9D8B030D-6E8A-4147-A177-3AD203B41FA5}">
                      <a16:colId xmlns:a16="http://schemas.microsoft.com/office/drawing/2014/main" xmlns="" val="20002"/>
                    </a:ext>
                  </a:extLst>
                </a:gridCol>
                <a:gridCol w="562787">
                  <a:extLst>
                    <a:ext uri="{9D8B030D-6E8A-4147-A177-3AD203B41FA5}">
                      <a16:colId xmlns:a16="http://schemas.microsoft.com/office/drawing/2014/main" xmlns="" val="20003"/>
                    </a:ext>
                  </a:extLst>
                </a:gridCol>
                <a:gridCol w="562787">
                  <a:extLst>
                    <a:ext uri="{9D8B030D-6E8A-4147-A177-3AD203B41FA5}">
                      <a16:colId xmlns:a16="http://schemas.microsoft.com/office/drawing/2014/main" xmlns="" val="20004"/>
                    </a:ext>
                  </a:extLst>
                </a:gridCol>
                <a:gridCol w="562787">
                  <a:extLst>
                    <a:ext uri="{9D8B030D-6E8A-4147-A177-3AD203B41FA5}">
                      <a16:colId xmlns:a16="http://schemas.microsoft.com/office/drawing/2014/main" xmlns="" val="20005"/>
                    </a:ext>
                  </a:extLst>
                </a:gridCol>
                <a:gridCol w="562787">
                  <a:extLst>
                    <a:ext uri="{9D8B030D-6E8A-4147-A177-3AD203B41FA5}">
                      <a16:colId xmlns:a16="http://schemas.microsoft.com/office/drawing/2014/main" xmlns="" val="20006"/>
                    </a:ext>
                  </a:extLst>
                </a:gridCol>
                <a:gridCol w="562787">
                  <a:extLst>
                    <a:ext uri="{9D8B030D-6E8A-4147-A177-3AD203B41FA5}">
                      <a16:colId xmlns:a16="http://schemas.microsoft.com/office/drawing/2014/main" xmlns="" val="20007"/>
                    </a:ext>
                  </a:extLst>
                </a:gridCol>
                <a:gridCol w="562787">
                  <a:extLst>
                    <a:ext uri="{9D8B030D-6E8A-4147-A177-3AD203B41FA5}">
                      <a16:colId xmlns:a16="http://schemas.microsoft.com/office/drawing/2014/main" xmlns="" val="20008"/>
                    </a:ext>
                  </a:extLst>
                </a:gridCol>
                <a:gridCol w="562787">
                  <a:extLst>
                    <a:ext uri="{9D8B030D-6E8A-4147-A177-3AD203B41FA5}">
                      <a16:colId xmlns:a16="http://schemas.microsoft.com/office/drawing/2014/main" xmlns="" val="20009"/>
                    </a:ext>
                  </a:extLst>
                </a:gridCol>
                <a:gridCol w="562787">
                  <a:extLst>
                    <a:ext uri="{9D8B030D-6E8A-4147-A177-3AD203B41FA5}">
                      <a16:colId xmlns:a16="http://schemas.microsoft.com/office/drawing/2014/main" xmlns="" val="20010"/>
                    </a:ext>
                  </a:extLst>
                </a:gridCol>
                <a:gridCol w="562787">
                  <a:extLst>
                    <a:ext uri="{9D8B030D-6E8A-4147-A177-3AD203B41FA5}">
                      <a16:colId xmlns:a16="http://schemas.microsoft.com/office/drawing/2014/main" xmlns="" val="20011"/>
                    </a:ext>
                  </a:extLst>
                </a:gridCol>
                <a:gridCol w="562787">
                  <a:extLst>
                    <a:ext uri="{9D8B030D-6E8A-4147-A177-3AD203B41FA5}">
                      <a16:colId xmlns:a16="http://schemas.microsoft.com/office/drawing/2014/main" xmlns="" val="20012"/>
                    </a:ext>
                  </a:extLst>
                </a:gridCol>
              </a:tblGrid>
              <a:tr h="264803">
                <a:tc gridSpan="2">
                  <a:txBody>
                    <a:bodyPr/>
                    <a:lstStyle/>
                    <a:p>
                      <a:pPr algn="l"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Holiday tourism*</a:t>
                      </a:r>
                    </a:p>
                  </a:txBody>
                  <a:tcPr marL="36000" marR="9525" marT="9525"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solidFill>
                      <a:srgbClr val="4BACC6"/>
                    </a:solidFill>
                  </a:tcPr>
                </a:tc>
                <a:tc hMerge="1">
                  <a:txBody>
                    <a:bodyPr/>
                    <a:lstStyle/>
                    <a:p>
                      <a:endParaRPr lang="en-GB"/>
                    </a:p>
                  </a:txBody>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4BACC6"/>
                    </a:solidFill>
                  </a:tcPr>
                </a:tc>
                <a:extLst>
                  <a:ext uri="{0D108BD9-81ED-4DB2-BD59-A6C34878D82A}">
                    <a16:rowId xmlns:a16="http://schemas.microsoft.com/office/drawing/2014/main" xmlns="" val="10000"/>
                  </a:ext>
                </a:extLst>
              </a:tr>
              <a:tr h="190500">
                <a:tc>
                  <a:txBody>
                    <a:bodyPr/>
                    <a:lstStyle/>
                    <a:p>
                      <a:pPr algn="ctr" fontAlgn="b"/>
                      <a:endParaRPr lang="en-GB" sz="800" b="1" i="0" u="none" strike="noStrike" dirty="0">
                        <a:solidFill>
                          <a:srgbClr val="000000"/>
                        </a:solidFill>
                        <a:effectLst/>
                        <a:latin typeface="Arial" panose="020B0604020202020204" pitchFamily="34" charset="0"/>
                        <a:ea typeface="Verdana" panose="020B0604030504040204" pitchFamily="34" charset="0"/>
                        <a:cs typeface="Arial" panose="020B060402020202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Trips</a:t>
                      </a:r>
                    </a:p>
                  </a:txBody>
                  <a:tcPr marL="9525" marR="9525" marT="9525"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Bednights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Expenditure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90500">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noFill/>
                      <a:prstDash val="solid"/>
                      <a:round/>
                      <a:headEnd type="none" w="med" len="med"/>
                      <a:tailEnd type="none" w="med" len="med"/>
                    </a:lnR>
                    <a:lnT>
                      <a:noFill/>
                    </a:lnT>
                    <a:lnB>
                      <a:noFill/>
                    </a:lnB>
                    <a:solidFill>
                      <a:srgbClr val="D9D9D9"/>
                    </a:solidFill>
                  </a:tcPr>
                </a:tc>
                <a:extLst>
                  <a:ext uri="{0D108BD9-81ED-4DB2-BD59-A6C34878D82A}">
                    <a16:rowId xmlns:a16="http://schemas.microsoft.com/office/drawing/2014/main" xmlns="" val="10002"/>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GB</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56.0m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57.1m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55.9m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194.6m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196.1m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190.9m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£14.2bn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£13.9bn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£13.3bn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England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43.7m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44.7m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44.7m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146.5m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149.0m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147.1m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£10.7bn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£10.5bn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£10.4bn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6.4m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24.3m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24.9m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21.4m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-15.0%</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6.3m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6.3m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-11.2%</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23.8m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24.0m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22.4m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-14.3%</a:t>
                      </a:r>
                    </a:p>
                  </a:txBody>
                  <a:tcPr marL="9525" marR="9525" marT="9525" marB="0" anchor="ct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6"/>
                  </a:ext>
                </a:extLst>
              </a:tr>
            </a:tbl>
          </a:graphicData>
        </a:graphic>
      </p:graphicFrame>
      <p:sp>
        <p:nvSpPr>
          <p:cNvPr id="19" name="TextBox 18">
            <a:extLst>
              <a:ext uri="{FF2B5EF4-FFF2-40B4-BE49-F238E27FC236}">
                <a16:creationId xmlns:a16="http://schemas.microsoft.com/office/drawing/2014/main" xmlns="" id="{FC6B2D2D-AEDE-49C8-B40D-121A5DEA3A49}"/>
              </a:ext>
            </a:extLst>
          </p:cNvPr>
          <p:cNvSpPr txBox="1"/>
          <p:nvPr/>
        </p:nvSpPr>
        <p:spPr>
          <a:xfrm>
            <a:off x="7892671" y="5471302"/>
            <a:ext cx="3932618"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 name="TextBox 1">
            <a:extLst>
              <a:ext uri="{FF2B5EF4-FFF2-40B4-BE49-F238E27FC236}">
                <a16:creationId xmlns:a16="http://schemas.microsoft.com/office/drawing/2014/main" xmlns="" id="{622CA1EE-E474-44BF-9C4D-3707AF78C9AB}"/>
              </a:ext>
            </a:extLst>
          </p:cNvPr>
          <p:cNvSpPr txBox="1"/>
          <p:nvPr/>
        </p:nvSpPr>
        <p:spPr>
          <a:xfrm>
            <a:off x="369888" y="5705478"/>
            <a:ext cx="7366939" cy="276999"/>
          </a:xfrm>
          <a:prstGeom prst="rect">
            <a:avLst/>
          </a:prstGeom>
          <a:noFill/>
        </p:spPr>
        <p:txBody>
          <a:bodyPr wrap="square" lIns="0" tIns="0" rIns="0" bIns="0" rtlCol="0">
            <a:spAutoFit/>
          </a:bodyPr>
          <a:lstStyle/>
          <a:p>
            <a:r>
              <a:rPr lang="en-GB" sz="900" dirty="0"/>
              <a:t>% changes on these tables have been calculated using a greater numbers of significant figures and therefore if calculated manually using the figures on this table, the results will differ slightly</a:t>
            </a:r>
          </a:p>
        </p:txBody>
      </p:sp>
      <p:sp>
        <p:nvSpPr>
          <p:cNvPr id="20" name="Action Button: Information 19">
            <a:hlinkClick r:id="rId2" action="ppaction://hlinksldjump" highlightClick="1"/>
          </p:cNvPr>
          <p:cNvSpPr/>
          <p:nvPr/>
        </p:nvSpPr>
        <p:spPr bwMode="ltGray">
          <a:xfrm>
            <a:off x="2036824" y="192470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Action Button: Information 20">
            <a:hlinkClick r:id="rId2" action="ppaction://hlinksldjump" highlightClick="1"/>
          </p:cNvPr>
          <p:cNvSpPr/>
          <p:nvPr/>
        </p:nvSpPr>
        <p:spPr bwMode="ltGray">
          <a:xfrm>
            <a:off x="1348074" y="3549643"/>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3"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A breakdown of all domestic overnight tourism and holiday tourism into trips, nights and spend by country.</a:t>
            </a:r>
          </a:p>
          <a:p>
            <a:r>
              <a:rPr lang="en-GB" sz="1050" b="1" dirty="0"/>
              <a:t>The number of overnight tourism trips within GB decreased by -4.6% in 2016 compared with 2015, with the total number of trips taken being 119.5 million. The volume of holiday trips declined by -2.1% to 55.9 million. </a:t>
            </a:r>
          </a:p>
          <a:p>
            <a:r>
              <a:rPr lang="en-GB" sz="1050" b="1" dirty="0"/>
              <a:t>In the same period, the number of </a:t>
            </a:r>
            <a:r>
              <a:rPr lang="en-GB" sz="1050" b="1" dirty="0" err="1"/>
              <a:t>bednights</a:t>
            </a:r>
            <a:r>
              <a:rPr lang="en-GB" sz="1050" b="1" dirty="0"/>
              <a:t> spent during GB trips in 2016 decreased by -5.2% to 359.6 million. Holiday </a:t>
            </a:r>
            <a:r>
              <a:rPr lang="en-GB" sz="1050" b="1" dirty="0" err="1"/>
              <a:t>bednights</a:t>
            </a:r>
            <a:r>
              <a:rPr lang="en-GB" sz="1050" b="1" dirty="0"/>
              <a:t> declined by -2.7% to 190.9 million.</a:t>
            </a:r>
          </a:p>
          <a:p>
            <a:r>
              <a:rPr lang="en-GB" sz="1050" b="1" dirty="0"/>
              <a:t>Expenditure on GB overnight trips declined in 2016, decreasing by -4.2% to £23.1 billion, with a similar level of decrease in spend on holiday trips to £13.3 billion</a:t>
            </a:r>
            <a:r>
              <a:rPr lang="en-GB" sz="1050" dirty="0"/>
              <a:t>.</a:t>
            </a:r>
            <a:endParaRPr lang="en-GB" sz="1050" dirty="0">
              <a:solidFill>
                <a:schemeClr val="accent1"/>
              </a:solidFill>
            </a:endParaRPr>
          </a:p>
          <a:p>
            <a:endParaRPr lang="en-GB" dirty="0">
              <a:solidFill>
                <a:schemeClr val="accent1"/>
              </a:solidFill>
            </a:endParaRPr>
          </a:p>
        </p:txBody>
      </p:sp>
      <p:sp>
        <p:nvSpPr>
          <p:cNvPr id="24" name="Freeform 23">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6"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78308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20</a:t>
            </a:fld>
            <a:endParaRPr lang="en-GB" dirty="0"/>
          </a:p>
        </p:txBody>
      </p:sp>
      <p:sp>
        <p:nvSpPr>
          <p:cNvPr id="22" name="Title 4"/>
          <p:cNvSpPr>
            <a:spLocks noGrp="1"/>
          </p:cNvSpPr>
          <p:nvPr>
            <p:ph type="title"/>
          </p:nvPr>
        </p:nvSpPr>
        <p:spPr/>
        <p:txBody>
          <a:bodyPr/>
          <a:lstStyle/>
          <a:p>
            <a:r>
              <a:rPr lang="en-GB" dirty="0"/>
              <a:t>Tourism in Great Britain 2016 – general trends </a:t>
            </a:r>
            <a:r>
              <a:rPr lang="en-GB" sz="1600" dirty="0"/>
              <a:t>(continued)</a:t>
            </a:r>
            <a:endParaRPr lang="en-GB" dirty="0"/>
          </a:p>
        </p:txBody>
      </p:sp>
      <p:cxnSp>
        <p:nvCxnSpPr>
          <p:cNvPr id="16" name="Straight Connector 15"/>
          <p:cNvCxnSpPr/>
          <p:nvPr/>
        </p:nvCxnSpPr>
        <p:spPr>
          <a:xfrm>
            <a:off x="7767127"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6" name="Table 5"/>
          <p:cNvGraphicFramePr>
            <a:graphicFrameLocks noGrp="1"/>
          </p:cNvGraphicFramePr>
          <p:nvPr>
            <p:extLst>
              <p:ext uri="{D42A27DB-BD31-4B8C-83A1-F6EECF244321}">
                <p14:modId xmlns:p14="http://schemas.microsoft.com/office/powerpoint/2010/main" val="3673904190"/>
              </p:ext>
            </p:extLst>
          </p:nvPr>
        </p:nvGraphicFramePr>
        <p:xfrm>
          <a:off x="364611" y="1892302"/>
          <a:ext cx="7332300" cy="1400132"/>
        </p:xfrm>
        <a:graphic>
          <a:graphicData uri="http://schemas.openxmlformats.org/drawingml/2006/table">
            <a:tbl>
              <a:tblPr/>
              <a:tblGrid>
                <a:gridCol w="558480">
                  <a:extLst>
                    <a:ext uri="{9D8B030D-6E8A-4147-A177-3AD203B41FA5}">
                      <a16:colId xmlns:a16="http://schemas.microsoft.com/office/drawing/2014/main" xmlns="" val="20000"/>
                    </a:ext>
                  </a:extLst>
                </a:gridCol>
                <a:gridCol w="564485">
                  <a:extLst>
                    <a:ext uri="{9D8B030D-6E8A-4147-A177-3AD203B41FA5}">
                      <a16:colId xmlns:a16="http://schemas.microsoft.com/office/drawing/2014/main" xmlns="" val="20001"/>
                    </a:ext>
                  </a:extLst>
                </a:gridCol>
                <a:gridCol w="564485">
                  <a:extLst>
                    <a:ext uri="{9D8B030D-6E8A-4147-A177-3AD203B41FA5}">
                      <a16:colId xmlns:a16="http://schemas.microsoft.com/office/drawing/2014/main" xmlns="" val="20002"/>
                    </a:ext>
                  </a:extLst>
                </a:gridCol>
                <a:gridCol w="564485">
                  <a:extLst>
                    <a:ext uri="{9D8B030D-6E8A-4147-A177-3AD203B41FA5}">
                      <a16:colId xmlns:a16="http://schemas.microsoft.com/office/drawing/2014/main" xmlns="" val="20003"/>
                    </a:ext>
                  </a:extLst>
                </a:gridCol>
                <a:gridCol w="564485">
                  <a:extLst>
                    <a:ext uri="{9D8B030D-6E8A-4147-A177-3AD203B41FA5}">
                      <a16:colId xmlns:a16="http://schemas.microsoft.com/office/drawing/2014/main" xmlns="" val="20004"/>
                    </a:ext>
                  </a:extLst>
                </a:gridCol>
                <a:gridCol w="564485">
                  <a:extLst>
                    <a:ext uri="{9D8B030D-6E8A-4147-A177-3AD203B41FA5}">
                      <a16:colId xmlns:a16="http://schemas.microsoft.com/office/drawing/2014/main" xmlns="" val="20005"/>
                    </a:ext>
                  </a:extLst>
                </a:gridCol>
                <a:gridCol w="564485">
                  <a:extLst>
                    <a:ext uri="{9D8B030D-6E8A-4147-A177-3AD203B41FA5}">
                      <a16:colId xmlns:a16="http://schemas.microsoft.com/office/drawing/2014/main" xmlns="" val="20006"/>
                    </a:ext>
                  </a:extLst>
                </a:gridCol>
                <a:gridCol w="564485">
                  <a:extLst>
                    <a:ext uri="{9D8B030D-6E8A-4147-A177-3AD203B41FA5}">
                      <a16:colId xmlns:a16="http://schemas.microsoft.com/office/drawing/2014/main" xmlns="" val="20007"/>
                    </a:ext>
                  </a:extLst>
                </a:gridCol>
                <a:gridCol w="564485">
                  <a:extLst>
                    <a:ext uri="{9D8B030D-6E8A-4147-A177-3AD203B41FA5}">
                      <a16:colId xmlns:a16="http://schemas.microsoft.com/office/drawing/2014/main" xmlns="" val="20008"/>
                    </a:ext>
                  </a:extLst>
                </a:gridCol>
                <a:gridCol w="564485">
                  <a:extLst>
                    <a:ext uri="{9D8B030D-6E8A-4147-A177-3AD203B41FA5}">
                      <a16:colId xmlns:a16="http://schemas.microsoft.com/office/drawing/2014/main" xmlns="" val="20009"/>
                    </a:ext>
                  </a:extLst>
                </a:gridCol>
                <a:gridCol w="564485">
                  <a:extLst>
                    <a:ext uri="{9D8B030D-6E8A-4147-A177-3AD203B41FA5}">
                      <a16:colId xmlns:a16="http://schemas.microsoft.com/office/drawing/2014/main" xmlns="" val="20010"/>
                    </a:ext>
                  </a:extLst>
                </a:gridCol>
                <a:gridCol w="564485">
                  <a:extLst>
                    <a:ext uri="{9D8B030D-6E8A-4147-A177-3AD203B41FA5}">
                      <a16:colId xmlns:a16="http://schemas.microsoft.com/office/drawing/2014/main" xmlns="" val="20011"/>
                    </a:ext>
                  </a:extLst>
                </a:gridCol>
                <a:gridCol w="564485">
                  <a:extLst>
                    <a:ext uri="{9D8B030D-6E8A-4147-A177-3AD203B41FA5}">
                      <a16:colId xmlns:a16="http://schemas.microsoft.com/office/drawing/2014/main" xmlns="" val="20012"/>
                    </a:ext>
                  </a:extLst>
                </a:gridCol>
              </a:tblGrid>
              <a:tr h="257132">
                <a:tc gridSpan="2">
                  <a:txBody>
                    <a:bodyPr/>
                    <a:lstStyle/>
                    <a:p>
                      <a:pPr algn="l"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VFR tourism*</a:t>
                      </a:r>
                    </a:p>
                  </a:txBody>
                  <a:tcPr marL="36000" marR="9525" marT="9525"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solidFill>
                      <a:srgbClr val="4BACC6"/>
                    </a:solidFill>
                  </a:tcPr>
                </a:tc>
                <a:tc hMerge="1">
                  <a:txBody>
                    <a:bodyPr/>
                    <a:lstStyle/>
                    <a:p>
                      <a:endParaRPr lang="en-GB"/>
                    </a:p>
                  </a:txBody>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4BACC6"/>
                    </a:solidFill>
                  </a:tcPr>
                </a:tc>
                <a:extLst>
                  <a:ext uri="{0D108BD9-81ED-4DB2-BD59-A6C34878D82A}">
                    <a16:rowId xmlns:a16="http://schemas.microsoft.com/office/drawing/2014/main" xmlns="" val="10000"/>
                  </a:ext>
                </a:extLst>
              </a:tr>
              <a:tr h="190500">
                <a:tc>
                  <a:txBody>
                    <a:bodyPr/>
                    <a:lstStyle/>
                    <a:p>
                      <a:pPr algn="ctr" fontAlgn="b"/>
                      <a:endParaRPr lang="en-GB" sz="800" b="1" i="0" u="none" strike="noStrike" dirty="0">
                        <a:solidFill>
                          <a:srgbClr val="000000"/>
                        </a:solidFill>
                        <a:effectLst/>
                        <a:latin typeface="Arial" panose="020B0604020202020204" pitchFamily="34" charset="0"/>
                        <a:ea typeface="Verdana" panose="020B0604030504040204" pitchFamily="34" charset="0"/>
                        <a:cs typeface="Arial" panose="020B060402020202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Trips</a:t>
                      </a:r>
                    </a:p>
                  </a:txBody>
                  <a:tcPr marL="9525" marR="9525" marT="9525" marB="0"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Bednights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Expenditure</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90500">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a:noFill/>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noFill/>
                      <a:prstDash val="solid"/>
                      <a:round/>
                      <a:headEnd type="none" w="med" len="med"/>
                      <a:tailEnd type="none" w="med" len="med"/>
                    </a:lnR>
                    <a:lnT>
                      <a:noFill/>
                    </a:lnT>
                    <a:lnB>
                      <a:noFill/>
                    </a:lnB>
                    <a:solidFill>
                      <a:srgbClr val="D9D9D9"/>
                    </a:solidFill>
                  </a:tcPr>
                </a:tc>
                <a:extLst>
                  <a:ext uri="{0D108BD9-81ED-4DB2-BD59-A6C34878D82A}">
                    <a16:rowId xmlns:a16="http://schemas.microsoft.com/office/drawing/2014/main" xmlns="" val="10002"/>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GB</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46.6m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42.3m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-9.2%</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131.3m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131.4m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116.1m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-11.7%</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£4.7bn</a:t>
                      </a:r>
                    </a:p>
                  </a:txBody>
                  <a:tcPr marL="9525" marR="9525" marT="9525" marB="0" anchor="ctr">
                    <a:lnL>
                      <a:noFill/>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-13.7%</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England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40.6m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111.7m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111.7m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98.0m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-12.3%</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£3.9bn</a:t>
                      </a:r>
                    </a:p>
                  </a:txBody>
                  <a:tcPr marL="9525" marR="9525" marT="9525" marB="0" anchor="ctr">
                    <a:lnL>
                      <a:noFill/>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-13.3%</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-11.5%</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10.8m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11.2m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11.2m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£0.6bn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£0.6bn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£0.5bn</a:t>
                      </a:r>
                    </a:p>
                  </a:txBody>
                  <a:tcPr marL="9525" marR="9525" marT="9525" marB="0" anchor="ctr">
                    <a:lnL>
                      <a:noFill/>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-16.7%</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-6.3%</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8.8m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-23.6%</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£0.4bn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£0.3bn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£0.3bn</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0.0%</a:t>
                      </a:r>
                    </a:p>
                  </a:txBody>
                  <a:tcPr marL="9525" marR="9525" marT="9525" marB="0" anchor="ct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6"/>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2552526"/>
              </p:ext>
            </p:extLst>
          </p:nvPr>
        </p:nvGraphicFramePr>
        <p:xfrm>
          <a:off x="360363" y="3511550"/>
          <a:ext cx="7346639" cy="1419679"/>
        </p:xfrm>
        <a:graphic>
          <a:graphicData uri="http://schemas.openxmlformats.org/drawingml/2006/table">
            <a:tbl>
              <a:tblPr/>
              <a:tblGrid>
                <a:gridCol w="559571">
                  <a:extLst>
                    <a:ext uri="{9D8B030D-6E8A-4147-A177-3AD203B41FA5}">
                      <a16:colId xmlns:a16="http://schemas.microsoft.com/office/drawing/2014/main" xmlns="" val="20000"/>
                    </a:ext>
                  </a:extLst>
                </a:gridCol>
                <a:gridCol w="565589">
                  <a:extLst>
                    <a:ext uri="{9D8B030D-6E8A-4147-A177-3AD203B41FA5}">
                      <a16:colId xmlns:a16="http://schemas.microsoft.com/office/drawing/2014/main" xmlns="" val="20001"/>
                    </a:ext>
                  </a:extLst>
                </a:gridCol>
                <a:gridCol w="565589">
                  <a:extLst>
                    <a:ext uri="{9D8B030D-6E8A-4147-A177-3AD203B41FA5}">
                      <a16:colId xmlns:a16="http://schemas.microsoft.com/office/drawing/2014/main" xmlns="" val="20002"/>
                    </a:ext>
                  </a:extLst>
                </a:gridCol>
                <a:gridCol w="565589">
                  <a:extLst>
                    <a:ext uri="{9D8B030D-6E8A-4147-A177-3AD203B41FA5}">
                      <a16:colId xmlns:a16="http://schemas.microsoft.com/office/drawing/2014/main" xmlns="" val="20003"/>
                    </a:ext>
                  </a:extLst>
                </a:gridCol>
                <a:gridCol w="565589">
                  <a:extLst>
                    <a:ext uri="{9D8B030D-6E8A-4147-A177-3AD203B41FA5}">
                      <a16:colId xmlns:a16="http://schemas.microsoft.com/office/drawing/2014/main" xmlns="" val="20004"/>
                    </a:ext>
                  </a:extLst>
                </a:gridCol>
                <a:gridCol w="565589">
                  <a:extLst>
                    <a:ext uri="{9D8B030D-6E8A-4147-A177-3AD203B41FA5}">
                      <a16:colId xmlns:a16="http://schemas.microsoft.com/office/drawing/2014/main" xmlns="" val="20005"/>
                    </a:ext>
                  </a:extLst>
                </a:gridCol>
                <a:gridCol w="565589">
                  <a:extLst>
                    <a:ext uri="{9D8B030D-6E8A-4147-A177-3AD203B41FA5}">
                      <a16:colId xmlns:a16="http://schemas.microsoft.com/office/drawing/2014/main" xmlns="" val="20006"/>
                    </a:ext>
                  </a:extLst>
                </a:gridCol>
                <a:gridCol w="565589">
                  <a:extLst>
                    <a:ext uri="{9D8B030D-6E8A-4147-A177-3AD203B41FA5}">
                      <a16:colId xmlns:a16="http://schemas.microsoft.com/office/drawing/2014/main" xmlns="" val="20007"/>
                    </a:ext>
                  </a:extLst>
                </a:gridCol>
                <a:gridCol w="565589">
                  <a:extLst>
                    <a:ext uri="{9D8B030D-6E8A-4147-A177-3AD203B41FA5}">
                      <a16:colId xmlns:a16="http://schemas.microsoft.com/office/drawing/2014/main" xmlns="" val="20008"/>
                    </a:ext>
                  </a:extLst>
                </a:gridCol>
                <a:gridCol w="565589">
                  <a:extLst>
                    <a:ext uri="{9D8B030D-6E8A-4147-A177-3AD203B41FA5}">
                      <a16:colId xmlns:a16="http://schemas.microsoft.com/office/drawing/2014/main" xmlns="" val="20009"/>
                    </a:ext>
                  </a:extLst>
                </a:gridCol>
                <a:gridCol w="565589">
                  <a:extLst>
                    <a:ext uri="{9D8B030D-6E8A-4147-A177-3AD203B41FA5}">
                      <a16:colId xmlns:a16="http://schemas.microsoft.com/office/drawing/2014/main" xmlns="" val="20010"/>
                    </a:ext>
                  </a:extLst>
                </a:gridCol>
                <a:gridCol w="565589">
                  <a:extLst>
                    <a:ext uri="{9D8B030D-6E8A-4147-A177-3AD203B41FA5}">
                      <a16:colId xmlns:a16="http://schemas.microsoft.com/office/drawing/2014/main" xmlns="" val="20011"/>
                    </a:ext>
                  </a:extLst>
                </a:gridCol>
                <a:gridCol w="565589">
                  <a:extLst>
                    <a:ext uri="{9D8B030D-6E8A-4147-A177-3AD203B41FA5}">
                      <a16:colId xmlns:a16="http://schemas.microsoft.com/office/drawing/2014/main" xmlns="" val="20012"/>
                    </a:ext>
                  </a:extLst>
                </a:gridCol>
              </a:tblGrid>
              <a:tr h="276679">
                <a:tc gridSpan="3">
                  <a:txBody>
                    <a:bodyPr/>
                    <a:lstStyle/>
                    <a:p>
                      <a:pPr algn="l"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Business tourism*</a:t>
                      </a:r>
                    </a:p>
                  </a:txBody>
                  <a:tcPr marL="36000" marR="9525" marT="9525"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solidFill>
                      <a:srgbClr val="4BACC6"/>
                    </a:solidFill>
                  </a:tcPr>
                </a:tc>
                <a:tc hMerge="1">
                  <a:txBody>
                    <a:bodyPr/>
                    <a:lstStyle/>
                    <a:p>
                      <a:endParaRPr lang="en-GB"/>
                    </a:p>
                  </a:txBody>
                  <a:tcPr/>
                </a:tc>
                <a:tc hMerge="1">
                  <a:txBody>
                    <a:bodyPr/>
                    <a:lstStyle/>
                    <a:p>
                      <a:pPr algn="ctr" fontAlgn="b"/>
                      <a:endParaRPr lang="en-GB" sz="1200" b="1" i="0" u="none" strike="noStrike" dirty="0">
                        <a:solidFill>
                          <a:srgbClr val="FFFFFF"/>
                        </a:solidFill>
                        <a:effectLst/>
                        <a:latin typeface="Calibri"/>
                      </a:endParaRPr>
                    </a:p>
                  </a:txBody>
                  <a:tcPr marL="9525" marR="9525" marT="9525" marB="0" anchor="b">
                    <a:lnL>
                      <a:noFill/>
                    </a:lnL>
                    <a:lnR>
                      <a:noFill/>
                    </a:lnR>
                    <a:lnT>
                      <a:noFill/>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a:noFill/>
                    </a:lnR>
                    <a:lnT w="12700" cap="flat" cmpd="sng" algn="ctr">
                      <a:noFill/>
                      <a:prstDash val="solid"/>
                      <a:round/>
                      <a:headEnd type="none" w="med" len="med"/>
                      <a:tailEnd type="none" w="med" len="med"/>
                    </a:lnT>
                    <a:lnB>
                      <a:noFill/>
                    </a:lnB>
                    <a:solidFill>
                      <a:srgbClr val="4BACC6"/>
                    </a:solidFill>
                  </a:tcPr>
                </a:tc>
                <a:tc>
                  <a:txBody>
                    <a:bodyPr/>
                    <a:lstStyle/>
                    <a:p>
                      <a:pPr algn="ctr" fontAlgn="b"/>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4BACC6"/>
                    </a:solidFill>
                  </a:tcPr>
                </a:tc>
                <a:extLst>
                  <a:ext uri="{0D108BD9-81ED-4DB2-BD59-A6C34878D82A}">
                    <a16:rowId xmlns:a16="http://schemas.microsoft.com/office/drawing/2014/main" xmlns="" val="10000"/>
                  </a:ext>
                </a:extLst>
              </a:tr>
              <a:tr h="190500">
                <a:tc>
                  <a:txBody>
                    <a:bodyPr/>
                    <a:lstStyle/>
                    <a:p>
                      <a:pPr algn="ctr" fontAlgn="b"/>
                      <a:endPar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Trips</a:t>
                      </a:r>
                    </a:p>
                  </a:txBody>
                  <a:tcPr marL="9525" marR="9525" marT="9525" marB="0"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Bednights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gridSpan="4">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Expenditure</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90500">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9D9D9"/>
                    </a:solidFill>
                  </a:tcPr>
                </a:tc>
                <a:tc>
                  <a:txBody>
                    <a:bodyPr/>
                    <a:lstStyle/>
                    <a:p>
                      <a:pPr algn="ctr" fontAlgn="b"/>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2015 (RP)</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9D9D9"/>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txBody>
                  <a:tcPr marL="9525" marR="9525" marT="9525" marB="0" anchor="ctr">
                    <a:lnL>
                      <a:noFill/>
                    </a:lnL>
                    <a:lnR w="12700" cap="flat" cmpd="sng" algn="ctr">
                      <a:noFill/>
                      <a:prstDash val="solid"/>
                      <a:round/>
                      <a:headEnd type="none" w="med" len="med"/>
                      <a:tailEnd type="none" w="med" len="med"/>
                    </a:lnR>
                    <a:lnT>
                      <a:noFill/>
                    </a:lnT>
                    <a:lnB>
                      <a:noFill/>
                    </a:lnB>
                    <a:solidFill>
                      <a:srgbClr val="D9D9D9"/>
                    </a:solidFill>
                  </a:tcPr>
                </a:tc>
                <a:extLst>
                  <a:ext uri="{0D108BD9-81ED-4DB2-BD59-A6C34878D82A}">
                    <a16:rowId xmlns:a16="http://schemas.microsoft.com/office/drawing/2014/main" xmlns="" val="10002"/>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GB</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16.5m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17.0m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16.8m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38.8m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38.7m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-0.3%</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£4.1bn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England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13.9m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14.2m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-0.6%</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30.1m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31.6m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31.6m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4.9m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£0.5bn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£0.5bn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£0.6bn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20.0%</a:t>
                      </a:r>
                    </a:p>
                  </a:txBody>
                  <a:tcPr marL="9525" marR="9525" marT="9525" marB="0" anchor="ctr">
                    <a:lnL>
                      <a:noFill/>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90500">
                <a:tc>
                  <a:txBody>
                    <a:bodyPr/>
                    <a:lstStyle/>
                    <a:p>
                      <a:pPr algn="l"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w="12700" cap="flat" cmpd="sng" algn="ctr">
                      <a:no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0.8m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-20.4%</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2.6m</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2.7m</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2.5m</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-7.4%</a:t>
                      </a:r>
                    </a:p>
                  </a:txBody>
                  <a:tcPr marL="9525" marR="9525" marT="9525"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£0.2bn</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£0.2bn</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£0.1bn</a:t>
                      </a:r>
                    </a:p>
                  </a:txBody>
                  <a:tcPr marL="9525" marR="9525" marT="9525" marB="0" anchor="ctr">
                    <a:lnL w="12700" cap="flat" cmpd="sng" algn="ctr">
                      <a:solidFill>
                        <a:schemeClr val="bg1">
                          <a:lumMod val="65000"/>
                        </a:schemeClr>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-50.0%</a:t>
                      </a:r>
                    </a:p>
                  </a:txBody>
                  <a:tcPr marL="9525" marR="9525" marT="9525" marB="0" anchor="ct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6"/>
                  </a:ext>
                </a:extLst>
              </a:tr>
            </a:tbl>
          </a:graphicData>
        </a:graphic>
      </p:graphicFrame>
      <p:sp>
        <p:nvSpPr>
          <p:cNvPr id="20" name="TextBox 19">
            <a:extLst>
              <a:ext uri="{FF2B5EF4-FFF2-40B4-BE49-F238E27FC236}">
                <a16:creationId xmlns:a16="http://schemas.microsoft.com/office/drawing/2014/main" xmlns="" id="{FC6B2D2D-AEDE-49C8-B40D-121A5DEA3A49}"/>
              </a:ext>
            </a:extLst>
          </p:cNvPr>
          <p:cNvSpPr txBox="1"/>
          <p:nvPr/>
        </p:nvSpPr>
        <p:spPr>
          <a:xfrm>
            <a:off x="7892671" y="5471302"/>
            <a:ext cx="3932618"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1" name="TextBox 20">
            <a:extLst>
              <a:ext uri="{FF2B5EF4-FFF2-40B4-BE49-F238E27FC236}">
                <a16:creationId xmlns:a16="http://schemas.microsoft.com/office/drawing/2014/main" xmlns="" id="{622CA1EE-E474-44BF-9C4D-3707AF78C9AB}"/>
              </a:ext>
            </a:extLst>
          </p:cNvPr>
          <p:cNvSpPr txBox="1"/>
          <p:nvPr/>
        </p:nvSpPr>
        <p:spPr>
          <a:xfrm>
            <a:off x="369888" y="5705478"/>
            <a:ext cx="7366939" cy="276999"/>
          </a:xfrm>
          <a:prstGeom prst="rect">
            <a:avLst/>
          </a:prstGeom>
          <a:noFill/>
        </p:spPr>
        <p:txBody>
          <a:bodyPr wrap="square" lIns="0" tIns="0" rIns="0" bIns="0" rtlCol="0">
            <a:spAutoFit/>
          </a:bodyPr>
          <a:lstStyle/>
          <a:p>
            <a:r>
              <a:rPr lang="en-GB" sz="900" dirty="0"/>
              <a:t>% changes on these tables have been calculated using a greater numbers of significant figures and therefore if calculated manually using the figures on this table, the results will differ slightly</a:t>
            </a:r>
          </a:p>
        </p:txBody>
      </p:sp>
      <p:sp>
        <p:nvSpPr>
          <p:cNvPr id="23" name="Action Button: Information 22">
            <a:hlinkClick r:id="rId2" action="ppaction://hlinksldjump" highlightClick="1"/>
          </p:cNvPr>
          <p:cNvSpPr/>
          <p:nvPr/>
        </p:nvSpPr>
        <p:spPr bwMode="ltGray">
          <a:xfrm>
            <a:off x="1229324" y="192470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Action Button: Information 23">
            <a:hlinkClick r:id="rId2" action="ppaction://hlinksldjump" highlightClick="1"/>
          </p:cNvPr>
          <p:cNvSpPr/>
          <p:nvPr/>
        </p:nvSpPr>
        <p:spPr bwMode="ltGray">
          <a:xfrm>
            <a:off x="1431199" y="3561518"/>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A breakdown of VFR and business tourism into trips, nights and spend by country.</a:t>
            </a:r>
          </a:p>
          <a:p>
            <a:r>
              <a:rPr lang="en-GB" sz="1050" b="1" dirty="0"/>
              <a:t>In 2016, VFR trips in GB were down by -9.2% to 42.3 million. These trips generated 116.1 million </a:t>
            </a:r>
            <a:r>
              <a:rPr lang="en-GB" sz="1050" b="1" dirty="0" err="1"/>
              <a:t>bednights</a:t>
            </a:r>
            <a:r>
              <a:rPr lang="en-GB" sz="1050" b="1" dirty="0"/>
              <a:t> (-11.7% compared with 2015) and spend of £4.7 billion (-13.7% compared with 2015).  </a:t>
            </a:r>
          </a:p>
          <a:p>
            <a:r>
              <a:rPr lang="en-GB" sz="1050" b="1" dirty="0"/>
              <a:t>The volume of business trips taken during 2016 decreased by -1.4% compared to 2015, to a total of 16.8 million trips. </a:t>
            </a:r>
            <a:r>
              <a:rPr lang="en-GB" sz="1050" b="1" dirty="0" err="1"/>
              <a:t>Bednights</a:t>
            </a:r>
            <a:r>
              <a:rPr lang="en-GB" sz="1050" b="1" dirty="0"/>
              <a:t> at a GB level remained stable with only a -0.3% decrease between 2015 and 2016. However, spend on business trips increased by +6.8% to £4.4 billion.  </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26" name="Freeform 25">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7" name="Straight Connector 2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8" name="Freeform 27">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6"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42">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4"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771630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21</a:t>
            </a:fld>
            <a:endParaRPr lang="en-GB" dirty="0"/>
          </a:p>
        </p:txBody>
      </p:sp>
      <p:sp>
        <p:nvSpPr>
          <p:cNvPr id="22" name="Title 4"/>
          <p:cNvSpPr>
            <a:spLocks noGrp="1"/>
          </p:cNvSpPr>
          <p:nvPr>
            <p:ph type="title"/>
          </p:nvPr>
        </p:nvSpPr>
        <p:spPr/>
        <p:txBody>
          <a:bodyPr/>
          <a:lstStyle/>
          <a:p>
            <a:r>
              <a:rPr lang="en-GB" dirty="0"/>
              <a:t>GB trips, nights and expenditure  </a:t>
            </a:r>
          </a:p>
        </p:txBody>
      </p:sp>
      <p:graphicFrame>
        <p:nvGraphicFramePr>
          <p:cNvPr id="3" name="Table 2"/>
          <p:cNvGraphicFramePr>
            <a:graphicFrameLocks noGrp="1"/>
          </p:cNvGraphicFramePr>
          <p:nvPr>
            <p:extLst>
              <p:ext uri="{D42A27DB-BD31-4B8C-83A1-F6EECF244321}">
                <p14:modId xmlns:p14="http://schemas.microsoft.com/office/powerpoint/2010/main" val="2805982116"/>
              </p:ext>
            </p:extLst>
          </p:nvPr>
        </p:nvGraphicFramePr>
        <p:xfrm>
          <a:off x="360361" y="1890880"/>
          <a:ext cx="7897032" cy="3859296"/>
        </p:xfrm>
        <a:graphic>
          <a:graphicData uri="http://schemas.openxmlformats.org/drawingml/2006/table">
            <a:tbl>
              <a:tblPr/>
              <a:tblGrid>
                <a:gridCol w="1109424">
                  <a:extLst>
                    <a:ext uri="{9D8B030D-6E8A-4147-A177-3AD203B41FA5}">
                      <a16:colId xmlns:a16="http://schemas.microsoft.com/office/drawing/2014/main" xmlns="" val="20000"/>
                    </a:ext>
                  </a:extLst>
                </a:gridCol>
                <a:gridCol w="565634">
                  <a:extLst>
                    <a:ext uri="{9D8B030D-6E8A-4147-A177-3AD203B41FA5}">
                      <a16:colId xmlns:a16="http://schemas.microsoft.com/office/drawing/2014/main" xmlns="" val="20001"/>
                    </a:ext>
                  </a:extLst>
                </a:gridCol>
                <a:gridCol w="565634">
                  <a:extLst>
                    <a:ext uri="{9D8B030D-6E8A-4147-A177-3AD203B41FA5}">
                      <a16:colId xmlns:a16="http://schemas.microsoft.com/office/drawing/2014/main" xmlns="" val="20002"/>
                    </a:ext>
                  </a:extLst>
                </a:gridCol>
                <a:gridCol w="565634">
                  <a:extLst>
                    <a:ext uri="{9D8B030D-6E8A-4147-A177-3AD203B41FA5}">
                      <a16:colId xmlns:a16="http://schemas.microsoft.com/office/drawing/2014/main" xmlns="" val="20003"/>
                    </a:ext>
                  </a:extLst>
                </a:gridCol>
                <a:gridCol w="565634">
                  <a:extLst>
                    <a:ext uri="{9D8B030D-6E8A-4147-A177-3AD203B41FA5}">
                      <a16:colId xmlns:a16="http://schemas.microsoft.com/office/drawing/2014/main" xmlns="" val="20004"/>
                    </a:ext>
                  </a:extLst>
                </a:gridCol>
                <a:gridCol w="565634">
                  <a:extLst>
                    <a:ext uri="{9D8B030D-6E8A-4147-A177-3AD203B41FA5}">
                      <a16:colId xmlns:a16="http://schemas.microsoft.com/office/drawing/2014/main" xmlns="" val="20005"/>
                    </a:ext>
                  </a:extLst>
                </a:gridCol>
                <a:gridCol w="565634">
                  <a:extLst>
                    <a:ext uri="{9D8B030D-6E8A-4147-A177-3AD203B41FA5}">
                      <a16:colId xmlns:a16="http://schemas.microsoft.com/office/drawing/2014/main" xmlns="" val="20006"/>
                    </a:ext>
                  </a:extLst>
                </a:gridCol>
                <a:gridCol w="565634">
                  <a:extLst>
                    <a:ext uri="{9D8B030D-6E8A-4147-A177-3AD203B41FA5}">
                      <a16:colId xmlns:a16="http://schemas.microsoft.com/office/drawing/2014/main" xmlns="" val="20007"/>
                    </a:ext>
                  </a:extLst>
                </a:gridCol>
                <a:gridCol w="565634">
                  <a:extLst>
                    <a:ext uri="{9D8B030D-6E8A-4147-A177-3AD203B41FA5}">
                      <a16:colId xmlns:a16="http://schemas.microsoft.com/office/drawing/2014/main" xmlns="" val="20008"/>
                    </a:ext>
                  </a:extLst>
                </a:gridCol>
                <a:gridCol w="565634">
                  <a:extLst>
                    <a:ext uri="{9D8B030D-6E8A-4147-A177-3AD203B41FA5}">
                      <a16:colId xmlns:a16="http://schemas.microsoft.com/office/drawing/2014/main" xmlns="" val="20009"/>
                    </a:ext>
                  </a:extLst>
                </a:gridCol>
                <a:gridCol w="565634">
                  <a:extLst>
                    <a:ext uri="{9D8B030D-6E8A-4147-A177-3AD203B41FA5}">
                      <a16:colId xmlns:a16="http://schemas.microsoft.com/office/drawing/2014/main" xmlns="" val="20010"/>
                    </a:ext>
                  </a:extLst>
                </a:gridCol>
                <a:gridCol w="565634">
                  <a:extLst>
                    <a:ext uri="{9D8B030D-6E8A-4147-A177-3AD203B41FA5}">
                      <a16:colId xmlns:a16="http://schemas.microsoft.com/office/drawing/2014/main" xmlns="" val="20011"/>
                    </a:ext>
                  </a:extLst>
                </a:gridCol>
                <a:gridCol w="565634">
                  <a:extLst>
                    <a:ext uri="{9D8B030D-6E8A-4147-A177-3AD203B41FA5}">
                      <a16:colId xmlns:a16="http://schemas.microsoft.com/office/drawing/2014/main" xmlns="" val="20012"/>
                    </a:ext>
                  </a:extLst>
                </a:gridCol>
              </a:tblGrid>
              <a:tr h="177327">
                <a:tc gridSpan="10">
                  <a:txBody>
                    <a:bodyPr/>
                    <a:lstStyle/>
                    <a:p>
                      <a:pPr algn="l" fontAlgn="ctr"/>
                      <a:r>
                        <a:rPr lang="en-GB" sz="800" b="1" i="0" u="none" strike="noStrike" dirty="0">
                          <a:solidFill>
                            <a:srgbClr val="FFFFFF"/>
                          </a:solidFill>
                          <a:effectLst/>
                          <a:latin typeface="Arial" panose="020B0604020202020204" pitchFamily="34" charset="0"/>
                        </a:rPr>
                        <a:t>Table 1.1.1a – GB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endParaRPr lang="en-GB" sz="800" b="1" i="0" u="none" strike="noStrike" dirty="0">
                        <a:solidFill>
                          <a:srgbClr val="FFFFFF"/>
                        </a:solidFill>
                        <a:effectLst/>
                        <a:latin typeface="Arial" panose="020B0604020202020204" pitchFamily="34" charset="0"/>
                      </a:endParaRP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77327">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2015 (RP)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77327">
                <a:tc gridSpan="9">
                  <a:txBody>
                    <a:bodyPr/>
                    <a:lstStyle/>
                    <a:p>
                      <a:pPr algn="l" fontAlgn="ctr"/>
                      <a:r>
                        <a:rPr lang="en-GB" sz="800" b="1" i="0" u="none" strike="noStrike" dirty="0">
                          <a:solidFill>
                            <a:schemeClr val="tx1"/>
                          </a:solidFill>
                          <a:effectLst/>
                          <a:latin typeface="Arial" panose="020B0604020202020204" pitchFamily="34" charset="0"/>
                        </a:rPr>
                        <a:t>All tourism</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l" fontAlgn="ct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62499">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122.580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119.854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114.442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122.537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115.711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126.635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126.019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122.905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114.242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124.426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125.162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119.455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62499">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386.890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382.055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367.635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387.448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361.398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387.329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388.240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373.607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349.546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377.101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379.449</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359.557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524998">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£20,234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£20,971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£19,797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£22,666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£23,976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£23,294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£22,692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£24,825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£24,100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£23,079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524998">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£25,206</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£24,860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£24,034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£24,286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£22,109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£24,293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£25,021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£23,833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£23,101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£25,222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£24,486</a:t>
                      </a: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£23,079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77327">
                <a:tc gridSpan="9">
                  <a:txBody>
                    <a:bodyPr/>
                    <a:lstStyle/>
                    <a:p>
                      <a:pPr algn="l" fontAlgn="ctr"/>
                      <a:r>
                        <a:rPr lang="en-GB" sz="800" b="1" i="0" u="none" strike="noStrike" dirty="0">
                          <a:solidFill>
                            <a:schemeClr val="tx1"/>
                          </a:solidFill>
                          <a:effectLst/>
                          <a:latin typeface="Arial" panose="020B0604020202020204" pitchFamily="34" charset="0"/>
                        </a:rPr>
                        <a:t>Holidays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62499">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51.775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52.247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50.417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58.974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54.743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58.435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57.695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56.969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52.903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55.960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57.110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55.888</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62499">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192.292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186.698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188.381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217.536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197.215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208.487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203.095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198.229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184.799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194.635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197.776</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190.897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524998">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£10,526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£10,998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£10,936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£12,119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£11,534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£13,000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£13,763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£13,472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£13,065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£14,171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£13,874</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£13,313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524998">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£13,204</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£13,512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£13,032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£14,035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£12,881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£13,933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£14,363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£13,784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£13,301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£14,398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£14,096</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£13,313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cxnSp>
        <p:nvCxnSpPr>
          <p:cNvPr id="17" name="Straight Connector 16"/>
          <p:cNvCxnSpPr/>
          <p:nvPr/>
        </p:nvCxnSpPr>
        <p:spPr>
          <a:xfrm>
            <a:off x="8421322" y="1851100"/>
            <a:ext cx="7094" cy="3899077"/>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p:cNvPicPr/>
          <p:nvPr/>
        </p:nvPicPr>
        <p:blipFill>
          <a:blip r:embed="rId2">
            <a:extLst>
              <a:ext uri="{28A0092B-C50C-407E-A947-70E740481C1C}">
                <a14:useLocalDpi xmlns:a14="http://schemas.microsoft.com/office/drawing/2010/main" val="0"/>
              </a:ext>
            </a:extLst>
          </a:blip>
          <a:srcRect/>
          <a:stretch>
            <a:fillRect/>
          </a:stretch>
        </p:blipFill>
        <p:spPr bwMode="auto">
          <a:xfrm>
            <a:off x="4740076" y="1477410"/>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a:extLst>
              <a:ext uri="{FF2B5EF4-FFF2-40B4-BE49-F238E27FC236}">
                <a16:creationId xmlns:a16="http://schemas.microsoft.com/office/drawing/2014/main" xmlns="" id="{A14D9754-FE96-4943-8032-70CF2827F641}"/>
              </a:ext>
            </a:extLst>
          </p:cNvPr>
          <p:cNvSpPr txBox="1"/>
          <p:nvPr/>
        </p:nvSpPr>
        <p:spPr>
          <a:xfrm>
            <a:off x="8551641" y="5484545"/>
            <a:ext cx="3273647"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0" name="TextBox 19">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3" name="Action Button: Information 22">
            <a:hlinkClick r:id="rId3" action="ppaction://hlinksldjump" highlightClick="1"/>
          </p:cNvPr>
          <p:cNvSpPr/>
          <p:nvPr/>
        </p:nvSpPr>
        <p:spPr bwMode="ltGray">
          <a:xfrm>
            <a:off x="438795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Content Placeholder 25"/>
          <p:cNvSpPr txBox="1">
            <a:spLocks/>
          </p:cNvSpPr>
          <p:nvPr/>
        </p:nvSpPr>
        <p:spPr>
          <a:xfrm>
            <a:off x="8546951" y="1892302"/>
            <a:ext cx="327992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at the overall GB level by purpose.</a:t>
            </a:r>
            <a:endParaRPr lang="en-GB" sz="1050" b="1" dirty="0"/>
          </a:p>
          <a:p>
            <a:r>
              <a:rPr lang="en-GB" sz="1050" b="1" dirty="0"/>
              <a:t>In terms of the volume of total tourism trips, a fairly static trend is evident over the last 10 years with the 2016 figure -3% down on the 2006 total. In the same period, </a:t>
            </a:r>
            <a:r>
              <a:rPr lang="en-GB" sz="1050" b="1" dirty="0" err="1"/>
              <a:t>bednights</a:t>
            </a:r>
            <a:r>
              <a:rPr lang="en-GB" sz="1050" b="1" dirty="0"/>
              <a:t> and spend have decreased by -7% and -8% respectively. This is largely due to declining volumes of VFR and business trips as can be seen at Table 1.1.1b (overleaf).</a:t>
            </a:r>
          </a:p>
          <a:p>
            <a:r>
              <a:rPr lang="en-GB" sz="1050" b="1" dirty="0"/>
              <a:t>Looking specifically at holiday tourism, the number of GB trips has increased since 2006 by +8%, with </a:t>
            </a:r>
            <a:r>
              <a:rPr lang="en-GB" sz="1050" b="1" dirty="0" err="1"/>
              <a:t>bednights</a:t>
            </a:r>
            <a:r>
              <a:rPr lang="en-GB" sz="1050" b="1" dirty="0"/>
              <a:t> and spend remaining largely static.   </a:t>
            </a:r>
            <a:endParaRPr lang="en-GB" sz="1050" b="1" dirty="0">
              <a:solidFill>
                <a:schemeClr val="accent1"/>
              </a:solidFill>
            </a:endParaRPr>
          </a:p>
        </p:txBody>
      </p:sp>
      <p:sp>
        <p:nvSpPr>
          <p:cNvPr id="25" name="Freeform 24">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6138260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22</a:t>
            </a:fld>
            <a:endParaRPr lang="en-GB" dirty="0"/>
          </a:p>
        </p:txBody>
      </p:sp>
      <p:sp>
        <p:nvSpPr>
          <p:cNvPr id="22" name="Title 4"/>
          <p:cNvSpPr>
            <a:spLocks noGrp="1"/>
          </p:cNvSpPr>
          <p:nvPr>
            <p:ph type="title"/>
          </p:nvPr>
        </p:nvSpPr>
        <p:spPr/>
        <p:txBody>
          <a:bodyPr/>
          <a:lstStyle/>
          <a:p>
            <a:r>
              <a:rPr lang="en-GB" dirty="0"/>
              <a:t>GB trips, nights and expenditure </a:t>
            </a:r>
            <a:r>
              <a:rPr lang="en-GB" sz="1600" dirty="0">
                <a:solidFill>
                  <a:srgbClr val="717171"/>
                </a:solidFill>
              </a:rPr>
              <a:t>(continued)</a:t>
            </a:r>
            <a:endParaRPr lang="en-GB" dirty="0"/>
          </a:p>
        </p:txBody>
      </p:sp>
      <p:graphicFrame>
        <p:nvGraphicFramePr>
          <p:cNvPr id="2" name="Table 1"/>
          <p:cNvGraphicFramePr>
            <a:graphicFrameLocks noGrp="1"/>
          </p:cNvGraphicFramePr>
          <p:nvPr>
            <p:extLst>
              <p:ext uri="{D42A27DB-BD31-4B8C-83A1-F6EECF244321}">
                <p14:modId xmlns:p14="http://schemas.microsoft.com/office/powerpoint/2010/main" val="976643718"/>
              </p:ext>
            </p:extLst>
          </p:nvPr>
        </p:nvGraphicFramePr>
        <p:xfrm>
          <a:off x="360363" y="1895476"/>
          <a:ext cx="7844347" cy="3757178"/>
        </p:xfrm>
        <a:graphic>
          <a:graphicData uri="http://schemas.openxmlformats.org/drawingml/2006/table">
            <a:tbl>
              <a:tblPr/>
              <a:tblGrid>
                <a:gridCol w="968026">
                  <a:extLst>
                    <a:ext uri="{9D8B030D-6E8A-4147-A177-3AD203B41FA5}">
                      <a16:colId xmlns:a16="http://schemas.microsoft.com/office/drawing/2014/main" xmlns="" val="20000"/>
                    </a:ext>
                  </a:extLst>
                </a:gridCol>
                <a:gridCol w="563476">
                  <a:extLst>
                    <a:ext uri="{9D8B030D-6E8A-4147-A177-3AD203B41FA5}">
                      <a16:colId xmlns:a16="http://schemas.microsoft.com/office/drawing/2014/main" xmlns="" val="20013"/>
                    </a:ext>
                  </a:extLst>
                </a:gridCol>
                <a:gridCol w="563476">
                  <a:extLst>
                    <a:ext uri="{9D8B030D-6E8A-4147-A177-3AD203B41FA5}">
                      <a16:colId xmlns:a16="http://schemas.microsoft.com/office/drawing/2014/main" xmlns="" val="20002"/>
                    </a:ext>
                  </a:extLst>
                </a:gridCol>
                <a:gridCol w="563476">
                  <a:extLst>
                    <a:ext uri="{9D8B030D-6E8A-4147-A177-3AD203B41FA5}">
                      <a16:colId xmlns:a16="http://schemas.microsoft.com/office/drawing/2014/main" xmlns="" val="20003"/>
                    </a:ext>
                  </a:extLst>
                </a:gridCol>
                <a:gridCol w="563476">
                  <a:extLst>
                    <a:ext uri="{9D8B030D-6E8A-4147-A177-3AD203B41FA5}">
                      <a16:colId xmlns:a16="http://schemas.microsoft.com/office/drawing/2014/main" xmlns="" val="20004"/>
                    </a:ext>
                  </a:extLst>
                </a:gridCol>
                <a:gridCol w="563476">
                  <a:extLst>
                    <a:ext uri="{9D8B030D-6E8A-4147-A177-3AD203B41FA5}">
                      <a16:colId xmlns:a16="http://schemas.microsoft.com/office/drawing/2014/main" xmlns="" val="20005"/>
                    </a:ext>
                  </a:extLst>
                </a:gridCol>
                <a:gridCol w="563476">
                  <a:extLst>
                    <a:ext uri="{9D8B030D-6E8A-4147-A177-3AD203B41FA5}">
                      <a16:colId xmlns:a16="http://schemas.microsoft.com/office/drawing/2014/main" xmlns="" val="20006"/>
                    </a:ext>
                  </a:extLst>
                </a:gridCol>
                <a:gridCol w="563476">
                  <a:extLst>
                    <a:ext uri="{9D8B030D-6E8A-4147-A177-3AD203B41FA5}">
                      <a16:colId xmlns:a16="http://schemas.microsoft.com/office/drawing/2014/main" xmlns="" val="20007"/>
                    </a:ext>
                  </a:extLst>
                </a:gridCol>
                <a:gridCol w="563476">
                  <a:extLst>
                    <a:ext uri="{9D8B030D-6E8A-4147-A177-3AD203B41FA5}">
                      <a16:colId xmlns:a16="http://schemas.microsoft.com/office/drawing/2014/main" xmlns="" val="20008"/>
                    </a:ext>
                  </a:extLst>
                </a:gridCol>
                <a:gridCol w="563476">
                  <a:extLst>
                    <a:ext uri="{9D8B030D-6E8A-4147-A177-3AD203B41FA5}">
                      <a16:colId xmlns:a16="http://schemas.microsoft.com/office/drawing/2014/main" xmlns="" val="20009"/>
                    </a:ext>
                  </a:extLst>
                </a:gridCol>
                <a:gridCol w="601679">
                  <a:extLst>
                    <a:ext uri="{9D8B030D-6E8A-4147-A177-3AD203B41FA5}">
                      <a16:colId xmlns:a16="http://schemas.microsoft.com/office/drawing/2014/main" xmlns="" val="20010"/>
                    </a:ext>
                  </a:extLst>
                </a:gridCol>
                <a:gridCol w="601679">
                  <a:extLst>
                    <a:ext uri="{9D8B030D-6E8A-4147-A177-3AD203B41FA5}">
                      <a16:colId xmlns:a16="http://schemas.microsoft.com/office/drawing/2014/main" xmlns="" val="20011"/>
                    </a:ext>
                  </a:extLst>
                </a:gridCol>
                <a:gridCol w="601679">
                  <a:extLst>
                    <a:ext uri="{9D8B030D-6E8A-4147-A177-3AD203B41FA5}">
                      <a16:colId xmlns:a16="http://schemas.microsoft.com/office/drawing/2014/main" xmlns="" val="20012"/>
                    </a:ext>
                  </a:extLst>
                </a:gridCol>
              </a:tblGrid>
              <a:tr h="166449">
                <a:tc gridSpan="10">
                  <a:txBody>
                    <a:bodyPr/>
                    <a:lstStyle/>
                    <a:p>
                      <a:pPr algn="l" fontAlgn="ctr"/>
                      <a:r>
                        <a:rPr lang="en-GB" sz="800" b="1" i="0" u="none" strike="noStrike" dirty="0">
                          <a:solidFill>
                            <a:srgbClr val="FFFFFF"/>
                          </a:solidFill>
                          <a:effectLst/>
                          <a:latin typeface="Arial" panose="020B0604020202020204" pitchFamily="34" charset="0"/>
                        </a:rPr>
                        <a:t>Table 1.1.1b – GB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endParaRPr lang="en-GB" sz="800" b="1" i="0" u="none" strike="noStrike" dirty="0">
                        <a:solidFill>
                          <a:srgbClr val="FFFFFF"/>
                        </a:solidFill>
                        <a:effectLst/>
                        <a:latin typeface="Arial" panose="020B0604020202020204" pitchFamily="34" charset="0"/>
                      </a:endParaRP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66449">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2015 (RP)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66449">
                <a:tc gridSpan="9">
                  <a:txBody>
                    <a:bodyPr/>
                    <a:lstStyle/>
                    <a:p>
                      <a:pPr algn="l" fontAlgn="ctr"/>
                      <a:r>
                        <a:rPr lang="en-GB" sz="800" b="1" i="0" u="none" strike="noStrike" dirty="0">
                          <a:solidFill>
                            <a:schemeClr val="tx1"/>
                          </a:solidFill>
                          <a:effectLst/>
                          <a:latin typeface="Arial" panose="020B0604020202020204" pitchFamily="34" charset="0"/>
                        </a:rPr>
                        <a:t>VFR</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49672">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48.135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46.396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42.996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43.276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41.554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45.723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45.137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44.200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42.533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46.554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46.582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42.294</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49672">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137.123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129.300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123.631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121.309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117.435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125.702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129.034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124.768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118.256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131.344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131.382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116.069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9934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£4,193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£4,727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£4,990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£5,646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£5,438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£4,695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499344">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£5,695</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£5,564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£5,353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£4,979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£5,305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£4,959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£5,736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£5,525</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£4,695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66449">
                <a:tc gridSpan="9">
                  <a:txBody>
                    <a:bodyPr/>
                    <a:lstStyle/>
                    <a:p>
                      <a:pPr algn="l" fontAlgn="ctr"/>
                      <a:r>
                        <a:rPr lang="en-GB" sz="800" b="1" i="0" u="none" strike="noStrike" dirty="0">
                          <a:solidFill>
                            <a:schemeClr val="tx1"/>
                          </a:solidFill>
                          <a:effectLst/>
                          <a:latin typeface="Arial" panose="020B0604020202020204" pitchFamily="34" charset="0"/>
                        </a:rPr>
                        <a:t>Business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49672">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18.602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18.117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17.625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17.453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16.341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18.572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18.944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17.772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15.895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16.495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16.977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16.765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49672">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44.614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43.515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41.644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40.774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37.695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41.762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44.470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40.143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37.489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37.636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38.830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38.717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9934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£4,449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£4,185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£4,486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£4,388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£4,090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£4,369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594662">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£5,581</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£5,201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£4,847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£4,716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£4,489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£4,077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£4,155</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£4,369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cxnSp>
        <p:nvCxnSpPr>
          <p:cNvPr id="17" name="Straight Connector 16"/>
          <p:cNvCxnSpPr/>
          <p:nvPr/>
        </p:nvCxnSpPr>
        <p:spPr>
          <a:xfrm>
            <a:off x="8421322" y="1851100"/>
            <a:ext cx="7094" cy="3899077"/>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a:extLst>
              <a:ext uri="{FF2B5EF4-FFF2-40B4-BE49-F238E27FC236}">
                <a16:creationId xmlns:a16="http://schemas.microsoft.com/office/drawing/2014/main" xmlns="" id="{5A795022-4F30-4FC1-95B9-F22F4BAC1440}"/>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5842475" y="1499738"/>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a:extLst>
              <a:ext uri="{FF2B5EF4-FFF2-40B4-BE49-F238E27FC236}">
                <a16:creationId xmlns:a16="http://schemas.microsoft.com/office/drawing/2014/main" xmlns="" id="{264B9030-088C-487A-85C2-33E4CE599F93}"/>
              </a:ext>
            </a:extLst>
          </p:cNvPr>
          <p:cNvSpPr txBox="1"/>
          <p:nvPr/>
        </p:nvSpPr>
        <p:spPr>
          <a:xfrm>
            <a:off x="8551641" y="5484545"/>
            <a:ext cx="3273647"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3" name="TextBox 22">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4" name="Action Button: Information 23">
            <a:hlinkClick r:id="rId3" action="ppaction://hlinksldjump" highlightClick="1"/>
          </p:cNvPr>
          <p:cNvSpPr/>
          <p:nvPr/>
        </p:nvSpPr>
        <p:spPr bwMode="ltGray">
          <a:xfrm>
            <a:off x="5516077" y="1536403"/>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546951" y="1892302"/>
            <a:ext cx="3279923" cy="2074056"/>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at the overall GB level by purpose.</a:t>
            </a:r>
            <a:endParaRPr lang="en-GB" sz="1050" b="1" dirty="0"/>
          </a:p>
          <a:p>
            <a:r>
              <a:rPr lang="en-GB" sz="1050" b="1" dirty="0"/>
              <a:t>Since 2006, the number of VFR trips has decreased by -12%, with </a:t>
            </a:r>
            <a:r>
              <a:rPr lang="en-GB" sz="1050" b="1" dirty="0" err="1"/>
              <a:t>bednights</a:t>
            </a:r>
            <a:r>
              <a:rPr lang="en-GB" sz="1050" b="1" dirty="0"/>
              <a:t> and spend reducing by -15% and -18% respectively. Examining the year on year data, fluctuations are evident with upwards trends particularly noticeable around 2010-2011.</a:t>
            </a:r>
          </a:p>
          <a:p>
            <a:r>
              <a:rPr lang="en-GB" sz="1050" b="1" dirty="0"/>
              <a:t>The volume of business trips taken in GB has decreased by -10% with </a:t>
            </a:r>
            <a:r>
              <a:rPr lang="en-GB" sz="1050" b="1" dirty="0" err="1"/>
              <a:t>bednights</a:t>
            </a:r>
            <a:r>
              <a:rPr lang="en-GB" sz="1050" b="1" dirty="0"/>
              <a:t> and spend reducing by -13% and -22% respectively.  </a:t>
            </a:r>
          </a:p>
          <a:p>
            <a:endParaRPr lang="en-GB" dirty="0"/>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1199433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Chart 16"/>
          <p:cNvGraphicFramePr/>
          <p:nvPr>
            <p:extLst>
              <p:ext uri="{D42A27DB-BD31-4B8C-83A1-F6EECF244321}">
                <p14:modId xmlns:p14="http://schemas.microsoft.com/office/powerpoint/2010/main" val="3020633981"/>
              </p:ext>
            </p:extLst>
          </p:nvPr>
        </p:nvGraphicFramePr>
        <p:xfrm>
          <a:off x="362256" y="1860364"/>
          <a:ext cx="7384585" cy="3432035"/>
        </p:xfrm>
        <a:graphic>
          <a:graphicData uri="http://schemas.openxmlformats.org/drawingml/2006/chart">
            <c:chart xmlns:c="http://schemas.openxmlformats.org/drawingml/2006/chart" xmlns:r="http://schemas.openxmlformats.org/officeDocument/2006/relationships" r:id="rId2"/>
          </a:graphicData>
        </a:graphic>
      </p:graphicFrame>
      <p:sp>
        <p:nvSpPr>
          <p:cNvPr id="4" name="Slide Number Placeholder 3"/>
          <p:cNvSpPr>
            <a:spLocks noGrp="1"/>
          </p:cNvSpPr>
          <p:nvPr>
            <p:ph type="sldNum" sz="quarter" idx="4"/>
          </p:nvPr>
        </p:nvSpPr>
        <p:spPr/>
        <p:txBody>
          <a:bodyPr/>
          <a:lstStyle/>
          <a:p>
            <a:fld id="{4034BEE3-566C-4068-A777-C3A4762E861B}" type="slidenum">
              <a:rPr lang="en-GB" smtClean="0"/>
              <a:pPr/>
              <a:t>23</a:t>
            </a:fld>
            <a:endParaRPr lang="en-GB" dirty="0"/>
          </a:p>
        </p:txBody>
      </p:sp>
      <p:sp>
        <p:nvSpPr>
          <p:cNvPr id="22" name="Title 4"/>
          <p:cNvSpPr>
            <a:spLocks noGrp="1"/>
          </p:cNvSpPr>
          <p:nvPr>
            <p:ph type="title"/>
          </p:nvPr>
        </p:nvSpPr>
        <p:spPr/>
        <p:txBody>
          <a:bodyPr/>
          <a:lstStyle/>
          <a:p>
            <a:r>
              <a:rPr lang="en-GB"/>
              <a:t>Fig 1. % change in volume of domestic trips by month in </a:t>
            </a:r>
            <a:br>
              <a:rPr lang="en-GB"/>
            </a:br>
            <a:r>
              <a:rPr lang="en-GB"/>
              <a:t>England – 2015 versus 2016*</a:t>
            </a:r>
            <a:endParaRPr lang="en-GB" dirty="0"/>
          </a:p>
        </p:txBody>
      </p:sp>
      <p:cxnSp>
        <p:nvCxnSpPr>
          <p:cNvPr id="16" name="Straight Connector 15"/>
          <p:cNvCxnSpPr/>
          <p:nvPr/>
        </p:nvCxnSpPr>
        <p:spPr>
          <a:xfrm>
            <a:off x="8135110"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362257" y="2216574"/>
            <a:ext cx="3761874" cy="169277"/>
          </a:xfrm>
          <a:prstGeom prst="rect">
            <a:avLst/>
          </a:prstGeom>
          <a:noFill/>
        </p:spPr>
        <p:txBody>
          <a:bodyPr wrap="square" lIns="0" tIns="0" rIns="0" bIns="0" rtlCol="0">
            <a:spAutoFit/>
          </a:bodyPr>
          <a:lstStyle/>
          <a:p>
            <a:r>
              <a:rPr lang="en-GB" sz="1100" dirty="0"/>
              <a:t>Note: chart based on 2015 (RP) data compared with 2016</a:t>
            </a:r>
          </a:p>
        </p:txBody>
      </p:sp>
      <p:pic>
        <p:nvPicPr>
          <p:cNvPr id="18" name="Picture 17"/>
          <p:cNvPicPr/>
          <p:nvPr/>
        </p:nvPicPr>
        <p:blipFill rotWithShape="1">
          <a:blip r:embed="rId3">
            <a:extLst>
              <a:ext uri="{28A0092B-C50C-407E-A947-70E740481C1C}">
                <a14:useLocalDpi xmlns:a14="http://schemas.microsoft.com/office/drawing/2010/main" val="0"/>
              </a:ext>
            </a:extLst>
          </a:blip>
          <a:srcRect t="18228" b="17022"/>
          <a:stretch/>
        </p:blipFill>
        <p:spPr bwMode="auto">
          <a:xfrm>
            <a:off x="4248538" y="1458741"/>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1BE057FD-5CC8-4CDA-A05F-D07EA3CD3E0D}"/>
              </a:ext>
            </a:extLst>
          </p:cNvPr>
          <p:cNvSpPr txBox="1"/>
          <p:nvPr/>
        </p:nvSpPr>
        <p:spPr>
          <a:xfrm>
            <a:off x="8266116" y="5412525"/>
            <a:ext cx="3495718"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0" name="Action Button: Information 19">
            <a:hlinkClick r:id="rId4" action="ppaction://hlinksldjump" highlightClick="1"/>
          </p:cNvPr>
          <p:cNvSpPr/>
          <p:nvPr/>
        </p:nvSpPr>
        <p:spPr bwMode="ltGray">
          <a:xfrm>
            <a:off x="3924827" y="1495406"/>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279327" y="1870000"/>
            <a:ext cx="327992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percentage change between 2015 and 2016, in number of domestic tourism trips of all purposes by month for England.</a:t>
            </a:r>
            <a:endParaRPr lang="en-GB" sz="1050" b="1" dirty="0"/>
          </a:p>
          <a:p>
            <a:r>
              <a:rPr lang="en-GB" sz="1050" b="1" dirty="0"/>
              <a:t>2016 generally saw a decline across the year compared to 2015, with 8 months out of 12 seeing a reduction in the volume of domestic trips taken in England.</a:t>
            </a:r>
          </a:p>
          <a:p>
            <a:r>
              <a:rPr lang="en-GB" sz="1050" b="1" dirty="0"/>
              <a:t>The greatest proportional decline can be seen in December, when trip volume decreased by almost a fifth (-18%) compared with the corresponding month in 2015.  </a:t>
            </a:r>
          </a:p>
          <a:p>
            <a:r>
              <a:rPr lang="en-GB" sz="1050" b="1" dirty="0"/>
              <a:t>Conversely, the month of March saw the largest increase (+13%). </a:t>
            </a:r>
          </a:p>
        </p:txBody>
      </p:sp>
      <p:sp>
        <p:nvSpPr>
          <p:cNvPr id="21" name="Freeform 20">
            <a:hlinkClick r:id="rId5"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4" name="Freeform 23">
            <a:hlinkClick r:id="rId6"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7"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2"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3"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6474081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24</a:t>
            </a:fld>
            <a:endParaRPr lang="en-GB" dirty="0"/>
          </a:p>
        </p:txBody>
      </p:sp>
      <p:sp>
        <p:nvSpPr>
          <p:cNvPr id="22" name="Title 4"/>
          <p:cNvSpPr>
            <a:spLocks noGrp="1"/>
          </p:cNvSpPr>
          <p:nvPr>
            <p:ph type="title"/>
          </p:nvPr>
        </p:nvSpPr>
        <p:spPr/>
        <p:txBody>
          <a:bodyPr/>
          <a:lstStyle/>
          <a:p>
            <a:r>
              <a:rPr lang="en-GB"/>
              <a:t>England trips, nights and expenditure  </a:t>
            </a:r>
            <a:endParaRPr lang="en-GB" dirty="0"/>
          </a:p>
        </p:txBody>
      </p:sp>
      <p:graphicFrame>
        <p:nvGraphicFramePr>
          <p:cNvPr id="2" name="Table 1"/>
          <p:cNvGraphicFramePr>
            <a:graphicFrameLocks noGrp="1"/>
          </p:cNvGraphicFramePr>
          <p:nvPr>
            <p:extLst>
              <p:ext uri="{D42A27DB-BD31-4B8C-83A1-F6EECF244321}">
                <p14:modId xmlns:p14="http://schemas.microsoft.com/office/powerpoint/2010/main" val="2399207716"/>
              </p:ext>
            </p:extLst>
          </p:nvPr>
        </p:nvGraphicFramePr>
        <p:xfrm>
          <a:off x="360363" y="1892301"/>
          <a:ext cx="7726998" cy="3748475"/>
        </p:xfrm>
        <a:graphic>
          <a:graphicData uri="http://schemas.openxmlformats.org/drawingml/2006/table">
            <a:tbl>
              <a:tblPr/>
              <a:tblGrid>
                <a:gridCol w="874788">
                  <a:extLst>
                    <a:ext uri="{9D8B030D-6E8A-4147-A177-3AD203B41FA5}">
                      <a16:colId xmlns:a16="http://schemas.microsoft.com/office/drawing/2014/main" xmlns="" val="20000"/>
                    </a:ext>
                  </a:extLst>
                </a:gridCol>
                <a:gridCol w="563290">
                  <a:extLst>
                    <a:ext uri="{9D8B030D-6E8A-4147-A177-3AD203B41FA5}">
                      <a16:colId xmlns:a16="http://schemas.microsoft.com/office/drawing/2014/main" xmlns="" val="20001"/>
                    </a:ext>
                  </a:extLst>
                </a:gridCol>
                <a:gridCol w="563290">
                  <a:extLst>
                    <a:ext uri="{9D8B030D-6E8A-4147-A177-3AD203B41FA5}">
                      <a16:colId xmlns:a16="http://schemas.microsoft.com/office/drawing/2014/main" xmlns="" val="20002"/>
                    </a:ext>
                  </a:extLst>
                </a:gridCol>
                <a:gridCol w="563290">
                  <a:extLst>
                    <a:ext uri="{9D8B030D-6E8A-4147-A177-3AD203B41FA5}">
                      <a16:colId xmlns:a16="http://schemas.microsoft.com/office/drawing/2014/main" xmlns="" val="20003"/>
                    </a:ext>
                  </a:extLst>
                </a:gridCol>
                <a:gridCol w="563290">
                  <a:extLst>
                    <a:ext uri="{9D8B030D-6E8A-4147-A177-3AD203B41FA5}">
                      <a16:colId xmlns:a16="http://schemas.microsoft.com/office/drawing/2014/main" xmlns="" val="20004"/>
                    </a:ext>
                  </a:extLst>
                </a:gridCol>
                <a:gridCol w="563290">
                  <a:extLst>
                    <a:ext uri="{9D8B030D-6E8A-4147-A177-3AD203B41FA5}">
                      <a16:colId xmlns:a16="http://schemas.microsoft.com/office/drawing/2014/main" xmlns="" val="20005"/>
                    </a:ext>
                  </a:extLst>
                </a:gridCol>
                <a:gridCol w="563290">
                  <a:extLst>
                    <a:ext uri="{9D8B030D-6E8A-4147-A177-3AD203B41FA5}">
                      <a16:colId xmlns:a16="http://schemas.microsoft.com/office/drawing/2014/main" xmlns="" val="20006"/>
                    </a:ext>
                  </a:extLst>
                </a:gridCol>
                <a:gridCol w="563290">
                  <a:extLst>
                    <a:ext uri="{9D8B030D-6E8A-4147-A177-3AD203B41FA5}">
                      <a16:colId xmlns:a16="http://schemas.microsoft.com/office/drawing/2014/main" xmlns="" val="20007"/>
                    </a:ext>
                  </a:extLst>
                </a:gridCol>
                <a:gridCol w="563290">
                  <a:extLst>
                    <a:ext uri="{9D8B030D-6E8A-4147-A177-3AD203B41FA5}">
                      <a16:colId xmlns:a16="http://schemas.microsoft.com/office/drawing/2014/main" xmlns="" val="20008"/>
                    </a:ext>
                  </a:extLst>
                </a:gridCol>
                <a:gridCol w="563290">
                  <a:extLst>
                    <a:ext uri="{9D8B030D-6E8A-4147-A177-3AD203B41FA5}">
                      <a16:colId xmlns:a16="http://schemas.microsoft.com/office/drawing/2014/main" xmlns="" val="20009"/>
                    </a:ext>
                  </a:extLst>
                </a:gridCol>
                <a:gridCol w="594200">
                  <a:extLst>
                    <a:ext uri="{9D8B030D-6E8A-4147-A177-3AD203B41FA5}">
                      <a16:colId xmlns:a16="http://schemas.microsoft.com/office/drawing/2014/main" xmlns="" val="20010"/>
                    </a:ext>
                  </a:extLst>
                </a:gridCol>
                <a:gridCol w="594200">
                  <a:extLst>
                    <a:ext uri="{9D8B030D-6E8A-4147-A177-3AD203B41FA5}">
                      <a16:colId xmlns:a16="http://schemas.microsoft.com/office/drawing/2014/main" xmlns="" val="20011"/>
                    </a:ext>
                  </a:extLst>
                </a:gridCol>
                <a:gridCol w="594200">
                  <a:extLst>
                    <a:ext uri="{9D8B030D-6E8A-4147-A177-3AD203B41FA5}">
                      <a16:colId xmlns:a16="http://schemas.microsoft.com/office/drawing/2014/main" xmlns="" val="20012"/>
                    </a:ext>
                  </a:extLst>
                </a:gridCol>
              </a:tblGrid>
              <a:tr h="160914">
                <a:tc gridSpan="10">
                  <a:txBody>
                    <a:bodyPr/>
                    <a:lstStyle/>
                    <a:p>
                      <a:pPr algn="l" fontAlgn="ctr"/>
                      <a:r>
                        <a:rPr lang="en-GB" sz="800" b="1" i="0" u="none" strike="noStrike" dirty="0">
                          <a:solidFill>
                            <a:srgbClr val="FFFFFF"/>
                          </a:solidFill>
                          <a:effectLst/>
                          <a:latin typeface="Arial" panose="020B0604020202020204" pitchFamily="34" charset="0"/>
                        </a:rPr>
                        <a:t>Table 1.1.2a – England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endParaRPr lang="en-GB" sz="800" b="1" i="0" u="none" strike="noStrike" dirty="0">
                        <a:solidFill>
                          <a:srgbClr val="FFFFFF"/>
                        </a:solidFill>
                        <a:effectLst/>
                        <a:latin typeface="Arial" panose="020B0604020202020204" pitchFamily="34" charset="0"/>
                      </a:endParaRP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55183">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2015 (RP)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60914">
                <a:tc gridSpan="9">
                  <a:txBody>
                    <a:bodyPr/>
                    <a:lstStyle/>
                    <a:p>
                      <a:pPr algn="l" fontAlgn="ctr"/>
                      <a:r>
                        <a:rPr lang="en-GB" sz="800" b="1" i="0" u="none" strike="noStrike" dirty="0">
                          <a:solidFill>
                            <a:schemeClr val="tx1"/>
                          </a:solidFill>
                          <a:effectLst/>
                          <a:latin typeface="Arial" panose="020B0604020202020204" pitchFamily="34" charset="0"/>
                        </a:rPr>
                        <a:t>All tourism</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l" fontAlgn="ctr"/>
                      <a:endParaRPr lang="en-GB" sz="800" b="1"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41371">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100.872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99.127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94.782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102.249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95.503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104.280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104.458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101.756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92.613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102.730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103.371</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99.342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41371">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304.934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304.061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292.814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310.077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284.992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306.806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310.193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297.199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272.859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299.569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301.177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287.702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8274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£15,901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£16,135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£16,079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£17,016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£15,842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£17,914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£19,497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£18,710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£18,085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£19,571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£19,063</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£18,492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589789">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£19,947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£19,824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£19,161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£19,706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£17,692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£19,200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£20,347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£19,143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£18,411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£19,884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£19,368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£18,492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60914">
                <a:tc gridSpan="9">
                  <a:txBody>
                    <a:bodyPr/>
                    <a:lstStyle/>
                    <a:p>
                      <a:pPr algn="l" fontAlgn="ctr"/>
                      <a:r>
                        <a:rPr lang="en-GB" sz="800" b="1" i="0" u="none" strike="noStrike" dirty="0">
                          <a:solidFill>
                            <a:schemeClr val="tx1"/>
                          </a:solidFill>
                          <a:effectLst/>
                          <a:latin typeface="Arial" panose="020B0604020202020204" pitchFamily="34" charset="0"/>
                        </a:rPr>
                        <a:t>Holidays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0"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41371">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40.397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41.263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39.753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47.010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43.544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46.157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45.992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44.926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40.740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43.724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44.695</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44.706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41371">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145.075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151.109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141.816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168.503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151.732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157.961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156.235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149.722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137.334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146.492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148.918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147.078</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8274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£8,104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£8,579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£8,478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£9,615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£9,072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£10,031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£10,046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£10,725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£10,530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£10,413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589789">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£10,166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£10,540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£10,103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£11,135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£10,131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£10,751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£11,487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£10,705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£10,227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£10,897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£10,698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£10,413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cxnSp>
        <p:nvCxnSpPr>
          <p:cNvPr id="17" name="Straight Connector 16"/>
          <p:cNvCxnSpPr/>
          <p:nvPr/>
        </p:nvCxnSpPr>
        <p:spPr>
          <a:xfrm>
            <a:off x="8421322" y="1851100"/>
            <a:ext cx="7094" cy="3899077"/>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p:cNvPicPr/>
          <p:nvPr/>
        </p:nvPicPr>
        <p:blipFill rotWithShape="1">
          <a:blip r:embed="rId2">
            <a:extLst>
              <a:ext uri="{28A0092B-C50C-407E-A947-70E740481C1C}">
                <a14:useLocalDpi xmlns:a14="http://schemas.microsoft.com/office/drawing/2010/main" val="0"/>
              </a:ext>
            </a:extLst>
          </a:blip>
          <a:srcRect t="18228" b="17022"/>
          <a:stretch/>
        </p:blipFill>
        <p:spPr bwMode="auto">
          <a:xfrm>
            <a:off x="5306648" y="1483227"/>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a:extLst>
              <a:ext uri="{FF2B5EF4-FFF2-40B4-BE49-F238E27FC236}">
                <a16:creationId xmlns:a16="http://schemas.microsoft.com/office/drawing/2014/main" xmlns="" id="{017AEB34-F893-44FA-AAB3-D5D00214114A}"/>
              </a:ext>
            </a:extLst>
          </p:cNvPr>
          <p:cNvSpPr txBox="1"/>
          <p:nvPr/>
        </p:nvSpPr>
        <p:spPr>
          <a:xfrm>
            <a:off x="8551641" y="5484545"/>
            <a:ext cx="3273647"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3" name="TextBox 22">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4" name="Action Button: Information 23">
            <a:hlinkClick r:id="rId3" action="ppaction://hlinksldjump" highlightClick="1"/>
          </p:cNvPr>
          <p:cNvSpPr/>
          <p:nvPr/>
        </p:nvSpPr>
        <p:spPr bwMode="ltGray">
          <a:xfrm>
            <a:off x="4981702" y="1519892"/>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6" name="Content Placeholder 25"/>
          <p:cNvSpPr txBox="1">
            <a:spLocks/>
          </p:cNvSpPr>
          <p:nvPr/>
        </p:nvSpPr>
        <p:spPr>
          <a:xfrm>
            <a:off x="8546951" y="1892302"/>
            <a:ext cx="327992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a:t>Showing trips, nights and spend over time for England by purpose.</a:t>
            </a:r>
            <a:endParaRPr lang="en-GB" sz="1050" b="1"/>
          </a:p>
          <a:p>
            <a:r>
              <a:rPr lang="en-GB" sz="1050" b="1"/>
              <a:t>During 2016, 99.3 million domestic overnight trips were taken in England, generating 287.7 million bednights and expenditure of £18.5 billion. </a:t>
            </a:r>
          </a:p>
          <a:p>
            <a:r>
              <a:rPr lang="en-GB" sz="1050" b="1"/>
              <a:t>Examining the longer term trend from 2010 to 2016 it is clear that this decrease from 2015-16 is in line with the fluctuations over the last 7 years, with trips dropping to around 99.1 million at the lowest end of the spectrum and reaching 104.5 million at their peak.</a:t>
            </a:r>
          </a:p>
          <a:p>
            <a:r>
              <a:rPr lang="en-GB" sz="1050" b="1"/>
              <a:t>The volume of holiday trips remained consistent with 2015 and again in line with the trends observed over the last 7 years.</a:t>
            </a:r>
            <a:endParaRPr lang="en-GB" sz="1050" b="1" dirty="0"/>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6687292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25</a:t>
            </a:fld>
            <a:endParaRPr lang="en-GB" dirty="0"/>
          </a:p>
        </p:txBody>
      </p:sp>
      <p:sp>
        <p:nvSpPr>
          <p:cNvPr id="22" name="Title 4"/>
          <p:cNvSpPr>
            <a:spLocks noGrp="1"/>
          </p:cNvSpPr>
          <p:nvPr>
            <p:ph type="title"/>
          </p:nvPr>
        </p:nvSpPr>
        <p:spPr/>
        <p:txBody>
          <a:bodyPr/>
          <a:lstStyle/>
          <a:p>
            <a:r>
              <a:rPr lang="en-GB"/>
              <a:t>England trips, nights and expenditure </a:t>
            </a:r>
            <a:r>
              <a:rPr lang="en-GB" sz="1600">
                <a:solidFill>
                  <a:srgbClr val="717171"/>
                </a:solidFill>
              </a:rPr>
              <a:t>(continued)</a:t>
            </a:r>
            <a:endParaRPr lang="en-GB" dirty="0"/>
          </a:p>
        </p:txBody>
      </p:sp>
      <p:graphicFrame>
        <p:nvGraphicFramePr>
          <p:cNvPr id="3" name="Table 2"/>
          <p:cNvGraphicFramePr>
            <a:graphicFrameLocks noGrp="1"/>
          </p:cNvGraphicFramePr>
          <p:nvPr>
            <p:extLst>
              <p:ext uri="{D42A27DB-BD31-4B8C-83A1-F6EECF244321}">
                <p14:modId xmlns:p14="http://schemas.microsoft.com/office/powerpoint/2010/main" val="3744424814"/>
              </p:ext>
            </p:extLst>
          </p:nvPr>
        </p:nvGraphicFramePr>
        <p:xfrm>
          <a:off x="360363" y="1890876"/>
          <a:ext cx="7781085" cy="3859299"/>
        </p:xfrm>
        <a:graphic>
          <a:graphicData uri="http://schemas.openxmlformats.org/drawingml/2006/table">
            <a:tbl>
              <a:tblPr/>
              <a:tblGrid>
                <a:gridCol w="963912">
                  <a:extLst>
                    <a:ext uri="{9D8B030D-6E8A-4147-A177-3AD203B41FA5}">
                      <a16:colId xmlns:a16="http://schemas.microsoft.com/office/drawing/2014/main" xmlns="" val="20000"/>
                    </a:ext>
                  </a:extLst>
                </a:gridCol>
                <a:gridCol w="563376">
                  <a:extLst>
                    <a:ext uri="{9D8B030D-6E8A-4147-A177-3AD203B41FA5}">
                      <a16:colId xmlns:a16="http://schemas.microsoft.com/office/drawing/2014/main" xmlns="" val="20001"/>
                    </a:ext>
                  </a:extLst>
                </a:gridCol>
                <a:gridCol w="563376">
                  <a:extLst>
                    <a:ext uri="{9D8B030D-6E8A-4147-A177-3AD203B41FA5}">
                      <a16:colId xmlns:a16="http://schemas.microsoft.com/office/drawing/2014/main" xmlns="" val="20002"/>
                    </a:ext>
                  </a:extLst>
                </a:gridCol>
                <a:gridCol w="563376">
                  <a:extLst>
                    <a:ext uri="{9D8B030D-6E8A-4147-A177-3AD203B41FA5}">
                      <a16:colId xmlns:a16="http://schemas.microsoft.com/office/drawing/2014/main" xmlns="" val="20003"/>
                    </a:ext>
                  </a:extLst>
                </a:gridCol>
                <a:gridCol w="563376">
                  <a:extLst>
                    <a:ext uri="{9D8B030D-6E8A-4147-A177-3AD203B41FA5}">
                      <a16:colId xmlns:a16="http://schemas.microsoft.com/office/drawing/2014/main" xmlns="" val="20004"/>
                    </a:ext>
                  </a:extLst>
                </a:gridCol>
                <a:gridCol w="563376">
                  <a:extLst>
                    <a:ext uri="{9D8B030D-6E8A-4147-A177-3AD203B41FA5}">
                      <a16:colId xmlns:a16="http://schemas.microsoft.com/office/drawing/2014/main" xmlns="" val="20005"/>
                    </a:ext>
                  </a:extLst>
                </a:gridCol>
                <a:gridCol w="563376">
                  <a:extLst>
                    <a:ext uri="{9D8B030D-6E8A-4147-A177-3AD203B41FA5}">
                      <a16:colId xmlns:a16="http://schemas.microsoft.com/office/drawing/2014/main" xmlns="" val="20006"/>
                    </a:ext>
                  </a:extLst>
                </a:gridCol>
                <a:gridCol w="563376">
                  <a:extLst>
                    <a:ext uri="{9D8B030D-6E8A-4147-A177-3AD203B41FA5}">
                      <a16:colId xmlns:a16="http://schemas.microsoft.com/office/drawing/2014/main" xmlns="" val="20007"/>
                    </a:ext>
                  </a:extLst>
                </a:gridCol>
                <a:gridCol w="563376">
                  <a:extLst>
                    <a:ext uri="{9D8B030D-6E8A-4147-A177-3AD203B41FA5}">
                      <a16:colId xmlns:a16="http://schemas.microsoft.com/office/drawing/2014/main" xmlns="" val="20008"/>
                    </a:ext>
                  </a:extLst>
                </a:gridCol>
                <a:gridCol w="563376">
                  <a:extLst>
                    <a:ext uri="{9D8B030D-6E8A-4147-A177-3AD203B41FA5}">
                      <a16:colId xmlns:a16="http://schemas.microsoft.com/office/drawing/2014/main" xmlns="" val="20009"/>
                    </a:ext>
                  </a:extLst>
                </a:gridCol>
                <a:gridCol w="582263">
                  <a:extLst>
                    <a:ext uri="{9D8B030D-6E8A-4147-A177-3AD203B41FA5}">
                      <a16:colId xmlns:a16="http://schemas.microsoft.com/office/drawing/2014/main" xmlns="" val="20010"/>
                    </a:ext>
                  </a:extLst>
                </a:gridCol>
                <a:gridCol w="588030">
                  <a:extLst>
                    <a:ext uri="{9D8B030D-6E8A-4147-A177-3AD203B41FA5}">
                      <a16:colId xmlns:a16="http://schemas.microsoft.com/office/drawing/2014/main" xmlns="" val="20011"/>
                    </a:ext>
                  </a:extLst>
                </a:gridCol>
                <a:gridCol w="576496">
                  <a:extLst>
                    <a:ext uri="{9D8B030D-6E8A-4147-A177-3AD203B41FA5}">
                      <a16:colId xmlns:a16="http://schemas.microsoft.com/office/drawing/2014/main" xmlns="" val="20012"/>
                    </a:ext>
                  </a:extLst>
                </a:gridCol>
              </a:tblGrid>
              <a:tr h="176732">
                <a:tc gridSpan="10">
                  <a:txBody>
                    <a:bodyPr/>
                    <a:lstStyle/>
                    <a:p>
                      <a:pPr algn="l" fontAlgn="ctr"/>
                      <a:r>
                        <a:rPr lang="en-GB" sz="900" b="1" i="0" u="none" strike="noStrike" dirty="0">
                          <a:solidFill>
                            <a:srgbClr val="FFFFFF"/>
                          </a:solidFill>
                          <a:effectLst/>
                          <a:latin typeface="Arial" panose="020B0604020202020204" pitchFamily="34" charset="0"/>
                        </a:rPr>
                        <a:t>Table 1.1.2b – England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9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endParaRPr lang="en-GB" sz="900" b="1" i="0" u="none" strike="noStrike" dirty="0">
                        <a:solidFill>
                          <a:srgbClr val="FFFFFF"/>
                        </a:solidFill>
                        <a:effectLst/>
                        <a:latin typeface="Arial" panose="020B0604020202020204" pitchFamily="34" charset="0"/>
                      </a:endParaRPr>
                    </a:p>
                  </a:txBody>
                  <a:tcPr marL="8681" marR="8681" marT="8681" marB="0" anchor="ctr">
                    <a:lnL>
                      <a:noFill/>
                    </a:lnL>
                    <a:lnR>
                      <a:noFill/>
                    </a:lnR>
                    <a:lnT>
                      <a:noFill/>
                    </a:lnT>
                    <a:lnB>
                      <a:noFill/>
                    </a:lnB>
                    <a:solidFill>
                      <a:srgbClr val="3EB1CC"/>
                    </a:solidFill>
                  </a:tcPr>
                </a:tc>
                <a:tc>
                  <a:txBody>
                    <a:bodyPr/>
                    <a:lstStyle/>
                    <a:p>
                      <a:pPr algn="l" fontAlgn="ctr"/>
                      <a:r>
                        <a:rPr lang="en-GB" sz="9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67965">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2015(RP)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67965">
                <a:tc gridSpan="9">
                  <a:txBody>
                    <a:bodyPr/>
                    <a:lstStyle/>
                    <a:p>
                      <a:pPr algn="l" fontAlgn="ctr"/>
                      <a:r>
                        <a:rPr lang="en-GB" sz="800" b="1" i="0" u="none" strike="noStrike" dirty="0">
                          <a:solidFill>
                            <a:schemeClr val="tx1"/>
                          </a:solidFill>
                          <a:effectLst/>
                          <a:latin typeface="Arial" panose="020B0604020202020204" pitchFamily="34" charset="0"/>
                        </a:rPr>
                        <a:t>VFR</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0"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51947">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41.531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40.117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37.180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37.997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35.963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39.382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38.920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38.194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35.908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40.552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40.610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36.912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51947">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114.366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109.218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104.607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102.214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96.517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105.430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107.193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105.943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97.397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111.678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111.692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98.037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50389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£3,762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£3,626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£4,064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£4,655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£4,538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£3,903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581548">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£4,422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£4,375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£4,729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£4,611</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£3,903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67965">
                <a:tc gridSpan="9">
                  <a:txBody>
                    <a:bodyPr/>
                    <a:lstStyle/>
                    <a:p>
                      <a:pPr algn="l" fontAlgn="ctr"/>
                      <a:r>
                        <a:rPr lang="en-GB" sz="800" b="1" i="0" u="none" strike="noStrike" dirty="0">
                          <a:solidFill>
                            <a:schemeClr val="tx1"/>
                          </a:solidFill>
                          <a:effectLst/>
                          <a:latin typeface="Arial" panose="020B0604020202020204" pitchFamily="34" charset="0"/>
                        </a:rPr>
                        <a:t>Business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endParaRPr lang="en-GB" sz="800" b="0" i="1" u="none" strike="noStrike" dirty="0">
                        <a:solidFill>
                          <a:schemeClr val="tx1"/>
                        </a:solidFill>
                        <a:effectLst/>
                        <a:latin typeface="Arial" panose="020B0604020202020204" pitchFamily="34" charset="0"/>
                      </a:endParaRP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51947">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15.697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15.230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14.966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14.873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13.454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15.502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15.901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15.122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13.547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13.868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14.207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14.125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51947">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35.963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35.302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34.322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33.144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29.925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33.718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36.837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32.261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30.960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30.129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30.762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31.606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50389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£3,520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£3,467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£3,538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£3,750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£3,655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£3,339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£3,389</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£3,632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581548">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£4,218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£4,015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£3,562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£3,392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£3,443</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£3,632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cxnSp>
        <p:nvCxnSpPr>
          <p:cNvPr id="17" name="Straight Connector 16"/>
          <p:cNvCxnSpPr/>
          <p:nvPr/>
        </p:nvCxnSpPr>
        <p:spPr>
          <a:xfrm>
            <a:off x="8421322" y="1851100"/>
            <a:ext cx="7094" cy="3899077"/>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a:extLst>
              <a:ext uri="{FF2B5EF4-FFF2-40B4-BE49-F238E27FC236}">
                <a16:creationId xmlns:a16="http://schemas.microsoft.com/office/drawing/2014/main" xmlns="" id="{C8AAFFF4-C6AB-419B-9814-0342B4DC5CD7}"/>
              </a:ext>
            </a:extLst>
          </p:cNvPr>
          <p:cNvPicPr/>
          <p:nvPr/>
        </p:nvPicPr>
        <p:blipFill rotWithShape="1">
          <a:blip r:embed="rId2">
            <a:extLst>
              <a:ext uri="{28A0092B-C50C-407E-A947-70E740481C1C}">
                <a14:useLocalDpi xmlns:a14="http://schemas.microsoft.com/office/drawing/2010/main" val="0"/>
              </a:ext>
            </a:extLst>
          </a:blip>
          <a:srcRect t="18228" b="17022"/>
          <a:stretch/>
        </p:blipFill>
        <p:spPr bwMode="auto">
          <a:xfrm>
            <a:off x="6497254" y="1495102"/>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a:extLst>
              <a:ext uri="{FF2B5EF4-FFF2-40B4-BE49-F238E27FC236}">
                <a16:creationId xmlns:a16="http://schemas.microsoft.com/office/drawing/2014/main" xmlns="" id="{C21DB6D9-FD06-4E0D-8829-27EEA6F250C4}"/>
              </a:ext>
            </a:extLst>
          </p:cNvPr>
          <p:cNvSpPr txBox="1"/>
          <p:nvPr/>
        </p:nvSpPr>
        <p:spPr>
          <a:xfrm>
            <a:off x="8551641" y="5484545"/>
            <a:ext cx="3273647"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3" name="TextBox 22">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4" name="Action Button: Information 23">
            <a:hlinkClick r:id="rId3" action="ppaction://hlinksldjump" highlightClick="1"/>
          </p:cNvPr>
          <p:cNvSpPr/>
          <p:nvPr/>
        </p:nvSpPr>
        <p:spPr bwMode="ltGray">
          <a:xfrm>
            <a:off x="6145452" y="1531767"/>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6" name="Content Placeholder 25"/>
          <p:cNvSpPr txBox="1">
            <a:spLocks/>
          </p:cNvSpPr>
          <p:nvPr/>
        </p:nvSpPr>
        <p:spPr>
          <a:xfrm>
            <a:off x="8546951" y="1892302"/>
            <a:ext cx="327992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for England by purpose.</a:t>
            </a:r>
            <a:endParaRPr lang="en-GB" sz="1050" b="1" dirty="0"/>
          </a:p>
          <a:p>
            <a:r>
              <a:rPr lang="en-GB" sz="1050" b="1" dirty="0"/>
              <a:t>The volume of trips to visit friends and relatives decreased in 2016 after rising to its highest point since 2006 in 2015. The cumulative trend represents a -11% decrease in trips and a -19% decrease in spend associated with VFR trips since 2006.  </a:t>
            </a:r>
          </a:p>
          <a:p>
            <a:r>
              <a:rPr lang="en-GB" sz="1050" b="1" dirty="0"/>
              <a:t>In 2016, the volume of business trips in England remained consistent with 2015, although the trend since 2006 is a downward one (-10%), with spend decreasing by -18% in the same period.  </a:t>
            </a:r>
          </a:p>
        </p:txBody>
      </p:sp>
      <p:sp>
        <p:nvSpPr>
          <p:cNvPr id="21" name="Freeform 20">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900220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26</a:t>
            </a:fld>
            <a:endParaRPr lang="en-GB" dirty="0"/>
          </a:p>
        </p:txBody>
      </p:sp>
      <p:sp>
        <p:nvSpPr>
          <p:cNvPr id="22" name="Title 4"/>
          <p:cNvSpPr>
            <a:spLocks noGrp="1"/>
          </p:cNvSpPr>
          <p:nvPr>
            <p:ph type="title"/>
          </p:nvPr>
        </p:nvSpPr>
        <p:spPr/>
        <p:txBody>
          <a:bodyPr/>
          <a:lstStyle/>
          <a:p>
            <a:r>
              <a:rPr lang="en-GB" dirty="0"/>
              <a:t>Fig 2. % change in volume of domestic trips by month in </a:t>
            </a:r>
            <a:br>
              <a:rPr lang="en-GB" dirty="0"/>
            </a:br>
            <a:r>
              <a:rPr lang="en-GB" dirty="0"/>
              <a:t>Scotland – 2015 versus 2016*  </a:t>
            </a:r>
          </a:p>
        </p:txBody>
      </p:sp>
      <p:cxnSp>
        <p:nvCxnSpPr>
          <p:cNvPr id="16" name="Straight Connector 15"/>
          <p:cNvCxnSpPr/>
          <p:nvPr/>
        </p:nvCxnSpPr>
        <p:spPr>
          <a:xfrm>
            <a:off x="805705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18" name="Chart 17"/>
          <p:cNvGraphicFramePr/>
          <p:nvPr>
            <p:extLst>
              <p:ext uri="{D42A27DB-BD31-4B8C-83A1-F6EECF244321}">
                <p14:modId xmlns:p14="http://schemas.microsoft.com/office/powerpoint/2010/main" val="1005235148"/>
              </p:ext>
            </p:extLst>
          </p:nvPr>
        </p:nvGraphicFramePr>
        <p:xfrm>
          <a:off x="122663" y="2163336"/>
          <a:ext cx="7774427" cy="3198523"/>
        </p:xfrm>
        <a:graphic>
          <a:graphicData uri="http://schemas.openxmlformats.org/drawingml/2006/chart">
            <c:chart xmlns:c="http://schemas.openxmlformats.org/drawingml/2006/chart" xmlns:r="http://schemas.openxmlformats.org/officeDocument/2006/relationships" r:id="rId2"/>
          </a:graphicData>
        </a:graphic>
      </p:graphicFrame>
      <p:pic>
        <p:nvPicPr>
          <p:cNvPr id="17" name="Picture 16"/>
          <p:cNvPicPr/>
          <p:nvPr/>
        </p:nvPicPr>
        <p:blipFill rotWithShape="1">
          <a:blip r:embed="rId3">
            <a:extLst>
              <a:ext uri="{28A0092B-C50C-407E-A947-70E740481C1C}">
                <a14:useLocalDpi xmlns:a14="http://schemas.microsoft.com/office/drawing/2010/main" val="0"/>
              </a:ext>
            </a:extLst>
          </a:blip>
          <a:srcRect t="16958" b="17355"/>
          <a:stretch/>
        </p:blipFill>
        <p:spPr bwMode="auto">
          <a:xfrm>
            <a:off x="4313634" y="1443263"/>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a:extLst>
              <a:ext uri="{FF2B5EF4-FFF2-40B4-BE49-F238E27FC236}">
                <a16:creationId xmlns:a16="http://schemas.microsoft.com/office/drawing/2014/main" xmlns="" id="{85930C77-F98F-493E-B10E-35A66A617220}"/>
              </a:ext>
            </a:extLst>
          </p:cNvPr>
          <p:cNvSpPr txBox="1"/>
          <p:nvPr/>
        </p:nvSpPr>
        <p:spPr>
          <a:xfrm>
            <a:off x="362257" y="2216574"/>
            <a:ext cx="3761874" cy="169277"/>
          </a:xfrm>
          <a:prstGeom prst="rect">
            <a:avLst/>
          </a:prstGeom>
          <a:noFill/>
        </p:spPr>
        <p:txBody>
          <a:bodyPr wrap="square" lIns="0" tIns="0" rIns="0" bIns="0" rtlCol="0">
            <a:spAutoFit/>
          </a:bodyPr>
          <a:lstStyle/>
          <a:p>
            <a:r>
              <a:rPr lang="en-GB" sz="1100" dirty="0"/>
              <a:t>Note: chart based on 2015 (RP) data compared with 2016</a:t>
            </a:r>
          </a:p>
        </p:txBody>
      </p:sp>
      <p:sp>
        <p:nvSpPr>
          <p:cNvPr id="21" name="TextBox 20">
            <a:extLst>
              <a:ext uri="{FF2B5EF4-FFF2-40B4-BE49-F238E27FC236}">
                <a16:creationId xmlns:a16="http://schemas.microsoft.com/office/drawing/2014/main" xmlns="" id="{6254F1AE-734A-40F6-94D4-167245353E7E}"/>
              </a:ext>
            </a:extLst>
          </p:cNvPr>
          <p:cNvSpPr txBox="1"/>
          <p:nvPr/>
        </p:nvSpPr>
        <p:spPr>
          <a:xfrm>
            <a:off x="8190119" y="5412525"/>
            <a:ext cx="3495718"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3" name="Action Button: Information 22">
            <a:hlinkClick r:id="rId4" action="ppaction://hlinksldjump" highlightClick="1"/>
          </p:cNvPr>
          <p:cNvSpPr/>
          <p:nvPr/>
        </p:nvSpPr>
        <p:spPr bwMode="ltGray">
          <a:xfrm>
            <a:off x="3972327" y="1479928"/>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Content Placeholder 25"/>
          <p:cNvSpPr txBox="1">
            <a:spLocks/>
          </p:cNvSpPr>
          <p:nvPr/>
        </p:nvSpPr>
        <p:spPr>
          <a:xfrm>
            <a:off x="8190119" y="1870000"/>
            <a:ext cx="3279923" cy="4021842"/>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percentage change between 2015 and 2016, in number of domestic tourism trips of all purposes by month for Scotland</a:t>
            </a:r>
            <a:endParaRPr lang="en-GB" sz="1050" b="1" dirty="0"/>
          </a:p>
          <a:p>
            <a:r>
              <a:rPr lang="en-GB" sz="1050" b="1" dirty="0"/>
              <a:t>The pattern in Scotland was one of six months of increase and six months of decrease in the volume of tourism trips relative to 2015. Overall, the months wherein decreases were observed outweighed those months of increase.</a:t>
            </a:r>
          </a:p>
          <a:p>
            <a:r>
              <a:rPr lang="en-GB" sz="1050" b="1" dirty="0"/>
              <a:t>The four months of decline between June-September coincided with the peak summer period. In contrast, there was an overall increase in the final quarter of the year. </a:t>
            </a:r>
          </a:p>
          <a:p>
            <a:endParaRPr lang="en-GB" dirty="0"/>
          </a:p>
        </p:txBody>
      </p:sp>
      <p:sp>
        <p:nvSpPr>
          <p:cNvPr id="25" name="Freeform 24">
            <a:hlinkClick r:id="rId5"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6"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2"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3"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924007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27</a:t>
            </a:fld>
            <a:endParaRPr lang="en-GB" dirty="0"/>
          </a:p>
        </p:txBody>
      </p:sp>
      <p:sp>
        <p:nvSpPr>
          <p:cNvPr id="22" name="Title 4"/>
          <p:cNvSpPr>
            <a:spLocks noGrp="1"/>
          </p:cNvSpPr>
          <p:nvPr>
            <p:ph type="title"/>
          </p:nvPr>
        </p:nvSpPr>
        <p:spPr/>
        <p:txBody>
          <a:bodyPr/>
          <a:lstStyle/>
          <a:p>
            <a:r>
              <a:rPr lang="en-GB" dirty="0">
                <a:solidFill>
                  <a:srgbClr val="717171"/>
                </a:solidFill>
              </a:rPr>
              <a:t>Scotland trips, nights and expenditure  </a:t>
            </a:r>
            <a:endParaRPr lang="en-GB" dirty="0"/>
          </a:p>
        </p:txBody>
      </p:sp>
      <p:cxnSp>
        <p:nvCxnSpPr>
          <p:cNvPr id="16" name="Straight Connector 15"/>
          <p:cNvCxnSpPr/>
          <p:nvPr/>
        </p:nvCxnSpPr>
        <p:spPr>
          <a:xfrm>
            <a:off x="816856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1679747272"/>
              </p:ext>
            </p:extLst>
          </p:nvPr>
        </p:nvGraphicFramePr>
        <p:xfrm>
          <a:off x="360361" y="1982961"/>
          <a:ext cx="7643610" cy="3752816"/>
        </p:xfrm>
        <a:graphic>
          <a:graphicData uri="http://schemas.openxmlformats.org/drawingml/2006/table">
            <a:tbl>
              <a:tblPr/>
              <a:tblGrid>
                <a:gridCol w="728718">
                  <a:extLst>
                    <a:ext uri="{9D8B030D-6E8A-4147-A177-3AD203B41FA5}">
                      <a16:colId xmlns:a16="http://schemas.microsoft.com/office/drawing/2014/main" xmlns="" val="20000"/>
                    </a:ext>
                  </a:extLst>
                </a:gridCol>
                <a:gridCol w="576241">
                  <a:extLst>
                    <a:ext uri="{9D8B030D-6E8A-4147-A177-3AD203B41FA5}">
                      <a16:colId xmlns:a16="http://schemas.microsoft.com/office/drawing/2014/main" xmlns="" val="20001"/>
                    </a:ext>
                  </a:extLst>
                </a:gridCol>
                <a:gridCol w="576241">
                  <a:extLst>
                    <a:ext uri="{9D8B030D-6E8A-4147-A177-3AD203B41FA5}">
                      <a16:colId xmlns:a16="http://schemas.microsoft.com/office/drawing/2014/main" xmlns="" val="20002"/>
                    </a:ext>
                  </a:extLst>
                </a:gridCol>
                <a:gridCol w="576241">
                  <a:extLst>
                    <a:ext uri="{9D8B030D-6E8A-4147-A177-3AD203B41FA5}">
                      <a16:colId xmlns:a16="http://schemas.microsoft.com/office/drawing/2014/main" xmlns="" val="20003"/>
                    </a:ext>
                  </a:extLst>
                </a:gridCol>
                <a:gridCol w="576241">
                  <a:extLst>
                    <a:ext uri="{9D8B030D-6E8A-4147-A177-3AD203B41FA5}">
                      <a16:colId xmlns:a16="http://schemas.microsoft.com/office/drawing/2014/main" xmlns="" val="20004"/>
                    </a:ext>
                  </a:extLst>
                </a:gridCol>
                <a:gridCol w="576241">
                  <a:extLst>
                    <a:ext uri="{9D8B030D-6E8A-4147-A177-3AD203B41FA5}">
                      <a16:colId xmlns:a16="http://schemas.microsoft.com/office/drawing/2014/main" xmlns="" val="20005"/>
                    </a:ext>
                  </a:extLst>
                </a:gridCol>
                <a:gridCol w="576241">
                  <a:extLst>
                    <a:ext uri="{9D8B030D-6E8A-4147-A177-3AD203B41FA5}">
                      <a16:colId xmlns:a16="http://schemas.microsoft.com/office/drawing/2014/main" xmlns="" val="20006"/>
                    </a:ext>
                  </a:extLst>
                </a:gridCol>
                <a:gridCol w="576241">
                  <a:extLst>
                    <a:ext uri="{9D8B030D-6E8A-4147-A177-3AD203B41FA5}">
                      <a16:colId xmlns:a16="http://schemas.microsoft.com/office/drawing/2014/main" xmlns="" val="20007"/>
                    </a:ext>
                  </a:extLst>
                </a:gridCol>
                <a:gridCol w="576241">
                  <a:extLst>
                    <a:ext uri="{9D8B030D-6E8A-4147-A177-3AD203B41FA5}">
                      <a16:colId xmlns:a16="http://schemas.microsoft.com/office/drawing/2014/main" xmlns="" val="20008"/>
                    </a:ext>
                  </a:extLst>
                </a:gridCol>
                <a:gridCol w="576241">
                  <a:extLst>
                    <a:ext uri="{9D8B030D-6E8A-4147-A177-3AD203B41FA5}">
                      <a16:colId xmlns:a16="http://schemas.microsoft.com/office/drawing/2014/main" xmlns="" val="20009"/>
                    </a:ext>
                  </a:extLst>
                </a:gridCol>
                <a:gridCol w="576241">
                  <a:extLst>
                    <a:ext uri="{9D8B030D-6E8A-4147-A177-3AD203B41FA5}">
                      <a16:colId xmlns:a16="http://schemas.microsoft.com/office/drawing/2014/main" xmlns="" val="20010"/>
                    </a:ext>
                  </a:extLst>
                </a:gridCol>
                <a:gridCol w="576241">
                  <a:extLst>
                    <a:ext uri="{9D8B030D-6E8A-4147-A177-3AD203B41FA5}">
                      <a16:colId xmlns:a16="http://schemas.microsoft.com/office/drawing/2014/main" xmlns="" val="20011"/>
                    </a:ext>
                  </a:extLst>
                </a:gridCol>
                <a:gridCol w="576241">
                  <a:extLst>
                    <a:ext uri="{9D8B030D-6E8A-4147-A177-3AD203B41FA5}">
                      <a16:colId xmlns:a16="http://schemas.microsoft.com/office/drawing/2014/main" xmlns="" val="20012"/>
                    </a:ext>
                  </a:extLst>
                </a:gridCol>
              </a:tblGrid>
              <a:tr h="157162">
                <a:tc gridSpan="10">
                  <a:txBody>
                    <a:bodyPr/>
                    <a:lstStyle/>
                    <a:p>
                      <a:pPr algn="l" fontAlgn="ctr"/>
                      <a:r>
                        <a:rPr lang="en-GB" sz="800" b="1" i="0" u="none" strike="noStrike" dirty="0">
                          <a:solidFill>
                            <a:srgbClr val="FFFFFF"/>
                          </a:solidFill>
                          <a:effectLst/>
                          <a:latin typeface="Arial" panose="020B0604020202020204" pitchFamily="34" charset="0"/>
                        </a:rPr>
                        <a:t>Table 1.1.3a – Scotland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57162">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FFFFF"/>
                    </a:solidFill>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n-GB" sz="800" b="0" i="1" u="none" strike="noStrike" dirty="0">
                          <a:solidFill>
                            <a:schemeClr val="tx1"/>
                          </a:solidFill>
                          <a:effectLst/>
                          <a:latin typeface="Arial" panose="020B0604020202020204" pitchFamily="34" charset="0"/>
                        </a:rPr>
                        <a:t>2015 (RP)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xmlns="" val="10001"/>
                  </a:ext>
                </a:extLst>
              </a:tr>
              <a:tr h="157162">
                <a:tc gridSpan="9">
                  <a:txBody>
                    <a:bodyPr/>
                    <a:lstStyle/>
                    <a:p>
                      <a:pPr algn="l" fontAlgn="ctr"/>
                      <a:r>
                        <a:rPr lang="en-GB" sz="800" b="1" i="0" u="none" strike="noStrike" dirty="0">
                          <a:solidFill>
                            <a:schemeClr val="tx1"/>
                          </a:solidFill>
                          <a:effectLst/>
                          <a:latin typeface="Arial" panose="020B0604020202020204" pitchFamily="34" charset="0"/>
                        </a:rPr>
                        <a:t>All tourism</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10304">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12.898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12.701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11.782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12.041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12.095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13.360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12.752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12.122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12.519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11.988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12.087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11.514</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303878">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45.911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46.118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43.026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44.789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43.640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45.583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43.320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42.725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41.609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41.336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41.806</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38.876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50593">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£2,685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£2,559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£3,018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£3,110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£2,897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597309">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£3,241</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£2,964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£3,017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£2,956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£2,923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£3,160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£2,897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57162">
                <a:tc gridSpan="9">
                  <a:txBody>
                    <a:bodyPr/>
                    <a:lstStyle/>
                    <a:p>
                      <a:pPr algn="l" fontAlgn="ctr"/>
                      <a:r>
                        <a:rPr lang="en-GB" sz="800" b="1" i="0" u="none" strike="noStrike" dirty="0">
                          <a:solidFill>
                            <a:schemeClr val="tx1"/>
                          </a:solidFill>
                          <a:effectLst/>
                          <a:latin typeface="Arial" panose="020B0604020202020204" pitchFamily="34" charset="0"/>
                        </a:rPr>
                        <a:t>Holidays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10304">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5.931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6.651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6.572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6.168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6.364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6.516</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5.929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303878">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22.335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26.181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25.274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26.301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21.637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25.498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22.469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23.128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24.349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24.858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21.379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50593">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£1,515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£1,732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£1,979</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£1,676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597309">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£1,736</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£1,876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£1,755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£1,757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£1,856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£1,763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£2,011</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£1,676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pic>
        <p:nvPicPr>
          <p:cNvPr id="18" name="Picture 17"/>
          <p:cNvPicPr/>
          <p:nvPr/>
        </p:nvPicPr>
        <p:blipFill rotWithShape="1">
          <a:blip r:embed="rId2">
            <a:extLst>
              <a:ext uri="{28A0092B-C50C-407E-A947-70E740481C1C}">
                <a14:useLocalDpi xmlns:a14="http://schemas.microsoft.com/office/drawing/2010/main" val="0"/>
              </a:ext>
            </a:extLst>
          </a:blip>
          <a:srcRect t="16958" b="17355"/>
          <a:stretch/>
        </p:blipFill>
        <p:spPr bwMode="auto">
          <a:xfrm>
            <a:off x="5426827" y="1481712"/>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7C0BAB4D-1E36-43A1-ACCE-26A2ED62D136}"/>
              </a:ext>
            </a:extLst>
          </p:cNvPr>
          <p:cNvSpPr txBox="1"/>
          <p:nvPr/>
        </p:nvSpPr>
        <p:spPr>
          <a:xfrm>
            <a:off x="8288983" y="5484545"/>
            <a:ext cx="3536306"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1" name="TextBox 20">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3" name="Action Button: Information 22">
            <a:hlinkClick r:id="rId3" action="ppaction://hlinksldjump" highlightClick="1"/>
          </p:cNvPr>
          <p:cNvSpPr/>
          <p:nvPr/>
        </p:nvSpPr>
        <p:spPr bwMode="ltGray">
          <a:xfrm>
            <a:off x="5064827" y="1518377"/>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Content Placeholder 25"/>
          <p:cNvSpPr txBox="1">
            <a:spLocks/>
          </p:cNvSpPr>
          <p:nvPr/>
        </p:nvSpPr>
        <p:spPr>
          <a:xfrm>
            <a:off x="8342175" y="1892302"/>
            <a:ext cx="348311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for Scotland by purpose.</a:t>
            </a:r>
            <a:endParaRPr lang="en-GB" sz="1050" b="1" dirty="0"/>
          </a:p>
          <a:p>
            <a:r>
              <a:rPr lang="en-GB" sz="1050" b="1" dirty="0"/>
              <a:t>In Scotland, 11.5 million domestic tourism trips were taken during 2016, which represents a decrease of just over -10% since 2006. 5.9 million of the 11.5 million domestic tourism visits were holiday trips, a +2% increase since 2006.</a:t>
            </a:r>
          </a:p>
          <a:p>
            <a:r>
              <a:rPr lang="en-GB" sz="1050" b="1" dirty="0"/>
              <a:t>The 11.5 million trips generated 38.9 million </a:t>
            </a:r>
            <a:r>
              <a:rPr lang="en-GB" sz="1050" b="1" dirty="0" err="1"/>
              <a:t>bednights</a:t>
            </a:r>
            <a:r>
              <a:rPr lang="en-GB" sz="1050" b="1" dirty="0"/>
              <a:t> in 2016 which equates to a decline of -15% since 2006.  </a:t>
            </a:r>
          </a:p>
          <a:p>
            <a:r>
              <a:rPr lang="en-GB" sz="1050" b="1" dirty="0"/>
              <a:t>The total spend attributed to domestic tourism trips in Scotland in 2016 was £2.9 billion, down from £3.1 billion in 2015.</a:t>
            </a:r>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930592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28</a:t>
            </a:fld>
            <a:endParaRPr lang="en-GB" dirty="0"/>
          </a:p>
        </p:txBody>
      </p:sp>
      <p:sp>
        <p:nvSpPr>
          <p:cNvPr id="22" name="Title 4"/>
          <p:cNvSpPr>
            <a:spLocks noGrp="1"/>
          </p:cNvSpPr>
          <p:nvPr>
            <p:ph type="title"/>
          </p:nvPr>
        </p:nvSpPr>
        <p:spPr/>
        <p:txBody>
          <a:bodyPr/>
          <a:lstStyle/>
          <a:p>
            <a:r>
              <a:rPr lang="en-GB" dirty="0"/>
              <a:t>Scotland trips, nights and expenditure </a:t>
            </a:r>
            <a:r>
              <a:rPr lang="en-GB" sz="1600" dirty="0">
                <a:solidFill>
                  <a:srgbClr val="717171"/>
                </a:solidFill>
              </a:rPr>
              <a:t>(continued)</a:t>
            </a:r>
            <a:endParaRPr lang="en-GB" dirty="0"/>
          </a:p>
        </p:txBody>
      </p:sp>
      <p:cxnSp>
        <p:nvCxnSpPr>
          <p:cNvPr id="16" name="Straight Connector 15"/>
          <p:cNvCxnSpPr/>
          <p:nvPr/>
        </p:nvCxnSpPr>
        <p:spPr>
          <a:xfrm>
            <a:off x="7900939" y="1786559"/>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2971393551"/>
              </p:ext>
            </p:extLst>
          </p:nvPr>
        </p:nvGraphicFramePr>
        <p:xfrm>
          <a:off x="360363" y="1945750"/>
          <a:ext cx="7364385" cy="3727512"/>
        </p:xfrm>
        <a:graphic>
          <a:graphicData uri="http://schemas.openxmlformats.org/drawingml/2006/table">
            <a:tbl>
              <a:tblPr/>
              <a:tblGrid>
                <a:gridCol w="767793">
                  <a:extLst>
                    <a:ext uri="{9D8B030D-6E8A-4147-A177-3AD203B41FA5}">
                      <a16:colId xmlns:a16="http://schemas.microsoft.com/office/drawing/2014/main" xmlns="" val="20000"/>
                    </a:ext>
                  </a:extLst>
                </a:gridCol>
                <a:gridCol w="549716">
                  <a:extLst>
                    <a:ext uri="{9D8B030D-6E8A-4147-A177-3AD203B41FA5}">
                      <a16:colId xmlns:a16="http://schemas.microsoft.com/office/drawing/2014/main" xmlns="" val="20001"/>
                    </a:ext>
                  </a:extLst>
                </a:gridCol>
                <a:gridCol w="549716">
                  <a:extLst>
                    <a:ext uri="{9D8B030D-6E8A-4147-A177-3AD203B41FA5}">
                      <a16:colId xmlns:a16="http://schemas.microsoft.com/office/drawing/2014/main" xmlns="" val="20002"/>
                    </a:ext>
                  </a:extLst>
                </a:gridCol>
                <a:gridCol w="549716">
                  <a:extLst>
                    <a:ext uri="{9D8B030D-6E8A-4147-A177-3AD203B41FA5}">
                      <a16:colId xmlns:a16="http://schemas.microsoft.com/office/drawing/2014/main" xmlns="" val="20003"/>
                    </a:ext>
                  </a:extLst>
                </a:gridCol>
                <a:gridCol w="549716">
                  <a:extLst>
                    <a:ext uri="{9D8B030D-6E8A-4147-A177-3AD203B41FA5}">
                      <a16:colId xmlns:a16="http://schemas.microsoft.com/office/drawing/2014/main" xmlns="" val="20004"/>
                    </a:ext>
                  </a:extLst>
                </a:gridCol>
                <a:gridCol w="549716">
                  <a:extLst>
                    <a:ext uri="{9D8B030D-6E8A-4147-A177-3AD203B41FA5}">
                      <a16:colId xmlns:a16="http://schemas.microsoft.com/office/drawing/2014/main" xmlns="" val="20005"/>
                    </a:ext>
                  </a:extLst>
                </a:gridCol>
                <a:gridCol w="549716">
                  <a:extLst>
                    <a:ext uri="{9D8B030D-6E8A-4147-A177-3AD203B41FA5}">
                      <a16:colId xmlns:a16="http://schemas.microsoft.com/office/drawing/2014/main" xmlns="" val="20006"/>
                    </a:ext>
                  </a:extLst>
                </a:gridCol>
                <a:gridCol w="549716">
                  <a:extLst>
                    <a:ext uri="{9D8B030D-6E8A-4147-A177-3AD203B41FA5}">
                      <a16:colId xmlns:a16="http://schemas.microsoft.com/office/drawing/2014/main" xmlns="" val="20007"/>
                    </a:ext>
                  </a:extLst>
                </a:gridCol>
                <a:gridCol w="549716">
                  <a:extLst>
                    <a:ext uri="{9D8B030D-6E8A-4147-A177-3AD203B41FA5}">
                      <a16:colId xmlns:a16="http://schemas.microsoft.com/office/drawing/2014/main" xmlns="" val="20008"/>
                    </a:ext>
                  </a:extLst>
                </a:gridCol>
                <a:gridCol w="549716">
                  <a:extLst>
                    <a:ext uri="{9D8B030D-6E8A-4147-A177-3AD203B41FA5}">
                      <a16:colId xmlns:a16="http://schemas.microsoft.com/office/drawing/2014/main" xmlns="" val="20009"/>
                    </a:ext>
                  </a:extLst>
                </a:gridCol>
                <a:gridCol w="549716">
                  <a:extLst>
                    <a:ext uri="{9D8B030D-6E8A-4147-A177-3AD203B41FA5}">
                      <a16:colId xmlns:a16="http://schemas.microsoft.com/office/drawing/2014/main" xmlns="" val="20010"/>
                    </a:ext>
                  </a:extLst>
                </a:gridCol>
                <a:gridCol w="549716">
                  <a:extLst>
                    <a:ext uri="{9D8B030D-6E8A-4147-A177-3AD203B41FA5}">
                      <a16:colId xmlns:a16="http://schemas.microsoft.com/office/drawing/2014/main" xmlns="" val="20011"/>
                    </a:ext>
                  </a:extLst>
                </a:gridCol>
                <a:gridCol w="549716">
                  <a:extLst>
                    <a:ext uri="{9D8B030D-6E8A-4147-A177-3AD203B41FA5}">
                      <a16:colId xmlns:a16="http://schemas.microsoft.com/office/drawing/2014/main" xmlns="" val="20012"/>
                    </a:ext>
                  </a:extLst>
                </a:gridCol>
              </a:tblGrid>
              <a:tr h="161666">
                <a:tc gridSpan="10">
                  <a:txBody>
                    <a:bodyPr/>
                    <a:lstStyle/>
                    <a:p>
                      <a:pPr algn="l" fontAlgn="ctr"/>
                      <a:r>
                        <a:rPr lang="en-GB" sz="800" b="1" i="0" u="none" strike="noStrike" dirty="0">
                          <a:solidFill>
                            <a:srgbClr val="FFFFFF"/>
                          </a:solidFill>
                          <a:effectLst/>
                          <a:latin typeface="Arial" panose="020B0604020202020204" pitchFamily="34" charset="0"/>
                        </a:rPr>
                        <a:t>Table 1.1.3b – Scotland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61666">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FFFFF"/>
                    </a:solidFill>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n-GB" sz="800" b="0" i="1" u="none" strike="noStrike" dirty="0">
                          <a:solidFill>
                            <a:schemeClr val="tx1"/>
                          </a:solidFill>
                          <a:effectLst/>
                          <a:latin typeface="Arial" panose="020B0604020202020204" pitchFamily="34" charset="0"/>
                        </a:rPr>
                        <a:t>2015(RP)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xmlns="" val="10001"/>
                  </a:ext>
                </a:extLst>
              </a:tr>
              <a:tr h="161666">
                <a:tc gridSpan="9">
                  <a:txBody>
                    <a:bodyPr/>
                    <a:lstStyle/>
                    <a:p>
                      <a:pPr algn="l" fontAlgn="ctr"/>
                      <a:r>
                        <a:rPr lang="en-GB" sz="800" b="1" i="0" u="none" strike="noStrike" dirty="0">
                          <a:solidFill>
                            <a:schemeClr val="tx1"/>
                          </a:solidFill>
                          <a:effectLst/>
                          <a:latin typeface="Arial" panose="020B0604020202020204" pitchFamily="34" charset="0"/>
                        </a:rPr>
                        <a:t>VFR</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31245">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4.285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3.859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3.470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3.433</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3.037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31245">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15.631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12.398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11.360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12.248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13.506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13.241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14.568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11.734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12.489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10.845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10.779</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11.248</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63507">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£628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£560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£523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614427">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£585</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£638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£639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£569</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£523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61666">
                <a:tc gridSpan="9">
                  <a:txBody>
                    <a:bodyPr/>
                    <a:lstStyle/>
                    <a:p>
                      <a:pPr algn="l" fontAlgn="ctr"/>
                      <a:r>
                        <a:rPr lang="en-GB" sz="800" b="1" i="0" u="none" strike="noStrike" dirty="0">
                          <a:solidFill>
                            <a:schemeClr val="tx1"/>
                          </a:solidFill>
                          <a:effectLst/>
                          <a:latin typeface="Arial" panose="020B0604020202020204" pitchFamily="34" charset="0"/>
                        </a:rPr>
                        <a:t>Business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31245">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2.186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2.146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1.921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1.857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1.912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31245">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5.907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6.205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5.052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5.733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6.450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5.852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5.411</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4.659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63507">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£654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£538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£531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£524</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£592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614427">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£820</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£758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£673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£686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£560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£543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£473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£532</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£592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sp>
        <p:nvSpPr>
          <p:cNvPr id="19" name="TextBox 18">
            <a:extLst>
              <a:ext uri="{FF2B5EF4-FFF2-40B4-BE49-F238E27FC236}">
                <a16:creationId xmlns:a16="http://schemas.microsoft.com/office/drawing/2014/main" xmlns="" id="{FDEE76A3-57BD-430F-8D1C-5A7B88AC9006}"/>
              </a:ext>
            </a:extLst>
          </p:cNvPr>
          <p:cNvSpPr txBox="1"/>
          <p:nvPr/>
        </p:nvSpPr>
        <p:spPr>
          <a:xfrm>
            <a:off x="8074552" y="5484545"/>
            <a:ext cx="3750736"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1" name="TextBox 20">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pic>
        <p:nvPicPr>
          <p:cNvPr id="23" name="Picture 22"/>
          <p:cNvPicPr/>
          <p:nvPr/>
        </p:nvPicPr>
        <p:blipFill rotWithShape="1">
          <a:blip r:embed="rId2">
            <a:extLst>
              <a:ext uri="{28A0092B-C50C-407E-A947-70E740481C1C}">
                <a14:useLocalDpi xmlns:a14="http://schemas.microsoft.com/office/drawing/2010/main" val="0"/>
              </a:ext>
            </a:extLst>
          </a:blip>
          <a:srcRect t="16958" b="17355"/>
          <a:stretch/>
        </p:blipFill>
        <p:spPr bwMode="auto">
          <a:xfrm>
            <a:off x="6566827" y="1493587"/>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Action Button: Information 23">
            <a:hlinkClick r:id="rId3" action="ppaction://hlinksldjump" highlightClick="1"/>
          </p:cNvPr>
          <p:cNvSpPr/>
          <p:nvPr/>
        </p:nvSpPr>
        <p:spPr bwMode="ltGray">
          <a:xfrm>
            <a:off x="6204827" y="1530252"/>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074551" y="1892302"/>
            <a:ext cx="3750737"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for Scotland by purpose.</a:t>
            </a:r>
            <a:endParaRPr lang="en-GB" sz="1050" b="1" dirty="0"/>
          </a:p>
          <a:p>
            <a:r>
              <a:rPr lang="en-GB" sz="1050" b="1" dirty="0"/>
              <a:t>In 2016, VFR trips declined compared to 2015, continuing the downward trend that has been evident – a reduction of -29% since 2006.  </a:t>
            </a:r>
          </a:p>
          <a:p>
            <a:r>
              <a:rPr lang="en-GB" sz="1050" b="1" dirty="0"/>
              <a:t>The 3.0 million trips within Scotland that involved visiting friends or relatives generated 11.2 billion </a:t>
            </a:r>
            <a:r>
              <a:rPr lang="en-GB" sz="1050" b="1" dirty="0" err="1"/>
              <a:t>bednights</a:t>
            </a:r>
            <a:r>
              <a:rPr lang="en-GB" sz="1050" b="1" dirty="0"/>
              <a:t> and £523 million of spend. </a:t>
            </a:r>
            <a:endParaRPr lang="en-GB" sz="1050" b="1" dirty="0">
              <a:solidFill>
                <a:schemeClr val="accent1"/>
              </a:solidFill>
            </a:endParaRPr>
          </a:p>
          <a:p>
            <a:r>
              <a:rPr lang="en-GB" sz="1050" b="1" dirty="0"/>
              <a:t>In 2016, 1.9 million trips within Scotland were for business – a decrease of -14% since 2006. These trips generated 4.7 billion </a:t>
            </a:r>
            <a:r>
              <a:rPr lang="en-GB" sz="1050" b="1" dirty="0" err="1"/>
              <a:t>bednights</a:t>
            </a:r>
            <a:r>
              <a:rPr lang="en-GB" sz="1050" b="1" dirty="0"/>
              <a:t> and £592 million of spend. </a:t>
            </a:r>
            <a:endParaRPr lang="en-GB" sz="1050" b="1" dirty="0">
              <a:solidFill>
                <a:schemeClr val="accent1"/>
              </a:solidFill>
            </a:endParaRPr>
          </a:p>
          <a:p>
            <a:endParaRPr lang="en-GB" dirty="0">
              <a:solidFill>
                <a:schemeClr val="accent1"/>
              </a:solidFill>
            </a:endParaRPr>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8173939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29</a:t>
            </a:fld>
            <a:endParaRPr lang="en-GB" dirty="0"/>
          </a:p>
        </p:txBody>
      </p:sp>
      <p:sp>
        <p:nvSpPr>
          <p:cNvPr id="22" name="Title 4"/>
          <p:cNvSpPr>
            <a:spLocks noGrp="1"/>
          </p:cNvSpPr>
          <p:nvPr>
            <p:ph type="title"/>
          </p:nvPr>
        </p:nvSpPr>
        <p:spPr/>
        <p:txBody>
          <a:bodyPr/>
          <a:lstStyle/>
          <a:p>
            <a:r>
              <a:rPr lang="en-GB" dirty="0"/>
              <a:t>Fig 3. % change in volume of domestic trips by month in</a:t>
            </a:r>
            <a:br>
              <a:rPr lang="en-GB" dirty="0"/>
            </a:br>
            <a:r>
              <a:rPr lang="en-GB" dirty="0"/>
              <a:t>Wales – 2015 versus 2016*  </a:t>
            </a:r>
          </a:p>
        </p:txBody>
      </p:sp>
      <p:cxnSp>
        <p:nvCxnSpPr>
          <p:cNvPr id="16" name="Straight Connector 15"/>
          <p:cNvCxnSpPr/>
          <p:nvPr/>
        </p:nvCxnSpPr>
        <p:spPr>
          <a:xfrm>
            <a:off x="805705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17" name="Chart 16"/>
          <p:cNvGraphicFramePr/>
          <p:nvPr>
            <p:extLst>
              <p:ext uri="{D42A27DB-BD31-4B8C-83A1-F6EECF244321}">
                <p14:modId xmlns:p14="http://schemas.microsoft.com/office/powerpoint/2010/main" val="59645046"/>
              </p:ext>
            </p:extLst>
          </p:nvPr>
        </p:nvGraphicFramePr>
        <p:xfrm>
          <a:off x="261256" y="2178365"/>
          <a:ext cx="7543472" cy="3358062"/>
        </p:xfrm>
        <a:graphic>
          <a:graphicData uri="http://schemas.openxmlformats.org/drawingml/2006/chart">
            <c:chart xmlns:c="http://schemas.openxmlformats.org/drawingml/2006/chart" xmlns:r="http://schemas.openxmlformats.org/officeDocument/2006/relationships" r:id="rId2"/>
          </a:graphicData>
        </a:graphic>
      </p:graphicFrame>
      <p:pic>
        <p:nvPicPr>
          <p:cNvPr id="18" name="Picture 17"/>
          <p:cNvPicPr/>
          <p:nvPr/>
        </p:nvPicPr>
        <p:blipFill>
          <a:blip r:embed="rId3">
            <a:extLst>
              <a:ext uri="{28A0092B-C50C-407E-A947-70E740481C1C}">
                <a14:useLocalDpi xmlns:a14="http://schemas.microsoft.com/office/drawing/2010/main" val="0"/>
              </a:ext>
            </a:extLst>
          </a:blip>
          <a:srcRect/>
          <a:stretch>
            <a:fillRect/>
          </a:stretch>
        </p:blipFill>
        <p:spPr bwMode="auto">
          <a:xfrm>
            <a:off x="3940828" y="1462652"/>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a:extLst>
              <a:ext uri="{FF2B5EF4-FFF2-40B4-BE49-F238E27FC236}">
                <a16:creationId xmlns:a16="http://schemas.microsoft.com/office/drawing/2014/main" xmlns="" id="{DCFE206A-121D-48B2-B221-B6813754F0CA}"/>
              </a:ext>
            </a:extLst>
          </p:cNvPr>
          <p:cNvSpPr txBox="1"/>
          <p:nvPr/>
        </p:nvSpPr>
        <p:spPr>
          <a:xfrm>
            <a:off x="362257" y="2216574"/>
            <a:ext cx="3761874" cy="169277"/>
          </a:xfrm>
          <a:prstGeom prst="rect">
            <a:avLst/>
          </a:prstGeom>
          <a:noFill/>
        </p:spPr>
        <p:txBody>
          <a:bodyPr wrap="square" lIns="0" tIns="0" rIns="0" bIns="0" rtlCol="0">
            <a:spAutoFit/>
          </a:bodyPr>
          <a:lstStyle/>
          <a:p>
            <a:r>
              <a:rPr lang="en-GB" sz="1100" dirty="0"/>
              <a:t>Note: chart based on 2015 (RP) data compared with 2016</a:t>
            </a:r>
          </a:p>
        </p:txBody>
      </p:sp>
      <p:sp>
        <p:nvSpPr>
          <p:cNvPr id="21" name="TextBox 20">
            <a:extLst>
              <a:ext uri="{FF2B5EF4-FFF2-40B4-BE49-F238E27FC236}">
                <a16:creationId xmlns:a16="http://schemas.microsoft.com/office/drawing/2014/main" xmlns="" id="{6B335B0A-FE8D-4052-8432-D719FA879CE9}"/>
              </a:ext>
            </a:extLst>
          </p:cNvPr>
          <p:cNvSpPr txBox="1"/>
          <p:nvPr/>
        </p:nvSpPr>
        <p:spPr>
          <a:xfrm>
            <a:off x="8266116" y="5412525"/>
            <a:ext cx="3495718"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3" name="Action Button: Information 22">
            <a:hlinkClick r:id="rId4" action="ppaction://hlinksldjump" highlightClick="1"/>
          </p:cNvPr>
          <p:cNvSpPr/>
          <p:nvPr/>
        </p:nvSpPr>
        <p:spPr bwMode="ltGray">
          <a:xfrm>
            <a:off x="3616077" y="1499317"/>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Content Placeholder 25"/>
          <p:cNvSpPr txBox="1">
            <a:spLocks/>
          </p:cNvSpPr>
          <p:nvPr/>
        </p:nvSpPr>
        <p:spPr>
          <a:xfrm>
            <a:off x="8212348" y="1870000"/>
            <a:ext cx="3291148" cy="3952830"/>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percentage change between 2015 and 2016, in number of domestic tourism trips of all purposes by month for Wales</a:t>
            </a:r>
            <a:endParaRPr lang="en-GB" sz="1050" b="1" dirty="0"/>
          </a:p>
          <a:p>
            <a:r>
              <a:rPr lang="en-GB" sz="1050" b="1" dirty="0"/>
              <a:t>2016 generally saw more months of decline than increases in the volume of domestic trips in Wales, compared to 2015.  </a:t>
            </a:r>
          </a:p>
          <a:p>
            <a:r>
              <a:rPr lang="en-GB" sz="1050" b="1" dirty="0"/>
              <a:t>While there were marginal increases in a number of the peak summer months, there was a clear decline in the final quarter of the year.  </a:t>
            </a:r>
          </a:p>
        </p:txBody>
      </p:sp>
      <p:sp>
        <p:nvSpPr>
          <p:cNvPr id="25" name="Freeform 24">
            <a:hlinkClick r:id="rId5"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6"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2"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3"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701392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30</a:t>
            </a:fld>
            <a:endParaRPr lang="en-GB" dirty="0"/>
          </a:p>
        </p:txBody>
      </p:sp>
      <p:sp>
        <p:nvSpPr>
          <p:cNvPr id="22" name="Title 4"/>
          <p:cNvSpPr>
            <a:spLocks noGrp="1"/>
          </p:cNvSpPr>
          <p:nvPr>
            <p:ph type="title"/>
          </p:nvPr>
        </p:nvSpPr>
        <p:spPr/>
        <p:txBody>
          <a:bodyPr/>
          <a:lstStyle/>
          <a:p>
            <a:r>
              <a:rPr lang="en-GB" dirty="0"/>
              <a:t>Wales trips, nights and expenditure  </a:t>
            </a:r>
          </a:p>
        </p:txBody>
      </p:sp>
      <p:cxnSp>
        <p:nvCxnSpPr>
          <p:cNvPr id="16" name="Straight Connector 15"/>
          <p:cNvCxnSpPr/>
          <p:nvPr/>
        </p:nvCxnSpPr>
        <p:spPr>
          <a:xfrm>
            <a:off x="800129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358569353"/>
              </p:ext>
            </p:extLst>
          </p:nvPr>
        </p:nvGraphicFramePr>
        <p:xfrm>
          <a:off x="360358" y="1892301"/>
          <a:ext cx="7536732" cy="3748477"/>
        </p:xfrm>
        <a:graphic>
          <a:graphicData uri="http://schemas.openxmlformats.org/drawingml/2006/table">
            <a:tbl>
              <a:tblPr/>
              <a:tblGrid>
                <a:gridCol w="781356">
                  <a:extLst>
                    <a:ext uri="{9D8B030D-6E8A-4147-A177-3AD203B41FA5}">
                      <a16:colId xmlns:a16="http://schemas.microsoft.com/office/drawing/2014/main" xmlns="" val="20000"/>
                    </a:ext>
                  </a:extLst>
                </a:gridCol>
                <a:gridCol w="562948">
                  <a:extLst>
                    <a:ext uri="{9D8B030D-6E8A-4147-A177-3AD203B41FA5}">
                      <a16:colId xmlns:a16="http://schemas.microsoft.com/office/drawing/2014/main" xmlns="" val="20001"/>
                    </a:ext>
                  </a:extLst>
                </a:gridCol>
                <a:gridCol w="562948">
                  <a:extLst>
                    <a:ext uri="{9D8B030D-6E8A-4147-A177-3AD203B41FA5}">
                      <a16:colId xmlns:a16="http://schemas.microsoft.com/office/drawing/2014/main" xmlns="" val="20002"/>
                    </a:ext>
                  </a:extLst>
                </a:gridCol>
                <a:gridCol w="562948">
                  <a:extLst>
                    <a:ext uri="{9D8B030D-6E8A-4147-A177-3AD203B41FA5}">
                      <a16:colId xmlns:a16="http://schemas.microsoft.com/office/drawing/2014/main" xmlns="" val="20003"/>
                    </a:ext>
                  </a:extLst>
                </a:gridCol>
                <a:gridCol w="562948">
                  <a:extLst>
                    <a:ext uri="{9D8B030D-6E8A-4147-A177-3AD203B41FA5}">
                      <a16:colId xmlns:a16="http://schemas.microsoft.com/office/drawing/2014/main" xmlns="" val="20004"/>
                    </a:ext>
                  </a:extLst>
                </a:gridCol>
                <a:gridCol w="562948">
                  <a:extLst>
                    <a:ext uri="{9D8B030D-6E8A-4147-A177-3AD203B41FA5}">
                      <a16:colId xmlns:a16="http://schemas.microsoft.com/office/drawing/2014/main" xmlns="" val="20005"/>
                    </a:ext>
                  </a:extLst>
                </a:gridCol>
                <a:gridCol w="562948">
                  <a:extLst>
                    <a:ext uri="{9D8B030D-6E8A-4147-A177-3AD203B41FA5}">
                      <a16:colId xmlns:a16="http://schemas.microsoft.com/office/drawing/2014/main" xmlns="" val="20006"/>
                    </a:ext>
                  </a:extLst>
                </a:gridCol>
                <a:gridCol w="562948">
                  <a:extLst>
                    <a:ext uri="{9D8B030D-6E8A-4147-A177-3AD203B41FA5}">
                      <a16:colId xmlns:a16="http://schemas.microsoft.com/office/drawing/2014/main" xmlns="" val="20007"/>
                    </a:ext>
                  </a:extLst>
                </a:gridCol>
                <a:gridCol w="562948">
                  <a:extLst>
                    <a:ext uri="{9D8B030D-6E8A-4147-A177-3AD203B41FA5}">
                      <a16:colId xmlns:a16="http://schemas.microsoft.com/office/drawing/2014/main" xmlns="" val="20008"/>
                    </a:ext>
                  </a:extLst>
                </a:gridCol>
                <a:gridCol w="562948">
                  <a:extLst>
                    <a:ext uri="{9D8B030D-6E8A-4147-A177-3AD203B41FA5}">
                      <a16:colId xmlns:a16="http://schemas.microsoft.com/office/drawing/2014/main" xmlns="" val="20009"/>
                    </a:ext>
                  </a:extLst>
                </a:gridCol>
                <a:gridCol w="562948">
                  <a:extLst>
                    <a:ext uri="{9D8B030D-6E8A-4147-A177-3AD203B41FA5}">
                      <a16:colId xmlns:a16="http://schemas.microsoft.com/office/drawing/2014/main" xmlns="" val="20010"/>
                    </a:ext>
                  </a:extLst>
                </a:gridCol>
                <a:gridCol w="562948">
                  <a:extLst>
                    <a:ext uri="{9D8B030D-6E8A-4147-A177-3AD203B41FA5}">
                      <a16:colId xmlns:a16="http://schemas.microsoft.com/office/drawing/2014/main" xmlns="" val="20011"/>
                    </a:ext>
                  </a:extLst>
                </a:gridCol>
                <a:gridCol w="562948">
                  <a:extLst>
                    <a:ext uri="{9D8B030D-6E8A-4147-A177-3AD203B41FA5}">
                      <a16:colId xmlns:a16="http://schemas.microsoft.com/office/drawing/2014/main" xmlns="" val="20012"/>
                    </a:ext>
                  </a:extLst>
                </a:gridCol>
              </a:tblGrid>
              <a:tr h="177319">
                <a:tc gridSpan="10">
                  <a:txBody>
                    <a:bodyPr/>
                    <a:lstStyle/>
                    <a:p>
                      <a:pPr algn="l" fontAlgn="ctr"/>
                      <a:r>
                        <a:rPr lang="en-GB" sz="900" b="1" i="0" u="none" strike="noStrike" dirty="0">
                          <a:solidFill>
                            <a:srgbClr val="FFFFFF"/>
                          </a:solidFill>
                          <a:effectLst/>
                          <a:latin typeface="Arial" panose="020B0604020202020204" pitchFamily="34" charset="0"/>
                        </a:rPr>
                        <a:t>Table 1.1.4a – Wales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9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9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9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58790">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FFFFF"/>
                    </a:solidFill>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n-GB" sz="800" b="0" i="1" u="none" strike="noStrike" dirty="0">
                          <a:solidFill>
                            <a:schemeClr val="tx1"/>
                          </a:solidFill>
                          <a:effectLst/>
                          <a:latin typeface="Arial" panose="020B0604020202020204" pitchFamily="34" charset="0"/>
                        </a:rPr>
                        <a:t>2015(RP)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xmlns="" val="10001"/>
                  </a:ext>
                </a:extLst>
              </a:tr>
              <a:tr h="158790">
                <a:tc gridSpan="9">
                  <a:txBody>
                    <a:bodyPr/>
                    <a:lstStyle/>
                    <a:p>
                      <a:pPr algn="l" fontAlgn="ctr"/>
                      <a:r>
                        <a:rPr lang="en-GB" sz="800" b="1" i="0" u="none" strike="noStrike" dirty="0">
                          <a:solidFill>
                            <a:schemeClr val="tx1"/>
                          </a:solidFill>
                          <a:effectLst/>
                          <a:latin typeface="Arial" panose="020B0604020202020204" pitchFamily="34" charset="0"/>
                        </a:rPr>
                        <a:t>All tourism</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l"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38020">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9.547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8.452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8.890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8.666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9.697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9.603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9.929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10.002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10.449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10.480 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9.307</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38020">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36.045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31.876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31.794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32.582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32.765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34.941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34.727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33.682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35.078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36.465 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32.978</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67858">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£1,438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£1,734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£1,588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£1,696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£1,925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£1,689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603496">
                <a:tc>
                  <a:txBody>
                    <a:bodyPr/>
                    <a:lstStyle/>
                    <a:p>
                      <a:pPr algn="l" fontAlgn="ct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£2,017</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£1,673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£1,858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£1,657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£1,735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£1,766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£1,957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£1,689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58790">
                <a:tc gridSpan="9">
                  <a:txBody>
                    <a:bodyPr/>
                    <a:lstStyle/>
                    <a:p>
                      <a:pPr algn="l" fontAlgn="ctr"/>
                      <a:r>
                        <a:rPr lang="en-GB" sz="800" b="1" i="0" u="none" strike="noStrike" dirty="0">
                          <a:solidFill>
                            <a:schemeClr val="tx1"/>
                          </a:solidFill>
                          <a:effectLst/>
                          <a:latin typeface="Arial" panose="020B0604020202020204" pitchFamily="34" charset="0"/>
                        </a:rPr>
                        <a:t>Holidays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38020">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5.937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5.100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5.042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5.579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5.762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6.036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5.914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6.091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6.357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6.251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6.293</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5.588</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38020">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24.883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21.407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21.291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22.732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23.846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25.028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24.110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23.794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24.001</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22.440</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67858">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£989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£1,195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£1,287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£1,378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£1,364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£1,225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603496">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£1,301</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£1,317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a:solidFill>
                            <a:schemeClr val="tx1"/>
                          </a:solidFill>
                          <a:effectLst/>
                          <a:latin typeface="Arial" panose="020B0604020202020204" pitchFamily="34" charset="0"/>
                        </a:rPr>
                        <a:t>£1,378</a:t>
                      </a:r>
                      <a:endParaRPr lang="en-GB" sz="800" b="0" i="0" u="none" strike="noStrike" dirty="0">
                        <a:solidFill>
                          <a:schemeClr val="tx1"/>
                        </a:solidFill>
                        <a:effectLst/>
                        <a:latin typeface="Arial" panose="020B0604020202020204" pitchFamily="34" charset="0"/>
                      </a:endParaRP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£1,386</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£1,225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pic>
        <p:nvPicPr>
          <p:cNvPr id="18" name="Picture 17"/>
          <p:cNvPicPr/>
          <p:nvPr/>
        </p:nvPicPr>
        <p:blipFill>
          <a:blip r:embed="rId2">
            <a:extLst>
              <a:ext uri="{28A0092B-C50C-407E-A947-70E740481C1C}">
                <a14:useLocalDpi xmlns:a14="http://schemas.microsoft.com/office/drawing/2010/main" val="0"/>
              </a:ext>
            </a:extLst>
          </a:blip>
          <a:srcRect/>
          <a:stretch>
            <a:fillRect/>
          </a:stretch>
        </p:blipFill>
        <p:spPr bwMode="auto">
          <a:xfrm>
            <a:off x="4986456" y="1485847"/>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B83CF7EF-27B9-4289-B23C-0CC222746D50}"/>
              </a:ext>
            </a:extLst>
          </p:cNvPr>
          <p:cNvSpPr txBox="1"/>
          <p:nvPr/>
        </p:nvSpPr>
        <p:spPr>
          <a:xfrm>
            <a:off x="8074552" y="5484545"/>
            <a:ext cx="3750736"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1" name="TextBox 20">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sp>
        <p:nvSpPr>
          <p:cNvPr id="24" name="Action Button: Information 23">
            <a:hlinkClick r:id="rId3" action="ppaction://hlinksldjump" highlightClick="1"/>
          </p:cNvPr>
          <p:cNvSpPr/>
          <p:nvPr/>
        </p:nvSpPr>
        <p:spPr bwMode="ltGray">
          <a:xfrm>
            <a:off x="4684827" y="1522512"/>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129239" y="1892302"/>
            <a:ext cx="3696049"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for Wales by purpose.</a:t>
            </a:r>
            <a:endParaRPr lang="en-GB" sz="1050" b="1" dirty="0"/>
          </a:p>
          <a:p>
            <a:r>
              <a:rPr lang="en-GB" sz="1050" b="1" dirty="0"/>
              <a:t>In Wales, 9.3 million domestic tourism trips were taken during 2016, which represents a decrease of -3% since 2006. 5.6 million of the 9.3 million domestic tourism visits were holiday trips, which is a decrease on the 6.3 million in 2015.  </a:t>
            </a:r>
            <a:endParaRPr lang="en-GB" sz="1050" b="1" dirty="0">
              <a:solidFill>
                <a:schemeClr val="accent1"/>
              </a:solidFill>
            </a:endParaRPr>
          </a:p>
          <a:p>
            <a:r>
              <a:rPr lang="en-GB" sz="1050" b="1" dirty="0"/>
              <a:t>The 9.3 million trips generated 33 million </a:t>
            </a:r>
            <a:r>
              <a:rPr lang="en-GB" sz="1050" b="1" dirty="0" err="1"/>
              <a:t>bednights</a:t>
            </a:r>
            <a:r>
              <a:rPr lang="en-GB" sz="1050" b="1" dirty="0"/>
              <a:t> in 2016. The number of nights spent during tourism trips in Wales has declined by -9% since 2006.  </a:t>
            </a:r>
          </a:p>
          <a:p>
            <a:r>
              <a:rPr lang="en-GB" sz="1050" b="1" dirty="0"/>
              <a:t>The total spend attributed to domestic tourism trips in Wales in 2016 was £1.7 billion, down from £2.0 billion spent in 2015. </a:t>
            </a:r>
          </a:p>
          <a:p>
            <a:endParaRPr lang="en-GB" dirty="0">
              <a:solidFill>
                <a:schemeClr val="accent1"/>
              </a:solidFill>
            </a:endParaRPr>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084063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31</a:t>
            </a:fld>
            <a:endParaRPr lang="en-GB" dirty="0"/>
          </a:p>
        </p:txBody>
      </p:sp>
      <p:sp>
        <p:nvSpPr>
          <p:cNvPr id="22" name="Title 4"/>
          <p:cNvSpPr>
            <a:spLocks noGrp="1"/>
          </p:cNvSpPr>
          <p:nvPr>
            <p:ph type="title"/>
          </p:nvPr>
        </p:nvSpPr>
        <p:spPr/>
        <p:txBody>
          <a:bodyPr/>
          <a:lstStyle/>
          <a:p>
            <a:r>
              <a:rPr lang="en-GB" dirty="0"/>
              <a:t>Wales trips, nights and expenditure </a:t>
            </a:r>
            <a:r>
              <a:rPr lang="en-GB" sz="1600" dirty="0">
                <a:solidFill>
                  <a:srgbClr val="717171"/>
                </a:solidFill>
              </a:rPr>
              <a:t>(continued)</a:t>
            </a:r>
            <a:endParaRPr lang="en-GB" dirty="0"/>
          </a:p>
        </p:txBody>
      </p:sp>
      <p:cxnSp>
        <p:nvCxnSpPr>
          <p:cNvPr id="16" name="Straight Connector 15"/>
          <p:cNvCxnSpPr/>
          <p:nvPr/>
        </p:nvCxnSpPr>
        <p:spPr>
          <a:xfrm>
            <a:off x="797218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995037576"/>
              </p:ext>
            </p:extLst>
          </p:nvPr>
        </p:nvGraphicFramePr>
        <p:xfrm>
          <a:off x="360363" y="2000191"/>
          <a:ext cx="7526985" cy="3652466"/>
        </p:xfrm>
        <a:graphic>
          <a:graphicData uri="http://schemas.openxmlformats.org/drawingml/2006/table">
            <a:tbl>
              <a:tblPr/>
              <a:tblGrid>
                <a:gridCol w="767793">
                  <a:extLst>
                    <a:ext uri="{9D8B030D-6E8A-4147-A177-3AD203B41FA5}">
                      <a16:colId xmlns:a16="http://schemas.microsoft.com/office/drawing/2014/main" xmlns="" val="20000"/>
                    </a:ext>
                  </a:extLst>
                </a:gridCol>
                <a:gridCol w="563266">
                  <a:extLst>
                    <a:ext uri="{9D8B030D-6E8A-4147-A177-3AD203B41FA5}">
                      <a16:colId xmlns:a16="http://schemas.microsoft.com/office/drawing/2014/main" xmlns="" val="20001"/>
                    </a:ext>
                  </a:extLst>
                </a:gridCol>
                <a:gridCol w="563266">
                  <a:extLst>
                    <a:ext uri="{9D8B030D-6E8A-4147-A177-3AD203B41FA5}">
                      <a16:colId xmlns:a16="http://schemas.microsoft.com/office/drawing/2014/main" xmlns="" val="20002"/>
                    </a:ext>
                  </a:extLst>
                </a:gridCol>
                <a:gridCol w="563266">
                  <a:extLst>
                    <a:ext uri="{9D8B030D-6E8A-4147-A177-3AD203B41FA5}">
                      <a16:colId xmlns:a16="http://schemas.microsoft.com/office/drawing/2014/main" xmlns="" val="20003"/>
                    </a:ext>
                  </a:extLst>
                </a:gridCol>
                <a:gridCol w="563266">
                  <a:extLst>
                    <a:ext uri="{9D8B030D-6E8A-4147-A177-3AD203B41FA5}">
                      <a16:colId xmlns:a16="http://schemas.microsoft.com/office/drawing/2014/main" xmlns="" val="20004"/>
                    </a:ext>
                  </a:extLst>
                </a:gridCol>
                <a:gridCol w="563266">
                  <a:extLst>
                    <a:ext uri="{9D8B030D-6E8A-4147-A177-3AD203B41FA5}">
                      <a16:colId xmlns:a16="http://schemas.microsoft.com/office/drawing/2014/main" xmlns="" val="20005"/>
                    </a:ext>
                  </a:extLst>
                </a:gridCol>
                <a:gridCol w="563266">
                  <a:extLst>
                    <a:ext uri="{9D8B030D-6E8A-4147-A177-3AD203B41FA5}">
                      <a16:colId xmlns:a16="http://schemas.microsoft.com/office/drawing/2014/main" xmlns="" val="20006"/>
                    </a:ext>
                  </a:extLst>
                </a:gridCol>
                <a:gridCol w="563266">
                  <a:extLst>
                    <a:ext uri="{9D8B030D-6E8A-4147-A177-3AD203B41FA5}">
                      <a16:colId xmlns:a16="http://schemas.microsoft.com/office/drawing/2014/main" xmlns="" val="20007"/>
                    </a:ext>
                  </a:extLst>
                </a:gridCol>
                <a:gridCol w="563266">
                  <a:extLst>
                    <a:ext uri="{9D8B030D-6E8A-4147-A177-3AD203B41FA5}">
                      <a16:colId xmlns:a16="http://schemas.microsoft.com/office/drawing/2014/main" xmlns="" val="20008"/>
                    </a:ext>
                  </a:extLst>
                </a:gridCol>
                <a:gridCol w="563266">
                  <a:extLst>
                    <a:ext uri="{9D8B030D-6E8A-4147-A177-3AD203B41FA5}">
                      <a16:colId xmlns:a16="http://schemas.microsoft.com/office/drawing/2014/main" xmlns="" val="20009"/>
                    </a:ext>
                  </a:extLst>
                </a:gridCol>
                <a:gridCol w="563266">
                  <a:extLst>
                    <a:ext uri="{9D8B030D-6E8A-4147-A177-3AD203B41FA5}">
                      <a16:colId xmlns:a16="http://schemas.microsoft.com/office/drawing/2014/main" xmlns="" val="20010"/>
                    </a:ext>
                  </a:extLst>
                </a:gridCol>
                <a:gridCol w="563266">
                  <a:extLst>
                    <a:ext uri="{9D8B030D-6E8A-4147-A177-3AD203B41FA5}">
                      <a16:colId xmlns:a16="http://schemas.microsoft.com/office/drawing/2014/main" xmlns="" val="20011"/>
                    </a:ext>
                  </a:extLst>
                </a:gridCol>
                <a:gridCol w="563266">
                  <a:extLst>
                    <a:ext uri="{9D8B030D-6E8A-4147-A177-3AD203B41FA5}">
                      <a16:colId xmlns:a16="http://schemas.microsoft.com/office/drawing/2014/main" xmlns="" val="20012"/>
                    </a:ext>
                  </a:extLst>
                </a:gridCol>
              </a:tblGrid>
              <a:tr h="164480">
                <a:tc gridSpan="10">
                  <a:txBody>
                    <a:bodyPr/>
                    <a:lstStyle/>
                    <a:p>
                      <a:pPr algn="l" fontAlgn="ctr"/>
                      <a:r>
                        <a:rPr lang="en-GB" sz="800" b="1" i="0" u="none" strike="noStrike" dirty="0">
                          <a:solidFill>
                            <a:srgbClr val="FFFFFF"/>
                          </a:solidFill>
                          <a:effectLst/>
                          <a:latin typeface="Arial" panose="020B0604020202020204" pitchFamily="34" charset="0"/>
                        </a:rPr>
                        <a:t>Table 1.1.4b – Wales trips, nights and expenditure by purpose – 2006 to 2016*</a:t>
                      </a:r>
                    </a:p>
                  </a:txBody>
                  <a:tcPr marL="36000" marR="8681" marT="868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tc>
                  <a:txBody>
                    <a:bodyPr/>
                    <a:lstStyle/>
                    <a:p>
                      <a:pPr algn="l" fontAlgn="ctr"/>
                      <a:r>
                        <a:rPr lang="en-GB" sz="800" b="1" i="0" u="none" strike="noStrike" dirty="0">
                          <a:solidFill>
                            <a:srgbClr val="FFFFFF"/>
                          </a:solidFill>
                          <a:effectLst/>
                          <a:latin typeface="Arial" panose="020B0604020202020204" pitchFamily="34" charset="0"/>
                        </a:rPr>
                        <a:t> </a:t>
                      </a:r>
                    </a:p>
                  </a:txBody>
                  <a:tcPr marL="8681" marR="8681" marT="8681"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164480">
                <a:tc>
                  <a:txBody>
                    <a:bodyPr/>
                    <a:lstStyle/>
                    <a:p>
                      <a:pPr algn="l" fontAlgn="ctr"/>
                      <a:r>
                        <a:rPr lang="en-GB" sz="800" b="0"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2014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FFFFF"/>
                    </a:solidFill>
                  </a:tcPr>
                </a:tc>
                <a:tc>
                  <a:txBody>
                    <a:bodyPr/>
                    <a:lstStyle/>
                    <a:p>
                      <a:pPr algn="ctr" fontAlgn="ctr"/>
                      <a:r>
                        <a:rPr lang="en-GB" sz="800" b="0" i="0" u="none" strike="noStrike" dirty="0">
                          <a:solidFill>
                            <a:schemeClr val="tx1"/>
                          </a:solidFill>
                          <a:effectLst/>
                          <a:latin typeface="Arial" panose="020B0604020202020204" pitchFamily="34" charset="0"/>
                        </a:rPr>
                        <a:t>2015 (O)</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n-GB" sz="800" b="0" i="1" u="none" strike="noStrike" dirty="0">
                          <a:solidFill>
                            <a:schemeClr val="tx1"/>
                          </a:solidFill>
                          <a:effectLst/>
                          <a:latin typeface="Arial" panose="020B0604020202020204" pitchFamily="34" charset="0"/>
                        </a:rPr>
                        <a:t>2015(RP)</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2016</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FFFFF"/>
                    </a:solidFill>
                  </a:tcPr>
                </a:tc>
                <a:extLst>
                  <a:ext uri="{0D108BD9-81ED-4DB2-BD59-A6C34878D82A}">
                    <a16:rowId xmlns:a16="http://schemas.microsoft.com/office/drawing/2014/main" xmlns="" val="10001"/>
                  </a:ext>
                </a:extLst>
              </a:tr>
              <a:tr h="164480">
                <a:tc gridSpan="9">
                  <a:txBody>
                    <a:bodyPr/>
                    <a:lstStyle/>
                    <a:p>
                      <a:pPr algn="l" fontAlgn="ctr"/>
                      <a:r>
                        <a:rPr lang="en-GB" sz="800" b="1" i="0" u="none" strike="noStrike" dirty="0">
                          <a:solidFill>
                            <a:schemeClr val="tx1"/>
                          </a:solidFill>
                          <a:effectLst/>
                          <a:latin typeface="Arial" panose="020B0604020202020204" pitchFamily="34" charset="0"/>
                        </a:rPr>
                        <a:t>VFR</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00289">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2.510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2.604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2.839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2.793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2.810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2.632</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00289">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7.125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7.684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7.665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7.412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7.030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7.272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7.091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8.370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8.821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8.908</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6.784</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47157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£340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£269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625121">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£307</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£305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£279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£291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£303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£345</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£269</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64480">
                <a:tc gridSpan="9">
                  <a:txBody>
                    <a:bodyPr/>
                    <a:lstStyle/>
                    <a:p>
                      <a:pPr algn="l" fontAlgn="ctr"/>
                      <a:r>
                        <a:rPr lang="en-GB" sz="800" b="1" i="0" u="none" strike="noStrike" dirty="0">
                          <a:solidFill>
                            <a:schemeClr val="tx1"/>
                          </a:solidFill>
                          <a:effectLst/>
                          <a:latin typeface="Arial" panose="020B0604020202020204" pitchFamily="34" charset="0"/>
                        </a:rPr>
                        <a:t>Business</a:t>
                      </a:r>
                    </a:p>
                  </a:txBody>
                  <a:tcPr marL="36000" marR="8681" marT="8681" marB="0" anchor="ctr">
                    <a:lnL>
                      <a:noFill/>
                    </a:lnL>
                    <a:lnR>
                      <a:noFill/>
                    </a:lnR>
                    <a:lnT>
                      <a:noFill/>
                    </a:lnT>
                    <a:lnB>
                      <a:noFill/>
                    </a:lnB>
                    <a:solidFill>
                      <a:srgbClr val="DEDEDE"/>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a:noFill/>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a:noFill/>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7"/>
                  </a:ext>
                </a:extLst>
              </a:tr>
              <a:tr h="200289">
                <a:tc>
                  <a:txBody>
                    <a:bodyPr/>
                    <a:lstStyle/>
                    <a:p>
                      <a:pPr algn="l" fontAlgn="ctr"/>
                      <a:r>
                        <a:rPr lang="en-GB" sz="800" b="0" i="0" u="none" strike="noStrike" dirty="0">
                          <a:solidFill>
                            <a:schemeClr val="tx1"/>
                          </a:solidFill>
                          <a:effectLst/>
                          <a:latin typeface="Arial" panose="020B0604020202020204" pitchFamily="34" charset="0"/>
                        </a:rPr>
                        <a:t>Trips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0.848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0.824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0.845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0.675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0.616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0.994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1.101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0.870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0.574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0.974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0.993</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0.790</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00289">
                <a:tc>
                  <a:txBody>
                    <a:bodyPr/>
                    <a:lstStyle/>
                    <a:p>
                      <a:pPr algn="l" fontAlgn="ctr"/>
                      <a:r>
                        <a:rPr lang="en-GB" sz="800" b="0" i="0" u="none" strike="noStrike" dirty="0">
                          <a:solidFill>
                            <a:schemeClr val="tx1"/>
                          </a:solidFill>
                          <a:effectLst/>
                          <a:latin typeface="Arial" panose="020B0604020202020204" pitchFamily="34" charset="0"/>
                        </a:rPr>
                        <a:t>Nights (Millions)</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2.744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2.270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1.897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1.320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2.253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2.230</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2.029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1.419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2.609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2.657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2.453</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471574">
                <a:tc>
                  <a:txBody>
                    <a:bodyPr/>
                    <a:lstStyle/>
                    <a:p>
                      <a:pPr algn="l" fontAlgn="ctr"/>
                      <a:r>
                        <a:rPr lang="en-GB" sz="800" b="0" i="0" u="none" strike="noStrike" dirty="0">
                          <a:solidFill>
                            <a:schemeClr val="tx1"/>
                          </a:solidFill>
                          <a:effectLst/>
                          <a:latin typeface="Arial" panose="020B0604020202020204" pitchFamily="34" charset="0"/>
                        </a:rPr>
                        <a:t>Spend – (historic prices – £Million)</a:t>
                      </a:r>
                    </a:p>
                  </a:txBody>
                  <a:tcPr marL="36000" marR="8681" marT="868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£136</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£223</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£202</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£171</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£177</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625121">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800" b="0" i="0" u="none" strike="noStrike" dirty="0">
                          <a:solidFill>
                            <a:schemeClr val="tx1"/>
                          </a:solidFill>
                          <a:effectLst/>
                          <a:latin typeface="Arial" panose="020B0604020202020204" pitchFamily="34" charset="0"/>
                        </a:rPr>
                        <a:t>**Spend – (adjusted for inflation – £Million)</a:t>
                      </a:r>
                    </a:p>
                  </a:txBody>
                  <a:tcPr marL="36000" marR="8681" marT="8681" marB="0" anchor="ctr">
                    <a:lnL>
                      <a:noFill/>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£345</a:t>
                      </a:r>
                    </a:p>
                  </a:txBody>
                  <a:tcPr marL="8681" marR="8681" marT="868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£225</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£257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£208</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£207</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£139</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£174</a:t>
                      </a:r>
                    </a:p>
                  </a:txBody>
                  <a:tcPr marL="8681" marR="8681" marT="8681"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£180</a:t>
                      </a:r>
                    </a:p>
                  </a:txBody>
                  <a:tcPr marL="8681" marR="8681" marT="868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£145</a:t>
                      </a:r>
                    </a:p>
                  </a:txBody>
                  <a:tcPr marL="8681" marR="8681" marT="8681" marB="0" anchor="ctr">
                    <a:lnL w="12700" cap="flat" cmpd="sng" algn="ctr">
                      <a:solidFill>
                        <a:schemeClr val="bg1">
                          <a:lumMod val="65000"/>
                        </a:schemeClr>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bl>
          </a:graphicData>
        </a:graphic>
      </p:graphicFrame>
      <p:sp>
        <p:nvSpPr>
          <p:cNvPr id="19" name="TextBox 18">
            <a:extLst>
              <a:ext uri="{FF2B5EF4-FFF2-40B4-BE49-F238E27FC236}">
                <a16:creationId xmlns:a16="http://schemas.microsoft.com/office/drawing/2014/main" xmlns="" id="{7706292F-184A-47CA-950A-D5DD3B086415}"/>
              </a:ext>
            </a:extLst>
          </p:cNvPr>
          <p:cNvSpPr txBox="1"/>
          <p:nvPr/>
        </p:nvSpPr>
        <p:spPr>
          <a:xfrm>
            <a:off x="8074552" y="5484545"/>
            <a:ext cx="3750736"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1" name="TextBox 20">
            <a:extLst>
              <a:ext uri="{FF2B5EF4-FFF2-40B4-BE49-F238E27FC236}">
                <a16:creationId xmlns:a16="http://schemas.microsoft.com/office/drawing/2014/main" xmlns="" id="{D6C69B7E-7F5B-4BF6-8724-023D4A1CB8A7}"/>
              </a:ext>
            </a:extLst>
          </p:cNvPr>
          <p:cNvSpPr txBox="1"/>
          <p:nvPr/>
        </p:nvSpPr>
        <p:spPr>
          <a:xfrm>
            <a:off x="376012" y="5926743"/>
            <a:ext cx="8071381" cy="138499"/>
          </a:xfrm>
          <a:prstGeom prst="rect">
            <a:avLst/>
          </a:prstGeom>
          <a:noFill/>
        </p:spPr>
        <p:txBody>
          <a:bodyPr wrap="square" lIns="0" tIns="0" rIns="0" bIns="0" rtlCol="0">
            <a:spAutoFit/>
          </a:bodyPr>
          <a:lstStyle/>
          <a:p>
            <a:r>
              <a:rPr lang="en-GB" sz="900" i="1" dirty="0"/>
              <a:t>**Please note: Figures have been adjusted for inflation to enable comparisons with 2016 spend data </a:t>
            </a:r>
          </a:p>
        </p:txBody>
      </p:sp>
      <p:pic>
        <p:nvPicPr>
          <p:cNvPr id="24" name="Picture 23"/>
          <p:cNvPicPr/>
          <p:nvPr/>
        </p:nvPicPr>
        <p:blipFill>
          <a:blip r:embed="rId2">
            <a:extLst>
              <a:ext uri="{28A0092B-C50C-407E-A947-70E740481C1C}">
                <a14:useLocalDpi xmlns:a14="http://schemas.microsoft.com/office/drawing/2010/main" val="0"/>
              </a:ext>
            </a:extLst>
          </a:blip>
          <a:srcRect/>
          <a:stretch>
            <a:fillRect/>
          </a:stretch>
        </p:blipFill>
        <p:spPr bwMode="auto">
          <a:xfrm>
            <a:off x="6173956" y="1497722"/>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Action Button: Information 24">
            <a:hlinkClick r:id="rId3" action="ppaction://hlinksldjump" highlightClick="1"/>
          </p:cNvPr>
          <p:cNvSpPr/>
          <p:nvPr/>
        </p:nvSpPr>
        <p:spPr bwMode="ltGray">
          <a:xfrm>
            <a:off x="5872327" y="1534387"/>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6" name="Content Placeholder 25"/>
          <p:cNvSpPr txBox="1">
            <a:spLocks/>
          </p:cNvSpPr>
          <p:nvPr/>
        </p:nvSpPr>
        <p:spPr>
          <a:xfrm>
            <a:off x="8074551" y="1892302"/>
            <a:ext cx="3750737"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trips, nights and spend over time for Wales by purpose.</a:t>
            </a:r>
            <a:endParaRPr lang="en-GB" sz="1050" b="1" dirty="0"/>
          </a:p>
          <a:p>
            <a:r>
              <a:rPr lang="en-GB" sz="1050" b="1" dirty="0"/>
              <a:t>VFR trips decreased compared to 2015, but have increased since 2006 (+5%). In 2016, 2.6 million trips within Wales involved visiting friends or relatives. These trips generated 6.8 billion </a:t>
            </a:r>
            <a:r>
              <a:rPr lang="en-GB" sz="1050" b="1" dirty="0" err="1"/>
              <a:t>bednights</a:t>
            </a:r>
            <a:r>
              <a:rPr lang="en-GB" sz="1050" b="1" dirty="0"/>
              <a:t> and £269 million of spend.</a:t>
            </a:r>
            <a:endParaRPr lang="en-GB" sz="1050" b="1" dirty="0">
              <a:solidFill>
                <a:schemeClr val="accent1"/>
              </a:solidFill>
            </a:endParaRPr>
          </a:p>
          <a:p>
            <a:r>
              <a:rPr lang="en-GB" sz="1050" b="1" dirty="0"/>
              <a:t>In 2016, 790,000 trips within Wales were for business.  These trips generated 2.5 million </a:t>
            </a:r>
            <a:r>
              <a:rPr lang="en-GB" sz="1050" b="1" dirty="0" err="1"/>
              <a:t>bednights</a:t>
            </a:r>
            <a:r>
              <a:rPr lang="en-GB" sz="1050" b="1" dirty="0"/>
              <a:t> and £145 million of spend. </a:t>
            </a:r>
            <a:endParaRPr lang="en-GB" sz="1050" b="1" dirty="0">
              <a:solidFill>
                <a:schemeClr val="accent1"/>
              </a:solidFill>
            </a:endParaRPr>
          </a:p>
          <a:p>
            <a:endParaRPr lang="en-GB" dirty="0">
              <a:solidFill>
                <a:schemeClr val="accent1"/>
              </a:solidFill>
            </a:endParaRPr>
          </a:p>
          <a:p>
            <a:endParaRPr lang="en-GB" dirty="0">
              <a:solidFill>
                <a:schemeClr val="accent1"/>
              </a:solidFill>
            </a:endParaRPr>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657781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32</a:t>
            </a:fld>
            <a:endParaRPr lang="en-GB" dirty="0"/>
          </a:p>
        </p:txBody>
      </p:sp>
      <p:sp>
        <p:nvSpPr>
          <p:cNvPr id="22" name="Title 4"/>
          <p:cNvSpPr>
            <a:spLocks noGrp="1"/>
          </p:cNvSpPr>
          <p:nvPr>
            <p:ph type="title"/>
          </p:nvPr>
        </p:nvSpPr>
        <p:spPr/>
        <p:txBody>
          <a:bodyPr/>
          <a:lstStyle/>
          <a:p>
            <a:r>
              <a:rPr lang="en-GB" dirty="0"/>
              <a:t>Trends in holiday trips in Great Britain  </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972871245"/>
              </p:ext>
            </p:extLst>
          </p:nvPr>
        </p:nvGraphicFramePr>
        <p:xfrm>
          <a:off x="360363" y="1929720"/>
          <a:ext cx="7104894" cy="3449800"/>
        </p:xfrm>
        <a:graphic>
          <a:graphicData uri="http://schemas.openxmlformats.org/drawingml/2006/table">
            <a:tbl>
              <a:tblPr/>
              <a:tblGrid>
                <a:gridCol w="1214512">
                  <a:extLst>
                    <a:ext uri="{9D8B030D-6E8A-4147-A177-3AD203B41FA5}">
                      <a16:colId xmlns:a16="http://schemas.microsoft.com/office/drawing/2014/main" xmlns="" val="20000"/>
                    </a:ext>
                  </a:extLst>
                </a:gridCol>
                <a:gridCol w="1335962">
                  <a:extLst>
                    <a:ext uri="{9D8B030D-6E8A-4147-A177-3AD203B41FA5}">
                      <a16:colId xmlns:a16="http://schemas.microsoft.com/office/drawing/2014/main" xmlns="" val="20001"/>
                    </a:ext>
                  </a:extLst>
                </a:gridCol>
                <a:gridCol w="1509466">
                  <a:extLst>
                    <a:ext uri="{9D8B030D-6E8A-4147-A177-3AD203B41FA5}">
                      <a16:colId xmlns:a16="http://schemas.microsoft.com/office/drawing/2014/main" xmlns="" val="20002"/>
                    </a:ext>
                  </a:extLst>
                </a:gridCol>
                <a:gridCol w="1340300">
                  <a:extLst>
                    <a:ext uri="{9D8B030D-6E8A-4147-A177-3AD203B41FA5}">
                      <a16:colId xmlns:a16="http://schemas.microsoft.com/office/drawing/2014/main" xmlns="" val="20003"/>
                    </a:ext>
                  </a:extLst>
                </a:gridCol>
                <a:gridCol w="1704654">
                  <a:extLst>
                    <a:ext uri="{9D8B030D-6E8A-4147-A177-3AD203B41FA5}">
                      <a16:colId xmlns:a16="http://schemas.microsoft.com/office/drawing/2014/main" xmlns="" val="20004"/>
                    </a:ext>
                  </a:extLst>
                </a:gridCol>
              </a:tblGrid>
              <a:tr h="252389">
                <a:tc gridSpan="5">
                  <a:txBody>
                    <a:bodyPr/>
                    <a:lstStyle/>
                    <a:p>
                      <a:pPr algn="l" fontAlgn="ctr"/>
                      <a:r>
                        <a:rPr lang="en-GB" sz="1000" b="1" i="0" u="none" strike="noStrike" dirty="0">
                          <a:solidFill>
                            <a:srgbClr val="FFFFFF"/>
                          </a:solidFill>
                          <a:effectLst/>
                          <a:latin typeface="Arial" panose="020B0604020202020204" pitchFamily="34" charset="0"/>
                        </a:rPr>
                        <a:t>Table 1.1.5 – Holiday trip taking by GB residents* </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510004">
                <a:tc>
                  <a:txBody>
                    <a:bodyPr/>
                    <a:lstStyle/>
                    <a:p>
                      <a:pPr algn="l" fontAlgn="ctr"/>
                      <a:r>
                        <a:rPr lang="en-GB" sz="10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2">
                  <a:txBody>
                    <a:bodyPr/>
                    <a:lstStyle/>
                    <a:p>
                      <a:pPr algn="ctr" fontAlgn="ctr"/>
                      <a:r>
                        <a:rPr lang="en-GB" sz="1000" b="1" i="0" u="none" strike="noStrike" dirty="0">
                          <a:solidFill>
                            <a:schemeClr val="tx1"/>
                          </a:solidFill>
                          <a:effectLst/>
                          <a:latin typeface="Arial" panose="020B0604020202020204" pitchFamily="34" charset="0"/>
                        </a:rPr>
                        <a:t>GB residents’ holiday trips in GB</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1000" b="1" i="0" u="none" strike="noStrike" dirty="0">
                          <a:solidFill>
                            <a:schemeClr val="tx1"/>
                          </a:solidFill>
                          <a:effectLst/>
                          <a:latin typeface="Arial" panose="020B0604020202020204" pitchFamily="34" charset="0"/>
                        </a:rPr>
                        <a:t>UK residents’ holiday trips overseas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hMerge="1">
                  <a:txBody>
                    <a:bodyPr/>
                    <a:lstStyle/>
                    <a:p>
                      <a:endParaRPr lang="en-GB"/>
                    </a:p>
                  </a:txBody>
                  <a:tcPr/>
                </a:tc>
                <a:extLst>
                  <a:ext uri="{0D108BD9-81ED-4DB2-BD59-A6C34878D82A}">
                    <a16:rowId xmlns:a16="http://schemas.microsoft.com/office/drawing/2014/main" xmlns="" val="10001"/>
                  </a:ext>
                </a:extLst>
              </a:tr>
              <a:tr h="305404">
                <a:tc rowSpan="2">
                  <a:txBody>
                    <a:bodyPr/>
                    <a:lstStyle/>
                    <a:p>
                      <a:pPr algn="l" fontAlgn="b"/>
                      <a:r>
                        <a:rPr lang="en-GB" sz="1000" b="1" i="0" u="none" strike="noStrike" dirty="0">
                          <a:solidFill>
                            <a:schemeClr val="tx1"/>
                          </a:solidFill>
                          <a:effectLst/>
                          <a:latin typeface="Arial" panose="020B0604020202020204" pitchFamily="34" charset="0"/>
                        </a:rPr>
                        <a:t>Destination</a:t>
                      </a:r>
                    </a:p>
                  </a:txBody>
                  <a:tcPr marL="36000" marR="9525" marT="9525" marB="0" anchor="b">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Total trips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rowSpan="2">
                  <a:txBody>
                    <a:bodyPr/>
                    <a:lstStyle/>
                    <a:p>
                      <a:pPr algn="ctr" fontAlgn="ctr"/>
                      <a:r>
                        <a:rPr lang="en-GB" sz="1000" b="1" i="0" u="none" strike="noStrike" dirty="0">
                          <a:solidFill>
                            <a:schemeClr val="tx1"/>
                          </a:solidFill>
                          <a:effectLst/>
                          <a:latin typeface="Arial" panose="020B0604020202020204" pitchFamily="34" charset="0"/>
                        </a:rPr>
                        <a:t>% change on previous year</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Total trips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rowSpan="2">
                  <a:txBody>
                    <a:bodyPr/>
                    <a:lstStyle/>
                    <a:p>
                      <a:pPr algn="ctr" fontAlgn="ctr"/>
                      <a:r>
                        <a:rPr lang="en-GB" sz="1000" b="1" i="0" u="none" strike="noStrike" dirty="0">
                          <a:solidFill>
                            <a:schemeClr val="tx1"/>
                          </a:solidFill>
                          <a:effectLst/>
                          <a:latin typeface="Arial" panose="020B0604020202020204" pitchFamily="34" charset="0"/>
                        </a:rPr>
                        <a:t>% change on previous year</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24013">
                <a:tc vMerge="1">
                  <a:txBody>
                    <a:bodyPr/>
                    <a:lstStyle/>
                    <a:p>
                      <a:endParaRPr lang="en-GB"/>
                    </a:p>
                  </a:txBody>
                  <a:tcPr/>
                </a:tc>
                <a:tc>
                  <a:txBody>
                    <a:bodyPr/>
                    <a:lstStyle/>
                    <a:p>
                      <a:pPr algn="ctr" fontAlgn="ctr"/>
                      <a:r>
                        <a:rPr lang="en-GB" sz="1000" b="1" i="0" u="none" strike="noStrike" dirty="0">
                          <a:solidFill>
                            <a:schemeClr val="tx1"/>
                          </a:solidFill>
                          <a:effectLst/>
                          <a:latin typeface="Arial" panose="020B0604020202020204" pitchFamily="34" charset="0"/>
                        </a:rPr>
                        <a:t>(m)</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vMerge="1">
                  <a:txBody>
                    <a:bodyPr/>
                    <a:lstStyle/>
                    <a:p>
                      <a:endParaRPr lang="en-GB"/>
                    </a:p>
                  </a:txBody>
                  <a:tcPr/>
                </a:tc>
                <a:tc>
                  <a:txBody>
                    <a:bodyPr/>
                    <a:lstStyle/>
                    <a:p>
                      <a:pPr algn="ctr" fontAlgn="ctr"/>
                      <a:r>
                        <a:rPr lang="en-GB" sz="1000" b="1" i="0" u="none" strike="noStrike" dirty="0">
                          <a:solidFill>
                            <a:schemeClr val="tx1"/>
                          </a:solidFill>
                          <a:effectLst/>
                          <a:latin typeface="Arial" panose="020B0604020202020204" pitchFamily="34" charset="0"/>
                        </a:rPr>
                        <a:t>(m)</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vMerge="1">
                  <a:txBody>
                    <a:bodyPr/>
                    <a:lstStyle/>
                    <a:p>
                      <a:endParaRPr lang="en-GB"/>
                    </a:p>
                  </a:txBody>
                  <a:tcPr/>
                </a:tc>
                <a:extLst>
                  <a:ext uri="{0D108BD9-81ED-4DB2-BD59-A6C34878D82A}">
                    <a16:rowId xmlns:a16="http://schemas.microsoft.com/office/drawing/2014/main" xmlns="" val="10003"/>
                  </a:ext>
                </a:extLst>
              </a:tr>
              <a:tr h="215799">
                <a:tc>
                  <a:txBody>
                    <a:bodyPr/>
                    <a:lstStyle/>
                    <a:p>
                      <a:pPr algn="l" fontAlgn="ctr"/>
                      <a:r>
                        <a:rPr lang="en-GB" sz="1000" b="0" i="0" u="none" strike="noStrike" dirty="0">
                          <a:solidFill>
                            <a:schemeClr val="tx1"/>
                          </a:solidFill>
                          <a:effectLst/>
                          <a:latin typeface="Arial" panose="020B0604020202020204" pitchFamily="34" charset="0"/>
                        </a:rPr>
                        <a:t>2008</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50.416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rgbClr val="000000"/>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45.531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endParaRPr lang="en-GB" sz="1000" b="0" i="0" u="none" strike="noStrike" dirty="0">
                        <a:solidFill>
                          <a:srgbClr val="000000"/>
                        </a:solidFill>
                        <a:effectLst/>
                        <a:latin typeface="Arial" panose="020B0604020202020204" pitchFamily="34" charset="0"/>
                      </a:endParaRP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215799">
                <a:tc>
                  <a:txBody>
                    <a:bodyPr/>
                    <a:lstStyle/>
                    <a:p>
                      <a:pPr algn="l" fontAlgn="ctr"/>
                      <a:r>
                        <a:rPr lang="en-GB" sz="1000" b="0" i="0" u="none" strike="noStrike" dirty="0">
                          <a:solidFill>
                            <a:schemeClr val="tx1"/>
                          </a:solidFill>
                          <a:effectLst/>
                          <a:latin typeface="Arial" panose="020B0604020202020204" pitchFamily="34" charset="0"/>
                        </a:rPr>
                        <a:t>2009</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58.973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38.490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-15.5%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215799">
                <a:tc>
                  <a:txBody>
                    <a:bodyPr/>
                    <a:lstStyle/>
                    <a:p>
                      <a:pPr algn="l" fontAlgn="ctr"/>
                      <a:r>
                        <a:rPr lang="en-GB" sz="1000" b="0" i="0" u="none" strike="noStrike" dirty="0">
                          <a:solidFill>
                            <a:schemeClr val="tx1"/>
                          </a:solidFill>
                          <a:effectLst/>
                          <a:latin typeface="Arial" panose="020B0604020202020204" pitchFamily="34" charset="0"/>
                        </a:rPr>
                        <a:t>2010</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54.472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36.422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215799">
                <a:tc>
                  <a:txBody>
                    <a:bodyPr/>
                    <a:lstStyle/>
                    <a:p>
                      <a:pPr algn="l" fontAlgn="ctr"/>
                      <a:r>
                        <a:rPr lang="en-GB" sz="1000" b="0" i="0" u="none" strike="noStrike" dirty="0">
                          <a:solidFill>
                            <a:schemeClr val="tx1"/>
                          </a:solidFill>
                          <a:effectLst/>
                          <a:latin typeface="Arial" panose="020B0604020202020204" pitchFamily="34" charset="0"/>
                        </a:rPr>
                        <a:t>2011</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58.433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36.819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15799">
                <a:tc>
                  <a:txBody>
                    <a:bodyPr/>
                    <a:lstStyle/>
                    <a:p>
                      <a:pPr algn="l" fontAlgn="ctr"/>
                      <a:r>
                        <a:rPr lang="en-GB" sz="1000" b="0" i="0" u="none" strike="noStrike" dirty="0">
                          <a:solidFill>
                            <a:schemeClr val="tx1"/>
                          </a:solidFill>
                          <a:effectLst/>
                          <a:latin typeface="Arial" panose="020B0604020202020204" pitchFamily="34" charset="0"/>
                        </a:rPr>
                        <a:t>2012</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57.696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36.173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15799">
                <a:tc>
                  <a:txBody>
                    <a:bodyPr/>
                    <a:lstStyle/>
                    <a:p>
                      <a:pPr algn="l" fontAlgn="ctr"/>
                      <a:r>
                        <a:rPr lang="en-GB" sz="1000" b="0" i="0" u="none" strike="noStrike" dirty="0">
                          <a:solidFill>
                            <a:schemeClr val="tx1"/>
                          </a:solidFill>
                          <a:effectLst/>
                          <a:latin typeface="Arial" panose="020B0604020202020204" pitchFamily="34" charset="0"/>
                        </a:rPr>
                        <a:t>2013</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56.969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rgbClr val="3EB1CC"/>
                          </a:solidFill>
                          <a:effectLst/>
                          <a:latin typeface="Arial" panose="020B0604020202020204" pitchFamily="34" charset="0"/>
                        </a:rPr>
                        <a:t>37.149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215799">
                <a:tc>
                  <a:txBody>
                    <a:bodyPr/>
                    <a:lstStyle/>
                    <a:p>
                      <a:pPr algn="l" fontAlgn="ctr"/>
                      <a:r>
                        <a:rPr lang="en-GB" sz="1000" b="0" i="0" u="none" strike="noStrike" dirty="0">
                          <a:solidFill>
                            <a:schemeClr val="tx1"/>
                          </a:solidFill>
                          <a:effectLst/>
                          <a:latin typeface="Arial" panose="020B0604020202020204" pitchFamily="34" charset="0"/>
                        </a:rPr>
                        <a:t>2014</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52.903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rgbClr val="3EB1CC"/>
                          </a:solidFill>
                          <a:effectLst/>
                          <a:latin typeface="Arial" panose="020B0604020202020204" pitchFamily="34" charset="0"/>
                        </a:rPr>
                        <a:t>38.519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215799">
                <a:tc>
                  <a:txBody>
                    <a:bodyPr/>
                    <a:lstStyle/>
                    <a:p>
                      <a:pPr algn="l" fontAlgn="ctr"/>
                      <a:r>
                        <a:rPr lang="en-GB" sz="1000" b="0" i="0" u="none" strike="noStrike" dirty="0">
                          <a:solidFill>
                            <a:schemeClr val="tx1"/>
                          </a:solidFill>
                          <a:effectLst/>
                          <a:latin typeface="Arial" panose="020B0604020202020204" pitchFamily="34" charset="0"/>
                        </a:rPr>
                        <a:t>2015 (O)</a:t>
                      </a:r>
                    </a:p>
                  </a:txBody>
                  <a:tcPr marL="36000" marR="9525" marT="9525" marB="0" anchor="ctr">
                    <a:lnL>
                      <a:noFill/>
                    </a:lnL>
                    <a:lnR w="12700" cap="flat" cmpd="sng" algn="ctr">
                      <a:solidFill>
                        <a:srgbClr val="BFBFBF"/>
                      </a:solidFill>
                      <a:prstDash val="solid"/>
                      <a:round/>
                      <a:headEnd type="none" w="med" len="med"/>
                      <a:tailEnd type="none" w="med" len="med"/>
                    </a:lnR>
                    <a:lnT>
                      <a:noFill/>
                    </a:lnT>
                    <a:lnB w="12700" cap="flat" cmpd="sng" algn="ctr">
                      <a:solidFill>
                        <a:schemeClr val="bg1">
                          <a:lumMod val="65000"/>
                        </a:schemeClr>
                      </a:solidFill>
                      <a:prstDash val="solid"/>
                      <a:round/>
                      <a:headEnd type="none" w="med" len="med"/>
                      <a:tailEnd type="none" w="med" len="med"/>
                    </a:lnB>
                    <a:solidFill>
                      <a:srgbClr val="F2F2F2"/>
                    </a:solidFill>
                  </a:tcPr>
                </a:tc>
                <a:tc>
                  <a:txBody>
                    <a:bodyPr/>
                    <a:lstStyle/>
                    <a:p>
                      <a:pPr algn="ctr" fontAlgn="ctr"/>
                      <a:r>
                        <a:rPr lang="en-GB" sz="1000" b="1" i="0" u="none" strike="noStrike" dirty="0">
                          <a:solidFill>
                            <a:srgbClr val="4BACC6"/>
                          </a:solidFill>
                          <a:effectLst/>
                          <a:latin typeface="Arial" panose="020B0604020202020204" pitchFamily="34" charset="0"/>
                        </a:rPr>
                        <a:t>55.960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solidFill>
                        <a:schemeClr val="bg1">
                          <a:lumMod val="65000"/>
                        </a:schemeClr>
                      </a:solidFill>
                      <a:prstDash val="solid"/>
                      <a:round/>
                      <a:headEnd type="none" w="med" len="med"/>
                      <a:tailEnd type="none" w="med" len="med"/>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solidFill>
                        <a:schemeClr val="bg1">
                          <a:lumMod val="65000"/>
                        </a:schemeClr>
                      </a:solidFill>
                      <a:prstDash val="solid"/>
                      <a:round/>
                      <a:headEnd type="none" w="med" len="med"/>
                      <a:tailEnd type="none" w="med" len="med"/>
                    </a:lnB>
                    <a:solidFill>
                      <a:srgbClr val="F2F2F2"/>
                    </a:solidFill>
                  </a:tcPr>
                </a:tc>
                <a:tc>
                  <a:txBody>
                    <a:bodyPr/>
                    <a:lstStyle/>
                    <a:p>
                      <a:pPr algn="ctr" fontAlgn="ctr"/>
                      <a:r>
                        <a:rPr lang="en-GB" sz="1000" b="1" i="0" u="none" strike="noStrike" dirty="0">
                          <a:solidFill>
                            <a:srgbClr val="4BACC6"/>
                          </a:solidFill>
                          <a:effectLst/>
                          <a:latin typeface="Arial" panose="020B0604020202020204" pitchFamily="34" charset="0"/>
                        </a:rPr>
                        <a:t>42.150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solidFill>
                        <a:schemeClr val="bg1">
                          <a:lumMod val="65000"/>
                        </a:schemeClr>
                      </a:solidFill>
                      <a:prstDash val="solid"/>
                      <a:round/>
                      <a:headEnd type="none" w="med" len="med"/>
                      <a:tailEnd type="none" w="med" len="med"/>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D9D9D9"/>
                      </a:solidFill>
                      <a:prstDash val="solid"/>
                      <a:round/>
                      <a:headEnd type="none" w="med" len="med"/>
                      <a:tailEnd type="none" w="med" len="med"/>
                    </a:lnL>
                    <a:lnR>
                      <a:noFill/>
                    </a:lnR>
                    <a:lnT>
                      <a:noFill/>
                    </a:lnT>
                    <a:lnB w="12700" cap="flat" cmpd="sng" algn="ctr">
                      <a:solidFill>
                        <a:schemeClr val="bg1">
                          <a:lumMod val="65000"/>
                        </a:schemeClr>
                      </a:solidFill>
                      <a:prstDash val="solid"/>
                      <a:round/>
                      <a:headEnd type="none" w="med" len="med"/>
                      <a:tailEnd type="none" w="med" len="med"/>
                    </a:lnB>
                    <a:solidFill>
                      <a:srgbClr val="F2F2F2"/>
                    </a:solidFill>
                  </a:tcPr>
                </a:tc>
                <a:extLst>
                  <a:ext uri="{0D108BD9-81ED-4DB2-BD59-A6C34878D82A}">
                    <a16:rowId xmlns:a16="http://schemas.microsoft.com/office/drawing/2014/main" xmlns="" val="10011"/>
                  </a:ext>
                </a:extLst>
              </a:tr>
              <a:tr h="215799">
                <a:tc>
                  <a:txBody>
                    <a:bodyPr/>
                    <a:lstStyle/>
                    <a:p>
                      <a:pPr algn="l" fontAlgn="b"/>
                      <a:r>
                        <a:rPr lang="en-GB" sz="1000" b="0" i="1" u="none" strike="noStrike" dirty="0">
                          <a:solidFill>
                            <a:schemeClr val="tx1"/>
                          </a:solidFill>
                          <a:effectLst/>
                          <a:latin typeface="Arial" panose="020B0604020202020204" pitchFamily="34" charset="0"/>
                        </a:rPr>
                        <a:t>2015 (RP)</a:t>
                      </a:r>
                    </a:p>
                  </a:txBody>
                  <a:tcPr marL="36000" marR="9525" marT="9525" marB="0" anchor="ctr">
                    <a:lnL>
                      <a:noFill/>
                    </a:lnL>
                    <a:lnR w="12700" cap="flat" cmpd="sng" algn="ctr">
                      <a:solidFill>
                        <a:srgbClr val="BFBFBF"/>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6">
                        <a:lumMod val="20000"/>
                        <a:lumOff val="80000"/>
                      </a:schemeClr>
                    </a:solidFill>
                  </a:tcPr>
                </a:tc>
                <a:tc>
                  <a:txBody>
                    <a:bodyPr/>
                    <a:lstStyle/>
                    <a:p>
                      <a:pPr algn="ctr" fontAlgn="ctr"/>
                      <a:r>
                        <a:rPr lang="en-GB" sz="1000" b="1" i="1" u="none" strike="noStrike" dirty="0">
                          <a:solidFill>
                            <a:srgbClr val="4BACC6"/>
                          </a:solidFill>
                          <a:effectLst/>
                          <a:latin typeface="Arial" panose="020B0604020202020204" pitchFamily="34" charset="0"/>
                        </a:rPr>
                        <a:t>57.110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6">
                        <a:lumMod val="20000"/>
                        <a:lumOff val="80000"/>
                      </a:schemeClr>
                    </a:solidFill>
                  </a:tcPr>
                </a:tc>
                <a:tc>
                  <a:txBody>
                    <a:bodyPr/>
                    <a:lstStyle/>
                    <a:p>
                      <a:pPr algn="ctr" fontAlgn="ctr"/>
                      <a:endParaRPr lang="en-GB" sz="1000" b="0" i="1"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6">
                        <a:lumMod val="20000"/>
                        <a:lumOff val="80000"/>
                      </a:schemeClr>
                    </a:solidFill>
                  </a:tcPr>
                </a:tc>
                <a:tc>
                  <a:txBody>
                    <a:bodyPr/>
                    <a:lstStyle/>
                    <a:p>
                      <a:pPr algn="ctr" fontAlgn="ctr"/>
                      <a:endParaRPr lang="en-GB" sz="1000" b="1" i="1" u="none" strike="noStrike" dirty="0">
                        <a:solidFill>
                          <a:srgbClr val="FF0000"/>
                        </a:solidFill>
                        <a:effectLst/>
                        <a:latin typeface="Arial" panose="020B0604020202020204" pitchFamily="34" charset="0"/>
                      </a:endParaRP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6">
                        <a:lumMod val="20000"/>
                        <a:lumOff val="80000"/>
                      </a:schemeClr>
                    </a:solidFill>
                  </a:tcPr>
                </a:tc>
                <a:tc>
                  <a:txBody>
                    <a:bodyPr/>
                    <a:lstStyle/>
                    <a:p>
                      <a:pPr algn="ctr" fontAlgn="ctr"/>
                      <a:endParaRPr lang="en-GB" sz="1000" b="0" i="1"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D9D9D9"/>
                      </a:solidFill>
                      <a:prstDash val="solid"/>
                      <a:round/>
                      <a:headEnd type="none" w="med" len="med"/>
                      <a:tailEnd type="none" w="med" len="med"/>
                    </a:lnL>
                    <a:lnR>
                      <a:noFill/>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10012"/>
                  </a:ext>
                </a:extLst>
              </a:tr>
              <a:tr h="215799">
                <a:tc>
                  <a:txBody>
                    <a:bodyPr/>
                    <a:lstStyle/>
                    <a:p>
                      <a:pPr algn="l" fontAlgn="b"/>
                      <a:r>
                        <a:rPr lang="en-GB" sz="1000" b="0" i="0" u="none" strike="noStrike" dirty="0">
                          <a:solidFill>
                            <a:schemeClr val="tx1"/>
                          </a:solidFill>
                          <a:effectLst/>
                          <a:latin typeface="Arial" panose="020B0604020202020204" pitchFamily="34" charset="0"/>
                        </a:rPr>
                        <a:t>2016</a:t>
                      </a:r>
                    </a:p>
                  </a:txBody>
                  <a:tcPr marL="36000" marR="9525" marT="9525" marB="0" anchor="ctr">
                    <a:lnL>
                      <a:noFill/>
                    </a:lnL>
                    <a:lnR w="12700" cap="flat" cmpd="sng" algn="ctr">
                      <a:solidFill>
                        <a:srgbClr val="BFBFBF"/>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a:noFill/>
                    </a:lnB>
                    <a:solidFill>
                      <a:srgbClr val="F2F2F2"/>
                    </a:solidFill>
                  </a:tcPr>
                </a:tc>
                <a:tc>
                  <a:txBody>
                    <a:bodyPr/>
                    <a:lstStyle/>
                    <a:p>
                      <a:pPr algn="ctr" fontAlgn="ctr"/>
                      <a:r>
                        <a:rPr lang="en-GB" sz="1000" b="1" i="0" u="none" strike="noStrike" dirty="0">
                          <a:solidFill>
                            <a:srgbClr val="4BACC6"/>
                          </a:solidFill>
                          <a:effectLst/>
                          <a:latin typeface="Arial" panose="020B0604020202020204" pitchFamily="34" charset="0"/>
                        </a:rPr>
                        <a:t>55.888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a:noFill/>
                    </a:lnB>
                    <a:solidFill>
                      <a:srgbClr val="F2F2F2"/>
                    </a:solidFill>
                  </a:tcPr>
                </a:tc>
                <a:tc>
                  <a:txBody>
                    <a:bodyPr/>
                    <a:lstStyle/>
                    <a:p>
                      <a:pPr algn="ctr" fontAlgn="ctr"/>
                      <a:r>
                        <a:rPr lang="en-GB" sz="1000" b="1" i="0" u="none" strike="noStrike" dirty="0">
                          <a:solidFill>
                            <a:srgbClr val="00B0F0"/>
                          </a:solidFill>
                          <a:effectLst/>
                          <a:latin typeface="Arial" panose="020B0604020202020204" pitchFamily="34" charset="0"/>
                        </a:rPr>
                        <a:t>45.020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a:noFill/>
                    </a:lnR>
                    <a:lnT w="12700" cap="flat" cmpd="sng" algn="ctr">
                      <a:solidFill>
                        <a:schemeClr val="bg1">
                          <a:lumMod val="65000"/>
                        </a:schemeClr>
                      </a:solidFill>
                      <a:prstDash val="solid"/>
                      <a:round/>
                      <a:headEnd type="none" w="med" len="med"/>
                      <a:tailEnd type="none" w="med" len="med"/>
                    </a:lnT>
                    <a:lnB>
                      <a:noFill/>
                    </a:lnB>
                    <a:solidFill>
                      <a:srgbClr val="F2F2F2"/>
                    </a:solidFill>
                  </a:tcPr>
                </a:tc>
                <a:extLst>
                  <a:ext uri="{0D108BD9-81ED-4DB2-BD59-A6C34878D82A}">
                    <a16:rowId xmlns:a16="http://schemas.microsoft.com/office/drawing/2014/main" xmlns="" val="10013"/>
                  </a:ext>
                </a:extLst>
              </a:tr>
            </a:tbl>
          </a:graphicData>
        </a:graphic>
      </p:graphicFrame>
      <p:pic>
        <p:nvPicPr>
          <p:cNvPr id="18" name="Picture 17"/>
          <p:cNvPicPr/>
          <p:nvPr/>
        </p:nvPicPr>
        <p:blipFill>
          <a:blip r:embed="rId2">
            <a:extLst>
              <a:ext uri="{28A0092B-C50C-407E-A947-70E740481C1C}">
                <a14:useLocalDpi xmlns:a14="http://schemas.microsoft.com/office/drawing/2010/main" val="0"/>
              </a:ext>
            </a:extLst>
          </a:blip>
          <a:srcRect/>
          <a:stretch>
            <a:fillRect/>
          </a:stretch>
        </p:blipFill>
        <p:spPr bwMode="auto">
          <a:xfrm>
            <a:off x="5336254" y="1481973"/>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17ADD573-34EB-44FA-9710-5C388849D887}"/>
              </a:ext>
            </a:extLst>
          </p:cNvPr>
          <p:cNvSpPr txBox="1"/>
          <p:nvPr/>
        </p:nvSpPr>
        <p:spPr>
          <a:xfrm>
            <a:off x="7851531" y="5568769"/>
            <a:ext cx="3973757" cy="553998"/>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2015 (O) (Original 2015) figures. For full explanation please see slide 12. </a:t>
            </a:r>
          </a:p>
        </p:txBody>
      </p:sp>
      <p:sp>
        <p:nvSpPr>
          <p:cNvPr id="20" name="TextBox 19">
            <a:extLst>
              <a:ext uri="{FF2B5EF4-FFF2-40B4-BE49-F238E27FC236}">
                <a16:creationId xmlns:a16="http://schemas.microsoft.com/office/drawing/2014/main" xmlns="" id="{6A32686B-522D-44D6-8315-4095EEA1B7FB}"/>
              </a:ext>
            </a:extLst>
          </p:cNvPr>
          <p:cNvSpPr txBox="1"/>
          <p:nvPr/>
        </p:nvSpPr>
        <p:spPr>
          <a:xfrm>
            <a:off x="357274" y="5850902"/>
            <a:ext cx="3192810" cy="138499"/>
          </a:xfrm>
          <a:prstGeom prst="rect">
            <a:avLst/>
          </a:prstGeom>
          <a:noFill/>
        </p:spPr>
        <p:txBody>
          <a:bodyPr wrap="square" lIns="0" tIns="0" rIns="0" bIns="0" rtlCol="0">
            <a:spAutoFit/>
          </a:bodyPr>
          <a:lstStyle/>
          <a:p>
            <a:r>
              <a:rPr lang="en-GB" sz="900" i="1" dirty="0"/>
              <a:t>*Source: International Passenger Survey (IPS)</a:t>
            </a:r>
          </a:p>
        </p:txBody>
      </p:sp>
      <p:sp>
        <p:nvSpPr>
          <p:cNvPr id="24" name="Action Button: Information 23">
            <a:hlinkClick r:id="rId3" action="ppaction://hlinksldjump" highlightClick="1"/>
          </p:cNvPr>
          <p:cNvSpPr/>
          <p:nvPr/>
        </p:nvSpPr>
        <p:spPr bwMode="ltGray">
          <a:xfrm>
            <a:off x="5017327" y="1518638"/>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holiday trip taking by GB residents in GB, and UK residents’ overseas from 2008-2016.</a:t>
            </a:r>
            <a:endParaRPr lang="en-GB" sz="1050" b="1" dirty="0"/>
          </a:p>
          <a:p>
            <a:r>
              <a:rPr lang="en-GB" sz="1050" b="1" dirty="0"/>
              <a:t>It is important to understand the performance of domestic tourism – and particularly domestic holidays, within the broader context of holiday taking by GB residents generally – both at home and overseas. Since the high point for domestic holidays in 2009, the volume of trips taken within GB has fluctuated. </a:t>
            </a:r>
          </a:p>
          <a:p>
            <a:r>
              <a:rPr lang="en-GB" sz="1050" b="1" dirty="0"/>
              <a:t>Since 2008, holiday trips within GB have increased by +11%. The number of overseas trips fell markedly in 2009 as a result of the economic downturn, trips then remained broadly static until a noted recovery in 2015.  </a:t>
            </a:r>
          </a:p>
        </p:txBody>
      </p:sp>
      <p:sp>
        <p:nvSpPr>
          <p:cNvPr id="21" name="Freeform 20">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388974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33</a:t>
            </a:fld>
            <a:endParaRPr lang="en-GB" dirty="0"/>
          </a:p>
        </p:txBody>
      </p:sp>
      <p:sp>
        <p:nvSpPr>
          <p:cNvPr id="22" name="Title 4"/>
          <p:cNvSpPr>
            <a:spLocks noGrp="1"/>
          </p:cNvSpPr>
          <p:nvPr>
            <p:ph type="title"/>
          </p:nvPr>
        </p:nvSpPr>
        <p:spPr/>
        <p:txBody>
          <a:bodyPr/>
          <a:lstStyle/>
          <a:p>
            <a:r>
              <a:rPr lang="en-GB" dirty="0"/>
              <a:t>Trends in holiday trips in Great Britain </a:t>
            </a:r>
            <a:r>
              <a:rPr lang="en-GB" sz="1600" dirty="0">
                <a:solidFill>
                  <a:srgbClr val="717171"/>
                </a:solidFill>
              </a:rPr>
              <a:t>(continued)</a:t>
            </a:r>
            <a:endParaRPr lang="en-GB" dirty="0"/>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17" name="Chart 16"/>
          <p:cNvGraphicFramePr/>
          <p:nvPr>
            <p:extLst>
              <p:ext uri="{D42A27DB-BD31-4B8C-83A1-F6EECF244321}">
                <p14:modId xmlns:p14="http://schemas.microsoft.com/office/powerpoint/2010/main" val="2911959973"/>
              </p:ext>
            </p:extLst>
          </p:nvPr>
        </p:nvGraphicFramePr>
        <p:xfrm>
          <a:off x="-79906" y="1672682"/>
          <a:ext cx="7465256" cy="457193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Table 4"/>
          <p:cNvGraphicFramePr>
            <a:graphicFrameLocks noGrp="1"/>
          </p:cNvGraphicFramePr>
          <p:nvPr>
            <p:extLst>
              <p:ext uri="{D42A27DB-BD31-4B8C-83A1-F6EECF244321}">
                <p14:modId xmlns:p14="http://schemas.microsoft.com/office/powerpoint/2010/main" val="994147508"/>
              </p:ext>
            </p:extLst>
          </p:nvPr>
        </p:nvGraphicFramePr>
        <p:xfrm>
          <a:off x="739021" y="5500605"/>
          <a:ext cx="6621784" cy="422441"/>
        </p:xfrm>
        <a:graphic>
          <a:graphicData uri="http://schemas.openxmlformats.org/drawingml/2006/table">
            <a:tbl>
              <a:tblPr/>
              <a:tblGrid>
                <a:gridCol w="827723">
                  <a:extLst>
                    <a:ext uri="{9D8B030D-6E8A-4147-A177-3AD203B41FA5}">
                      <a16:colId xmlns:a16="http://schemas.microsoft.com/office/drawing/2014/main" xmlns="" val="20000"/>
                    </a:ext>
                  </a:extLst>
                </a:gridCol>
                <a:gridCol w="827723">
                  <a:extLst>
                    <a:ext uri="{9D8B030D-6E8A-4147-A177-3AD203B41FA5}">
                      <a16:colId xmlns:a16="http://schemas.microsoft.com/office/drawing/2014/main" xmlns="" val="20001"/>
                    </a:ext>
                  </a:extLst>
                </a:gridCol>
                <a:gridCol w="827723">
                  <a:extLst>
                    <a:ext uri="{9D8B030D-6E8A-4147-A177-3AD203B41FA5}">
                      <a16:colId xmlns:a16="http://schemas.microsoft.com/office/drawing/2014/main" xmlns="" val="20002"/>
                    </a:ext>
                  </a:extLst>
                </a:gridCol>
                <a:gridCol w="827723">
                  <a:extLst>
                    <a:ext uri="{9D8B030D-6E8A-4147-A177-3AD203B41FA5}">
                      <a16:colId xmlns:a16="http://schemas.microsoft.com/office/drawing/2014/main" xmlns="" val="20003"/>
                    </a:ext>
                  </a:extLst>
                </a:gridCol>
                <a:gridCol w="827723">
                  <a:extLst>
                    <a:ext uri="{9D8B030D-6E8A-4147-A177-3AD203B41FA5}">
                      <a16:colId xmlns:a16="http://schemas.microsoft.com/office/drawing/2014/main" xmlns="" val="20004"/>
                    </a:ext>
                  </a:extLst>
                </a:gridCol>
                <a:gridCol w="827723">
                  <a:extLst>
                    <a:ext uri="{9D8B030D-6E8A-4147-A177-3AD203B41FA5}">
                      <a16:colId xmlns:a16="http://schemas.microsoft.com/office/drawing/2014/main" xmlns="" val="20005"/>
                    </a:ext>
                  </a:extLst>
                </a:gridCol>
                <a:gridCol w="827723">
                  <a:extLst>
                    <a:ext uri="{9D8B030D-6E8A-4147-A177-3AD203B41FA5}">
                      <a16:colId xmlns:a16="http://schemas.microsoft.com/office/drawing/2014/main" xmlns="" val="20006"/>
                    </a:ext>
                  </a:extLst>
                </a:gridCol>
                <a:gridCol w="827723">
                  <a:extLst>
                    <a:ext uri="{9D8B030D-6E8A-4147-A177-3AD203B41FA5}">
                      <a16:colId xmlns:a16="http://schemas.microsoft.com/office/drawing/2014/main" xmlns="" val="20007"/>
                    </a:ext>
                  </a:extLst>
                </a:gridCol>
              </a:tblGrid>
              <a:tr h="422441">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2009</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2010</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2011</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2012</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2013</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2014</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2015</a:t>
                      </a:r>
                    </a:p>
                  </a:txBody>
                  <a:tcPr marL="9525" marR="9525" marT="9525" marB="0" anchor="b">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a:noFill/>
                    </a:lnT>
                    <a:lnB>
                      <a:noFill/>
                    </a:lnB>
                  </a:tcPr>
                </a:tc>
                <a:tc>
                  <a:txBody>
                    <a:bodyPr/>
                    <a:lstStyle/>
                    <a:p>
                      <a:pPr algn="ctr" rtl="0" fontAlgn="ctr"/>
                      <a:r>
                        <a:rPr lang="en-GB" sz="800" b="1" i="0" u="none" strike="noStrike" dirty="0">
                          <a:solidFill>
                            <a:srgbClr val="717171"/>
                          </a:solidFill>
                          <a:effectLst/>
                          <a:latin typeface="Arial" panose="020B0604020202020204" pitchFamily="34" charset="0"/>
                          <a:ea typeface="Verdana" panose="020B0604030504040204" pitchFamily="34" charset="0"/>
                          <a:cs typeface="Arial" panose="020B0604020202020204" pitchFamily="34" charset="0"/>
                        </a:rPr>
                        <a:t>2016</a:t>
                      </a:r>
                    </a:p>
                  </a:txBody>
                  <a:tcPr marL="9525" marR="9525" marT="9525" marB="0" anchor="b">
                    <a:lnL w="3175" cap="flat" cmpd="sng" algn="ctr">
                      <a:solidFill>
                        <a:schemeClr val="bg1">
                          <a:lumMod val="75000"/>
                        </a:schemeClr>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0"/>
                  </a:ext>
                </a:extLst>
              </a:tr>
            </a:tbl>
          </a:graphicData>
        </a:graphic>
      </p:graphicFrame>
      <p:pic>
        <p:nvPicPr>
          <p:cNvPr id="18" name="Picture 17">
            <a:extLst>
              <a:ext uri="{FF2B5EF4-FFF2-40B4-BE49-F238E27FC236}">
                <a16:creationId xmlns:a16="http://schemas.microsoft.com/office/drawing/2014/main" xmlns="" id="{59C00CB8-496A-404B-B0C9-AA3265069C65}"/>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226097" y="1487577"/>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3" name="Straight Connector 2">
            <a:extLst>
              <a:ext uri="{FF2B5EF4-FFF2-40B4-BE49-F238E27FC236}">
                <a16:creationId xmlns:a16="http://schemas.microsoft.com/office/drawing/2014/main" xmlns="" id="{24B96910-3F42-423E-B2F0-7D56DFB73A2C}"/>
              </a:ext>
            </a:extLst>
          </p:cNvPr>
          <p:cNvCxnSpPr>
            <a:cxnSpLocks/>
          </p:cNvCxnSpPr>
          <p:nvPr/>
        </p:nvCxnSpPr>
        <p:spPr>
          <a:xfrm flipV="1">
            <a:off x="6519543" y="2402209"/>
            <a:ext cx="0" cy="3438277"/>
          </a:xfrm>
          <a:prstGeom prst="line">
            <a:avLst/>
          </a:prstGeom>
          <a:ln w="19050">
            <a:solidFill>
              <a:schemeClr val="bg1">
                <a:lumMod val="65000"/>
              </a:schemeClr>
            </a:solidFill>
            <a:tailEnd type="non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xmlns="" id="{E49CECCC-7F07-48CF-B9B7-101697E13BB9}"/>
              </a:ext>
            </a:extLst>
          </p:cNvPr>
          <p:cNvSpPr txBox="1"/>
          <p:nvPr/>
        </p:nvSpPr>
        <p:spPr>
          <a:xfrm>
            <a:off x="7851531" y="5568769"/>
            <a:ext cx="3973757" cy="276999"/>
          </a:xfrm>
          <a:prstGeom prst="rect">
            <a:avLst/>
          </a:prstGeom>
          <a:noFill/>
        </p:spPr>
        <p:txBody>
          <a:bodyPr wrap="square" lIns="0" tIns="0" rIns="0" bIns="0" rtlCol="0">
            <a:spAutoFit/>
          </a:bodyPr>
          <a:lstStyle/>
          <a:p>
            <a:r>
              <a:rPr lang="en-GB" sz="900" i="1" dirty="0"/>
              <a:t>*Please note: When interpreting data between 2015 and 2016, caution is advised due to the break in the trend of domestic data.</a:t>
            </a:r>
          </a:p>
        </p:txBody>
      </p:sp>
      <p:sp>
        <p:nvSpPr>
          <p:cNvPr id="20"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Highlighting the trends in holiday trips for GB, broken down by domestic holiday trip length and outbound holidays from 2009 -2016.</a:t>
            </a:r>
            <a:endParaRPr lang="en-GB" sz="1050" b="1" dirty="0"/>
          </a:p>
          <a:p>
            <a:r>
              <a:rPr lang="en-GB" sz="1050" b="1" dirty="0"/>
              <a:t>Overall, the share of domestic holidays against outbound holidays reduced throughout 2016, declining to 55% by the end of the year. </a:t>
            </a:r>
          </a:p>
          <a:p>
            <a:r>
              <a:rPr lang="en-GB" sz="1050" b="1" dirty="0"/>
              <a:t>This is the lowest level seen since Q1 2009.  </a:t>
            </a:r>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1149420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5"/>
          </p:nvPr>
        </p:nvSpPr>
        <p:spPr/>
        <p:txBody>
          <a:bodyPr/>
          <a:lstStyle/>
          <a:p>
            <a:r>
              <a:rPr lang="en-GB"/>
              <a:t>2016 In </a:t>
            </a:r>
            <a:r>
              <a:rPr lang="en-GB" dirty="0"/>
              <a:t>Detail</a:t>
            </a:r>
          </a:p>
          <a:p>
            <a:endParaRPr lang="en-GB" dirty="0"/>
          </a:p>
        </p:txBody>
      </p:sp>
      <p:pic>
        <p:nvPicPr>
          <p:cNvPr id="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5980" b="23147"/>
          <a:stretch/>
        </p:blipFill>
        <p:spPr bwMode="auto">
          <a:xfrm>
            <a:off x="3868615" y="816912"/>
            <a:ext cx="7956673" cy="50986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06160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35</a:t>
            </a:fld>
            <a:endParaRPr lang="en-GB" dirty="0"/>
          </a:p>
        </p:txBody>
      </p:sp>
      <p:sp>
        <p:nvSpPr>
          <p:cNvPr id="22" name="Title 4"/>
          <p:cNvSpPr>
            <a:spLocks noGrp="1"/>
          </p:cNvSpPr>
          <p:nvPr>
            <p:ph type="title"/>
          </p:nvPr>
        </p:nvSpPr>
        <p:spPr>
          <a:xfrm>
            <a:off x="329224" y="908634"/>
            <a:ext cx="11452423" cy="704346"/>
          </a:xfrm>
        </p:spPr>
        <p:txBody>
          <a:bodyPr/>
          <a:lstStyle/>
          <a:p>
            <a:r>
              <a:rPr lang="en-GB" dirty="0"/>
              <a:t>Tourism Overnight Visits – Summary of 2016 Findings</a:t>
            </a:r>
          </a:p>
        </p:txBody>
      </p:sp>
      <p:sp>
        <p:nvSpPr>
          <p:cNvPr id="14" name="Freeform 13">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5" name="Straight Connector 1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 name="Freeform 15">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Title 4">
            <a:extLst>
              <a:ext uri="{FF2B5EF4-FFF2-40B4-BE49-F238E27FC236}">
                <a16:creationId xmlns:a16="http://schemas.microsoft.com/office/drawing/2014/main" xmlns="" id="{F0855AD3-3560-4225-9EC4-4C9D1ED6DFC0}"/>
              </a:ext>
            </a:extLst>
          </p:cNvPr>
          <p:cNvSpPr txBox="1">
            <a:spLocks/>
          </p:cNvSpPr>
          <p:nvPr/>
        </p:nvSpPr>
        <p:spPr>
          <a:xfrm>
            <a:off x="351328" y="1657638"/>
            <a:ext cx="11452423" cy="242063"/>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200" b="0" i="1" dirty="0"/>
              <a:t>This section offers more detail into the tourism trends, examining variables such as trip purpose, country of residence, region visited and booking methods.</a:t>
            </a:r>
          </a:p>
        </p:txBody>
      </p:sp>
      <p:sp>
        <p:nvSpPr>
          <p:cNvPr id="26" name="Title 4">
            <a:extLst>
              <a:ext uri="{FF2B5EF4-FFF2-40B4-BE49-F238E27FC236}">
                <a16:creationId xmlns:a16="http://schemas.microsoft.com/office/drawing/2014/main" xmlns="" id="{5C58DEDC-AE10-40D7-8A9A-98561630FBA4}"/>
              </a:ext>
            </a:extLst>
          </p:cNvPr>
          <p:cNvSpPr txBox="1">
            <a:spLocks/>
          </p:cNvSpPr>
          <p:nvPr/>
        </p:nvSpPr>
        <p:spPr>
          <a:xfrm>
            <a:off x="351328" y="2042467"/>
            <a:ext cx="5722901" cy="3879362"/>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Trip characteristics by country </a:t>
            </a:r>
          </a:p>
          <a:p>
            <a:pPr marL="285750" indent="-285750">
              <a:buFont typeface="Wingdings" panose="05000000000000000000" pitchFamily="2" charset="2"/>
              <a:buChar char="§"/>
            </a:pPr>
            <a:r>
              <a:rPr lang="en-GB" sz="1200" b="0" dirty="0"/>
              <a:t>Examining the breakdown of all tourism trips by country, England dominates with an 83% share of trips, Scotland (10%) and Wales (8%) account for smaller shares. </a:t>
            </a:r>
          </a:p>
          <a:p>
            <a:pPr marL="285750" indent="-285750">
              <a:buFont typeface="Wingdings" panose="05000000000000000000" pitchFamily="2" charset="2"/>
              <a:buChar char="§"/>
            </a:pPr>
            <a:r>
              <a:rPr lang="en-GB" sz="1200" b="0" dirty="0"/>
              <a:t>The average nights per trip in GB is 3.0 and examining this measure by country, trips to England are shortest in duration at 2.9 nights. Trips to Scotland on average last 3.5 nights and trips to Wales are of the longest duration at 3.7 nights. </a:t>
            </a:r>
          </a:p>
          <a:p>
            <a:pPr marL="285750" indent="-285750">
              <a:buFont typeface="Wingdings" panose="05000000000000000000" pitchFamily="2" charset="2"/>
              <a:buChar char="§"/>
            </a:pPr>
            <a:r>
              <a:rPr lang="en-GB" sz="1200" b="0" dirty="0"/>
              <a:t>Looking at spend per trip, on average, trips to Scotland generate the greatest spend at £251.61; compared to England (£186.14) and Wales (£181.48).</a:t>
            </a:r>
          </a:p>
          <a:p>
            <a:endParaRPr lang="en-GB" sz="1200" b="0" dirty="0"/>
          </a:p>
          <a:p>
            <a:endParaRPr lang="en-GB" sz="1400" b="0" dirty="0"/>
          </a:p>
          <a:p>
            <a:endParaRPr lang="en-GB" sz="1400" b="0" dirty="0"/>
          </a:p>
          <a:p>
            <a:endParaRPr lang="en-GB" sz="1400" b="0" dirty="0"/>
          </a:p>
          <a:p>
            <a:endParaRPr lang="en-GB" sz="1400" b="0" dirty="0"/>
          </a:p>
        </p:txBody>
      </p:sp>
      <p:sp>
        <p:nvSpPr>
          <p:cNvPr id="27" name="Title 4">
            <a:extLst>
              <a:ext uri="{FF2B5EF4-FFF2-40B4-BE49-F238E27FC236}">
                <a16:creationId xmlns:a16="http://schemas.microsoft.com/office/drawing/2014/main" xmlns="" id="{E51EA07F-BCA9-4CDE-99F4-60E6BDF7B8A8}"/>
              </a:ext>
            </a:extLst>
          </p:cNvPr>
          <p:cNvSpPr txBox="1">
            <a:spLocks/>
          </p:cNvSpPr>
          <p:nvPr/>
        </p:nvSpPr>
        <p:spPr>
          <a:xfrm>
            <a:off x="6190898" y="2037541"/>
            <a:ext cx="5722901" cy="3849458"/>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Origin and destination of trips </a:t>
            </a:r>
          </a:p>
          <a:p>
            <a:pPr marL="171450" indent="-171450">
              <a:buFont typeface="Wingdings" panose="05000000000000000000" pitchFamily="2" charset="2"/>
              <a:buChar char="§"/>
            </a:pPr>
            <a:r>
              <a:rPr lang="en-GB" sz="1200" b="0" dirty="0"/>
              <a:t>Almost nine out of every ten trips (88%) taken by English residents were within England, with trips to Scotland and Wales making up 8% and 7% of English residents’ trips respectively. </a:t>
            </a:r>
          </a:p>
          <a:p>
            <a:pPr marL="171450" indent="-171450">
              <a:buFont typeface="Wingdings" panose="05000000000000000000" pitchFamily="2" charset="2"/>
              <a:buChar char="§"/>
            </a:pPr>
            <a:r>
              <a:rPr lang="en-GB" sz="1200" b="0" dirty="0"/>
              <a:t>61% of trips being taken by Scottish residents were in Scotland, with around two fifths (38%) of trips to England and 2% of trips to Wales.</a:t>
            </a:r>
          </a:p>
          <a:p>
            <a:pPr marL="171450" indent="-171450">
              <a:buFont typeface="Wingdings" panose="05000000000000000000" pitchFamily="2" charset="2"/>
              <a:buChar char="§"/>
            </a:pPr>
            <a:r>
              <a:rPr lang="en-GB" sz="1200" b="0" dirty="0"/>
              <a:t>Residents of Wales were more likely to take trips outside of their own country. 65% of trips taken were to England compared to only 31% within Wales.</a:t>
            </a:r>
            <a:endParaRPr lang="en-GB" sz="1400" dirty="0"/>
          </a:p>
          <a:p>
            <a:r>
              <a:rPr lang="en-GB" sz="1400" dirty="0"/>
              <a:t>Booking method</a:t>
            </a:r>
          </a:p>
          <a:p>
            <a:pPr marL="285750" indent="-285750">
              <a:buFont typeface="Wingdings" panose="05000000000000000000" pitchFamily="2" charset="2"/>
              <a:buChar char="§"/>
            </a:pPr>
            <a:r>
              <a:rPr lang="en-GB" sz="1200" b="0" dirty="0"/>
              <a:t>Nearly three in five (57%) trips undertaken in GB during 2016 were booked in advance of taking the trip. This proportion varied by the purpose of the trip: holidays and business trips were more likely to have been booked in advance (78% and 69% respectively), while VFR trips were less likely to have been booked in advance (23%). </a:t>
            </a:r>
          </a:p>
        </p:txBody>
      </p:sp>
    </p:spTree>
    <p:extLst>
      <p:ext uri="{BB962C8B-B14F-4D97-AF65-F5344CB8AC3E}">
        <p14:creationId xmlns:p14="http://schemas.microsoft.com/office/powerpoint/2010/main" val="2074336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36</a:t>
            </a:fld>
            <a:endParaRPr lang="en-GB" dirty="0"/>
          </a:p>
        </p:txBody>
      </p:sp>
      <p:sp>
        <p:nvSpPr>
          <p:cNvPr id="22" name="Title 4"/>
          <p:cNvSpPr>
            <a:spLocks noGrp="1"/>
          </p:cNvSpPr>
          <p:nvPr>
            <p:ph type="title"/>
          </p:nvPr>
        </p:nvSpPr>
        <p:spPr/>
        <p:txBody>
          <a:bodyPr/>
          <a:lstStyle/>
          <a:p>
            <a:r>
              <a:rPr lang="en-GB" dirty="0"/>
              <a:t>Tourism trips - volume</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9" name="Table 8"/>
          <p:cNvGraphicFramePr>
            <a:graphicFrameLocks noGrp="1"/>
          </p:cNvGraphicFramePr>
          <p:nvPr>
            <p:extLst>
              <p:ext uri="{D42A27DB-BD31-4B8C-83A1-F6EECF244321}">
                <p14:modId xmlns:p14="http://schemas.microsoft.com/office/powerpoint/2010/main" val="2730324741"/>
              </p:ext>
            </p:extLst>
          </p:nvPr>
        </p:nvGraphicFramePr>
        <p:xfrm>
          <a:off x="355600" y="4542517"/>
          <a:ext cx="7109656" cy="1311544"/>
        </p:xfrm>
        <a:graphic>
          <a:graphicData uri="http://schemas.openxmlformats.org/drawingml/2006/table">
            <a:tbl>
              <a:tblPr/>
              <a:tblGrid>
                <a:gridCol w="1502129">
                  <a:extLst>
                    <a:ext uri="{9D8B030D-6E8A-4147-A177-3AD203B41FA5}">
                      <a16:colId xmlns:a16="http://schemas.microsoft.com/office/drawing/2014/main" xmlns="" val="20000"/>
                    </a:ext>
                  </a:extLst>
                </a:gridCol>
                <a:gridCol w="1327093">
                  <a:extLst>
                    <a:ext uri="{9D8B030D-6E8A-4147-A177-3AD203B41FA5}">
                      <a16:colId xmlns:a16="http://schemas.microsoft.com/office/drawing/2014/main" xmlns="" val="20001"/>
                    </a:ext>
                  </a:extLst>
                </a:gridCol>
                <a:gridCol w="1285722">
                  <a:extLst>
                    <a:ext uri="{9D8B030D-6E8A-4147-A177-3AD203B41FA5}">
                      <a16:colId xmlns:a16="http://schemas.microsoft.com/office/drawing/2014/main" xmlns="" val="20002"/>
                    </a:ext>
                  </a:extLst>
                </a:gridCol>
                <a:gridCol w="1400290">
                  <a:extLst>
                    <a:ext uri="{9D8B030D-6E8A-4147-A177-3AD203B41FA5}">
                      <a16:colId xmlns:a16="http://schemas.microsoft.com/office/drawing/2014/main" xmlns="" val="20003"/>
                    </a:ext>
                  </a:extLst>
                </a:gridCol>
                <a:gridCol w="1594422">
                  <a:extLst>
                    <a:ext uri="{9D8B030D-6E8A-4147-A177-3AD203B41FA5}">
                      <a16:colId xmlns:a16="http://schemas.microsoft.com/office/drawing/2014/main" xmlns="" val="20004"/>
                    </a:ext>
                  </a:extLst>
                </a:gridCol>
              </a:tblGrid>
              <a:tr h="243239">
                <a:tc gridSpan="5">
                  <a:txBody>
                    <a:bodyPr/>
                    <a:lstStyle/>
                    <a:p>
                      <a:pPr algn="l" fontAlgn="ctr"/>
                      <a:r>
                        <a:rPr lang="en-GB" sz="1000" b="1" i="0" u="none" strike="noStrike" dirty="0">
                          <a:solidFill>
                            <a:srgbClr val="FFFFFF"/>
                          </a:solidFill>
                          <a:effectLst/>
                          <a:latin typeface="Arial" panose="020B0604020202020204" pitchFamily="34" charset="0"/>
                        </a:rPr>
                        <a:t>Table 1.2.2 – Tourism trips compared with population</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0339">
                <a:tc>
                  <a:txBody>
                    <a:bodyPr/>
                    <a:lstStyle/>
                    <a:p>
                      <a:pPr algn="ctr" fontAlgn="ctr"/>
                      <a:r>
                        <a:rPr lang="en-GB" sz="1000" b="0" i="0" u="none" strike="noStrike" dirty="0">
                          <a:solidFill>
                            <a:schemeClr val="bg1">
                              <a:lumMod val="50000"/>
                            </a:schemeClr>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2">
                  <a:txBody>
                    <a:bodyPr/>
                    <a:lstStyle/>
                    <a:p>
                      <a:pPr algn="ctr" fontAlgn="ctr"/>
                      <a:r>
                        <a:rPr lang="en-GB" sz="1000" b="0" i="0" u="none" strike="noStrike" dirty="0">
                          <a:solidFill>
                            <a:schemeClr val="bg1">
                              <a:lumMod val="50000"/>
                            </a:schemeClr>
                          </a:solidFill>
                          <a:effectLst/>
                          <a:latin typeface="Arial" panose="020B0604020202020204" pitchFamily="34" charset="0"/>
                        </a:rPr>
                        <a:t>Population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1000" b="0" i="0" u="none" strike="noStrike" dirty="0">
                          <a:solidFill>
                            <a:schemeClr val="bg1">
                              <a:lumMod val="50000"/>
                            </a:schemeClr>
                          </a:solidFill>
                          <a:effectLst/>
                          <a:latin typeface="Arial" panose="020B0604020202020204" pitchFamily="34" charset="0"/>
                        </a:rPr>
                        <a:t>Trips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hMerge="1">
                  <a:txBody>
                    <a:bodyPr/>
                    <a:lstStyle/>
                    <a:p>
                      <a:endParaRPr lang="en-GB"/>
                    </a:p>
                  </a:txBody>
                  <a:tcPr/>
                </a:tc>
                <a:extLst>
                  <a:ext uri="{0D108BD9-81ED-4DB2-BD59-A6C34878D82A}">
                    <a16:rowId xmlns:a16="http://schemas.microsoft.com/office/drawing/2014/main" xmlns="" val="10001"/>
                  </a:ext>
                </a:extLst>
              </a:tr>
              <a:tr h="166610">
                <a:tc>
                  <a:txBody>
                    <a:bodyPr/>
                    <a:lstStyle/>
                    <a:p>
                      <a:pPr algn="l" fontAlgn="ctr"/>
                      <a:r>
                        <a:rPr lang="en-GB" sz="1000" b="1" i="0" u="none" strike="noStrike" dirty="0">
                          <a:solidFill>
                            <a:schemeClr val="bg1">
                              <a:lumMod val="50000"/>
                            </a:schemeClr>
                          </a:solidFill>
                          <a:effectLst/>
                          <a:latin typeface="Arial" panose="020B0604020202020204" pitchFamily="34" charset="0"/>
                        </a:rPr>
                        <a:t>Destination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80339">
                <a:tc>
                  <a:txBody>
                    <a:bodyPr/>
                    <a:lstStyle/>
                    <a:p>
                      <a:pPr algn="l" fontAlgn="ctr"/>
                      <a:r>
                        <a:rPr lang="en-GB" sz="1000" b="1" i="0" u="none" strike="noStrike" dirty="0">
                          <a:solidFill>
                            <a:schemeClr val="bg1">
                              <a:lumMod val="50000"/>
                            </a:schemeClr>
                          </a:solidFill>
                          <a:effectLst/>
                          <a:latin typeface="Arial" panose="020B0604020202020204" pitchFamily="34" charset="0"/>
                        </a:rPr>
                        <a:t>GB 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63.786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119.455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bg1">
                              <a:lumMod val="50000"/>
                            </a:schemeClr>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0339">
                <a:tc>
                  <a:txBody>
                    <a:bodyPr/>
                    <a:lstStyle/>
                    <a:p>
                      <a:pPr algn="l" fontAlgn="ctr"/>
                      <a:r>
                        <a:rPr lang="en-GB" sz="1000" b="0" i="0" u="none" strike="noStrike" dirty="0">
                          <a:solidFill>
                            <a:schemeClr val="bg1">
                              <a:lumMod val="50000"/>
                            </a:schemeClr>
                          </a:solidFill>
                          <a:effectLst/>
                          <a:latin typeface="Arial" panose="020B0604020202020204" pitchFamily="34" charset="0"/>
                        </a:rPr>
                        <a:t>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55.268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87%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99.342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83%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0339">
                <a:tc>
                  <a:txBody>
                    <a:bodyPr/>
                    <a:lstStyle/>
                    <a:p>
                      <a:pPr algn="l" fontAlgn="ctr"/>
                      <a:r>
                        <a:rPr lang="en-GB" sz="1000" b="0" i="0" u="none" strike="noStrike" dirty="0">
                          <a:solidFill>
                            <a:schemeClr val="bg1">
                              <a:lumMod val="50000"/>
                            </a:schemeClr>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5.405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11.514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0339">
                <a:tc>
                  <a:txBody>
                    <a:bodyPr/>
                    <a:lstStyle/>
                    <a:p>
                      <a:pPr algn="l" fontAlgn="ctr"/>
                      <a:r>
                        <a:rPr lang="en-GB" sz="1000" b="0" i="0" u="none" strike="noStrike" dirty="0">
                          <a:solidFill>
                            <a:schemeClr val="bg1">
                              <a:lumMod val="50000"/>
                            </a:schemeClr>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3.113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9.307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bg1">
                              <a:lumMod val="50000"/>
                            </a:schemeClr>
                          </a:solidFill>
                          <a:effectLst/>
                          <a:latin typeface="Arial" panose="020B0604020202020204" pitchFamily="34" charset="0"/>
                        </a:rPr>
                        <a:t>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bl>
          </a:graphicData>
        </a:graphic>
      </p:graphicFrame>
      <p:graphicFrame>
        <p:nvGraphicFramePr>
          <p:cNvPr id="10" name="Chart 9">
            <a:extLst>
              <a:ext uri="{FF2B5EF4-FFF2-40B4-BE49-F238E27FC236}">
                <a16:creationId xmlns:a16="http://schemas.microsoft.com/office/drawing/2014/main" xmlns="" id="{0BC0F3E5-B13A-49CE-A4A0-80AF46EFCE33}"/>
              </a:ext>
            </a:extLst>
          </p:cNvPr>
          <p:cNvGraphicFramePr/>
          <p:nvPr>
            <p:extLst>
              <p:ext uri="{D42A27DB-BD31-4B8C-83A1-F6EECF244321}">
                <p14:modId xmlns:p14="http://schemas.microsoft.com/office/powerpoint/2010/main" val="4146898431"/>
              </p:ext>
            </p:extLst>
          </p:nvPr>
        </p:nvGraphicFramePr>
        <p:xfrm>
          <a:off x="266143" y="1840915"/>
          <a:ext cx="5591731" cy="265410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3" name="Chart 22">
            <a:extLst>
              <a:ext uri="{FF2B5EF4-FFF2-40B4-BE49-F238E27FC236}">
                <a16:creationId xmlns:a16="http://schemas.microsoft.com/office/drawing/2014/main" xmlns="" id="{CF13536A-72BD-464B-85F6-49A21F98616B}"/>
              </a:ext>
            </a:extLst>
          </p:cNvPr>
          <p:cNvGraphicFramePr/>
          <p:nvPr>
            <p:extLst>
              <p:ext uri="{D42A27DB-BD31-4B8C-83A1-F6EECF244321}">
                <p14:modId xmlns:p14="http://schemas.microsoft.com/office/powerpoint/2010/main" val="1906775300"/>
              </p:ext>
            </p:extLst>
          </p:nvPr>
        </p:nvGraphicFramePr>
        <p:xfrm>
          <a:off x="3642181" y="1840916"/>
          <a:ext cx="3260424" cy="2478574"/>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a:extLst>
              <a:ext uri="{FF2B5EF4-FFF2-40B4-BE49-F238E27FC236}">
                <a16:creationId xmlns:a16="http://schemas.microsoft.com/office/drawing/2014/main" xmlns="" id="{C7411241-3AE2-4D36-9393-F73CEA0A3813}"/>
              </a:ext>
            </a:extLst>
          </p:cNvPr>
          <p:cNvSpPr txBox="1"/>
          <p:nvPr/>
        </p:nvSpPr>
        <p:spPr>
          <a:xfrm>
            <a:off x="1973338" y="2816736"/>
            <a:ext cx="581025" cy="400110"/>
          </a:xfrm>
          <a:prstGeom prst="rect">
            <a:avLst/>
          </a:prstGeom>
          <a:noFill/>
        </p:spPr>
        <p:txBody>
          <a:bodyPr wrap="square" lIns="0" tIns="0" rIns="0" bIns="0" rtlCol="0">
            <a:spAutoFit/>
          </a:bodyPr>
          <a:lstStyle/>
          <a:p>
            <a:pPr algn="ctr"/>
            <a:r>
              <a:rPr lang="en-GB" sz="1400" b="1" dirty="0"/>
              <a:t>GB</a:t>
            </a:r>
            <a:endParaRPr lang="en-GB" sz="1200" b="1" dirty="0"/>
          </a:p>
          <a:p>
            <a:pPr algn="ctr"/>
            <a:r>
              <a:rPr lang="en-GB" sz="1200" b="1" dirty="0"/>
              <a:t>119.455</a:t>
            </a:r>
          </a:p>
        </p:txBody>
      </p:sp>
      <p:sp>
        <p:nvSpPr>
          <p:cNvPr id="19" name="TextBox 18">
            <a:extLst>
              <a:ext uri="{FF2B5EF4-FFF2-40B4-BE49-F238E27FC236}">
                <a16:creationId xmlns:a16="http://schemas.microsoft.com/office/drawing/2014/main" xmlns="" id="{DCE45778-A55B-4E30-B820-C02BADF1506E}"/>
              </a:ext>
            </a:extLst>
          </p:cNvPr>
          <p:cNvSpPr txBox="1"/>
          <p:nvPr/>
        </p:nvSpPr>
        <p:spPr>
          <a:xfrm>
            <a:off x="5356561" y="2825410"/>
            <a:ext cx="581025" cy="400110"/>
          </a:xfrm>
          <a:prstGeom prst="rect">
            <a:avLst/>
          </a:prstGeom>
          <a:noFill/>
        </p:spPr>
        <p:txBody>
          <a:bodyPr wrap="square" lIns="0" tIns="0" rIns="0" bIns="0" rtlCol="0">
            <a:spAutoFit/>
          </a:bodyPr>
          <a:lstStyle/>
          <a:p>
            <a:pPr algn="ctr"/>
            <a:r>
              <a:rPr lang="en-GB" sz="1400" b="1" dirty="0"/>
              <a:t>GB</a:t>
            </a:r>
            <a:endParaRPr lang="en-GB" sz="1200" b="1" dirty="0"/>
          </a:p>
          <a:p>
            <a:pPr algn="ctr"/>
            <a:r>
              <a:rPr lang="en-GB" sz="1200" b="1" dirty="0"/>
              <a:t>100%</a:t>
            </a:r>
          </a:p>
        </p:txBody>
      </p:sp>
      <p:sp>
        <p:nvSpPr>
          <p:cNvPr id="20" name="Action Button: Information 19">
            <a:hlinkClick r:id="rId4" action="ppaction://hlinksldjump" highlightClick="1"/>
          </p:cNvPr>
          <p:cNvSpPr/>
          <p:nvPr/>
        </p:nvSpPr>
        <p:spPr bwMode="ltGray">
          <a:xfrm>
            <a:off x="2808494" y="194946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Action Button: Information 20">
            <a:hlinkClick r:id="rId4" action="ppaction://hlinksldjump" highlightClick="1"/>
          </p:cNvPr>
          <p:cNvSpPr/>
          <p:nvPr/>
        </p:nvSpPr>
        <p:spPr bwMode="ltGray">
          <a:xfrm>
            <a:off x="6404739" y="194946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Action Button: Information 23">
            <a:hlinkClick r:id="rId4" action="ppaction://hlinksldjump" highlightClick="1"/>
          </p:cNvPr>
          <p:cNvSpPr/>
          <p:nvPr/>
        </p:nvSpPr>
        <p:spPr bwMode="ltGray">
          <a:xfrm>
            <a:off x="3707063" y="457193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a comparison of tourism trips of all purposes against population by country.</a:t>
            </a:r>
            <a:endParaRPr lang="en-GB" sz="1050" b="1" dirty="0"/>
          </a:p>
          <a:p>
            <a:r>
              <a:rPr lang="en-GB" sz="1050" b="1" dirty="0"/>
              <a:t>The majority (83%) of British trips taken during 2016 were to destinations in England (99.34 million). Scotland received 11.5 million trips during 2016, a 10% share of British trips, while there were 9.3 million trips in Wales, a share of 8%.</a:t>
            </a:r>
          </a:p>
          <a:p>
            <a:r>
              <a:rPr lang="en-GB" sz="1050" b="1" dirty="0"/>
              <a:t>Looking at the proportion of trips taken compared to each nation’s population as part of Britain, England has a smaller share of trips taken than its share of the overall population, while Scotland and Wales both receive have a higher proportion of GB trips when compared to their population share.</a:t>
            </a:r>
          </a:p>
          <a:p>
            <a:endParaRPr lang="en-GB" sz="1050" b="1" dirty="0">
              <a:solidFill>
                <a:schemeClr val="accent1"/>
              </a:solidFill>
            </a:endParaRPr>
          </a:p>
        </p:txBody>
      </p:sp>
      <p:sp>
        <p:nvSpPr>
          <p:cNvPr id="26" name="Freeform 25">
            <a:hlinkClick r:id="rId5"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7" name="Straight Connector 2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8" name="Freeform 27">
            <a:hlinkClick r:id="rId6"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42">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4"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3"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6046950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37</a:t>
            </a:fld>
            <a:endParaRPr lang="en-GB" dirty="0"/>
          </a:p>
        </p:txBody>
      </p:sp>
      <p:sp>
        <p:nvSpPr>
          <p:cNvPr id="22" name="Title 4"/>
          <p:cNvSpPr>
            <a:spLocks noGrp="1"/>
          </p:cNvSpPr>
          <p:nvPr>
            <p:ph type="title"/>
          </p:nvPr>
        </p:nvSpPr>
        <p:spPr/>
        <p:txBody>
          <a:bodyPr/>
          <a:lstStyle/>
          <a:p>
            <a:r>
              <a:rPr lang="en-GB" dirty="0"/>
              <a:t>Tourism trips – bednights and spend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7" name="Table 6"/>
          <p:cNvGraphicFramePr>
            <a:graphicFrameLocks noGrp="1"/>
          </p:cNvGraphicFramePr>
          <p:nvPr>
            <p:extLst>
              <p:ext uri="{D42A27DB-BD31-4B8C-83A1-F6EECF244321}">
                <p14:modId xmlns:p14="http://schemas.microsoft.com/office/powerpoint/2010/main" val="3362705790"/>
              </p:ext>
            </p:extLst>
          </p:nvPr>
        </p:nvGraphicFramePr>
        <p:xfrm>
          <a:off x="355600" y="4358250"/>
          <a:ext cx="7109657" cy="1451677"/>
        </p:xfrm>
        <a:graphic>
          <a:graphicData uri="http://schemas.openxmlformats.org/drawingml/2006/table">
            <a:tbl>
              <a:tblPr/>
              <a:tblGrid>
                <a:gridCol w="1318779">
                  <a:extLst>
                    <a:ext uri="{9D8B030D-6E8A-4147-A177-3AD203B41FA5}">
                      <a16:colId xmlns:a16="http://schemas.microsoft.com/office/drawing/2014/main" xmlns="" val="20000"/>
                    </a:ext>
                  </a:extLst>
                </a:gridCol>
                <a:gridCol w="1400387">
                  <a:extLst>
                    <a:ext uri="{9D8B030D-6E8A-4147-A177-3AD203B41FA5}">
                      <a16:colId xmlns:a16="http://schemas.microsoft.com/office/drawing/2014/main" xmlns="" val="20001"/>
                    </a:ext>
                  </a:extLst>
                </a:gridCol>
                <a:gridCol w="1400387">
                  <a:extLst>
                    <a:ext uri="{9D8B030D-6E8A-4147-A177-3AD203B41FA5}">
                      <a16:colId xmlns:a16="http://schemas.microsoft.com/office/drawing/2014/main" xmlns="" val="20002"/>
                    </a:ext>
                  </a:extLst>
                </a:gridCol>
                <a:gridCol w="1410180">
                  <a:extLst>
                    <a:ext uri="{9D8B030D-6E8A-4147-A177-3AD203B41FA5}">
                      <a16:colId xmlns:a16="http://schemas.microsoft.com/office/drawing/2014/main" xmlns="" val="20003"/>
                    </a:ext>
                  </a:extLst>
                </a:gridCol>
                <a:gridCol w="1579924">
                  <a:extLst>
                    <a:ext uri="{9D8B030D-6E8A-4147-A177-3AD203B41FA5}">
                      <a16:colId xmlns:a16="http://schemas.microsoft.com/office/drawing/2014/main" xmlns="" val="20004"/>
                    </a:ext>
                  </a:extLst>
                </a:gridCol>
              </a:tblGrid>
              <a:tr h="277562">
                <a:tc gridSpan="5">
                  <a:txBody>
                    <a:bodyPr/>
                    <a:lstStyle/>
                    <a:p>
                      <a:pPr algn="l" fontAlgn="ctr"/>
                      <a:r>
                        <a:rPr lang="en-GB" sz="900" b="1" i="0" u="none" strike="noStrike" dirty="0">
                          <a:solidFill>
                            <a:srgbClr val="FFFFFF"/>
                          </a:solidFill>
                          <a:effectLst/>
                          <a:latin typeface="Arial" panose="020B0604020202020204" pitchFamily="34" charset="0"/>
                        </a:rPr>
                        <a:t>Table 1.2.4 – Tourism spending in GB by country visited</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228600">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Spending</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Share of spending</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spend per trip</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spend per night</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90500">
                <a:tc>
                  <a:txBody>
                    <a:bodyPr/>
                    <a:lstStyle/>
                    <a:p>
                      <a:pPr algn="l" fontAlgn="ctr"/>
                      <a:r>
                        <a:rPr lang="en-GB" sz="900" b="1" i="0" u="none" strike="noStrike" dirty="0">
                          <a:solidFill>
                            <a:schemeClr val="tx1"/>
                          </a:solidFill>
                          <a:effectLst/>
                          <a:latin typeface="Arial" panose="020B0604020202020204" pitchFamily="34" charset="0"/>
                        </a:rPr>
                        <a:t>GB 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£23,079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£193.20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£64.19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90500">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£18,492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£186.14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£64.27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9050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£251.61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£74.52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£181.48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£51.22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bl>
          </a:graphicData>
        </a:graphic>
      </p:graphicFrame>
      <p:graphicFrame>
        <p:nvGraphicFramePr>
          <p:cNvPr id="6" name="Chart 5">
            <a:extLst>
              <a:ext uri="{FF2B5EF4-FFF2-40B4-BE49-F238E27FC236}">
                <a16:creationId xmlns:a16="http://schemas.microsoft.com/office/drawing/2014/main" xmlns="" id="{F47DB705-F69F-4EFC-A771-D98A1D5B23A2}"/>
              </a:ext>
            </a:extLst>
          </p:cNvPr>
          <p:cNvGraphicFramePr/>
          <p:nvPr>
            <p:extLst>
              <p:ext uri="{D42A27DB-BD31-4B8C-83A1-F6EECF244321}">
                <p14:modId xmlns:p14="http://schemas.microsoft.com/office/powerpoint/2010/main" val="1646979085"/>
              </p:ext>
            </p:extLst>
          </p:nvPr>
        </p:nvGraphicFramePr>
        <p:xfrm>
          <a:off x="-42366" y="1863473"/>
          <a:ext cx="2576470" cy="243073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0" name="Chart 19">
            <a:extLst>
              <a:ext uri="{FF2B5EF4-FFF2-40B4-BE49-F238E27FC236}">
                <a16:creationId xmlns:a16="http://schemas.microsoft.com/office/drawing/2014/main" xmlns="" id="{065D58DE-F11B-427E-AB7E-5C68ABD6BAB7}"/>
              </a:ext>
            </a:extLst>
          </p:cNvPr>
          <p:cNvGraphicFramePr/>
          <p:nvPr>
            <p:extLst>
              <p:ext uri="{D42A27DB-BD31-4B8C-83A1-F6EECF244321}">
                <p14:modId xmlns:p14="http://schemas.microsoft.com/office/powerpoint/2010/main" val="2496099743"/>
              </p:ext>
            </p:extLst>
          </p:nvPr>
        </p:nvGraphicFramePr>
        <p:xfrm>
          <a:off x="671804" y="1684308"/>
          <a:ext cx="4244735" cy="260989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Table 18">
            <a:extLst>
              <a:ext uri="{FF2B5EF4-FFF2-40B4-BE49-F238E27FC236}">
                <a16:creationId xmlns:a16="http://schemas.microsoft.com/office/drawing/2014/main" xmlns="" id="{809722F9-75CD-4A6A-9158-B3FE0AE96493}"/>
              </a:ext>
            </a:extLst>
          </p:cNvPr>
          <p:cNvGraphicFramePr>
            <a:graphicFrameLocks noGrp="1"/>
          </p:cNvGraphicFramePr>
          <p:nvPr>
            <p:extLst>
              <p:ext uri="{D42A27DB-BD31-4B8C-83A1-F6EECF244321}">
                <p14:modId xmlns:p14="http://schemas.microsoft.com/office/powerpoint/2010/main" val="527433843"/>
              </p:ext>
            </p:extLst>
          </p:nvPr>
        </p:nvGraphicFramePr>
        <p:xfrm>
          <a:off x="4916539" y="2388654"/>
          <a:ext cx="2548718" cy="1534084"/>
        </p:xfrm>
        <a:graphic>
          <a:graphicData uri="http://schemas.openxmlformats.org/drawingml/2006/table">
            <a:tbl>
              <a:tblPr/>
              <a:tblGrid>
                <a:gridCol w="947480">
                  <a:extLst>
                    <a:ext uri="{9D8B030D-6E8A-4147-A177-3AD203B41FA5}">
                      <a16:colId xmlns:a16="http://schemas.microsoft.com/office/drawing/2014/main" xmlns="" val="20000"/>
                    </a:ext>
                  </a:extLst>
                </a:gridCol>
                <a:gridCol w="1601238">
                  <a:extLst>
                    <a:ext uri="{9D8B030D-6E8A-4147-A177-3AD203B41FA5}">
                      <a16:colId xmlns:a16="http://schemas.microsoft.com/office/drawing/2014/main" xmlns="" val="20001"/>
                    </a:ext>
                  </a:extLst>
                </a:gridCol>
              </a:tblGrid>
              <a:tr h="228436">
                <a:tc gridSpan="2">
                  <a:txBody>
                    <a:bodyPr/>
                    <a:lstStyle/>
                    <a:p>
                      <a:pPr algn="l" fontAlgn="ctr"/>
                      <a:r>
                        <a:rPr lang="en-GB" sz="900" b="1" i="0" u="none" strike="noStrike" dirty="0">
                          <a:solidFill>
                            <a:srgbClr val="FFFFFF"/>
                          </a:solidFill>
                          <a:effectLst/>
                          <a:latin typeface="Arial" panose="020B0604020202020204" pitchFamily="34" charset="0"/>
                        </a:rPr>
                        <a:t>Table 1.2.3 – </a:t>
                      </a:r>
                    </a:p>
                    <a:p>
                      <a:pPr algn="l" fontAlgn="ctr"/>
                      <a:r>
                        <a:rPr lang="en-GB" sz="900" b="1" i="0" u="none" strike="noStrike" dirty="0">
                          <a:solidFill>
                            <a:srgbClr val="FFFFFF"/>
                          </a:solidFill>
                          <a:effectLst/>
                          <a:latin typeface="Arial" panose="020B0604020202020204" pitchFamily="34" charset="0"/>
                        </a:rPr>
                        <a:t>Tourism nights in GB by country</a:t>
                      </a: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extLst>
                  <a:ext uri="{0D108BD9-81ED-4DB2-BD59-A6C34878D82A}">
                    <a16:rowId xmlns:a16="http://schemas.microsoft.com/office/drawing/2014/main" xmlns="" val="10000"/>
                  </a:ext>
                </a:extLst>
              </a:tr>
              <a:tr h="254425">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nights per trip</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205182">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197658">
                <a:tc>
                  <a:txBody>
                    <a:bodyPr/>
                    <a:lstStyle/>
                    <a:p>
                      <a:pPr algn="l" fontAlgn="ctr"/>
                      <a:r>
                        <a:rPr lang="en-GB" sz="900" b="1" i="0" u="none" strike="noStrike" dirty="0">
                          <a:solidFill>
                            <a:schemeClr val="tx1"/>
                          </a:solidFill>
                          <a:effectLst/>
                          <a:latin typeface="Arial" panose="020B0604020202020204" pitchFamily="34" charset="0"/>
                        </a:rPr>
                        <a:t>GB 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97658">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197658">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97658">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bl>
          </a:graphicData>
        </a:graphic>
      </p:graphicFrame>
      <p:sp>
        <p:nvSpPr>
          <p:cNvPr id="23" name="TextBox 22">
            <a:extLst>
              <a:ext uri="{FF2B5EF4-FFF2-40B4-BE49-F238E27FC236}">
                <a16:creationId xmlns:a16="http://schemas.microsoft.com/office/drawing/2014/main" xmlns="" id="{0A67AFD0-716C-4900-96D7-8A25592838AC}"/>
              </a:ext>
            </a:extLst>
          </p:cNvPr>
          <p:cNvSpPr txBox="1"/>
          <p:nvPr/>
        </p:nvSpPr>
        <p:spPr>
          <a:xfrm>
            <a:off x="3434809" y="2770826"/>
            <a:ext cx="581025" cy="400110"/>
          </a:xfrm>
          <a:prstGeom prst="rect">
            <a:avLst/>
          </a:prstGeom>
          <a:noFill/>
        </p:spPr>
        <p:txBody>
          <a:bodyPr wrap="square" lIns="0" tIns="0" rIns="0" bIns="0" rtlCol="0">
            <a:spAutoFit/>
          </a:bodyPr>
          <a:lstStyle/>
          <a:p>
            <a:pPr algn="ctr"/>
            <a:r>
              <a:rPr lang="en-GB" sz="1400" b="1" dirty="0"/>
              <a:t>GB</a:t>
            </a:r>
            <a:endParaRPr lang="en-GB" sz="1200" b="1" dirty="0"/>
          </a:p>
          <a:p>
            <a:pPr algn="ctr"/>
            <a:r>
              <a:rPr lang="en-GB" sz="1200" b="1" dirty="0"/>
              <a:t>100%</a:t>
            </a:r>
          </a:p>
        </p:txBody>
      </p:sp>
      <p:sp>
        <p:nvSpPr>
          <p:cNvPr id="24" name="TextBox 23">
            <a:extLst>
              <a:ext uri="{FF2B5EF4-FFF2-40B4-BE49-F238E27FC236}">
                <a16:creationId xmlns:a16="http://schemas.microsoft.com/office/drawing/2014/main" xmlns="" id="{0B0624EE-EB4C-4FE7-B006-8B01DBBA76B6}"/>
              </a:ext>
            </a:extLst>
          </p:cNvPr>
          <p:cNvSpPr txBox="1"/>
          <p:nvPr/>
        </p:nvSpPr>
        <p:spPr>
          <a:xfrm>
            <a:off x="955356" y="2789202"/>
            <a:ext cx="581025" cy="400110"/>
          </a:xfrm>
          <a:prstGeom prst="rect">
            <a:avLst/>
          </a:prstGeom>
          <a:noFill/>
        </p:spPr>
        <p:txBody>
          <a:bodyPr wrap="square" lIns="0" tIns="0" rIns="0" bIns="0" rtlCol="0">
            <a:spAutoFit/>
          </a:bodyPr>
          <a:lstStyle/>
          <a:p>
            <a:pPr algn="ctr"/>
            <a:r>
              <a:rPr lang="en-GB" sz="1400" b="1" dirty="0"/>
              <a:t>GB</a:t>
            </a:r>
            <a:endParaRPr lang="en-GB" sz="1200" b="1" dirty="0"/>
          </a:p>
          <a:p>
            <a:pPr algn="ctr"/>
            <a:r>
              <a:rPr lang="en-GB" sz="1200" b="1" dirty="0"/>
              <a:t>359.557</a:t>
            </a:r>
          </a:p>
        </p:txBody>
      </p:sp>
      <p:sp>
        <p:nvSpPr>
          <p:cNvPr id="21" name="Action Button: Information 20">
            <a:hlinkClick r:id="rId4" action="ppaction://hlinksldjump" highlightClick="1"/>
          </p:cNvPr>
          <p:cNvSpPr/>
          <p:nvPr/>
        </p:nvSpPr>
        <p:spPr bwMode="ltGray">
          <a:xfrm>
            <a:off x="1882218" y="193165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Action Button: Information 24">
            <a:hlinkClick r:id="rId4" action="ppaction://hlinksldjump" highlightClick="1"/>
          </p:cNvPr>
          <p:cNvSpPr/>
          <p:nvPr/>
        </p:nvSpPr>
        <p:spPr bwMode="ltGray">
          <a:xfrm>
            <a:off x="4397808" y="192960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6" name="Action Button: Information 25">
            <a:hlinkClick r:id="rId4" action="ppaction://hlinksldjump" highlightClick="1"/>
          </p:cNvPr>
          <p:cNvSpPr/>
          <p:nvPr/>
        </p:nvSpPr>
        <p:spPr bwMode="ltGray">
          <a:xfrm>
            <a:off x="6972774" y="2438268"/>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7" name="Action Button: Information 26">
            <a:hlinkClick r:id="rId4" action="ppaction://hlinksldjump" highlightClick="1"/>
          </p:cNvPr>
          <p:cNvSpPr/>
          <p:nvPr/>
        </p:nvSpPr>
        <p:spPr bwMode="ltGray">
          <a:xfrm>
            <a:off x="3609424" y="4407592"/>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tourism nights and spending on all trips of all purposes within GB and by the country visited, examined further by average nights and spend.</a:t>
            </a:r>
            <a:endParaRPr lang="en-GB" sz="1050" b="1" dirty="0"/>
          </a:p>
          <a:p>
            <a:r>
              <a:rPr lang="en-GB" sz="1050" b="1" dirty="0"/>
              <a:t>Tourism trips taken in England during 2016 were on average 2.9 nights in duration. The average length of trips taken in Scotland and Wales was longer, with 3.5 nights for Scottish trips and 3.7 nights for trips in Wales.</a:t>
            </a:r>
          </a:p>
          <a:p>
            <a:r>
              <a:rPr lang="en-GB" sz="1050" b="1" dirty="0"/>
              <a:t>In relation to spending on tourism trips, across Britain as a whole, there was an average spend of £193 per trip. In Scotland, the average was £252 per trip, reflecting longer journeys and an increased length of stay. </a:t>
            </a:r>
          </a:p>
          <a:p>
            <a:r>
              <a:rPr lang="en-GB" sz="1050" b="1" dirty="0"/>
              <a:t>Reflecting the larger proportions of lower cost holiday trips in Wales (e.g. camping and caravan), Wales had the lowest average spend, with an average of £181. </a:t>
            </a:r>
          </a:p>
          <a:p>
            <a:endParaRPr lang="en-GB" sz="1400" dirty="0">
              <a:solidFill>
                <a:schemeClr val="accent1"/>
              </a:solidFill>
            </a:endParaRPr>
          </a:p>
          <a:p>
            <a:endParaRPr lang="en-GB" sz="1400" dirty="0">
              <a:solidFill>
                <a:schemeClr val="accent1"/>
              </a:solidFill>
            </a:endParaRPr>
          </a:p>
        </p:txBody>
      </p:sp>
      <p:sp>
        <p:nvSpPr>
          <p:cNvPr id="29" name="Freeform 28">
            <a:hlinkClick r:id="rId5"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31" name="Straight Connector 3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0" name="Freeform 39">
            <a:hlinkClick r:id="rId6"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7"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8"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5" name="Freeform 44">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6" name="Freeform 45">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7"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3"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363615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38</a:t>
            </a:fld>
            <a:endParaRPr lang="en-GB" dirty="0"/>
          </a:p>
        </p:txBody>
      </p:sp>
      <p:sp>
        <p:nvSpPr>
          <p:cNvPr id="22" name="Title 4"/>
          <p:cNvSpPr>
            <a:spLocks noGrp="1"/>
          </p:cNvSpPr>
          <p:nvPr>
            <p:ph type="title"/>
          </p:nvPr>
        </p:nvSpPr>
        <p:spPr/>
        <p:txBody>
          <a:bodyPr/>
          <a:lstStyle/>
          <a:p>
            <a:r>
              <a:rPr lang="en-GB" dirty="0"/>
              <a:t>Purpose by destination</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3217648292"/>
              </p:ext>
            </p:extLst>
          </p:nvPr>
        </p:nvGraphicFramePr>
        <p:xfrm>
          <a:off x="360363" y="1928688"/>
          <a:ext cx="7104894" cy="3917581"/>
        </p:xfrm>
        <a:graphic>
          <a:graphicData uri="http://schemas.openxmlformats.org/drawingml/2006/table">
            <a:tbl>
              <a:tblPr/>
              <a:tblGrid>
                <a:gridCol w="2226340">
                  <a:extLst>
                    <a:ext uri="{9D8B030D-6E8A-4147-A177-3AD203B41FA5}">
                      <a16:colId xmlns:a16="http://schemas.microsoft.com/office/drawing/2014/main" xmlns="" val="20000"/>
                    </a:ext>
                  </a:extLst>
                </a:gridCol>
                <a:gridCol w="1636023">
                  <a:extLst>
                    <a:ext uri="{9D8B030D-6E8A-4147-A177-3AD203B41FA5}">
                      <a16:colId xmlns:a16="http://schemas.microsoft.com/office/drawing/2014/main" xmlns="" val="20001"/>
                    </a:ext>
                  </a:extLst>
                </a:gridCol>
                <a:gridCol w="1636023">
                  <a:extLst>
                    <a:ext uri="{9D8B030D-6E8A-4147-A177-3AD203B41FA5}">
                      <a16:colId xmlns:a16="http://schemas.microsoft.com/office/drawing/2014/main" xmlns="" val="20002"/>
                    </a:ext>
                  </a:extLst>
                </a:gridCol>
                <a:gridCol w="1606508">
                  <a:extLst>
                    <a:ext uri="{9D8B030D-6E8A-4147-A177-3AD203B41FA5}">
                      <a16:colId xmlns:a16="http://schemas.microsoft.com/office/drawing/2014/main" xmlns="" val="20003"/>
                    </a:ext>
                  </a:extLst>
                </a:gridCol>
              </a:tblGrid>
              <a:tr h="208870">
                <a:tc gridSpan="4">
                  <a:txBody>
                    <a:bodyPr/>
                    <a:lstStyle/>
                    <a:p>
                      <a:pPr algn="l" fontAlgn="ctr"/>
                      <a:r>
                        <a:rPr lang="en-GB" sz="1000" b="1" i="0" u="none" strike="noStrike" dirty="0">
                          <a:solidFill>
                            <a:srgbClr val="FFFFFF"/>
                          </a:solidFill>
                          <a:effectLst/>
                          <a:latin typeface="Arial" panose="020B0604020202020204" pitchFamily="34" charset="0"/>
                        </a:rPr>
                        <a:t>Table 1.2.5 – Trips in GB by purpose</a:t>
                      </a:r>
                    </a:p>
                  </a:txBody>
                  <a:tcPr marL="36000" marR="8182" marT="8182"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57647">
                <a:tc>
                  <a:txBody>
                    <a:bodyPr/>
                    <a:lstStyle/>
                    <a:p>
                      <a:pPr algn="l" fontAlgn="ctr"/>
                      <a:r>
                        <a:rPr lang="en-GB" sz="1000" b="0" i="0" u="none" strike="noStrike" dirty="0">
                          <a:solidFill>
                            <a:schemeClr val="tx1"/>
                          </a:solidFill>
                          <a:effectLst/>
                          <a:latin typeface="Arial" panose="020B0604020202020204" pitchFamily="34" charset="0"/>
                        </a:rPr>
                        <a:t> </a:t>
                      </a:r>
                    </a:p>
                  </a:txBody>
                  <a:tcPr marL="8182"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England</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Scotland</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Wales</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57647">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57647">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99.342</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11.514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9.307</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63647">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69.934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8.062</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7.445</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63647">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05"/>
                  </a:ext>
                </a:extLst>
              </a:tr>
              <a:tr h="157647">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48.807</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4.974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4.572</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57647">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21.126</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3.088</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2.873</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57647">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44.706</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5.929</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5.588</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157647">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36.912</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3.037</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2.632</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57647">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25.228</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2.133</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1.857</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57647">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11.684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0.904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0.776</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57647">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14.125</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1.912</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0.790</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57647">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13"/>
                  </a:ext>
                </a:extLst>
              </a:tr>
              <a:tr h="157647">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63647">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70%</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70%</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1" i="0" u="none" strike="noStrike" dirty="0">
                          <a:solidFill>
                            <a:schemeClr val="tx1"/>
                          </a:solidFill>
                          <a:effectLst/>
                          <a:latin typeface="Arial" panose="020B0604020202020204" pitchFamily="34" charset="0"/>
                        </a:rPr>
                        <a:t>80%</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163647">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16"/>
                  </a:ext>
                </a:extLst>
              </a:tr>
              <a:tr h="157647">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49%</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43%</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49%</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7"/>
                  </a:ext>
                </a:extLst>
              </a:tr>
              <a:tr h="157647">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27%</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31%</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8"/>
                  </a:ext>
                </a:extLst>
              </a:tr>
              <a:tr h="157647">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45%</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51%</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60%</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9"/>
                  </a:ext>
                </a:extLst>
              </a:tr>
              <a:tr h="157647">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37%</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26%</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28%</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0"/>
                  </a:ext>
                </a:extLst>
              </a:tr>
              <a:tr h="157647">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25%</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19%</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20%</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21"/>
                  </a:ext>
                </a:extLst>
              </a:tr>
              <a:tr h="157647">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8%</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8%</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2"/>
                  </a:ext>
                </a:extLst>
              </a:tr>
              <a:tr h="163647">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8182" marT="8182"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14%</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17%</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8%</a:t>
                      </a:r>
                    </a:p>
                  </a:txBody>
                  <a:tcPr marL="8182" marR="8182" marT="8182"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23"/>
                  </a:ext>
                </a:extLst>
              </a:tr>
            </a:tbl>
          </a:graphicData>
        </a:graphic>
      </p:graphicFrame>
      <p:sp>
        <p:nvSpPr>
          <p:cNvPr id="17" name="Action Button: Information 16">
            <a:hlinkClick r:id="rId2" action="ppaction://hlinksldjump" highlightClick="1"/>
          </p:cNvPr>
          <p:cNvSpPr/>
          <p:nvPr/>
        </p:nvSpPr>
        <p:spPr bwMode="ltGray">
          <a:xfrm>
            <a:off x="3215440" y="151601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53199"/>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Total GB trips examined by both trip purpose and length of trip for England, Scotland and Wales.</a:t>
            </a:r>
          </a:p>
          <a:p>
            <a:r>
              <a:rPr lang="en-GB" sz="1050" b="1" dirty="0"/>
              <a:t>Holiday trips make up the greatest proportion of overnight British trips, with most of being shorter trips of 1-3 nights in duration. </a:t>
            </a:r>
          </a:p>
          <a:p>
            <a:r>
              <a:rPr lang="en-GB" sz="1050" b="1" dirty="0"/>
              <a:t>There are some variations however - for Wales the proportion of total holiday trips (including VFR-Holidays) is notably higher than for England and Scotland (80% compared to 70% for both England and Scotland). </a:t>
            </a:r>
          </a:p>
          <a:p>
            <a:r>
              <a:rPr lang="en-GB" sz="1050" b="1" dirty="0"/>
              <a:t>Longer holiday trips (4+ nights) in Wales and Scotland were also more of a feature than in England, comprising 31% and 27% respectively of trips taken, compared to 21% in England. </a:t>
            </a:r>
          </a:p>
          <a:p>
            <a:r>
              <a:rPr lang="en-GB" sz="1050" b="1" dirty="0"/>
              <a:t>Trips for the purpose of visiting friends and relatives (VFR) were more common in England, where 37% of trips were taken for this reason compared to 28% in Wales and 26% in Scotland</a:t>
            </a:r>
            <a:r>
              <a:rPr lang="en-GB" sz="1400" dirty="0"/>
              <a:t>. </a:t>
            </a:r>
          </a:p>
          <a:p>
            <a:endParaRPr lang="en-GB" sz="1400"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3954888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39</a:t>
            </a:fld>
            <a:endParaRPr lang="en-GB" dirty="0"/>
          </a:p>
        </p:txBody>
      </p:sp>
      <p:sp>
        <p:nvSpPr>
          <p:cNvPr id="22" name="Title 4"/>
          <p:cNvSpPr>
            <a:spLocks noGrp="1"/>
          </p:cNvSpPr>
          <p:nvPr>
            <p:ph type="title"/>
          </p:nvPr>
        </p:nvSpPr>
        <p:spPr/>
        <p:txBody>
          <a:bodyPr/>
          <a:lstStyle/>
          <a:p>
            <a:r>
              <a:rPr lang="en-GB" dirty="0"/>
              <a:t>Purpose by destination </a:t>
            </a:r>
            <a:r>
              <a:rPr lang="en-GB" sz="1600" dirty="0"/>
              <a:t>(continued)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1546201444"/>
              </p:ext>
            </p:extLst>
          </p:nvPr>
        </p:nvGraphicFramePr>
        <p:xfrm>
          <a:off x="360363" y="1988063"/>
          <a:ext cx="7104894" cy="3917583"/>
        </p:xfrm>
        <a:graphic>
          <a:graphicData uri="http://schemas.openxmlformats.org/drawingml/2006/table">
            <a:tbl>
              <a:tblPr/>
              <a:tblGrid>
                <a:gridCol w="2226340">
                  <a:extLst>
                    <a:ext uri="{9D8B030D-6E8A-4147-A177-3AD203B41FA5}">
                      <a16:colId xmlns:a16="http://schemas.microsoft.com/office/drawing/2014/main" xmlns="" val="20000"/>
                    </a:ext>
                  </a:extLst>
                </a:gridCol>
                <a:gridCol w="1636023">
                  <a:extLst>
                    <a:ext uri="{9D8B030D-6E8A-4147-A177-3AD203B41FA5}">
                      <a16:colId xmlns:a16="http://schemas.microsoft.com/office/drawing/2014/main" xmlns="" val="20001"/>
                    </a:ext>
                  </a:extLst>
                </a:gridCol>
                <a:gridCol w="1636023">
                  <a:extLst>
                    <a:ext uri="{9D8B030D-6E8A-4147-A177-3AD203B41FA5}">
                      <a16:colId xmlns:a16="http://schemas.microsoft.com/office/drawing/2014/main" xmlns="" val="20002"/>
                    </a:ext>
                  </a:extLst>
                </a:gridCol>
                <a:gridCol w="1606508">
                  <a:extLst>
                    <a:ext uri="{9D8B030D-6E8A-4147-A177-3AD203B41FA5}">
                      <a16:colId xmlns:a16="http://schemas.microsoft.com/office/drawing/2014/main" xmlns="" val="20003"/>
                    </a:ext>
                  </a:extLst>
                </a:gridCol>
              </a:tblGrid>
              <a:tr h="208872">
                <a:tc gridSpan="4">
                  <a:txBody>
                    <a:bodyPr/>
                    <a:lstStyle/>
                    <a:p>
                      <a:pPr algn="l" fontAlgn="ctr"/>
                      <a:r>
                        <a:rPr lang="en-GB" sz="1000" b="1" i="0" u="none" strike="noStrike" dirty="0">
                          <a:solidFill>
                            <a:srgbClr val="FFFFFF"/>
                          </a:solidFill>
                          <a:effectLst/>
                          <a:latin typeface="Arial" panose="020B0604020202020204" pitchFamily="34" charset="0"/>
                        </a:rPr>
                        <a:t>Table 1.2.6 – Nights in GB by purpose</a:t>
                      </a:r>
                    </a:p>
                  </a:txBody>
                  <a:tcPr marL="36000" marR="8182" marT="8182"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57647">
                <a:tc>
                  <a:txBody>
                    <a:bodyPr/>
                    <a:lstStyle/>
                    <a:p>
                      <a:pPr algn="l" fontAlgn="ctr"/>
                      <a:r>
                        <a:rPr lang="en-GB" sz="1000" b="0" i="0" u="none" strike="noStrike" dirty="0">
                          <a:solidFill>
                            <a:schemeClr val="tx1"/>
                          </a:solidFill>
                          <a:effectLst/>
                          <a:latin typeface="Arial" panose="020B0604020202020204" pitchFamily="34" charset="0"/>
                        </a:rPr>
                        <a:t> </a:t>
                      </a:r>
                    </a:p>
                  </a:txBody>
                  <a:tcPr marL="8182"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England</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Scotland</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Wales</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57647">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182" marR="8182" marT="8182"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57647">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287.702</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38.876</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32.978</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63647">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217.953</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29.762</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27.543</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63647">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05"/>
                  </a:ext>
                </a:extLst>
              </a:tr>
              <a:tr h="157647">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90.164</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9.813</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9.457</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57647">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127.790</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19.950</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18.086</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57647">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147.078</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21.379</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22.440</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157647">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98.037</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11.248</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6.784</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57647">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70.876</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8.383</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5.103</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57647">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27.161</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2.865</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1.681</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57647">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31.606</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4.659</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2.453</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57647">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13"/>
                  </a:ext>
                </a:extLst>
              </a:tr>
              <a:tr h="157647">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63647">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76%</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77%</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84%</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163647">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16"/>
                  </a:ext>
                </a:extLst>
              </a:tr>
              <a:tr h="157647">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31%</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25%</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29%</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7"/>
                  </a:ext>
                </a:extLst>
              </a:tr>
              <a:tr h="157647">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44%</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51%</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55%</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8"/>
                  </a:ext>
                </a:extLst>
              </a:tr>
              <a:tr h="157647">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51%</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55%</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68%</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9"/>
                  </a:ext>
                </a:extLst>
              </a:tr>
              <a:tr h="157647">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34%</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29%</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0"/>
                  </a:ext>
                </a:extLst>
              </a:tr>
              <a:tr h="157647">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25%</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22%</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15%</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21"/>
                  </a:ext>
                </a:extLst>
              </a:tr>
              <a:tr h="157647">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8182" marT="8182"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a:t>
                      </a:r>
                    </a:p>
                  </a:txBody>
                  <a:tcPr marL="8075" marR="8075" marT="807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2"/>
                  </a:ext>
                </a:extLst>
              </a:tr>
              <a:tr h="163647">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8182" marT="8182"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11%</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12%</a:t>
                      </a:r>
                    </a:p>
                  </a:txBody>
                  <a:tcPr marL="8075" marR="8075" marT="807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7%</a:t>
                      </a:r>
                    </a:p>
                  </a:txBody>
                  <a:tcPr marL="8075" marR="8075" marT="8075"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23"/>
                  </a:ext>
                </a:extLst>
              </a:tr>
            </a:tbl>
          </a:graphicData>
        </a:graphic>
      </p:graphicFrame>
      <p:sp>
        <p:nvSpPr>
          <p:cNvPr id="17" name="Action Button: Information 16">
            <a:hlinkClick r:id="rId2" action="ppaction://hlinksldjump" highlightClick="1"/>
          </p:cNvPr>
          <p:cNvSpPr/>
          <p:nvPr/>
        </p:nvSpPr>
        <p:spPr bwMode="ltGray">
          <a:xfrm>
            <a:off x="4367315" y="152789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88824"/>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Total GB nights examined by both trip purpose and length of trip for England, Scotland and Wales.</a:t>
            </a:r>
          </a:p>
          <a:p>
            <a:r>
              <a:rPr lang="en-GB" sz="1050" b="1" dirty="0"/>
              <a:t>Wales and Scotland have a higher share of </a:t>
            </a:r>
            <a:r>
              <a:rPr lang="en-GB" sz="1050" b="1" dirty="0" err="1"/>
              <a:t>bednights</a:t>
            </a:r>
            <a:r>
              <a:rPr lang="en-GB" sz="1050" b="1" dirty="0"/>
              <a:t> than trips, driven by a longer average trip length (3.7 nights for Wales and 3.5 nights for Scotland compared to 2.9 nights per trip to England). </a:t>
            </a:r>
          </a:p>
          <a:p>
            <a:r>
              <a:rPr lang="en-GB" sz="1050" b="1" dirty="0"/>
              <a:t>This longer average length is mainly due to the higher share of trips accounted for by longer holidays in Scotland and Wales. </a:t>
            </a:r>
          </a:p>
          <a:p>
            <a:endParaRPr lang="en-GB" sz="1400" dirty="0">
              <a:solidFill>
                <a:schemeClr val="accent1"/>
              </a:solidFill>
            </a:endParaRPr>
          </a:p>
        </p:txBody>
      </p:sp>
      <p:sp>
        <p:nvSpPr>
          <p:cNvPr id="18" name="Freeform 17">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2215704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40</a:t>
            </a:fld>
            <a:endParaRPr lang="en-GB" dirty="0"/>
          </a:p>
        </p:txBody>
      </p:sp>
      <p:sp>
        <p:nvSpPr>
          <p:cNvPr id="22" name="Title 4"/>
          <p:cNvSpPr>
            <a:spLocks noGrp="1"/>
          </p:cNvSpPr>
          <p:nvPr>
            <p:ph type="title"/>
          </p:nvPr>
        </p:nvSpPr>
        <p:spPr/>
        <p:txBody>
          <a:bodyPr/>
          <a:lstStyle/>
          <a:p>
            <a:r>
              <a:rPr lang="en-GB" dirty="0">
                <a:solidFill>
                  <a:srgbClr val="717171"/>
                </a:solidFill>
              </a:rPr>
              <a:t>Purpose by destination </a:t>
            </a:r>
            <a:r>
              <a:rPr lang="en-GB" sz="1600" dirty="0">
                <a:solidFill>
                  <a:srgbClr val="717171"/>
                </a:solidFill>
              </a:rPr>
              <a:t>(continued)</a:t>
            </a:r>
            <a:endParaRPr lang="en-GB" dirty="0"/>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3814754108"/>
              </p:ext>
            </p:extLst>
          </p:nvPr>
        </p:nvGraphicFramePr>
        <p:xfrm>
          <a:off x="360363" y="1916813"/>
          <a:ext cx="7104893" cy="3962149"/>
        </p:xfrm>
        <a:graphic>
          <a:graphicData uri="http://schemas.openxmlformats.org/drawingml/2006/table">
            <a:tbl>
              <a:tblPr/>
              <a:tblGrid>
                <a:gridCol w="2298264">
                  <a:extLst>
                    <a:ext uri="{9D8B030D-6E8A-4147-A177-3AD203B41FA5}">
                      <a16:colId xmlns:a16="http://schemas.microsoft.com/office/drawing/2014/main" xmlns="" val="20000"/>
                    </a:ext>
                  </a:extLst>
                </a:gridCol>
                <a:gridCol w="1612215">
                  <a:extLst>
                    <a:ext uri="{9D8B030D-6E8A-4147-A177-3AD203B41FA5}">
                      <a16:colId xmlns:a16="http://schemas.microsoft.com/office/drawing/2014/main" xmlns="" val="20001"/>
                    </a:ext>
                  </a:extLst>
                </a:gridCol>
                <a:gridCol w="1663668">
                  <a:extLst>
                    <a:ext uri="{9D8B030D-6E8A-4147-A177-3AD203B41FA5}">
                      <a16:colId xmlns:a16="http://schemas.microsoft.com/office/drawing/2014/main" xmlns="" val="20002"/>
                    </a:ext>
                  </a:extLst>
                </a:gridCol>
                <a:gridCol w="1530746">
                  <a:extLst>
                    <a:ext uri="{9D8B030D-6E8A-4147-A177-3AD203B41FA5}">
                      <a16:colId xmlns:a16="http://schemas.microsoft.com/office/drawing/2014/main" xmlns="" val="20003"/>
                    </a:ext>
                  </a:extLst>
                </a:gridCol>
              </a:tblGrid>
              <a:tr h="196995">
                <a:tc gridSpan="4">
                  <a:txBody>
                    <a:bodyPr/>
                    <a:lstStyle/>
                    <a:p>
                      <a:pPr algn="l" fontAlgn="ctr"/>
                      <a:r>
                        <a:rPr lang="en-GB" sz="1000" b="1" i="0" u="none" strike="noStrike" dirty="0">
                          <a:solidFill>
                            <a:srgbClr val="FFFFFF"/>
                          </a:solidFill>
                          <a:effectLst/>
                          <a:latin typeface="Arial" panose="020B0604020202020204" pitchFamily="34" charset="0"/>
                        </a:rPr>
                        <a:t>Table 1.2.7 – Spending in GB by purpose  </a:t>
                      </a:r>
                    </a:p>
                  </a:txBody>
                  <a:tcPr marL="36000" marR="7930" marT="793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52781">
                <a:tc>
                  <a:txBody>
                    <a:bodyPr/>
                    <a:lstStyle/>
                    <a:p>
                      <a:pPr algn="l" fontAlgn="ctr"/>
                      <a:r>
                        <a:rPr lang="en-GB" sz="1000" b="0" i="0" u="none" strike="noStrike" dirty="0">
                          <a:solidFill>
                            <a:schemeClr val="tx1"/>
                          </a:solidFill>
                          <a:effectLst/>
                          <a:latin typeface="Arial" panose="020B0604020202020204" pitchFamily="34" charset="0"/>
                        </a:rPr>
                        <a:t> </a:t>
                      </a:r>
                    </a:p>
                  </a:txBody>
                  <a:tcPr marL="793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England</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Scotland</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Wales</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58596">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58596">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£18,492</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£2,897</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£1,689</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58596">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£13,099</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£2,064</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£1,423</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58596">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05"/>
                  </a:ext>
                </a:extLst>
              </a:tr>
              <a:tr h="237894">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£7,275</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£1,018</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£635</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58596">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£5,824</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£1,046</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£788</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58596">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£10,413</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£1,676</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£1,225</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158596">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£3,903</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£523</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£269</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58596">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£2,686</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£388</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£198</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58596">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£1,217</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£135</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£70</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58596">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£3,632</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£592</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£145</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52781">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 share</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13"/>
                  </a:ext>
                </a:extLst>
              </a:tr>
              <a:tr h="152781">
                <a:tc>
                  <a:txBody>
                    <a:bodyPr/>
                    <a:lstStyle/>
                    <a:p>
                      <a:pPr algn="l" fontAlgn="ctr"/>
                      <a:r>
                        <a:rPr lang="en-GB" sz="1000" b="1" i="0" u="none" strike="noStrike" dirty="0">
                          <a:solidFill>
                            <a:schemeClr val="tx1"/>
                          </a:solidFill>
                          <a:effectLst/>
                          <a:latin typeface="Arial" panose="020B0604020202020204" pitchFamily="34" charset="0"/>
                        </a:rPr>
                        <a:t>Total</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58596">
                <a:tc>
                  <a:txBody>
                    <a:bodyPr/>
                    <a:lstStyle/>
                    <a:p>
                      <a:pPr algn="l" fontAlgn="ctr"/>
                      <a:r>
                        <a:rPr lang="en-GB" sz="1000" b="1" i="0" u="none" strike="noStrike" dirty="0">
                          <a:solidFill>
                            <a:schemeClr val="tx1"/>
                          </a:solidFill>
                          <a:effectLst/>
                          <a:latin typeface="Arial" panose="020B0604020202020204" pitchFamily="34" charset="0"/>
                        </a:rPr>
                        <a:t>Total 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71%</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71%</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1000" b="0" i="0" u="none" strike="noStrike" dirty="0">
                          <a:solidFill>
                            <a:schemeClr val="tx1"/>
                          </a:solidFill>
                          <a:effectLst/>
                          <a:latin typeface="Arial" panose="020B0604020202020204" pitchFamily="34" charset="0"/>
                        </a:rPr>
                        <a:t>84%</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158596">
                <a:tc>
                  <a:txBody>
                    <a:bodyPr/>
                    <a:lstStyle/>
                    <a:p>
                      <a:pPr algn="l" fontAlgn="ctr"/>
                      <a:r>
                        <a:rPr lang="en-GB" sz="1000" b="1" i="0" u="none" strike="noStrike" dirty="0">
                          <a:solidFill>
                            <a:schemeClr val="tx1"/>
                          </a:solidFill>
                          <a:effectLst/>
                          <a:latin typeface="Arial" panose="020B0604020202020204" pitchFamily="34" charset="0"/>
                        </a:rPr>
                        <a:t>(including VFR-holiday)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16"/>
                  </a:ext>
                </a:extLst>
              </a:tr>
              <a:tr h="152781">
                <a:tc>
                  <a:txBody>
                    <a:bodyPr/>
                    <a:lstStyle/>
                    <a:p>
                      <a:pPr algn="l" fontAlgn="ctr"/>
                      <a:r>
                        <a:rPr lang="en-GB" sz="1000" b="0" i="0" u="none" strike="noStrike" dirty="0">
                          <a:solidFill>
                            <a:schemeClr val="tx1"/>
                          </a:solidFill>
                          <a:effectLst/>
                          <a:latin typeface="Arial" panose="020B0604020202020204" pitchFamily="34" charset="0"/>
                        </a:rPr>
                        <a:t>1-3 nights (total holidays)</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39%</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35%</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7"/>
                  </a:ext>
                </a:extLst>
              </a:tr>
              <a:tr h="152781">
                <a:tc>
                  <a:txBody>
                    <a:bodyPr/>
                    <a:lstStyle/>
                    <a:p>
                      <a:pPr algn="l" fontAlgn="ctr"/>
                      <a:r>
                        <a:rPr lang="en-GB" sz="1000" b="0" i="0" u="none" strike="noStrike" dirty="0">
                          <a:solidFill>
                            <a:schemeClr val="tx1"/>
                          </a:solidFill>
                          <a:effectLst/>
                          <a:latin typeface="Arial" panose="020B0604020202020204" pitchFamily="34" charset="0"/>
                        </a:rPr>
                        <a:t>4+ nights (total holidays)</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31%</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36%</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47%</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8"/>
                  </a:ext>
                </a:extLst>
              </a:tr>
              <a:tr h="152781">
                <a:tc>
                  <a:txBody>
                    <a:bodyPr/>
                    <a:lstStyle/>
                    <a:p>
                      <a:pPr algn="l" fontAlgn="ctr"/>
                      <a:r>
                        <a:rPr lang="en-GB" sz="1000" b="0" i="0" u="none" strike="noStrike" dirty="0">
                          <a:solidFill>
                            <a:schemeClr val="tx1"/>
                          </a:solidFill>
                          <a:effectLst/>
                          <a:latin typeface="Arial" panose="020B0604020202020204" pitchFamily="34" charset="0"/>
                        </a:rPr>
                        <a:t>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56%</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58%</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73%</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9"/>
                  </a:ext>
                </a:extLst>
              </a:tr>
              <a:tr h="152781">
                <a:tc>
                  <a:txBody>
                    <a:bodyPr/>
                    <a:lstStyle/>
                    <a:p>
                      <a:pPr algn="l" fontAlgn="ctr"/>
                      <a:r>
                        <a:rPr lang="en-GB" sz="1000" b="0" i="0" u="none" strike="noStrike" dirty="0">
                          <a:solidFill>
                            <a:schemeClr val="tx1"/>
                          </a:solidFill>
                          <a:effectLst/>
                          <a:latin typeface="Arial" panose="020B0604020202020204" pitchFamily="34" charset="0"/>
                        </a:rPr>
                        <a:t>VFR</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18%</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16%</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0"/>
                  </a:ext>
                </a:extLst>
              </a:tr>
              <a:tr h="152781">
                <a:tc>
                  <a:txBody>
                    <a:bodyPr/>
                    <a:lstStyle/>
                    <a:p>
                      <a:pPr algn="l" fontAlgn="ctr"/>
                      <a:r>
                        <a:rPr lang="en-GB" sz="1000" b="0" i="0" u="none" strike="noStrike" dirty="0">
                          <a:solidFill>
                            <a:schemeClr val="tx1"/>
                          </a:solidFill>
                          <a:effectLst/>
                          <a:latin typeface="Arial" panose="020B0604020202020204" pitchFamily="34" charset="0"/>
                        </a:rPr>
                        <a:t>VFR-holiday</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15%</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13%</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12%</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21"/>
                  </a:ext>
                </a:extLst>
              </a:tr>
              <a:tr h="152781">
                <a:tc>
                  <a:txBody>
                    <a:bodyPr/>
                    <a:lstStyle/>
                    <a:p>
                      <a:pPr algn="l" fontAlgn="ctr"/>
                      <a:r>
                        <a:rPr lang="en-GB" sz="1000" b="0" i="0" u="none" strike="noStrike" dirty="0">
                          <a:solidFill>
                            <a:schemeClr val="tx1"/>
                          </a:solidFill>
                          <a:effectLst/>
                          <a:latin typeface="Arial" panose="020B0604020202020204" pitchFamily="34" charset="0"/>
                        </a:rPr>
                        <a:t>VFR-other</a:t>
                      </a:r>
                    </a:p>
                  </a:txBody>
                  <a:tcPr marL="36000" marR="7930" marT="793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a:t>
                      </a:r>
                    </a:p>
                  </a:txBody>
                  <a:tcPr marL="7930" marR="7930" marT="793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22"/>
                  </a:ext>
                </a:extLst>
              </a:tr>
              <a:tr h="158596">
                <a:tc>
                  <a:txBody>
                    <a:bodyPr/>
                    <a:lstStyle/>
                    <a:p>
                      <a:pPr algn="l" fontAlgn="ctr"/>
                      <a:r>
                        <a:rPr lang="en-GB" sz="1000" b="0" i="0" u="none" strike="noStrike" dirty="0">
                          <a:solidFill>
                            <a:schemeClr val="tx1"/>
                          </a:solidFill>
                          <a:effectLst/>
                          <a:latin typeface="Arial" panose="020B0604020202020204" pitchFamily="34" charset="0"/>
                        </a:rPr>
                        <a:t>Business/work</a:t>
                      </a:r>
                    </a:p>
                  </a:txBody>
                  <a:tcPr marL="36000" marR="7930" marT="793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20%</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20%</a:t>
                      </a:r>
                    </a:p>
                  </a:txBody>
                  <a:tcPr marL="7930" marR="7930" marT="793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panose="020B0604020202020204" pitchFamily="34" charset="0"/>
                        </a:rPr>
                        <a:t>9%</a:t>
                      </a:r>
                    </a:p>
                  </a:txBody>
                  <a:tcPr marL="7930" marR="7930" marT="793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23"/>
                  </a:ext>
                </a:extLst>
              </a:tr>
            </a:tbl>
          </a:graphicData>
        </a:graphic>
      </p:graphicFrame>
      <p:sp>
        <p:nvSpPr>
          <p:cNvPr id="19" name="Action Button: Information 18">
            <a:hlinkClick r:id="rId2" action="ppaction://hlinksldjump" highlightClick="1"/>
          </p:cNvPr>
          <p:cNvSpPr/>
          <p:nvPr/>
        </p:nvSpPr>
        <p:spPr bwMode="ltGray">
          <a:xfrm>
            <a:off x="4367315" y="152789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0"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Total GB spend examined by both trip purpose and length of trip for England, Scotland and Wales.</a:t>
            </a:r>
          </a:p>
          <a:p>
            <a:r>
              <a:rPr lang="en-GB" sz="1050" b="1" dirty="0"/>
              <a:t>The survey findings reveal that longer trip lengths represent a higher proportion of spend. Examining by trip purpose, it is noted that different types of trip have different spend per trip. Within this, VFR trips account for a lower proportion of spend compared to other trip types.</a:t>
            </a:r>
            <a:endParaRPr lang="en-GB" sz="1400" dirty="0">
              <a:solidFill>
                <a:schemeClr val="accent1"/>
              </a:solidFill>
            </a:endParaRPr>
          </a:p>
        </p:txBody>
      </p:sp>
      <p:sp>
        <p:nvSpPr>
          <p:cNvPr id="17" name="Freeform 16">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141648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41</a:t>
            </a:fld>
            <a:endParaRPr lang="en-GB" dirty="0"/>
          </a:p>
        </p:txBody>
      </p:sp>
      <p:sp>
        <p:nvSpPr>
          <p:cNvPr id="22" name="Title 4"/>
          <p:cNvSpPr>
            <a:spLocks noGrp="1"/>
          </p:cNvSpPr>
          <p:nvPr>
            <p:ph type="title"/>
          </p:nvPr>
        </p:nvSpPr>
        <p:spPr/>
        <p:txBody>
          <a:bodyPr/>
          <a:lstStyle/>
          <a:p>
            <a:pPr>
              <a:lnSpc>
                <a:spcPts val="1400"/>
              </a:lnSpc>
              <a:spcBef>
                <a:spcPts val="300"/>
              </a:spcBef>
              <a:spcAft>
                <a:spcPts val="0"/>
              </a:spcAft>
            </a:pPr>
            <a:r>
              <a:rPr lang="en-GB" dirty="0"/>
              <a:t>Origin and destination of trips by country of residence</a:t>
            </a:r>
            <a:endParaRPr lang="en-GB" dirty="0">
              <a:ea typeface="Verdana"/>
              <a:cs typeface="Times New Roman"/>
            </a:endParaRP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699112969"/>
              </p:ext>
            </p:extLst>
          </p:nvPr>
        </p:nvGraphicFramePr>
        <p:xfrm>
          <a:off x="360363" y="1886692"/>
          <a:ext cx="6867944" cy="1768962"/>
        </p:xfrm>
        <a:graphic>
          <a:graphicData uri="http://schemas.openxmlformats.org/drawingml/2006/table">
            <a:tbl>
              <a:tblPr/>
              <a:tblGrid>
                <a:gridCol w="1950496">
                  <a:extLst>
                    <a:ext uri="{9D8B030D-6E8A-4147-A177-3AD203B41FA5}">
                      <a16:colId xmlns:a16="http://schemas.microsoft.com/office/drawing/2014/main" xmlns="" val="20000"/>
                    </a:ext>
                  </a:extLst>
                </a:gridCol>
                <a:gridCol w="1263702">
                  <a:extLst>
                    <a:ext uri="{9D8B030D-6E8A-4147-A177-3AD203B41FA5}">
                      <a16:colId xmlns:a16="http://schemas.microsoft.com/office/drawing/2014/main" xmlns="" val="20001"/>
                    </a:ext>
                  </a:extLst>
                </a:gridCol>
                <a:gridCol w="1263702">
                  <a:extLst>
                    <a:ext uri="{9D8B030D-6E8A-4147-A177-3AD203B41FA5}">
                      <a16:colId xmlns:a16="http://schemas.microsoft.com/office/drawing/2014/main" xmlns="" val="20002"/>
                    </a:ext>
                  </a:extLst>
                </a:gridCol>
                <a:gridCol w="1195022">
                  <a:extLst>
                    <a:ext uri="{9D8B030D-6E8A-4147-A177-3AD203B41FA5}">
                      <a16:colId xmlns:a16="http://schemas.microsoft.com/office/drawing/2014/main" xmlns="" val="20003"/>
                    </a:ext>
                  </a:extLst>
                </a:gridCol>
                <a:gridCol w="1195022">
                  <a:extLst>
                    <a:ext uri="{9D8B030D-6E8A-4147-A177-3AD203B41FA5}">
                      <a16:colId xmlns:a16="http://schemas.microsoft.com/office/drawing/2014/main" xmlns="" val="20004"/>
                    </a:ext>
                  </a:extLst>
                </a:gridCol>
              </a:tblGrid>
              <a:tr h="262742">
                <a:tc gridSpan="5">
                  <a:txBody>
                    <a:bodyPr/>
                    <a:lstStyle/>
                    <a:p>
                      <a:pPr algn="l" fontAlgn="ctr"/>
                      <a:r>
                        <a:rPr lang="en-GB" sz="900" b="1" i="0" u="none" strike="noStrike" dirty="0">
                          <a:solidFill>
                            <a:srgbClr val="FFFFFF"/>
                          </a:solidFill>
                          <a:effectLst/>
                          <a:latin typeface="Arial" panose="020B0604020202020204" pitchFamily="34" charset="0"/>
                        </a:rPr>
                        <a:t>Table 1.2.8 – Trips taken by country of residence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83515">
                <a:tc>
                  <a:txBody>
                    <a:bodyPr/>
                    <a:lstStyle/>
                    <a:p>
                      <a:pPr algn="l" fontAlgn="ctr"/>
                      <a:r>
                        <a:rPr lang="en-GB" sz="900" b="0" i="0" u="none" strike="noStrike" dirty="0">
                          <a:solidFill>
                            <a:schemeClr val="tx1"/>
                          </a:solidFill>
                          <a:effectLst/>
                          <a:latin typeface="Arial" panose="020B0604020202020204" pitchFamily="34" charset="0"/>
                        </a:rPr>
                        <a:t>Trips taken (million)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119.455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105.101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9.012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5.342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Share of trips taken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90830">
                <a:tc>
                  <a:txBody>
                    <a:bodyPr/>
                    <a:lstStyle/>
                    <a:p>
                      <a:pPr algn="l" fontAlgn="ctr"/>
                      <a:r>
                        <a:rPr lang="en-GB" sz="900" b="0" i="0" u="none" strike="noStrike" dirty="0">
                          <a:solidFill>
                            <a:schemeClr val="tx1"/>
                          </a:solidFill>
                          <a:effectLst/>
                          <a:latin typeface="Arial" panose="020B0604020202020204" pitchFamily="34" charset="0"/>
                        </a:rPr>
                        <a:t>Adult resident population (million)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63.786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55.268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5.405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3.113</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Share of population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290830">
                <a:tc>
                  <a:txBody>
                    <a:bodyPr/>
                    <a:lstStyle/>
                    <a:p>
                      <a:pPr algn="l" fontAlgn="ctr"/>
                      <a:r>
                        <a:rPr lang="en-GB" sz="900" b="0" i="0" u="none" strike="noStrike" dirty="0">
                          <a:solidFill>
                            <a:schemeClr val="tx1"/>
                          </a:solidFill>
                          <a:effectLst/>
                          <a:latin typeface="Arial" panose="020B0604020202020204" pitchFamily="34" charset="0"/>
                        </a:rPr>
                        <a:t>Average number of trips taken per adult resident</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val="3923116834"/>
              </p:ext>
            </p:extLst>
          </p:nvPr>
        </p:nvGraphicFramePr>
        <p:xfrm>
          <a:off x="360363" y="3908113"/>
          <a:ext cx="6912228" cy="1596608"/>
        </p:xfrm>
        <a:graphic>
          <a:graphicData uri="http://schemas.openxmlformats.org/drawingml/2006/table">
            <a:tbl>
              <a:tblPr/>
              <a:tblGrid>
                <a:gridCol w="1915629">
                  <a:extLst>
                    <a:ext uri="{9D8B030D-6E8A-4147-A177-3AD203B41FA5}">
                      <a16:colId xmlns:a16="http://schemas.microsoft.com/office/drawing/2014/main" xmlns="" val="20000"/>
                    </a:ext>
                  </a:extLst>
                </a:gridCol>
                <a:gridCol w="1229195">
                  <a:extLst>
                    <a:ext uri="{9D8B030D-6E8A-4147-A177-3AD203B41FA5}">
                      <a16:colId xmlns:a16="http://schemas.microsoft.com/office/drawing/2014/main" xmlns="" val="20001"/>
                    </a:ext>
                  </a:extLst>
                </a:gridCol>
                <a:gridCol w="1213231">
                  <a:extLst>
                    <a:ext uri="{9D8B030D-6E8A-4147-A177-3AD203B41FA5}">
                      <a16:colId xmlns:a16="http://schemas.microsoft.com/office/drawing/2014/main" xmlns="" val="20002"/>
                    </a:ext>
                  </a:extLst>
                </a:gridCol>
                <a:gridCol w="1245159">
                  <a:extLst>
                    <a:ext uri="{9D8B030D-6E8A-4147-A177-3AD203B41FA5}">
                      <a16:colId xmlns:a16="http://schemas.microsoft.com/office/drawing/2014/main" xmlns="" val="20003"/>
                    </a:ext>
                  </a:extLst>
                </a:gridCol>
                <a:gridCol w="1309014">
                  <a:extLst>
                    <a:ext uri="{9D8B030D-6E8A-4147-A177-3AD203B41FA5}">
                      <a16:colId xmlns:a16="http://schemas.microsoft.com/office/drawing/2014/main" xmlns="" val="20004"/>
                    </a:ext>
                  </a:extLst>
                </a:gridCol>
              </a:tblGrid>
              <a:tr h="271998">
                <a:tc gridSpan="5">
                  <a:txBody>
                    <a:bodyPr/>
                    <a:lstStyle/>
                    <a:p>
                      <a:pPr algn="l" fontAlgn="ctr"/>
                      <a:r>
                        <a:rPr lang="en-GB" sz="900" b="1" i="0" u="none" strike="noStrike" dirty="0">
                          <a:solidFill>
                            <a:srgbClr val="FFFFFF"/>
                          </a:solidFill>
                          <a:effectLst/>
                          <a:latin typeface="Arial" panose="020B0604020202020204" pitchFamily="34" charset="0"/>
                        </a:rPr>
                        <a:t>Table 1.2.9 – Nights taken &amp; spending by country of residence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83515">
                <a:tc>
                  <a:txBody>
                    <a:bodyPr/>
                    <a:lstStyle/>
                    <a:p>
                      <a:pPr algn="l" fontAlgn="ctr"/>
                      <a:r>
                        <a:rPr lang="en-GB" sz="900" b="0" i="0" u="none" strike="noStrike" dirty="0">
                          <a:solidFill>
                            <a:schemeClr val="tx1"/>
                          </a:solidFill>
                          <a:effectLst/>
                          <a:latin typeface="Arial" panose="020B0604020202020204" pitchFamily="34" charset="0"/>
                        </a:rPr>
                        <a:t>Nights away (million)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359.557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314.994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28.082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16.481</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90830">
                <a:tc>
                  <a:txBody>
                    <a:bodyPr/>
                    <a:lstStyle/>
                    <a:p>
                      <a:pPr algn="l" fontAlgn="ctr"/>
                      <a:r>
                        <a:rPr lang="en-GB" sz="900" b="0" i="0" u="none" strike="noStrike" dirty="0">
                          <a:solidFill>
                            <a:schemeClr val="tx1"/>
                          </a:solidFill>
                          <a:effectLst/>
                          <a:latin typeface="Arial" panose="020B0604020202020204" pitchFamily="34" charset="0"/>
                        </a:rPr>
                        <a:t>Average number of nights taken per resident</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5.70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5.20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5.29</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90500">
                <a:tc>
                  <a:txBody>
                    <a:bodyPr/>
                    <a:lstStyle/>
                    <a:p>
                      <a:pPr algn="l" fontAlgn="ctr"/>
                      <a:r>
                        <a:rPr lang="en-GB" sz="900" b="0" i="0" u="none" strike="noStrike" dirty="0">
                          <a:solidFill>
                            <a:schemeClr val="tx1"/>
                          </a:solidFill>
                          <a:effectLst/>
                          <a:latin typeface="Arial" panose="020B0604020202020204" pitchFamily="34" charset="0"/>
                        </a:rPr>
                        <a:t>Spending (£ million)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£23,079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£19,984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285750">
                <a:tc>
                  <a:txBody>
                    <a:bodyPr/>
                    <a:lstStyle/>
                    <a:p>
                      <a:pPr algn="l" fontAlgn="ctr"/>
                      <a:r>
                        <a:rPr lang="en-GB" sz="900" b="0" i="0" u="none" strike="noStrike" dirty="0">
                          <a:solidFill>
                            <a:schemeClr val="tx1"/>
                          </a:solidFill>
                          <a:effectLst/>
                          <a:latin typeface="Arial" panose="020B0604020202020204" pitchFamily="34" charset="0"/>
                        </a:rPr>
                        <a:t>Average spend per resident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£398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£304</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bl>
          </a:graphicData>
        </a:graphic>
      </p:graphicFrame>
      <p:sp>
        <p:nvSpPr>
          <p:cNvPr id="17" name="Action Button: Information 16">
            <a:hlinkClick r:id="rId2" action="ppaction://hlinksldjump" highlightClick="1"/>
          </p:cNvPr>
          <p:cNvSpPr/>
          <p:nvPr/>
        </p:nvSpPr>
        <p:spPr bwMode="ltGray">
          <a:xfrm>
            <a:off x="3167907" y="191977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Action Button: Information 17">
            <a:hlinkClick r:id="rId2" action="ppaction://hlinksldjump" highlightClick="1"/>
          </p:cNvPr>
          <p:cNvSpPr/>
          <p:nvPr/>
        </p:nvSpPr>
        <p:spPr bwMode="ltGray">
          <a:xfrm>
            <a:off x="3866573" y="396035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total trips, nights and spend by country of residence.</a:t>
            </a:r>
          </a:p>
          <a:p>
            <a:r>
              <a:rPr lang="en-GB" sz="1050" b="1" dirty="0"/>
              <a:t>Residents of England took 105 million trips in 2016, 88% of all British trips, while residents of Scotland took around 9 million and Welsh residents 5 million trips.  The share of trips taken by residents of each nation is broadly in line with their share of the British population.  </a:t>
            </a:r>
          </a:p>
          <a:p>
            <a:r>
              <a:rPr lang="en-GB" sz="1050" b="1" dirty="0"/>
              <a:t>British residents spent, on average, just under six nights in total away on GB trips in 2016 (across an average of two trips) and spent an average of £362 on these trips overall. Welsh and Scottish residents spent slightly fewer nights away than English residents (5.29 and 5.20 compared to 5.70). Scottish residents spent the most, spending an average of £398 per resident, followed by English residents, who spent £362 and Welsh residents, who spent £304.</a:t>
            </a:r>
          </a:p>
          <a:p>
            <a:endParaRPr lang="en-GB" sz="1400" dirty="0"/>
          </a:p>
          <a:p>
            <a:endParaRPr lang="en-GB" sz="1400" dirty="0"/>
          </a:p>
          <a:p>
            <a:endParaRPr lang="en-GB" sz="1400" dirty="0">
              <a:solidFill>
                <a:schemeClr val="accent1"/>
              </a:solidFill>
            </a:endParaRPr>
          </a:p>
          <a:p>
            <a:endParaRPr lang="en-GB" sz="1400" dirty="0">
              <a:solidFill>
                <a:schemeClr val="accent1"/>
              </a:solidFill>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066281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42</a:t>
            </a:fld>
            <a:endParaRPr lang="en-GB" dirty="0"/>
          </a:p>
        </p:txBody>
      </p:sp>
      <p:sp>
        <p:nvSpPr>
          <p:cNvPr id="22" name="Title 4"/>
          <p:cNvSpPr>
            <a:spLocks noGrp="1"/>
          </p:cNvSpPr>
          <p:nvPr>
            <p:ph type="title"/>
          </p:nvPr>
        </p:nvSpPr>
        <p:spPr/>
        <p:txBody>
          <a:bodyPr/>
          <a:lstStyle/>
          <a:p>
            <a:r>
              <a:rPr lang="en-GB" dirty="0"/>
              <a:t>Origin and destination of trips by country of residence</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242653298"/>
              </p:ext>
            </p:extLst>
          </p:nvPr>
        </p:nvGraphicFramePr>
        <p:xfrm>
          <a:off x="360363" y="1881188"/>
          <a:ext cx="7066614" cy="1527175"/>
        </p:xfrm>
        <a:graphic>
          <a:graphicData uri="http://schemas.openxmlformats.org/drawingml/2006/table">
            <a:tbl>
              <a:tblPr/>
              <a:tblGrid>
                <a:gridCol w="1793926">
                  <a:extLst>
                    <a:ext uri="{9D8B030D-6E8A-4147-A177-3AD203B41FA5}">
                      <a16:colId xmlns:a16="http://schemas.microsoft.com/office/drawing/2014/main" xmlns="" val="20000"/>
                    </a:ext>
                  </a:extLst>
                </a:gridCol>
                <a:gridCol w="1393929">
                  <a:extLst>
                    <a:ext uri="{9D8B030D-6E8A-4147-A177-3AD203B41FA5}">
                      <a16:colId xmlns:a16="http://schemas.microsoft.com/office/drawing/2014/main" xmlns="" val="20001"/>
                    </a:ext>
                  </a:extLst>
                </a:gridCol>
                <a:gridCol w="1325243">
                  <a:extLst>
                    <a:ext uri="{9D8B030D-6E8A-4147-A177-3AD203B41FA5}">
                      <a16:colId xmlns:a16="http://schemas.microsoft.com/office/drawing/2014/main" xmlns="" val="20002"/>
                    </a:ext>
                  </a:extLst>
                </a:gridCol>
                <a:gridCol w="1292919">
                  <a:extLst>
                    <a:ext uri="{9D8B030D-6E8A-4147-A177-3AD203B41FA5}">
                      <a16:colId xmlns:a16="http://schemas.microsoft.com/office/drawing/2014/main" xmlns="" val="20003"/>
                    </a:ext>
                  </a:extLst>
                </a:gridCol>
                <a:gridCol w="1260597">
                  <a:extLst>
                    <a:ext uri="{9D8B030D-6E8A-4147-A177-3AD203B41FA5}">
                      <a16:colId xmlns:a16="http://schemas.microsoft.com/office/drawing/2014/main" xmlns="" val="20004"/>
                    </a:ext>
                  </a:extLst>
                </a:gridCol>
              </a:tblGrid>
              <a:tr h="228600">
                <a:tc gridSpan="5">
                  <a:txBody>
                    <a:bodyPr/>
                    <a:lstStyle/>
                    <a:p>
                      <a:pPr algn="l" fontAlgn="ctr"/>
                      <a:r>
                        <a:rPr lang="en-GB" sz="900" b="1" i="0" u="none" strike="noStrike" dirty="0">
                          <a:solidFill>
                            <a:srgbClr val="FFFFFF"/>
                          </a:solidFill>
                          <a:effectLst/>
                          <a:latin typeface="Arial" panose="020B0604020202020204" pitchFamily="34" charset="0"/>
                        </a:rPr>
                        <a:t>Table 1.2.10 – Destination of trip by country of residence (number)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Trips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835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119.455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105.101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9.012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5.342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3515">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99.342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92.419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3.436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3.486</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5.803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5.461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0.249</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9.307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7.476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0.163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1.668</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701633896"/>
              </p:ext>
            </p:extLst>
          </p:nvPr>
        </p:nvGraphicFramePr>
        <p:xfrm>
          <a:off x="360363" y="3789363"/>
          <a:ext cx="7104895" cy="1534947"/>
        </p:xfrm>
        <a:graphic>
          <a:graphicData uri="http://schemas.openxmlformats.org/drawingml/2006/table">
            <a:tbl>
              <a:tblPr/>
              <a:tblGrid>
                <a:gridCol w="1890931">
                  <a:extLst>
                    <a:ext uri="{9D8B030D-6E8A-4147-A177-3AD203B41FA5}">
                      <a16:colId xmlns:a16="http://schemas.microsoft.com/office/drawing/2014/main" xmlns="" val="20000"/>
                    </a:ext>
                  </a:extLst>
                </a:gridCol>
                <a:gridCol w="1320871">
                  <a:extLst>
                    <a:ext uri="{9D8B030D-6E8A-4147-A177-3AD203B41FA5}">
                      <a16:colId xmlns:a16="http://schemas.microsoft.com/office/drawing/2014/main" xmlns="" val="20001"/>
                    </a:ext>
                  </a:extLst>
                </a:gridCol>
                <a:gridCol w="1306967">
                  <a:extLst>
                    <a:ext uri="{9D8B030D-6E8A-4147-A177-3AD203B41FA5}">
                      <a16:colId xmlns:a16="http://schemas.microsoft.com/office/drawing/2014/main" xmlns="" val="20002"/>
                    </a:ext>
                  </a:extLst>
                </a:gridCol>
                <a:gridCol w="1279159">
                  <a:extLst>
                    <a:ext uri="{9D8B030D-6E8A-4147-A177-3AD203B41FA5}">
                      <a16:colId xmlns:a16="http://schemas.microsoft.com/office/drawing/2014/main" xmlns="" val="20003"/>
                    </a:ext>
                  </a:extLst>
                </a:gridCol>
                <a:gridCol w="1306967">
                  <a:extLst>
                    <a:ext uri="{9D8B030D-6E8A-4147-A177-3AD203B41FA5}">
                      <a16:colId xmlns:a16="http://schemas.microsoft.com/office/drawing/2014/main" xmlns="" val="20004"/>
                    </a:ext>
                  </a:extLst>
                </a:gridCol>
              </a:tblGrid>
              <a:tr h="236372">
                <a:tc gridSpan="5">
                  <a:txBody>
                    <a:bodyPr/>
                    <a:lstStyle/>
                    <a:p>
                      <a:pPr algn="l" fontAlgn="ctr"/>
                      <a:r>
                        <a:rPr lang="en-GB" sz="900" b="1" i="0" u="none" strike="noStrike" dirty="0">
                          <a:solidFill>
                            <a:srgbClr val="FFFFFF"/>
                          </a:solidFill>
                          <a:effectLst/>
                          <a:latin typeface="Arial" panose="020B0604020202020204" pitchFamily="34" charset="0"/>
                        </a:rPr>
                        <a:t>Table 1.2.11 – Destination of trip by country of residence (share by origin)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Trips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835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3515">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31%</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sp>
        <p:nvSpPr>
          <p:cNvPr id="17" name="Action Button: Information 16">
            <a:hlinkClick r:id="rId2" action="ppaction://hlinksldjump" highlightClick="1"/>
          </p:cNvPr>
          <p:cNvSpPr/>
          <p:nvPr/>
        </p:nvSpPr>
        <p:spPr bwMode="ltGray">
          <a:xfrm>
            <a:off x="4070407" y="1907904"/>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Action Button: Information 17">
            <a:hlinkClick r:id="rId2" action="ppaction://hlinksldjump" highlightClick="1"/>
          </p:cNvPr>
          <p:cNvSpPr/>
          <p:nvPr/>
        </p:nvSpPr>
        <p:spPr bwMode="ltGray">
          <a:xfrm>
            <a:off x="4484073" y="382973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 destination against country of residence at both total level and as share by origin. </a:t>
            </a:r>
          </a:p>
          <a:p>
            <a:r>
              <a:rPr lang="en-GB" sz="1050" b="1" dirty="0"/>
              <a:t>Almost nine out of every ten trips (88%) taken by English residents were within England, with trips to Scotland and Wales making up 8% and 7% of English residents’ trips respectively. Residents of Scotland were most likely to take trips within their own country with 61% of trips being taken by Scottish residents within Scotland. Two fifths (38%) of Scots took trips in England, while just 2% of trips were to Wales.  </a:t>
            </a:r>
          </a:p>
          <a:p>
            <a:r>
              <a:rPr lang="en-GB" sz="1050" b="1" dirty="0"/>
              <a:t>In contrast to England and Scotland, trips made by Welsh residents were most likely to have been taken outside of Wales with around two thirds being taken in England (65%). Nearly a third (31%) of trips taken by Welsh respondents were in Wales, while 5% were taken in Scotland.  </a:t>
            </a:r>
          </a:p>
          <a:p>
            <a:endParaRPr lang="en-GB" sz="1400" dirty="0"/>
          </a:p>
          <a:p>
            <a:endParaRPr lang="en-GB" sz="1400" dirty="0">
              <a:solidFill>
                <a:schemeClr val="accent1"/>
              </a:solidFill>
            </a:endParaRPr>
          </a:p>
          <a:p>
            <a:endParaRPr lang="en-GB" sz="1400" dirty="0">
              <a:solidFill>
                <a:schemeClr val="accent1"/>
              </a:solidFill>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4799724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43</a:t>
            </a:fld>
            <a:endParaRPr lang="en-GB" dirty="0"/>
          </a:p>
        </p:txBody>
      </p:sp>
      <p:sp>
        <p:nvSpPr>
          <p:cNvPr id="22" name="Title 4"/>
          <p:cNvSpPr>
            <a:spLocks noGrp="1"/>
          </p:cNvSpPr>
          <p:nvPr>
            <p:ph type="title"/>
          </p:nvPr>
        </p:nvSpPr>
        <p:spPr/>
        <p:txBody>
          <a:bodyPr/>
          <a:lstStyle/>
          <a:p>
            <a:r>
              <a:rPr lang="en-GB" dirty="0"/>
              <a:t>Destination by country of residence </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228319549"/>
              </p:ext>
            </p:extLst>
          </p:nvPr>
        </p:nvGraphicFramePr>
        <p:xfrm>
          <a:off x="360363" y="1881188"/>
          <a:ext cx="7008561" cy="1593045"/>
        </p:xfrm>
        <a:graphic>
          <a:graphicData uri="http://schemas.openxmlformats.org/drawingml/2006/table">
            <a:tbl>
              <a:tblPr/>
              <a:tblGrid>
                <a:gridCol w="1889174">
                  <a:extLst>
                    <a:ext uri="{9D8B030D-6E8A-4147-A177-3AD203B41FA5}">
                      <a16:colId xmlns:a16="http://schemas.microsoft.com/office/drawing/2014/main" xmlns="" val="20000"/>
                    </a:ext>
                  </a:extLst>
                </a:gridCol>
                <a:gridCol w="1241063">
                  <a:extLst>
                    <a:ext uri="{9D8B030D-6E8A-4147-A177-3AD203B41FA5}">
                      <a16:colId xmlns:a16="http://schemas.microsoft.com/office/drawing/2014/main" xmlns="" val="20001"/>
                    </a:ext>
                  </a:extLst>
                </a:gridCol>
                <a:gridCol w="1296222">
                  <a:extLst>
                    <a:ext uri="{9D8B030D-6E8A-4147-A177-3AD203B41FA5}">
                      <a16:colId xmlns:a16="http://schemas.microsoft.com/office/drawing/2014/main" xmlns="" val="20002"/>
                    </a:ext>
                  </a:extLst>
                </a:gridCol>
                <a:gridCol w="1310012">
                  <a:extLst>
                    <a:ext uri="{9D8B030D-6E8A-4147-A177-3AD203B41FA5}">
                      <a16:colId xmlns:a16="http://schemas.microsoft.com/office/drawing/2014/main" xmlns="" val="20003"/>
                    </a:ext>
                  </a:extLst>
                </a:gridCol>
                <a:gridCol w="1272090">
                  <a:extLst>
                    <a:ext uri="{9D8B030D-6E8A-4147-A177-3AD203B41FA5}">
                      <a16:colId xmlns:a16="http://schemas.microsoft.com/office/drawing/2014/main" xmlns="" val="20004"/>
                    </a:ext>
                  </a:extLst>
                </a:gridCol>
              </a:tblGrid>
              <a:tr h="256370">
                <a:tc gridSpan="5">
                  <a:txBody>
                    <a:bodyPr/>
                    <a:lstStyle/>
                    <a:p>
                      <a:pPr algn="l" fontAlgn="ctr"/>
                      <a:r>
                        <a:rPr lang="en-GB" sz="900" b="1" i="0" u="none" strike="noStrike" dirty="0">
                          <a:solidFill>
                            <a:srgbClr val="FFFFFF"/>
                          </a:solidFill>
                          <a:effectLst/>
                          <a:latin typeface="Arial" panose="020B0604020202020204" pitchFamily="34" charset="0"/>
                        </a:rPr>
                        <a:t>Table 1.2.12 – Destination of nights by country of residence (number) </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Nights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216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359.557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314.994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28.082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16.481</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3515">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287.702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264.832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12.124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10.746</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38.876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22.680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15.002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32.978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27.482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0.956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4.540</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179501220"/>
              </p:ext>
            </p:extLst>
          </p:nvPr>
        </p:nvGraphicFramePr>
        <p:xfrm>
          <a:off x="360363" y="3784349"/>
          <a:ext cx="7008562" cy="1592287"/>
        </p:xfrm>
        <a:graphic>
          <a:graphicData uri="http://schemas.openxmlformats.org/drawingml/2006/table">
            <a:tbl>
              <a:tblPr/>
              <a:tblGrid>
                <a:gridCol w="1772691">
                  <a:extLst>
                    <a:ext uri="{9D8B030D-6E8A-4147-A177-3AD203B41FA5}">
                      <a16:colId xmlns:a16="http://schemas.microsoft.com/office/drawing/2014/main" xmlns="" val="20000"/>
                    </a:ext>
                  </a:extLst>
                </a:gridCol>
                <a:gridCol w="1286630">
                  <a:extLst>
                    <a:ext uri="{9D8B030D-6E8A-4147-A177-3AD203B41FA5}">
                      <a16:colId xmlns:a16="http://schemas.microsoft.com/office/drawing/2014/main" xmlns="" val="20001"/>
                    </a:ext>
                  </a:extLst>
                </a:gridCol>
                <a:gridCol w="1286630">
                  <a:extLst>
                    <a:ext uri="{9D8B030D-6E8A-4147-A177-3AD203B41FA5}">
                      <a16:colId xmlns:a16="http://schemas.microsoft.com/office/drawing/2014/main" xmlns="" val="20002"/>
                    </a:ext>
                  </a:extLst>
                </a:gridCol>
                <a:gridCol w="1343814">
                  <a:extLst>
                    <a:ext uri="{9D8B030D-6E8A-4147-A177-3AD203B41FA5}">
                      <a16:colId xmlns:a16="http://schemas.microsoft.com/office/drawing/2014/main" xmlns="" val="20003"/>
                    </a:ext>
                  </a:extLst>
                </a:gridCol>
                <a:gridCol w="1318797">
                  <a:extLst>
                    <a:ext uri="{9D8B030D-6E8A-4147-A177-3AD203B41FA5}">
                      <a16:colId xmlns:a16="http://schemas.microsoft.com/office/drawing/2014/main" xmlns="" val="20004"/>
                    </a:ext>
                  </a:extLst>
                </a:gridCol>
              </a:tblGrid>
              <a:tr h="265137">
                <a:tc gridSpan="5">
                  <a:txBody>
                    <a:bodyPr/>
                    <a:lstStyle/>
                    <a:p>
                      <a:pPr algn="l" fontAlgn="ctr"/>
                      <a:r>
                        <a:rPr lang="en-GB" sz="900" b="1" i="0" u="none" strike="noStrike" dirty="0">
                          <a:solidFill>
                            <a:srgbClr val="FFFFFF"/>
                          </a:solidFill>
                          <a:effectLst/>
                          <a:latin typeface="Arial" panose="020B0604020202020204" pitchFamily="34" charset="0"/>
                        </a:rPr>
                        <a:t>Table 1.2.13 – Destination of nights by residence (share by destination)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Row percentages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12090">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3515">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sp>
        <p:nvSpPr>
          <p:cNvPr id="17" name="Action Button: Information 16">
            <a:hlinkClick r:id="rId2" action="ppaction://hlinksldjump" highlightClick="1"/>
          </p:cNvPr>
          <p:cNvSpPr/>
          <p:nvPr/>
        </p:nvSpPr>
        <p:spPr bwMode="ltGray">
          <a:xfrm>
            <a:off x="4260407" y="191977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Action Button: Information 17">
            <a:hlinkClick r:id="rId2" action="ppaction://hlinksldjump" highlightClick="1"/>
          </p:cNvPr>
          <p:cNvSpPr/>
          <p:nvPr/>
        </p:nvSpPr>
        <p:spPr bwMode="ltGray">
          <a:xfrm>
            <a:off x="4365323" y="382973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nights destination against country of residence at both total level and as share by origin. </a:t>
            </a:r>
          </a:p>
          <a:p>
            <a:r>
              <a:rPr lang="en-GB" sz="1050" b="1" dirty="0" err="1"/>
              <a:t>Bednights</a:t>
            </a:r>
            <a:r>
              <a:rPr lang="en-GB" sz="1050" b="1" dirty="0"/>
              <a:t> show similar patterns when looking at share by destination:</a:t>
            </a:r>
          </a:p>
          <a:p>
            <a:pPr lvl="1">
              <a:spcBef>
                <a:spcPts val="300"/>
              </a:spcBef>
              <a:buSzPct val="100000"/>
              <a:buFont typeface="Wingdings"/>
              <a:buChar char="§"/>
            </a:pPr>
            <a:r>
              <a:rPr lang="en-GB" sz="1050" b="1" dirty="0"/>
              <a:t>English residents generate 84% of nights (88% trips) on domestic trips taken in England</a:t>
            </a:r>
          </a:p>
          <a:p>
            <a:pPr lvl="1">
              <a:spcBef>
                <a:spcPts val="300"/>
              </a:spcBef>
              <a:buSzPct val="100000"/>
              <a:buFont typeface="Wingdings"/>
              <a:buChar char="§"/>
            </a:pPr>
            <a:r>
              <a:rPr lang="en-GB" sz="1050" b="1" dirty="0"/>
              <a:t>For Scottish residents, the equivalent figure for nights was 53% (61% trips)</a:t>
            </a:r>
          </a:p>
          <a:p>
            <a:pPr lvl="1">
              <a:spcBef>
                <a:spcPts val="300"/>
              </a:spcBef>
              <a:buSzPct val="100000"/>
              <a:buFont typeface="Wingdings"/>
              <a:buChar char="§"/>
            </a:pPr>
            <a:r>
              <a:rPr lang="en-GB" sz="1050" b="1" dirty="0"/>
              <a:t>For Welsh residents, the equivalent figure was 28% of nights (31% trips)</a:t>
            </a:r>
          </a:p>
          <a:p>
            <a:endParaRPr lang="en-GB" sz="1400" dirty="0">
              <a:solidFill>
                <a:schemeClr val="accent1"/>
              </a:solidFill>
            </a:endParaRPr>
          </a:p>
          <a:p>
            <a:endParaRPr lang="en-GB" sz="1400" dirty="0">
              <a:solidFill>
                <a:schemeClr val="accent1"/>
              </a:solidFill>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861961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44</a:t>
            </a:fld>
            <a:endParaRPr lang="en-GB" dirty="0"/>
          </a:p>
        </p:txBody>
      </p:sp>
      <p:sp>
        <p:nvSpPr>
          <p:cNvPr id="22" name="Title 4"/>
          <p:cNvSpPr>
            <a:spLocks noGrp="1"/>
          </p:cNvSpPr>
          <p:nvPr>
            <p:ph type="title"/>
          </p:nvPr>
        </p:nvSpPr>
        <p:spPr/>
        <p:txBody>
          <a:bodyPr/>
          <a:lstStyle/>
          <a:p>
            <a:r>
              <a:rPr lang="en-GB" dirty="0"/>
              <a:t>Spend by country of residence</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386237745"/>
              </p:ext>
            </p:extLst>
          </p:nvPr>
        </p:nvGraphicFramePr>
        <p:xfrm>
          <a:off x="360362" y="1881188"/>
          <a:ext cx="7008561" cy="1623525"/>
        </p:xfrm>
        <a:graphic>
          <a:graphicData uri="http://schemas.openxmlformats.org/drawingml/2006/table">
            <a:tbl>
              <a:tblPr/>
              <a:tblGrid>
                <a:gridCol w="1929150">
                  <a:extLst>
                    <a:ext uri="{9D8B030D-6E8A-4147-A177-3AD203B41FA5}">
                      <a16:colId xmlns:a16="http://schemas.microsoft.com/office/drawing/2014/main" xmlns="" val="20000"/>
                    </a:ext>
                  </a:extLst>
                </a:gridCol>
                <a:gridCol w="1258736">
                  <a:extLst>
                    <a:ext uri="{9D8B030D-6E8A-4147-A177-3AD203B41FA5}">
                      <a16:colId xmlns:a16="http://schemas.microsoft.com/office/drawing/2014/main" xmlns="" val="20001"/>
                    </a:ext>
                  </a:extLst>
                </a:gridCol>
                <a:gridCol w="1286100">
                  <a:extLst>
                    <a:ext uri="{9D8B030D-6E8A-4147-A177-3AD203B41FA5}">
                      <a16:colId xmlns:a16="http://schemas.microsoft.com/office/drawing/2014/main" xmlns="" val="20002"/>
                    </a:ext>
                  </a:extLst>
                </a:gridCol>
                <a:gridCol w="1231372">
                  <a:extLst>
                    <a:ext uri="{9D8B030D-6E8A-4147-A177-3AD203B41FA5}">
                      <a16:colId xmlns:a16="http://schemas.microsoft.com/office/drawing/2014/main" xmlns="" val="20003"/>
                    </a:ext>
                  </a:extLst>
                </a:gridCol>
                <a:gridCol w="1303203">
                  <a:extLst>
                    <a:ext uri="{9D8B030D-6E8A-4147-A177-3AD203B41FA5}">
                      <a16:colId xmlns:a16="http://schemas.microsoft.com/office/drawing/2014/main" xmlns="" val="20004"/>
                    </a:ext>
                  </a:extLst>
                </a:gridCol>
              </a:tblGrid>
              <a:tr h="256370">
                <a:tc gridSpan="5">
                  <a:txBody>
                    <a:bodyPr/>
                    <a:lstStyle/>
                    <a:p>
                      <a:pPr algn="l" fontAlgn="ctr"/>
                      <a:r>
                        <a:rPr lang="en-GB" sz="900" b="1" i="0" u="none" strike="noStrike" dirty="0">
                          <a:solidFill>
                            <a:srgbClr val="FFFFFF"/>
                          </a:solidFill>
                          <a:effectLst/>
                          <a:latin typeface="Arial" panose="020B0604020202020204" pitchFamily="34" charset="0"/>
                        </a:rPr>
                        <a:t>Table 1.2.14 – Destination of spend by country of residence (£ Million) </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183515">
                <a:tc>
                  <a:txBody>
                    <a:bodyPr/>
                    <a:lstStyle/>
                    <a:p>
                      <a:pPr algn="l" fontAlgn="ctr"/>
                      <a:r>
                        <a:rPr lang="en-GB" sz="900" b="1" i="0" u="none" strike="noStrike" dirty="0">
                          <a:solidFill>
                            <a:schemeClr val="tx1"/>
                          </a:solidFill>
                          <a:effectLst/>
                          <a:latin typeface="Arial" panose="020B0604020202020204" pitchFamily="34" charset="0"/>
                        </a:rPr>
                        <a:t>Spend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216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90500">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£23,079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£19,984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£945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90500">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£18,492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£16,784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£647</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£69</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200025">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£1,689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£1,425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£229</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21178866"/>
              </p:ext>
            </p:extLst>
          </p:nvPr>
        </p:nvGraphicFramePr>
        <p:xfrm>
          <a:off x="360362" y="3789363"/>
          <a:ext cx="7008561" cy="1658648"/>
        </p:xfrm>
        <a:graphic>
          <a:graphicData uri="http://schemas.openxmlformats.org/drawingml/2006/table">
            <a:tbl>
              <a:tblPr/>
              <a:tblGrid>
                <a:gridCol w="1940218">
                  <a:extLst>
                    <a:ext uri="{9D8B030D-6E8A-4147-A177-3AD203B41FA5}">
                      <a16:colId xmlns:a16="http://schemas.microsoft.com/office/drawing/2014/main" xmlns="" val="20000"/>
                    </a:ext>
                  </a:extLst>
                </a:gridCol>
                <a:gridCol w="1174697">
                  <a:extLst>
                    <a:ext uri="{9D8B030D-6E8A-4147-A177-3AD203B41FA5}">
                      <a16:colId xmlns:a16="http://schemas.microsoft.com/office/drawing/2014/main" xmlns="" val="20001"/>
                    </a:ext>
                  </a:extLst>
                </a:gridCol>
                <a:gridCol w="1296708">
                  <a:extLst>
                    <a:ext uri="{9D8B030D-6E8A-4147-A177-3AD203B41FA5}">
                      <a16:colId xmlns:a16="http://schemas.microsoft.com/office/drawing/2014/main" xmlns="" val="20002"/>
                    </a:ext>
                  </a:extLst>
                </a:gridCol>
                <a:gridCol w="1300230">
                  <a:extLst>
                    <a:ext uri="{9D8B030D-6E8A-4147-A177-3AD203B41FA5}">
                      <a16:colId xmlns:a16="http://schemas.microsoft.com/office/drawing/2014/main" xmlns="" val="20003"/>
                    </a:ext>
                  </a:extLst>
                </a:gridCol>
                <a:gridCol w="1296708">
                  <a:extLst>
                    <a:ext uri="{9D8B030D-6E8A-4147-A177-3AD203B41FA5}">
                      <a16:colId xmlns:a16="http://schemas.microsoft.com/office/drawing/2014/main" xmlns="" val="20004"/>
                    </a:ext>
                  </a:extLst>
                </a:gridCol>
              </a:tblGrid>
              <a:tr h="283873">
                <a:tc gridSpan="5">
                  <a:txBody>
                    <a:bodyPr/>
                    <a:lstStyle/>
                    <a:p>
                      <a:pPr algn="l" fontAlgn="ctr"/>
                      <a:r>
                        <a:rPr lang="en-GB" sz="900" b="1" i="0" u="none" strike="noStrike" dirty="0">
                          <a:solidFill>
                            <a:srgbClr val="FFFFFF"/>
                          </a:solidFill>
                          <a:effectLst/>
                          <a:latin typeface="Arial" panose="020B0604020202020204" pitchFamily="34" charset="0"/>
                        </a:rPr>
                        <a:t>Table 1.2.15 – Destination of spend by residence (Share by destination) </a:t>
                      </a:r>
                    </a:p>
                  </a:txBody>
                  <a:tcPr marL="36000" marR="0" marT="0" marB="0" anchor="ctr">
                    <a:lnL>
                      <a:noFill/>
                    </a:lnL>
                    <a:lnR>
                      <a:noFill/>
                    </a:lnR>
                    <a:lnT>
                      <a:noFill/>
                    </a:lnT>
                    <a:lnB>
                      <a:noFill/>
                    </a:lnB>
                    <a:solidFill>
                      <a:srgbClr val="4BACC6"/>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500">
                <a:tc gridSpan="5">
                  <a:txBody>
                    <a:bodyPr/>
                    <a:lstStyle/>
                    <a:p>
                      <a:pPr algn="l" fontAlgn="ctr"/>
                      <a:r>
                        <a:rPr lang="en-GB" sz="900" b="1" i="0" u="none" strike="noStrike" dirty="0">
                          <a:solidFill>
                            <a:schemeClr val="tx1"/>
                          </a:solidFill>
                          <a:effectLst/>
                          <a:latin typeface="Arial" panose="020B0604020202020204" pitchFamily="34" charset="0"/>
                        </a:rPr>
                        <a:t>Residents of…</a:t>
                      </a:r>
                    </a:p>
                  </a:txBody>
                  <a:tcPr marL="36000" marR="0" marT="0" marB="0" anchor="ctr">
                    <a:lnL>
                      <a:noFill/>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221615">
                <a:tc>
                  <a:txBody>
                    <a:bodyPr/>
                    <a:lstStyle/>
                    <a:p>
                      <a:pPr algn="l" fontAlgn="ctr"/>
                      <a:r>
                        <a:rPr lang="en-GB" sz="900" b="1" i="0" u="none" strike="noStrike" dirty="0">
                          <a:solidFill>
                            <a:schemeClr val="tx1"/>
                          </a:solidFill>
                          <a:effectLst/>
                          <a:latin typeface="Arial" panose="020B0604020202020204" pitchFamily="34" charset="0"/>
                        </a:rPr>
                        <a:t>Row percentages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221615">
                <a:tc>
                  <a:txBody>
                    <a:bodyPr/>
                    <a:lstStyle/>
                    <a:p>
                      <a:pPr algn="l" fontAlgn="ctr"/>
                      <a:r>
                        <a:rPr lang="en-GB" sz="900" b="1" i="0" u="none" strike="noStrike" dirty="0">
                          <a:solidFill>
                            <a:schemeClr val="tx1"/>
                          </a:solidFill>
                          <a:effectLst/>
                          <a:latin typeface="Arial" panose="020B0604020202020204" pitchFamily="34" charset="0"/>
                        </a:rPr>
                        <a:t>Destination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83515">
                <a:tc>
                  <a:txBody>
                    <a:bodyPr/>
                    <a:lstStyle/>
                    <a:p>
                      <a:pPr algn="l" fontAlgn="ctr"/>
                      <a:r>
                        <a:rPr lang="en-GB" sz="900" b="0" i="0" u="none" strike="noStrike" dirty="0">
                          <a:solidFill>
                            <a:schemeClr val="tx1"/>
                          </a:solidFill>
                          <a:effectLst/>
                          <a:latin typeface="Arial" panose="020B0604020202020204" pitchFamily="34" charset="0"/>
                        </a:rPr>
                        <a:t>GB</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183515">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183515">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24%</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7"/>
                  </a:ext>
                </a:extLst>
              </a:tr>
            </a:tbl>
          </a:graphicData>
        </a:graphic>
      </p:graphicFrame>
      <p:sp>
        <p:nvSpPr>
          <p:cNvPr id="17" name="Action Button: Information 16">
            <a:hlinkClick r:id="rId2" action="ppaction://hlinksldjump" highlightClick="1"/>
          </p:cNvPr>
          <p:cNvSpPr/>
          <p:nvPr/>
        </p:nvSpPr>
        <p:spPr bwMode="ltGray">
          <a:xfrm>
            <a:off x="4272282" y="191977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Action Button: Information 17">
            <a:hlinkClick r:id="rId2" action="ppaction://hlinksldjump" highlightClick="1"/>
          </p:cNvPr>
          <p:cNvSpPr/>
          <p:nvPr/>
        </p:nvSpPr>
        <p:spPr bwMode="ltGray">
          <a:xfrm>
            <a:off x="4365323" y="385348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spend destination against country of residence at both total level and as share by origin. </a:t>
            </a:r>
          </a:p>
          <a:p>
            <a:r>
              <a:rPr lang="en-GB" sz="1050" b="1" dirty="0"/>
              <a:t>Similarly, spend shows a similar pattern when looking at destination share:</a:t>
            </a:r>
          </a:p>
          <a:p>
            <a:pPr lvl="1">
              <a:buSzPct val="100000"/>
              <a:buFont typeface="Wingdings"/>
              <a:buChar char="§"/>
            </a:pPr>
            <a:r>
              <a:rPr lang="en-GB" sz="1050" b="1" dirty="0"/>
              <a:t>English residents generate 84% of spend (88% nights) on domestic trips taken in England</a:t>
            </a:r>
          </a:p>
          <a:p>
            <a:pPr lvl="1">
              <a:buSzPct val="100000"/>
              <a:buFont typeface="Wingdings"/>
              <a:buChar char="§"/>
            </a:pPr>
            <a:r>
              <a:rPr lang="en-GB" sz="1050" b="1" dirty="0"/>
              <a:t>For Scottish residents, the equivalent figure for spend was 49% of spend (53% nights)</a:t>
            </a:r>
          </a:p>
          <a:p>
            <a:pPr lvl="1">
              <a:buSzPct val="100000"/>
              <a:buFont typeface="Wingdings"/>
              <a:buChar char="§"/>
            </a:pPr>
            <a:r>
              <a:rPr lang="en-GB" sz="1050" b="1" dirty="0"/>
              <a:t>For Welsh residents, the equivalent figure was 24% of spend (28% nights)</a:t>
            </a:r>
          </a:p>
          <a:p>
            <a:endParaRPr lang="en-GB" sz="1400" dirty="0">
              <a:solidFill>
                <a:schemeClr val="accent1"/>
              </a:solidFill>
            </a:endParaRPr>
          </a:p>
          <a:p>
            <a:endParaRPr lang="en-GB" sz="1400" dirty="0">
              <a:solidFill>
                <a:schemeClr val="accent1"/>
              </a:solidFill>
            </a:endParaRPr>
          </a:p>
          <a:p>
            <a:endParaRPr lang="en-GB" sz="1400" dirty="0">
              <a:solidFill>
                <a:schemeClr val="accent1"/>
              </a:solidFill>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9460052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45</a:t>
            </a:fld>
            <a:endParaRPr lang="en-GB" dirty="0"/>
          </a:p>
        </p:txBody>
      </p:sp>
      <p:sp>
        <p:nvSpPr>
          <p:cNvPr id="22" name="Title 4"/>
          <p:cNvSpPr>
            <a:spLocks noGrp="1"/>
          </p:cNvSpPr>
          <p:nvPr>
            <p:ph type="title"/>
          </p:nvPr>
        </p:nvSpPr>
        <p:spPr/>
        <p:txBody>
          <a:bodyPr/>
          <a:lstStyle/>
          <a:p>
            <a:r>
              <a:rPr lang="en-GB" dirty="0"/>
              <a:t>Origin and destination of trips</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820453254"/>
              </p:ext>
            </p:extLst>
          </p:nvPr>
        </p:nvGraphicFramePr>
        <p:xfrm>
          <a:off x="360363" y="4801669"/>
          <a:ext cx="7104893" cy="1162685"/>
        </p:xfrm>
        <a:graphic>
          <a:graphicData uri="http://schemas.openxmlformats.org/drawingml/2006/table">
            <a:tbl>
              <a:tblPr/>
              <a:tblGrid>
                <a:gridCol w="2267335">
                  <a:extLst>
                    <a:ext uri="{9D8B030D-6E8A-4147-A177-3AD203B41FA5}">
                      <a16:colId xmlns:a16="http://schemas.microsoft.com/office/drawing/2014/main" xmlns="" val="20000"/>
                    </a:ext>
                  </a:extLst>
                </a:gridCol>
                <a:gridCol w="1592327">
                  <a:extLst>
                    <a:ext uri="{9D8B030D-6E8A-4147-A177-3AD203B41FA5}">
                      <a16:colId xmlns:a16="http://schemas.microsoft.com/office/drawing/2014/main" xmlns="" val="20001"/>
                    </a:ext>
                  </a:extLst>
                </a:gridCol>
                <a:gridCol w="1596653">
                  <a:extLst>
                    <a:ext uri="{9D8B030D-6E8A-4147-A177-3AD203B41FA5}">
                      <a16:colId xmlns:a16="http://schemas.microsoft.com/office/drawing/2014/main" xmlns="" val="20002"/>
                    </a:ext>
                  </a:extLst>
                </a:gridCol>
                <a:gridCol w="1648578">
                  <a:extLst>
                    <a:ext uri="{9D8B030D-6E8A-4147-A177-3AD203B41FA5}">
                      <a16:colId xmlns:a16="http://schemas.microsoft.com/office/drawing/2014/main" xmlns="" val="20003"/>
                    </a:ext>
                  </a:extLst>
                </a:gridCol>
              </a:tblGrid>
              <a:tr h="207645">
                <a:tc gridSpan="4">
                  <a:txBody>
                    <a:bodyPr/>
                    <a:lstStyle/>
                    <a:p>
                      <a:pPr algn="l" fontAlgn="ctr"/>
                      <a:r>
                        <a:rPr lang="en-GB" sz="900" b="1" i="0" u="none" strike="noStrike" dirty="0">
                          <a:solidFill>
                            <a:srgbClr val="FFFFFF"/>
                          </a:solidFill>
                          <a:effectLst/>
                          <a:latin typeface="Arial" panose="020B0604020202020204" pitchFamily="34" charset="0"/>
                        </a:rPr>
                        <a:t>Table 1.2.16 – Net gains/losses of domestic tourism - 2016</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3515">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Trips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Nights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Spend</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90500">
                <a:tc>
                  <a:txBody>
                    <a:bodyPr/>
                    <a:lstStyle/>
                    <a:p>
                      <a:pPr algn="l" fontAlgn="ctr"/>
                      <a:r>
                        <a:rPr lang="en-GB" sz="900" b="1"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90500">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-9.357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-27.292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-£1.491</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9050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5.453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10.795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£747</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00025">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3.904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16.497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£744</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5"/>
                  </a:ext>
                </a:extLst>
              </a:tr>
            </a:tbl>
          </a:graphicData>
        </a:graphic>
      </p:graphicFrame>
      <p:graphicFrame>
        <p:nvGraphicFramePr>
          <p:cNvPr id="17" name="Table 16">
            <a:extLst>
              <a:ext uri="{FF2B5EF4-FFF2-40B4-BE49-F238E27FC236}">
                <a16:creationId xmlns:a16="http://schemas.microsoft.com/office/drawing/2014/main" xmlns="" id="{29A44493-BEE1-49FB-B0A4-32B4BCC51F1D}"/>
              </a:ext>
            </a:extLst>
          </p:cNvPr>
          <p:cNvGraphicFramePr>
            <a:graphicFrameLocks noGrp="1"/>
          </p:cNvGraphicFramePr>
          <p:nvPr>
            <p:extLst>
              <p:ext uri="{D42A27DB-BD31-4B8C-83A1-F6EECF244321}">
                <p14:modId xmlns:p14="http://schemas.microsoft.com/office/powerpoint/2010/main" val="2417617279"/>
              </p:ext>
            </p:extLst>
          </p:nvPr>
        </p:nvGraphicFramePr>
        <p:xfrm>
          <a:off x="360363" y="3392750"/>
          <a:ext cx="7104893" cy="1162685"/>
        </p:xfrm>
        <a:graphic>
          <a:graphicData uri="http://schemas.openxmlformats.org/drawingml/2006/table">
            <a:tbl>
              <a:tblPr/>
              <a:tblGrid>
                <a:gridCol w="2267335">
                  <a:extLst>
                    <a:ext uri="{9D8B030D-6E8A-4147-A177-3AD203B41FA5}">
                      <a16:colId xmlns:a16="http://schemas.microsoft.com/office/drawing/2014/main" xmlns="" val="20000"/>
                    </a:ext>
                  </a:extLst>
                </a:gridCol>
                <a:gridCol w="1592327">
                  <a:extLst>
                    <a:ext uri="{9D8B030D-6E8A-4147-A177-3AD203B41FA5}">
                      <a16:colId xmlns:a16="http://schemas.microsoft.com/office/drawing/2014/main" xmlns="" val="20001"/>
                    </a:ext>
                  </a:extLst>
                </a:gridCol>
                <a:gridCol w="1596653">
                  <a:extLst>
                    <a:ext uri="{9D8B030D-6E8A-4147-A177-3AD203B41FA5}">
                      <a16:colId xmlns:a16="http://schemas.microsoft.com/office/drawing/2014/main" xmlns="" val="20002"/>
                    </a:ext>
                  </a:extLst>
                </a:gridCol>
                <a:gridCol w="1648578">
                  <a:extLst>
                    <a:ext uri="{9D8B030D-6E8A-4147-A177-3AD203B41FA5}">
                      <a16:colId xmlns:a16="http://schemas.microsoft.com/office/drawing/2014/main" xmlns="" val="20003"/>
                    </a:ext>
                  </a:extLst>
                </a:gridCol>
              </a:tblGrid>
              <a:tr h="207645">
                <a:tc gridSpan="4">
                  <a:txBody>
                    <a:bodyPr/>
                    <a:lstStyle/>
                    <a:p>
                      <a:pPr algn="l" fontAlgn="ctr"/>
                      <a:r>
                        <a:rPr lang="en-GB" sz="900" b="1" i="0" u="none" strike="noStrike" dirty="0">
                          <a:solidFill>
                            <a:srgbClr val="FFFFFF"/>
                          </a:solidFill>
                          <a:effectLst/>
                          <a:latin typeface="Arial" panose="020B0604020202020204" pitchFamily="34" charset="0"/>
                        </a:rPr>
                        <a:t>Table 1.2.16 – Net gains/losses of domestic tourism - 2015</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3515">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Trips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Nights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Spend</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90500">
                <a:tc>
                  <a:txBody>
                    <a:bodyPr/>
                    <a:lstStyle/>
                    <a:p>
                      <a:pPr algn="l" fontAlgn="ctr"/>
                      <a:r>
                        <a:rPr lang="en-GB" sz="900" b="1"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90500">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-6.866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-28.446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-£1.933</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9050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10.505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£1,106</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00025">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4.331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17.941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£827</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5"/>
                  </a:ext>
                </a:extLst>
              </a:tr>
            </a:tbl>
          </a:graphicData>
        </a:graphic>
      </p:graphicFrame>
      <p:graphicFrame>
        <p:nvGraphicFramePr>
          <p:cNvPr id="18" name="Table 17">
            <a:extLst>
              <a:ext uri="{FF2B5EF4-FFF2-40B4-BE49-F238E27FC236}">
                <a16:creationId xmlns:a16="http://schemas.microsoft.com/office/drawing/2014/main" xmlns="" id="{9F21FA55-2A80-42F2-BA90-5A7B174599B9}"/>
              </a:ext>
            </a:extLst>
          </p:cNvPr>
          <p:cNvGraphicFramePr>
            <a:graphicFrameLocks noGrp="1"/>
          </p:cNvGraphicFramePr>
          <p:nvPr>
            <p:extLst>
              <p:ext uri="{D42A27DB-BD31-4B8C-83A1-F6EECF244321}">
                <p14:modId xmlns:p14="http://schemas.microsoft.com/office/powerpoint/2010/main" val="400324013"/>
              </p:ext>
            </p:extLst>
          </p:nvPr>
        </p:nvGraphicFramePr>
        <p:xfrm>
          <a:off x="360363" y="2023268"/>
          <a:ext cx="7104893" cy="1162685"/>
        </p:xfrm>
        <a:graphic>
          <a:graphicData uri="http://schemas.openxmlformats.org/drawingml/2006/table">
            <a:tbl>
              <a:tblPr/>
              <a:tblGrid>
                <a:gridCol w="2267335">
                  <a:extLst>
                    <a:ext uri="{9D8B030D-6E8A-4147-A177-3AD203B41FA5}">
                      <a16:colId xmlns:a16="http://schemas.microsoft.com/office/drawing/2014/main" xmlns="" val="20000"/>
                    </a:ext>
                  </a:extLst>
                </a:gridCol>
                <a:gridCol w="1592327">
                  <a:extLst>
                    <a:ext uri="{9D8B030D-6E8A-4147-A177-3AD203B41FA5}">
                      <a16:colId xmlns:a16="http://schemas.microsoft.com/office/drawing/2014/main" xmlns="" val="20001"/>
                    </a:ext>
                  </a:extLst>
                </a:gridCol>
                <a:gridCol w="1596653">
                  <a:extLst>
                    <a:ext uri="{9D8B030D-6E8A-4147-A177-3AD203B41FA5}">
                      <a16:colId xmlns:a16="http://schemas.microsoft.com/office/drawing/2014/main" xmlns="" val="20002"/>
                    </a:ext>
                  </a:extLst>
                </a:gridCol>
                <a:gridCol w="1648578">
                  <a:extLst>
                    <a:ext uri="{9D8B030D-6E8A-4147-A177-3AD203B41FA5}">
                      <a16:colId xmlns:a16="http://schemas.microsoft.com/office/drawing/2014/main" xmlns="" val="20003"/>
                    </a:ext>
                  </a:extLst>
                </a:gridCol>
              </a:tblGrid>
              <a:tr h="207645">
                <a:tc gridSpan="4">
                  <a:txBody>
                    <a:bodyPr/>
                    <a:lstStyle/>
                    <a:p>
                      <a:pPr algn="l" fontAlgn="ctr"/>
                      <a:r>
                        <a:rPr lang="en-GB" sz="900" b="1" i="0" u="none" strike="noStrike" dirty="0">
                          <a:solidFill>
                            <a:srgbClr val="FFFFFF"/>
                          </a:solidFill>
                          <a:effectLst/>
                          <a:latin typeface="Arial" panose="020B0604020202020204" pitchFamily="34" charset="0"/>
                        </a:rPr>
                        <a:t>Table 1.2.16 – Net gains/losses of domestic tourism - 2014</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3515">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Trips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Nights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Spend</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90500">
                <a:tc>
                  <a:txBody>
                    <a:bodyPr/>
                    <a:lstStyle/>
                    <a:p>
                      <a:pPr algn="l" fontAlgn="ctr"/>
                      <a:r>
                        <a:rPr lang="en-GB" sz="900" b="1"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90500">
                <a:tc>
                  <a:txBody>
                    <a:bodyPr/>
                    <a:lstStyle/>
                    <a:p>
                      <a:pPr algn="l" fontAlgn="ctr"/>
                      <a:r>
                        <a:rPr lang="en-GB" sz="900" b="0" i="0" u="none" strike="noStrike" dirty="0">
                          <a:solidFill>
                            <a:schemeClr val="tx1"/>
                          </a:solidFill>
                          <a:effectLst/>
                          <a:latin typeface="Arial" panose="020B0604020202020204" pitchFamily="34" charset="0"/>
                        </a:rPr>
                        <a:t>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-26.543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-£985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9050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9.835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£595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00025">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3.074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16.708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0" i="0" u="none" strike="noStrike" dirty="0">
                          <a:solidFill>
                            <a:schemeClr val="tx1"/>
                          </a:solidFill>
                          <a:effectLst/>
                          <a:latin typeface="Arial" panose="020B0604020202020204" pitchFamily="34" charset="0"/>
                        </a:rPr>
                        <a:t>£390</a:t>
                      </a:r>
                    </a:p>
                  </a:txBody>
                  <a:tcPr marL="0" marR="0" marT="0"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5"/>
                  </a:ext>
                </a:extLst>
              </a:tr>
            </a:tbl>
          </a:graphicData>
        </a:graphic>
      </p:graphicFrame>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Highlighting, by country, the net gains or losses resulting from domestic tourism.</a:t>
            </a:r>
          </a:p>
          <a:p>
            <a:r>
              <a:rPr lang="en-GB" sz="1050" b="1" dirty="0"/>
              <a:t>Table 1.2.16 presents analysis of the extent to which each country is considered to be a net ‘winner’ or ‘loser’ in terms of domestic tourism. For example, if residents of country X take 10 trips outside country X, in countries Y and Z, but 12 trips are taken in country X by residents of countries Y and Z, then country X has a net gain of two trips.</a:t>
            </a:r>
          </a:p>
          <a:p>
            <a:r>
              <a:rPr lang="en-GB" sz="1050" b="1" dirty="0"/>
              <a:t>Both Scotland and Wales had more domestic tourism trips, nights and expenditure from elsewhere in Britain than residents of those countries who take trips to other parts of Britain. The converse was true for England, which had a net loss in numbers of trips, nights and spend versus the rest of Britain.</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20" name="Freeform 19">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8"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9"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0"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1088676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46</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18766138"/>
              </p:ext>
            </p:extLst>
          </p:nvPr>
        </p:nvGraphicFramePr>
        <p:xfrm>
          <a:off x="360364" y="1881188"/>
          <a:ext cx="7229720" cy="3854654"/>
        </p:xfrm>
        <a:graphic>
          <a:graphicData uri="http://schemas.openxmlformats.org/drawingml/2006/table">
            <a:tbl>
              <a:tblPr/>
              <a:tblGrid>
                <a:gridCol w="894305">
                  <a:extLst>
                    <a:ext uri="{9D8B030D-6E8A-4147-A177-3AD203B41FA5}">
                      <a16:colId xmlns:a16="http://schemas.microsoft.com/office/drawing/2014/main" xmlns="" val="20000"/>
                    </a:ext>
                  </a:extLst>
                </a:gridCol>
                <a:gridCol w="566091">
                  <a:extLst>
                    <a:ext uri="{9D8B030D-6E8A-4147-A177-3AD203B41FA5}">
                      <a16:colId xmlns:a16="http://schemas.microsoft.com/office/drawing/2014/main" xmlns="" val="20001"/>
                    </a:ext>
                  </a:extLst>
                </a:gridCol>
                <a:gridCol w="566091">
                  <a:extLst>
                    <a:ext uri="{9D8B030D-6E8A-4147-A177-3AD203B41FA5}">
                      <a16:colId xmlns:a16="http://schemas.microsoft.com/office/drawing/2014/main" xmlns="" val="20002"/>
                    </a:ext>
                  </a:extLst>
                </a:gridCol>
                <a:gridCol w="578137">
                  <a:extLst>
                    <a:ext uri="{9D8B030D-6E8A-4147-A177-3AD203B41FA5}">
                      <a16:colId xmlns:a16="http://schemas.microsoft.com/office/drawing/2014/main" xmlns="" val="20003"/>
                    </a:ext>
                  </a:extLst>
                </a:gridCol>
                <a:gridCol w="578137">
                  <a:extLst>
                    <a:ext uri="{9D8B030D-6E8A-4147-A177-3AD203B41FA5}">
                      <a16:colId xmlns:a16="http://schemas.microsoft.com/office/drawing/2014/main" xmlns="" val="20004"/>
                    </a:ext>
                  </a:extLst>
                </a:gridCol>
                <a:gridCol w="578137">
                  <a:extLst>
                    <a:ext uri="{9D8B030D-6E8A-4147-A177-3AD203B41FA5}">
                      <a16:colId xmlns:a16="http://schemas.microsoft.com/office/drawing/2014/main" xmlns="" val="20005"/>
                    </a:ext>
                  </a:extLst>
                </a:gridCol>
                <a:gridCol w="578137">
                  <a:extLst>
                    <a:ext uri="{9D8B030D-6E8A-4147-A177-3AD203B41FA5}">
                      <a16:colId xmlns:a16="http://schemas.microsoft.com/office/drawing/2014/main" xmlns="" val="20006"/>
                    </a:ext>
                  </a:extLst>
                </a:gridCol>
                <a:gridCol w="578137">
                  <a:extLst>
                    <a:ext uri="{9D8B030D-6E8A-4147-A177-3AD203B41FA5}">
                      <a16:colId xmlns:a16="http://schemas.microsoft.com/office/drawing/2014/main" xmlns="" val="20007"/>
                    </a:ext>
                  </a:extLst>
                </a:gridCol>
                <a:gridCol w="578137">
                  <a:extLst>
                    <a:ext uri="{9D8B030D-6E8A-4147-A177-3AD203B41FA5}">
                      <a16:colId xmlns:a16="http://schemas.microsoft.com/office/drawing/2014/main" xmlns="" val="20008"/>
                    </a:ext>
                  </a:extLst>
                </a:gridCol>
                <a:gridCol w="578137">
                  <a:extLst>
                    <a:ext uri="{9D8B030D-6E8A-4147-A177-3AD203B41FA5}">
                      <a16:colId xmlns:a16="http://schemas.microsoft.com/office/drawing/2014/main" xmlns="" val="20009"/>
                    </a:ext>
                  </a:extLst>
                </a:gridCol>
                <a:gridCol w="578137">
                  <a:extLst>
                    <a:ext uri="{9D8B030D-6E8A-4147-A177-3AD203B41FA5}">
                      <a16:colId xmlns:a16="http://schemas.microsoft.com/office/drawing/2014/main" xmlns="" val="20010"/>
                    </a:ext>
                  </a:extLst>
                </a:gridCol>
                <a:gridCol w="578137">
                  <a:extLst>
                    <a:ext uri="{9D8B030D-6E8A-4147-A177-3AD203B41FA5}">
                      <a16:colId xmlns:a16="http://schemas.microsoft.com/office/drawing/2014/main" xmlns="" val="20011"/>
                    </a:ext>
                  </a:extLst>
                </a:gridCol>
              </a:tblGrid>
              <a:tr h="165118">
                <a:tc gridSpan="12">
                  <a:txBody>
                    <a:bodyPr/>
                    <a:lstStyle/>
                    <a:p>
                      <a:pPr algn="l" fontAlgn="ctr"/>
                      <a:r>
                        <a:rPr lang="en-GB" sz="900" b="1" i="0" u="none" strike="noStrike" dirty="0">
                          <a:solidFill>
                            <a:srgbClr val="FFFFFF"/>
                          </a:solidFill>
                          <a:effectLst/>
                          <a:latin typeface="Arial" panose="020B0604020202020204" pitchFamily="34" charset="0"/>
                        </a:rPr>
                        <a:t>Table 1.2.17 – Overnight tourism: All tourism trips by region of residence and region visited (millions)</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59064">
                <a:tc>
                  <a:txBody>
                    <a:bodyPr/>
                    <a:lstStyle/>
                    <a:p>
                      <a:pPr algn="l" fontAlgn="ctr"/>
                      <a:r>
                        <a:rPr lang="en-GB" sz="900" b="1"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56656">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18424">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18424">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5.461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0.163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0.123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0.244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0.323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0.280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18424">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0.249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0.051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0.238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0.165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37771">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0.677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0.942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0.278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0.433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0.328</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37771">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0.493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3.080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0.585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0.854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37771">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0.767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0.560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0.697</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18424">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0.680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1.109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0.966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1.322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18424">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2.001</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18424">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0.296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1.388</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18424">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0.790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0.709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3.401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2.296</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37771">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1.609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6.606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4.542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37771">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1.086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0.551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0.198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0.763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0.559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5.682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18424">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11.514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9.307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3.337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11.995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9.292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7.283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8.875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9.484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12.099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18.407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20.394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9" name="Action Button: Information 18">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trips in GB by region of residence and region visited.</a:t>
            </a:r>
            <a:endParaRPr lang="en-GB" sz="1050" b="1" dirty="0"/>
          </a:p>
          <a:p>
            <a:r>
              <a:rPr lang="en-GB" sz="1050" b="1" dirty="0"/>
              <a:t>With the exception of London, Wales and the West Midlands, the largest proportion of tourism trips in each region was made by residents of that particular region. </a:t>
            </a:r>
          </a:p>
          <a:p>
            <a:r>
              <a:rPr lang="en-GB" sz="1050" b="1" dirty="0"/>
              <a:t>It is important to acknowledge the value of same country trips, in particular within Scotland wherein these trips account for around half of all domestic trips.</a:t>
            </a:r>
          </a:p>
          <a:p>
            <a:r>
              <a:rPr lang="en-GB" sz="1050" b="1" dirty="0"/>
              <a:t>Excluding Scotland itself, the largest proportion of all tourism trips to Scotland are from the North West of England and London.</a:t>
            </a:r>
          </a:p>
          <a:p>
            <a:r>
              <a:rPr lang="en-GB" sz="1050" b="1" dirty="0"/>
              <a:t>Including Wales, the largest proportion of all tourism trips to Wales are from the North West of England, West Midlands and the South West of England.</a:t>
            </a:r>
          </a:p>
          <a:p>
            <a:endParaRPr lang="en-GB" dirty="0">
              <a:solidFill>
                <a:schemeClr val="accent1"/>
              </a:solidFill>
            </a:endParaRPr>
          </a:p>
          <a:p>
            <a:endParaRPr lang="en-GB" dirty="0">
              <a:solidFill>
                <a:schemeClr val="accent1"/>
              </a:solidFill>
            </a:endParaRPr>
          </a:p>
        </p:txBody>
      </p:sp>
      <p:sp>
        <p:nvSpPr>
          <p:cNvPr id="17" name="Freeform 16">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513542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47</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832229447"/>
              </p:ext>
            </p:extLst>
          </p:nvPr>
        </p:nvGraphicFramePr>
        <p:xfrm>
          <a:off x="360363" y="1881188"/>
          <a:ext cx="7048690" cy="3983565"/>
        </p:xfrm>
        <a:graphic>
          <a:graphicData uri="http://schemas.openxmlformats.org/drawingml/2006/table">
            <a:tbl>
              <a:tblPr/>
              <a:tblGrid>
                <a:gridCol w="838079">
                  <a:extLst>
                    <a:ext uri="{9D8B030D-6E8A-4147-A177-3AD203B41FA5}">
                      <a16:colId xmlns:a16="http://schemas.microsoft.com/office/drawing/2014/main" xmlns="" val="20000"/>
                    </a:ext>
                  </a:extLst>
                </a:gridCol>
                <a:gridCol w="564601">
                  <a:extLst>
                    <a:ext uri="{9D8B030D-6E8A-4147-A177-3AD203B41FA5}">
                      <a16:colId xmlns:a16="http://schemas.microsoft.com/office/drawing/2014/main" xmlns="" val="20001"/>
                    </a:ext>
                  </a:extLst>
                </a:gridCol>
                <a:gridCol w="564601">
                  <a:extLst>
                    <a:ext uri="{9D8B030D-6E8A-4147-A177-3AD203B41FA5}">
                      <a16:colId xmlns:a16="http://schemas.microsoft.com/office/drawing/2014/main" xmlns="" val="20002"/>
                    </a:ext>
                  </a:extLst>
                </a:gridCol>
                <a:gridCol w="564601">
                  <a:extLst>
                    <a:ext uri="{9D8B030D-6E8A-4147-A177-3AD203B41FA5}">
                      <a16:colId xmlns:a16="http://schemas.microsoft.com/office/drawing/2014/main" xmlns="" val="20003"/>
                    </a:ext>
                  </a:extLst>
                </a:gridCol>
                <a:gridCol w="564601">
                  <a:extLst>
                    <a:ext uri="{9D8B030D-6E8A-4147-A177-3AD203B41FA5}">
                      <a16:colId xmlns:a16="http://schemas.microsoft.com/office/drawing/2014/main" xmlns="" val="20004"/>
                    </a:ext>
                  </a:extLst>
                </a:gridCol>
                <a:gridCol w="564601">
                  <a:extLst>
                    <a:ext uri="{9D8B030D-6E8A-4147-A177-3AD203B41FA5}">
                      <a16:colId xmlns:a16="http://schemas.microsoft.com/office/drawing/2014/main" xmlns="" val="20005"/>
                    </a:ext>
                  </a:extLst>
                </a:gridCol>
                <a:gridCol w="564601">
                  <a:extLst>
                    <a:ext uri="{9D8B030D-6E8A-4147-A177-3AD203B41FA5}">
                      <a16:colId xmlns:a16="http://schemas.microsoft.com/office/drawing/2014/main" xmlns="" val="20006"/>
                    </a:ext>
                  </a:extLst>
                </a:gridCol>
                <a:gridCol w="564601">
                  <a:extLst>
                    <a:ext uri="{9D8B030D-6E8A-4147-A177-3AD203B41FA5}">
                      <a16:colId xmlns:a16="http://schemas.microsoft.com/office/drawing/2014/main" xmlns="" val="20007"/>
                    </a:ext>
                  </a:extLst>
                </a:gridCol>
                <a:gridCol w="564601">
                  <a:extLst>
                    <a:ext uri="{9D8B030D-6E8A-4147-A177-3AD203B41FA5}">
                      <a16:colId xmlns:a16="http://schemas.microsoft.com/office/drawing/2014/main" xmlns="" val="20008"/>
                    </a:ext>
                  </a:extLst>
                </a:gridCol>
                <a:gridCol w="564601">
                  <a:extLst>
                    <a:ext uri="{9D8B030D-6E8A-4147-A177-3AD203B41FA5}">
                      <a16:colId xmlns:a16="http://schemas.microsoft.com/office/drawing/2014/main" xmlns="" val="20009"/>
                    </a:ext>
                  </a:extLst>
                </a:gridCol>
                <a:gridCol w="564601">
                  <a:extLst>
                    <a:ext uri="{9D8B030D-6E8A-4147-A177-3AD203B41FA5}">
                      <a16:colId xmlns:a16="http://schemas.microsoft.com/office/drawing/2014/main" xmlns="" val="20010"/>
                    </a:ext>
                  </a:extLst>
                </a:gridCol>
                <a:gridCol w="564601">
                  <a:extLst>
                    <a:ext uri="{9D8B030D-6E8A-4147-A177-3AD203B41FA5}">
                      <a16:colId xmlns:a16="http://schemas.microsoft.com/office/drawing/2014/main" xmlns="" val="20011"/>
                    </a:ext>
                  </a:extLst>
                </a:gridCol>
              </a:tblGrid>
              <a:tr h="171624">
                <a:tc gridSpan="12">
                  <a:txBody>
                    <a:bodyPr/>
                    <a:lstStyle/>
                    <a:p>
                      <a:pPr algn="l" fontAlgn="ctr"/>
                      <a:r>
                        <a:rPr lang="en-GB" sz="900" b="1" i="0" u="none" strike="noStrike" dirty="0">
                          <a:solidFill>
                            <a:srgbClr val="FFFFFF"/>
                          </a:solidFill>
                          <a:effectLst/>
                          <a:latin typeface="Arial" panose="020B0604020202020204" pitchFamily="34" charset="0"/>
                        </a:rPr>
                        <a:t>Table 1.2.18 – Overnight tourism: All tourism trips by region of residence and region visited (%)</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65331">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70707">
                <a:tc>
                  <a:txBody>
                    <a:bodyPr/>
                    <a:lstStyle/>
                    <a:p>
                      <a:pPr algn="l" fontAlgn="t"/>
                      <a:r>
                        <a:rPr lang="en-GB" sz="900" b="0" i="0" u="none" strike="noStrike" dirty="0">
                          <a:solidFill>
                            <a:schemeClr val="tx1"/>
                          </a:solidFill>
                          <a:effectLst/>
                          <a:latin typeface="Arial" panose="020B0604020202020204" pitchFamily="34" charset="0"/>
                        </a:rPr>
                        <a:t> </a:t>
                      </a:r>
                    </a:p>
                  </a:txBody>
                  <a:tcPr marL="0" marR="0" marT="0" marB="0">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27030">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27030">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47.4%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12.3%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1.4%</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27030">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2.2%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17.9%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4.9%</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5"/>
                  </a:ext>
                </a:extLst>
              </a:tr>
              <a:tr h="247138">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20.3%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12.4%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1.6%</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47138">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8.7%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18.4%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14.8%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25.7%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12.9%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8.0%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4.2%</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7"/>
                  </a:ext>
                </a:extLst>
              </a:tr>
              <a:tr h="247138">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17.8%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28.3%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3.4%</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27030">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4.4%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12.2%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23.6%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7.7%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8.9%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6.5%</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9"/>
                  </a:ext>
                </a:extLst>
              </a:tr>
              <a:tr h="227030">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18.6%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15.3%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10.1%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9.8%</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27030">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3.9%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13.8%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28.8%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8.4%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10.3%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6.8%</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1"/>
                  </a:ext>
                </a:extLst>
              </a:tr>
              <a:tr h="227030">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13.2%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18.5%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11.3%</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47138">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6.3%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10.4%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15.5%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16.6%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17.0%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20.7%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35.9%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22.3%</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3"/>
                  </a:ext>
                </a:extLst>
              </a:tr>
              <a:tr h="247138">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10.1%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27.9%</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27030">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trips in GB by region of residence and region visited as a percentage.</a:t>
            </a:r>
            <a:endParaRPr lang="en-GB" sz="1050" b="1" dirty="0"/>
          </a:p>
          <a:p>
            <a:r>
              <a:rPr lang="en-GB" sz="1050" b="1" dirty="0"/>
              <a:t>The origins of visitors to London were slightly more diverse than other regions, more than nine in ten (92%) overnight visits were made by non-London residents. However, 20.72% of visitors to London were from the South East of England.</a:t>
            </a:r>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38372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48</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4056365657"/>
              </p:ext>
            </p:extLst>
          </p:nvPr>
        </p:nvGraphicFramePr>
        <p:xfrm>
          <a:off x="360364" y="1881188"/>
          <a:ext cx="7192346" cy="3998928"/>
        </p:xfrm>
        <a:graphic>
          <a:graphicData uri="http://schemas.openxmlformats.org/drawingml/2006/table">
            <a:tbl>
              <a:tblPr/>
              <a:tblGrid>
                <a:gridCol w="855158">
                  <a:extLst>
                    <a:ext uri="{9D8B030D-6E8A-4147-A177-3AD203B41FA5}">
                      <a16:colId xmlns:a16="http://schemas.microsoft.com/office/drawing/2014/main" xmlns="" val="20000"/>
                    </a:ext>
                  </a:extLst>
                </a:gridCol>
                <a:gridCol w="576108">
                  <a:extLst>
                    <a:ext uri="{9D8B030D-6E8A-4147-A177-3AD203B41FA5}">
                      <a16:colId xmlns:a16="http://schemas.microsoft.com/office/drawing/2014/main" xmlns="" val="20001"/>
                    </a:ext>
                  </a:extLst>
                </a:gridCol>
                <a:gridCol w="576108">
                  <a:extLst>
                    <a:ext uri="{9D8B030D-6E8A-4147-A177-3AD203B41FA5}">
                      <a16:colId xmlns:a16="http://schemas.microsoft.com/office/drawing/2014/main" xmlns="" val="20002"/>
                    </a:ext>
                  </a:extLst>
                </a:gridCol>
                <a:gridCol w="576108">
                  <a:extLst>
                    <a:ext uri="{9D8B030D-6E8A-4147-A177-3AD203B41FA5}">
                      <a16:colId xmlns:a16="http://schemas.microsoft.com/office/drawing/2014/main" xmlns="" val="20003"/>
                    </a:ext>
                  </a:extLst>
                </a:gridCol>
                <a:gridCol w="576108">
                  <a:extLst>
                    <a:ext uri="{9D8B030D-6E8A-4147-A177-3AD203B41FA5}">
                      <a16:colId xmlns:a16="http://schemas.microsoft.com/office/drawing/2014/main" xmlns="" val="20004"/>
                    </a:ext>
                  </a:extLst>
                </a:gridCol>
                <a:gridCol w="576108">
                  <a:extLst>
                    <a:ext uri="{9D8B030D-6E8A-4147-A177-3AD203B41FA5}">
                      <a16:colId xmlns:a16="http://schemas.microsoft.com/office/drawing/2014/main" xmlns="" val="20005"/>
                    </a:ext>
                  </a:extLst>
                </a:gridCol>
                <a:gridCol w="576108">
                  <a:extLst>
                    <a:ext uri="{9D8B030D-6E8A-4147-A177-3AD203B41FA5}">
                      <a16:colId xmlns:a16="http://schemas.microsoft.com/office/drawing/2014/main" xmlns="" val="20006"/>
                    </a:ext>
                  </a:extLst>
                </a:gridCol>
                <a:gridCol w="576108">
                  <a:extLst>
                    <a:ext uri="{9D8B030D-6E8A-4147-A177-3AD203B41FA5}">
                      <a16:colId xmlns:a16="http://schemas.microsoft.com/office/drawing/2014/main" xmlns="" val="20007"/>
                    </a:ext>
                  </a:extLst>
                </a:gridCol>
                <a:gridCol w="576108">
                  <a:extLst>
                    <a:ext uri="{9D8B030D-6E8A-4147-A177-3AD203B41FA5}">
                      <a16:colId xmlns:a16="http://schemas.microsoft.com/office/drawing/2014/main" xmlns="" val="20008"/>
                    </a:ext>
                  </a:extLst>
                </a:gridCol>
                <a:gridCol w="576108">
                  <a:extLst>
                    <a:ext uri="{9D8B030D-6E8A-4147-A177-3AD203B41FA5}">
                      <a16:colId xmlns:a16="http://schemas.microsoft.com/office/drawing/2014/main" xmlns="" val="20009"/>
                    </a:ext>
                  </a:extLst>
                </a:gridCol>
                <a:gridCol w="576108">
                  <a:extLst>
                    <a:ext uri="{9D8B030D-6E8A-4147-A177-3AD203B41FA5}">
                      <a16:colId xmlns:a16="http://schemas.microsoft.com/office/drawing/2014/main" xmlns="" val="20010"/>
                    </a:ext>
                  </a:extLst>
                </a:gridCol>
                <a:gridCol w="576108">
                  <a:extLst>
                    <a:ext uri="{9D8B030D-6E8A-4147-A177-3AD203B41FA5}">
                      <a16:colId xmlns:a16="http://schemas.microsoft.com/office/drawing/2014/main" xmlns="" val="20011"/>
                    </a:ext>
                  </a:extLst>
                </a:gridCol>
              </a:tblGrid>
              <a:tr h="176618">
                <a:tc gridSpan="12">
                  <a:txBody>
                    <a:bodyPr/>
                    <a:lstStyle/>
                    <a:p>
                      <a:pPr algn="l" fontAlgn="ctr"/>
                      <a:r>
                        <a:rPr lang="en-GB" sz="900" b="1" i="0" u="none" strike="noStrike" dirty="0">
                          <a:solidFill>
                            <a:srgbClr val="FFFFFF"/>
                          </a:solidFill>
                          <a:effectLst/>
                          <a:latin typeface="Arial" panose="020B0604020202020204" pitchFamily="34" charset="0"/>
                        </a:rPr>
                        <a:t>Table 1.2.19 – Overnight tourism: All tourism nights by region of residence and region visited (millions)</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70142">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81494">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3636">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3636">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15.002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0.956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1.296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0.427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1.529</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3636">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1.345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0.647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0.741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1.236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1.277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3.768</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54329">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0.533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1.409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2.431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2.870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0.458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0.866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1.478</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54329">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7.413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1.477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7.218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3.137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3.223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2.648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3.716</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54329">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6.479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2.148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3.425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3636">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4.245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2.741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4.864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3636">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5.903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2.570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2.847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8.169</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3636">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1.731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0.499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2.642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7.540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1.959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5.173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5.955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33636">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3.320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2.658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2.193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1.572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7.817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6.933</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54329">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3.601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1.309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3.060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4.572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15.224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17.004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54329">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3.157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5.181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16.780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3636">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38.876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32.978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31.202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27.106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19.735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21.892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28.751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26.339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48.526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73.622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nights in GB by region of residence and region visited.</a:t>
            </a:r>
            <a:endParaRPr lang="en-GB" sz="1050" b="1" dirty="0"/>
          </a:p>
          <a:p>
            <a:r>
              <a:rPr lang="en-GB" sz="1050" b="1" dirty="0"/>
              <a:t>In terms of </a:t>
            </a:r>
            <a:r>
              <a:rPr lang="en-GB" sz="1050" b="1" dirty="0" err="1"/>
              <a:t>bednights</a:t>
            </a:r>
            <a:r>
              <a:rPr lang="en-GB" sz="1050" b="1" dirty="0"/>
              <a:t> spent in each region, Yorkshire and the Humber and the southern regions of England tended to see a larger proportion of nights spent by those living in the same region.</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211081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49</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902099350"/>
              </p:ext>
            </p:extLst>
          </p:nvPr>
        </p:nvGraphicFramePr>
        <p:xfrm>
          <a:off x="360363" y="1881188"/>
          <a:ext cx="7104894" cy="3998928"/>
        </p:xfrm>
        <a:graphic>
          <a:graphicData uri="http://schemas.openxmlformats.org/drawingml/2006/table">
            <a:tbl>
              <a:tblPr/>
              <a:tblGrid>
                <a:gridCol w="844761">
                  <a:extLst>
                    <a:ext uri="{9D8B030D-6E8A-4147-A177-3AD203B41FA5}">
                      <a16:colId xmlns:a16="http://schemas.microsoft.com/office/drawing/2014/main" xmlns="" val="20000"/>
                    </a:ext>
                  </a:extLst>
                </a:gridCol>
                <a:gridCol w="569103">
                  <a:extLst>
                    <a:ext uri="{9D8B030D-6E8A-4147-A177-3AD203B41FA5}">
                      <a16:colId xmlns:a16="http://schemas.microsoft.com/office/drawing/2014/main" xmlns="" val="20001"/>
                    </a:ext>
                  </a:extLst>
                </a:gridCol>
                <a:gridCol w="569103">
                  <a:extLst>
                    <a:ext uri="{9D8B030D-6E8A-4147-A177-3AD203B41FA5}">
                      <a16:colId xmlns:a16="http://schemas.microsoft.com/office/drawing/2014/main" xmlns="" val="20002"/>
                    </a:ext>
                  </a:extLst>
                </a:gridCol>
                <a:gridCol w="569103">
                  <a:extLst>
                    <a:ext uri="{9D8B030D-6E8A-4147-A177-3AD203B41FA5}">
                      <a16:colId xmlns:a16="http://schemas.microsoft.com/office/drawing/2014/main" xmlns="" val="20003"/>
                    </a:ext>
                  </a:extLst>
                </a:gridCol>
                <a:gridCol w="569103">
                  <a:extLst>
                    <a:ext uri="{9D8B030D-6E8A-4147-A177-3AD203B41FA5}">
                      <a16:colId xmlns:a16="http://schemas.microsoft.com/office/drawing/2014/main" xmlns="" val="20004"/>
                    </a:ext>
                  </a:extLst>
                </a:gridCol>
                <a:gridCol w="569103">
                  <a:extLst>
                    <a:ext uri="{9D8B030D-6E8A-4147-A177-3AD203B41FA5}">
                      <a16:colId xmlns:a16="http://schemas.microsoft.com/office/drawing/2014/main" xmlns="" val="20005"/>
                    </a:ext>
                  </a:extLst>
                </a:gridCol>
                <a:gridCol w="569103">
                  <a:extLst>
                    <a:ext uri="{9D8B030D-6E8A-4147-A177-3AD203B41FA5}">
                      <a16:colId xmlns:a16="http://schemas.microsoft.com/office/drawing/2014/main" xmlns="" val="20006"/>
                    </a:ext>
                  </a:extLst>
                </a:gridCol>
                <a:gridCol w="569103">
                  <a:extLst>
                    <a:ext uri="{9D8B030D-6E8A-4147-A177-3AD203B41FA5}">
                      <a16:colId xmlns:a16="http://schemas.microsoft.com/office/drawing/2014/main" xmlns="" val="20007"/>
                    </a:ext>
                  </a:extLst>
                </a:gridCol>
                <a:gridCol w="569103">
                  <a:extLst>
                    <a:ext uri="{9D8B030D-6E8A-4147-A177-3AD203B41FA5}">
                      <a16:colId xmlns:a16="http://schemas.microsoft.com/office/drawing/2014/main" xmlns="" val="20008"/>
                    </a:ext>
                  </a:extLst>
                </a:gridCol>
                <a:gridCol w="569103">
                  <a:extLst>
                    <a:ext uri="{9D8B030D-6E8A-4147-A177-3AD203B41FA5}">
                      <a16:colId xmlns:a16="http://schemas.microsoft.com/office/drawing/2014/main" xmlns="" val="20009"/>
                    </a:ext>
                  </a:extLst>
                </a:gridCol>
                <a:gridCol w="569103">
                  <a:extLst>
                    <a:ext uri="{9D8B030D-6E8A-4147-A177-3AD203B41FA5}">
                      <a16:colId xmlns:a16="http://schemas.microsoft.com/office/drawing/2014/main" xmlns="" val="20010"/>
                    </a:ext>
                  </a:extLst>
                </a:gridCol>
                <a:gridCol w="569103">
                  <a:extLst>
                    <a:ext uri="{9D8B030D-6E8A-4147-A177-3AD203B41FA5}">
                      <a16:colId xmlns:a16="http://schemas.microsoft.com/office/drawing/2014/main" xmlns="" val="20011"/>
                    </a:ext>
                  </a:extLst>
                </a:gridCol>
              </a:tblGrid>
              <a:tr h="176618">
                <a:tc gridSpan="12">
                  <a:txBody>
                    <a:bodyPr/>
                    <a:lstStyle/>
                    <a:p>
                      <a:pPr algn="l" fontAlgn="ctr"/>
                      <a:r>
                        <a:rPr lang="en-GB" sz="900" b="1" i="0" u="none" strike="noStrike" dirty="0">
                          <a:solidFill>
                            <a:srgbClr val="FFFFFF"/>
                          </a:solidFill>
                          <a:effectLst/>
                          <a:latin typeface="Arial" panose="020B0604020202020204" pitchFamily="34" charset="0"/>
                        </a:rPr>
                        <a:t>Table 1.2.20 – Overnight tourism: All tourism nights by region of residence and region visited (%)</a:t>
                      </a:r>
                    </a:p>
                  </a:txBody>
                  <a:tcPr marL="36000" marR="0" marT="0"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70142">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81494">
                <a:tc>
                  <a:txBody>
                    <a:bodyPr/>
                    <a:lstStyle/>
                    <a:p>
                      <a:pPr algn="l" fontAlgn="t"/>
                      <a:r>
                        <a:rPr lang="en-GB" sz="900" b="0" i="0" u="none" strike="noStrike" dirty="0">
                          <a:solidFill>
                            <a:schemeClr val="tx1"/>
                          </a:solidFill>
                          <a:effectLst/>
                          <a:latin typeface="Arial" panose="020B0604020202020204" pitchFamily="34" charset="0"/>
                        </a:rPr>
                        <a:t> </a:t>
                      </a:r>
                    </a:p>
                  </a:txBody>
                  <a:tcPr marL="0" marR="0" marT="0" marB="0">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3636">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3636">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38.6%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14.3%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3636">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3.1%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13.8%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5"/>
                  </a:ext>
                </a:extLst>
              </a:tr>
              <a:tr h="254329">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14.1%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10.6%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2.0%</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54329">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9.6%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22.5%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14.8%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23.1%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10.6%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4.2%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12.2%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7"/>
                  </a:ext>
                </a:extLst>
              </a:tr>
              <a:tr h="254329">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15.5%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10.4%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23.9%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12.8%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4.7%</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3636">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4.5%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21.5%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6.6%</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9"/>
                  </a:ext>
                </a:extLst>
              </a:tr>
              <a:tr h="233636">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17.9%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12.0%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5.9%</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3636">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5.4%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8.2%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13.4%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10.8%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26.2%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10.7%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8.1%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1"/>
                  </a:ext>
                </a:extLst>
              </a:tr>
              <a:tr h="233636">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8.1%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11.2%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7.5%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16.1%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54329">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ctr"/>
                      <a:r>
                        <a:rPr lang="en-GB" sz="900" b="0" i="0" u="none" strike="noStrike" dirty="0">
                          <a:solidFill>
                            <a:schemeClr val="tx1"/>
                          </a:solidFill>
                          <a:effectLst/>
                          <a:latin typeface="Arial" panose="020B0604020202020204" pitchFamily="34" charset="0"/>
                        </a:rPr>
                        <a:t>9.3%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9.5%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13.1%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11.3%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16.0%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18.2%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19.1%</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17.4%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31.4%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rtl="0" fontAlgn="ctr"/>
                      <a:r>
                        <a:rPr lang="en-GB" sz="900" b="0" i="0" u="none" strike="noStrike" dirty="0">
                          <a:solidFill>
                            <a:schemeClr val="tx1"/>
                          </a:solidFill>
                          <a:effectLst/>
                          <a:latin typeface="Arial" panose="020B0604020202020204" pitchFamily="34" charset="0"/>
                        </a:rPr>
                        <a:t>23.1%</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3"/>
                  </a:ext>
                </a:extLst>
              </a:tr>
              <a:tr h="254329">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6.0%</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6.2%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4.5%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3.6%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13.3%</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10.7%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ctr"/>
                      <a:r>
                        <a:rPr lang="en-GB" sz="900" b="0" i="0" u="none" strike="noStrike" dirty="0">
                          <a:solidFill>
                            <a:schemeClr val="tx1"/>
                          </a:solidFill>
                          <a:effectLst/>
                          <a:latin typeface="Arial" panose="020B0604020202020204" pitchFamily="34" charset="0"/>
                        </a:rPr>
                        <a:t>22.8%</a:t>
                      </a:r>
                    </a:p>
                  </a:txBody>
                  <a:tcPr marL="7620" marR="7620" marT="762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3636">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nights in GB by region of residence and region visited as a percentage.</a:t>
            </a:r>
            <a:endParaRPr lang="en-GB" sz="1050" b="1" dirty="0"/>
          </a:p>
          <a:p>
            <a:r>
              <a:rPr lang="en-GB" sz="1050" b="1" dirty="0"/>
              <a:t>For London, Wales and the West Midlands, larger shares of nights were spent by those from outside the region.</a:t>
            </a:r>
          </a:p>
          <a:p>
            <a:r>
              <a:rPr lang="en-GB" sz="1050" b="1" dirty="0"/>
              <a:t>The same situation was observed for both the North East and South West of England, wherein the majority of visits were made by non-residents.</a:t>
            </a:r>
          </a:p>
          <a:p>
            <a:endParaRPr lang="en-GB" sz="1050" b="1" dirty="0"/>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086202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50</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566480256"/>
              </p:ext>
            </p:extLst>
          </p:nvPr>
        </p:nvGraphicFramePr>
        <p:xfrm>
          <a:off x="360363" y="1881188"/>
          <a:ext cx="7204221" cy="4009618"/>
        </p:xfrm>
        <a:graphic>
          <a:graphicData uri="http://schemas.openxmlformats.org/drawingml/2006/table">
            <a:tbl>
              <a:tblPr/>
              <a:tblGrid>
                <a:gridCol w="885568">
                  <a:extLst>
                    <a:ext uri="{9D8B030D-6E8A-4147-A177-3AD203B41FA5}">
                      <a16:colId xmlns:a16="http://schemas.microsoft.com/office/drawing/2014/main" xmlns="" val="20000"/>
                    </a:ext>
                  </a:extLst>
                </a:gridCol>
                <a:gridCol w="574423">
                  <a:extLst>
                    <a:ext uri="{9D8B030D-6E8A-4147-A177-3AD203B41FA5}">
                      <a16:colId xmlns:a16="http://schemas.microsoft.com/office/drawing/2014/main" xmlns="" val="20001"/>
                    </a:ext>
                  </a:extLst>
                </a:gridCol>
                <a:gridCol w="574423">
                  <a:extLst>
                    <a:ext uri="{9D8B030D-6E8A-4147-A177-3AD203B41FA5}">
                      <a16:colId xmlns:a16="http://schemas.microsoft.com/office/drawing/2014/main" xmlns="" val="20002"/>
                    </a:ext>
                  </a:extLst>
                </a:gridCol>
                <a:gridCol w="574423">
                  <a:extLst>
                    <a:ext uri="{9D8B030D-6E8A-4147-A177-3AD203B41FA5}">
                      <a16:colId xmlns:a16="http://schemas.microsoft.com/office/drawing/2014/main" xmlns="" val="20003"/>
                    </a:ext>
                  </a:extLst>
                </a:gridCol>
                <a:gridCol w="574423">
                  <a:extLst>
                    <a:ext uri="{9D8B030D-6E8A-4147-A177-3AD203B41FA5}">
                      <a16:colId xmlns:a16="http://schemas.microsoft.com/office/drawing/2014/main" xmlns="" val="20004"/>
                    </a:ext>
                  </a:extLst>
                </a:gridCol>
                <a:gridCol w="574423">
                  <a:extLst>
                    <a:ext uri="{9D8B030D-6E8A-4147-A177-3AD203B41FA5}">
                      <a16:colId xmlns:a16="http://schemas.microsoft.com/office/drawing/2014/main" xmlns="" val="20005"/>
                    </a:ext>
                  </a:extLst>
                </a:gridCol>
                <a:gridCol w="574423">
                  <a:extLst>
                    <a:ext uri="{9D8B030D-6E8A-4147-A177-3AD203B41FA5}">
                      <a16:colId xmlns:a16="http://schemas.microsoft.com/office/drawing/2014/main" xmlns="" val="20006"/>
                    </a:ext>
                  </a:extLst>
                </a:gridCol>
                <a:gridCol w="574423">
                  <a:extLst>
                    <a:ext uri="{9D8B030D-6E8A-4147-A177-3AD203B41FA5}">
                      <a16:colId xmlns:a16="http://schemas.microsoft.com/office/drawing/2014/main" xmlns="" val="20007"/>
                    </a:ext>
                  </a:extLst>
                </a:gridCol>
                <a:gridCol w="574423">
                  <a:extLst>
                    <a:ext uri="{9D8B030D-6E8A-4147-A177-3AD203B41FA5}">
                      <a16:colId xmlns:a16="http://schemas.microsoft.com/office/drawing/2014/main" xmlns="" val="20008"/>
                    </a:ext>
                  </a:extLst>
                </a:gridCol>
                <a:gridCol w="574423">
                  <a:extLst>
                    <a:ext uri="{9D8B030D-6E8A-4147-A177-3AD203B41FA5}">
                      <a16:colId xmlns:a16="http://schemas.microsoft.com/office/drawing/2014/main" xmlns="" val="20009"/>
                    </a:ext>
                  </a:extLst>
                </a:gridCol>
                <a:gridCol w="574423">
                  <a:extLst>
                    <a:ext uri="{9D8B030D-6E8A-4147-A177-3AD203B41FA5}">
                      <a16:colId xmlns:a16="http://schemas.microsoft.com/office/drawing/2014/main" xmlns="" val="20010"/>
                    </a:ext>
                  </a:extLst>
                </a:gridCol>
                <a:gridCol w="574423">
                  <a:extLst>
                    <a:ext uri="{9D8B030D-6E8A-4147-A177-3AD203B41FA5}">
                      <a16:colId xmlns:a16="http://schemas.microsoft.com/office/drawing/2014/main" xmlns="" val="20011"/>
                    </a:ext>
                  </a:extLst>
                </a:gridCol>
              </a:tblGrid>
              <a:tr h="200488">
                <a:tc gridSpan="12">
                  <a:txBody>
                    <a:bodyPr/>
                    <a:lstStyle/>
                    <a:p>
                      <a:pPr algn="l" fontAlgn="ctr"/>
                      <a:r>
                        <a:rPr lang="en-GB" sz="900" b="1" i="0" u="none" strike="noStrike" dirty="0">
                          <a:solidFill>
                            <a:srgbClr val="FFFFFF"/>
                          </a:solidFill>
                          <a:effectLst/>
                          <a:latin typeface="Arial" panose="020B0604020202020204" pitchFamily="34" charset="0"/>
                        </a:rPr>
                        <a:t>Table 1.2.21 – Overnight tourism: All tourism expenditure by region of residence and region visited (£millions)</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69042">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79028">
                <a:tc>
                  <a:txBody>
                    <a:bodyPr/>
                    <a:lstStyle/>
                    <a:p>
                      <a:pPr algn="ctr"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2126">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2126">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2126">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52685">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52685">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£472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£189</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52685">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£236</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2126">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£321</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2126">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£506</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2126">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£407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£393</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32126">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52685">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£1,029</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52685">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£894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2126">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£2,897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£1,689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£633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£2,364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£1,616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£1,340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£2,766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£2,816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£4,331</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spend in GB by region of residence and region visited.</a:t>
            </a:r>
            <a:endParaRPr lang="en-GB" sz="1050" b="1" dirty="0"/>
          </a:p>
          <a:p>
            <a:r>
              <a:rPr lang="en-GB" sz="1050" b="1" dirty="0"/>
              <a:t>A similar pattern to that evident for </a:t>
            </a:r>
            <a:r>
              <a:rPr lang="en-GB" sz="1050" b="1" dirty="0" err="1"/>
              <a:t>bednights</a:t>
            </a:r>
            <a:r>
              <a:rPr lang="en-GB" sz="1050" b="1" dirty="0"/>
              <a:t> was also seen in terms of the expenditure in each region by origin of visitor. </a:t>
            </a:r>
          </a:p>
          <a:p>
            <a:r>
              <a:rPr lang="en-GB" sz="1400" dirty="0"/>
              <a:t> </a:t>
            </a:r>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7838982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51</a:t>
            </a:fld>
            <a:endParaRPr lang="en-GB" dirty="0"/>
          </a:p>
        </p:txBody>
      </p:sp>
      <p:sp>
        <p:nvSpPr>
          <p:cNvPr id="22" name="Title 4"/>
          <p:cNvSpPr>
            <a:spLocks noGrp="1"/>
          </p:cNvSpPr>
          <p:nvPr>
            <p:ph type="title"/>
          </p:nvPr>
        </p:nvSpPr>
        <p:spPr/>
        <p:txBody>
          <a:bodyPr/>
          <a:lstStyle/>
          <a:p>
            <a:r>
              <a:rPr lang="en-GB" dirty="0"/>
              <a:t>GB Regions – All tourism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360428005"/>
              </p:ext>
            </p:extLst>
          </p:nvPr>
        </p:nvGraphicFramePr>
        <p:xfrm>
          <a:off x="360363" y="1881188"/>
          <a:ext cx="7104892" cy="3917855"/>
        </p:xfrm>
        <a:graphic>
          <a:graphicData uri="http://schemas.openxmlformats.org/drawingml/2006/table">
            <a:tbl>
              <a:tblPr/>
              <a:tblGrid>
                <a:gridCol w="810626">
                  <a:extLst>
                    <a:ext uri="{9D8B030D-6E8A-4147-A177-3AD203B41FA5}">
                      <a16:colId xmlns:a16="http://schemas.microsoft.com/office/drawing/2014/main" xmlns="" val="20000"/>
                    </a:ext>
                  </a:extLst>
                </a:gridCol>
                <a:gridCol w="572206">
                  <a:extLst>
                    <a:ext uri="{9D8B030D-6E8A-4147-A177-3AD203B41FA5}">
                      <a16:colId xmlns:a16="http://schemas.microsoft.com/office/drawing/2014/main" xmlns="" val="20001"/>
                    </a:ext>
                  </a:extLst>
                </a:gridCol>
                <a:gridCol w="572206">
                  <a:extLst>
                    <a:ext uri="{9D8B030D-6E8A-4147-A177-3AD203B41FA5}">
                      <a16:colId xmlns:a16="http://schemas.microsoft.com/office/drawing/2014/main" xmlns="" val="20002"/>
                    </a:ext>
                  </a:extLst>
                </a:gridCol>
                <a:gridCol w="572206">
                  <a:extLst>
                    <a:ext uri="{9D8B030D-6E8A-4147-A177-3AD203B41FA5}">
                      <a16:colId xmlns:a16="http://schemas.microsoft.com/office/drawing/2014/main" xmlns="" val="20003"/>
                    </a:ext>
                  </a:extLst>
                </a:gridCol>
                <a:gridCol w="572206">
                  <a:extLst>
                    <a:ext uri="{9D8B030D-6E8A-4147-A177-3AD203B41FA5}">
                      <a16:colId xmlns:a16="http://schemas.microsoft.com/office/drawing/2014/main" xmlns="" val="20004"/>
                    </a:ext>
                  </a:extLst>
                </a:gridCol>
                <a:gridCol w="572206">
                  <a:extLst>
                    <a:ext uri="{9D8B030D-6E8A-4147-A177-3AD203B41FA5}">
                      <a16:colId xmlns:a16="http://schemas.microsoft.com/office/drawing/2014/main" xmlns="" val="20005"/>
                    </a:ext>
                  </a:extLst>
                </a:gridCol>
                <a:gridCol w="572206">
                  <a:extLst>
                    <a:ext uri="{9D8B030D-6E8A-4147-A177-3AD203B41FA5}">
                      <a16:colId xmlns:a16="http://schemas.microsoft.com/office/drawing/2014/main" xmlns="" val="20006"/>
                    </a:ext>
                  </a:extLst>
                </a:gridCol>
                <a:gridCol w="572206">
                  <a:extLst>
                    <a:ext uri="{9D8B030D-6E8A-4147-A177-3AD203B41FA5}">
                      <a16:colId xmlns:a16="http://schemas.microsoft.com/office/drawing/2014/main" xmlns="" val="20007"/>
                    </a:ext>
                  </a:extLst>
                </a:gridCol>
                <a:gridCol w="572206">
                  <a:extLst>
                    <a:ext uri="{9D8B030D-6E8A-4147-A177-3AD203B41FA5}">
                      <a16:colId xmlns:a16="http://schemas.microsoft.com/office/drawing/2014/main" xmlns="" val="20008"/>
                    </a:ext>
                  </a:extLst>
                </a:gridCol>
                <a:gridCol w="572206">
                  <a:extLst>
                    <a:ext uri="{9D8B030D-6E8A-4147-A177-3AD203B41FA5}">
                      <a16:colId xmlns:a16="http://schemas.microsoft.com/office/drawing/2014/main" xmlns="" val="20009"/>
                    </a:ext>
                  </a:extLst>
                </a:gridCol>
                <a:gridCol w="572206">
                  <a:extLst>
                    <a:ext uri="{9D8B030D-6E8A-4147-A177-3AD203B41FA5}">
                      <a16:colId xmlns:a16="http://schemas.microsoft.com/office/drawing/2014/main" xmlns="" val="20010"/>
                    </a:ext>
                  </a:extLst>
                </a:gridCol>
                <a:gridCol w="572206">
                  <a:extLst>
                    <a:ext uri="{9D8B030D-6E8A-4147-A177-3AD203B41FA5}">
                      <a16:colId xmlns:a16="http://schemas.microsoft.com/office/drawing/2014/main" xmlns="" val="20011"/>
                    </a:ext>
                  </a:extLst>
                </a:gridCol>
              </a:tblGrid>
              <a:tr h="190500">
                <a:tc gridSpan="12">
                  <a:txBody>
                    <a:bodyPr/>
                    <a:lstStyle/>
                    <a:p>
                      <a:pPr algn="l" fontAlgn="ctr"/>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Table 1.2.22 – Overnight tourism: All tourism expenditure by region of residence and region visited (%) </a:t>
                      </a:r>
                    </a:p>
                  </a:txBody>
                  <a:tcPr marL="36000" marR="0" marT="0"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3515">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Region visited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42900">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52000">
                <a:tc>
                  <a:txBody>
                    <a:bodyPr/>
                    <a:lstStyle/>
                    <a:p>
                      <a:pPr algn="l"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Area of origin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0" marT="0"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36.4%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12.5%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4.5%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4.4%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2.4%</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0" marT="0"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13.6%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4.0%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3.1%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4.4%</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36000" marR="0" marT="0"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13.3%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2.1%</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7.5%</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17.6%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15.0%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20.0%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12.6%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13.3%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10.2%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11.0%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4.4%</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8.2%</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6.6%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18.5%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20.7%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12.3%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9.7%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6.8%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12.8%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6.5%</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5.5%</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6.4%</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5.6%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11.9%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17.3%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5.7%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12.6%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9.0%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5.8%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6.8%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17.1%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9.4%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12.7%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11.7%</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3.6%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4.6%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9.2%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15.1%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9.6%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26.9%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6.7%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11.0%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9.1%</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8.7%</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4.4%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10.7%</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13.4%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8.8%</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8.8%</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10.8%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10.6%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11.1%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5.8%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14.9%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19.9%</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18.1%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14.0%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28.8%</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rtl="0" fontAlgn="b"/>
                      <a:r>
                        <a:rPr lang="en-GB" sz="800" b="0" i="0" u="none" strike="noStrike" dirty="0">
                          <a:solidFill>
                            <a:schemeClr val="tx1"/>
                          </a:solidFill>
                          <a:effectLst/>
                          <a:latin typeface="Arial" panose="020B0604020202020204" pitchFamily="34" charset="0"/>
                        </a:rPr>
                        <a:t>23.8%</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43840">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5.6%</a:t>
                      </a:r>
                    </a:p>
                  </a:txBody>
                  <a:tcPr marL="7620" marR="7620" marT="762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7.4%</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5.3%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3.6%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2.6%</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10.2%</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7.3%</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12.1%</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11.0%</a:t>
                      </a:r>
                    </a:p>
                  </a:txBody>
                  <a:tcPr marL="7620" marR="7620" marT="762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rtl="0" fontAlgn="b"/>
                      <a:r>
                        <a:rPr lang="en-GB" sz="800" b="0" i="0" u="none" strike="noStrike" dirty="0">
                          <a:solidFill>
                            <a:schemeClr val="tx1"/>
                          </a:solidFill>
                          <a:effectLst/>
                          <a:latin typeface="Arial" panose="020B0604020202020204" pitchFamily="34" charset="0"/>
                        </a:rPr>
                        <a:t>20.6%</a:t>
                      </a:r>
                    </a:p>
                  </a:txBody>
                  <a:tcPr marL="7620" marR="7620" marT="762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43840">
                <a:tc>
                  <a:txBody>
                    <a:bodyPr/>
                    <a:lstStyle/>
                    <a:p>
                      <a:pPr algn="l"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0" marR="0" marT="0"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3857"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tourism spend in GB by region of residence and region visited as a percentage.</a:t>
            </a:r>
            <a:endParaRPr lang="en-GB" sz="1050" b="1" dirty="0"/>
          </a:p>
          <a:p>
            <a:r>
              <a:rPr lang="en-GB" sz="1050" b="1" dirty="0"/>
              <a:t>Table 1.2.22 illustrates, in percentage terms, the pattern for expenditure that is similar to that evident for </a:t>
            </a:r>
            <a:r>
              <a:rPr lang="en-GB" sz="1050" b="1" dirty="0" err="1"/>
              <a:t>bednights</a:t>
            </a:r>
            <a:r>
              <a:rPr lang="en-GB" sz="1050" b="1" dirty="0"/>
              <a:t>. </a:t>
            </a:r>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354839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52</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222382178"/>
              </p:ext>
            </p:extLst>
          </p:nvPr>
        </p:nvGraphicFramePr>
        <p:xfrm>
          <a:off x="360811" y="1881188"/>
          <a:ext cx="7104446" cy="4136034"/>
        </p:xfrm>
        <a:graphic>
          <a:graphicData uri="http://schemas.openxmlformats.org/drawingml/2006/table">
            <a:tbl>
              <a:tblPr/>
              <a:tblGrid>
                <a:gridCol w="844709">
                  <a:extLst>
                    <a:ext uri="{9D8B030D-6E8A-4147-A177-3AD203B41FA5}">
                      <a16:colId xmlns:a16="http://schemas.microsoft.com/office/drawing/2014/main" xmlns="" val="20000"/>
                    </a:ext>
                  </a:extLst>
                </a:gridCol>
                <a:gridCol w="569067">
                  <a:extLst>
                    <a:ext uri="{9D8B030D-6E8A-4147-A177-3AD203B41FA5}">
                      <a16:colId xmlns:a16="http://schemas.microsoft.com/office/drawing/2014/main" xmlns="" val="20001"/>
                    </a:ext>
                  </a:extLst>
                </a:gridCol>
                <a:gridCol w="569067">
                  <a:extLst>
                    <a:ext uri="{9D8B030D-6E8A-4147-A177-3AD203B41FA5}">
                      <a16:colId xmlns:a16="http://schemas.microsoft.com/office/drawing/2014/main" xmlns="" val="20002"/>
                    </a:ext>
                  </a:extLst>
                </a:gridCol>
                <a:gridCol w="569067">
                  <a:extLst>
                    <a:ext uri="{9D8B030D-6E8A-4147-A177-3AD203B41FA5}">
                      <a16:colId xmlns:a16="http://schemas.microsoft.com/office/drawing/2014/main" xmlns="" val="20003"/>
                    </a:ext>
                  </a:extLst>
                </a:gridCol>
                <a:gridCol w="569067">
                  <a:extLst>
                    <a:ext uri="{9D8B030D-6E8A-4147-A177-3AD203B41FA5}">
                      <a16:colId xmlns:a16="http://schemas.microsoft.com/office/drawing/2014/main" xmlns="" val="20004"/>
                    </a:ext>
                  </a:extLst>
                </a:gridCol>
                <a:gridCol w="569067">
                  <a:extLst>
                    <a:ext uri="{9D8B030D-6E8A-4147-A177-3AD203B41FA5}">
                      <a16:colId xmlns:a16="http://schemas.microsoft.com/office/drawing/2014/main" xmlns="" val="20005"/>
                    </a:ext>
                  </a:extLst>
                </a:gridCol>
                <a:gridCol w="569067">
                  <a:extLst>
                    <a:ext uri="{9D8B030D-6E8A-4147-A177-3AD203B41FA5}">
                      <a16:colId xmlns:a16="http://schemas.microsoft.com/office/drawing/2014/main" xmlns="" val="20006"/>
                    </a:ext>
                  </a:extLst>
                </a:gridCol>
                <a:gridCol w="569067">
                  <a:extLst>
                    <a:ext uri="{9D8B030D-6E8A-4147-A177-3AD203B41FA5}">
                      <a16:colId xmlns:a16="http://schemas.microsoft.com/office/drawing/2014/main" xmlns="" val="20007"/>
                    </a:ext>
                  </a:extLst>
                </a:gridCol>
                <a:gridCol w="569067">
                  <a:extLst>
                    <a:ext uri="{9D8B030D-6E8A-4147-A177-3AD203B41FA5}">
                      <a16:colId xmlns:a16="http://schemas.microsoft.com/office/drawing/2014/main" xmlns="" val="20008"/>
                    </a:ext>
                  </a:extLst>
                </a:gridCol>
                <a:gridCol w="569067">
                  <a:extLst>
                    <a:ext uri="{9D8B030D-6E8A-4147-A177-3AD203B41FA5}">
                      <a16:colId xmlns:a16="http://schemas.microsoft.com/office/drawing/2014/main" xmlns="" val="20009"/>
                    </a:ext>
                  </a:extLst>
                </a:gridCol>
                <a:gridCol w="569067">
                  <a:extLst>
                    <a:ext uri="{9D8B030D-6E8A-4147-A177-3AD203B41FA5}">
                      <a16:colId xmlns:a16="http://schemas.microsoft.com/office/drawing/2014/main" xmlns="" val="20010"/>
                    </a:ext>
                  </a:extLst>
                </a:gridCol>
                <a:gridCol w="569067">
                  <a:extLst>
                    <a:ext uri="{9D8B030D-6E8A-4147-A177-3AD203B41FA5}">
                      <a16:colId xmlns:a16="http://schemas.microsoft.com/office/drawing/2014/main" xmlns="" val="20011"/>
                    </a:ext>
                  </a:extLst>
                </a:gridCol>
              </a:tblGrid>
              <a:tr h="178470">
                <a:tc gridSpan="12">
                  <a:txBody>
                    <a:bodyPr/>
                    <a:lstStyle/>
                    <a:p>
                      <a:pPr algn="l" fontAlgn="ctr"/>
                      <a:r>
                        <a:rPr lang="en-GB" sz="900" b="1" i="0" u="none" strike="noStrike" dirty="0">
                          <a:solidFill>
                            <a:srgbClr val="FFFFFF"/>
                          </a:solidFill>
                          <a:effectLst/>
                          <a:latin typeface="Arial" panose="020B0604020202020204" pitchFamily="34" charset="0"/>
                        </a:rPr>
                        <a:t>Table 1.2.23 – Overnight tourism: All holiday trips by region of residence and region visited (millions)</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71927">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94420">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7366">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7366">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0.169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7366">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0.655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65921">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0.135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65921">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65921">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0.415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7366">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0.627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7366">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1.521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7366">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0.777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37366">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1.062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65921">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2.741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65921">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3.454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7366">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5.929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5.588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1.433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6.326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4.431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3.137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2.970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4.075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4.021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7.247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11.973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holiday tourism trips in GB by region of residence and region visited.</a:t>
            </a:r>
            <a:endParaRPr lang="en-GB" sz="1050" b="1" dirty="0"/>
          </a:p>
          <a:p>
            <a:r>
              <a:rPr lang="en-GB" sz="1050" b="1" dirty="0"/>
              <a:t>As with all tourism trips, excluding London, the highest proportion of trips to all of the English regions was from that particular English region itself.</a:t>
            </a:r>
          </a:p>
          <a:p>
            <a:r>
              <a:rPr lang="en-GB" sz="1050" b="1" dirty="0"/>
              <a:t>Again, similar trends were observed with holiday trips as were within all tourism trips. </a:t>
            </a:r>
            <a:r>
              <a:rPr lang="en-GB" b="1" dirty="0"/>
              <a:t>Excluding Scotland itself, the largest proportion of all tourism trips to Scotland are from the North West of England as well as Yorkshire and Humber.</a:t>
            </a:r>
          </a:p>
          <a:p>
            <a:r>
              <a:rPr lang="en-GB" b="1" dirty="0"/>
              <a:t>Including Wales, the largest proportion of all tourism trips to Wales are from the North West of England, West Midlands and the South West of England.</a:t>
            </a:r>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6822809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53</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568634454"/>
              </p:ext>
            </p:extLst>
          </p:nvPr>
        </p:nvGraphicFramePr>
        <p:xfrm>
          <a:off x="360364" y="1881188"/>
          <a:ext cx="7104893" cy="4030472"/>
        </p:xfrm>
        <a:graphic>
          <a:graphicData uri="http://schemas.openxmlformats.org/drawingml/2006/table">
            <a:tbl>
              <a:tblPr/>
              <a:tblGrid>
                <a:gridCol w="915446">
                  <a:extLst>
                    <a:ext uri="{9D8B030D-6E8A-4147-A177-3AD203B41FA5}">
                      <a16:colId xmlns:a16="http://schemas.microsoft.com/office/drawing/2014/main" xmlns="" val="20000"/>
                    </a:ext>
                  </a:extLst>
                </a:gridCol>
                <a:gridCol w="562677">
                  <a:extLst>
                    <a:ext uri="{9D8B030D-6E8A-4147-A177-3AD203B41FA5}">
                      <a16:colId xmlns:a16="http://schemas.microsoft.com/office/drawing/2014/main" xmlns="" val="20001"/>
                    </a:ext>
                  </a:extLst>
                </a:gridCol>
                <a:gridCol w="562677">
                  <a:extLst>
                    <a:ext uri="{9D8B030D-6E8A-4147-A177-3AD203B41FA5}">
                      <a16:colId xmlns:a16="http://schemas.microsoft.com/office/drawing/2014/main" xmlns="" val="20002"/>
                    </a:ext>
                  </a:extLst>
                </a:gridCol>
                <a:gridCol w="562677">
                  <a:extLst>
                    <a:ext uri="{9D8B030D-6E8A-4147-A177-3AD203B41FA5}">
                      <a16:colId xmlns:a16="http://schemas.microsoft.com/office/drawing/2014/main" xmlns="" val="20003"/>
                    </a:ext>
                  </a:extLst>
                </a:gridCol>
                <a:gridCol w="562677">
                  <a:extLst>
                    <a:ext uri="{9D8B030D-6E8A-4147-A177-3AD203B41FA5}">
                      <a16:colId xmlns:a16="http://schemas.microsoft.com/office/drawing/2014/main" xmlns="" val="20004"/>
                    </a:ext>
                  </a:extLst>
                </a:gridCol>
                <a:gridCol w="562677">
                  <a:extLst>
                    <a:ext uri="{9D8B030D-6E8A-4147-A177-3AD203B41FA5}">
                      <a16:colId xmlns:a16="http://schemas.microsoft.com/office/drawing/2014/main" xmlns="" val="20005"/>
                    </a:ext>
                  </a:extLst>
                </a:gridCol>
                <a:gridCol w="562677">
                  <a:extLst>
                    <a:ext uri="{9D8B030D-6E8A-4147-A177-3AD203B41FA5}">
                      <a16:colId xmlns:a16="http://schemas.microsoft.com/office/drawing/2014/main" xmlns="" val="20006"/>
                    </a:ext>
                  </a:extLst>
                </a:gridCol>
                <a:gridCol w="562677">
                  <a:extLst>
                    <a:ext uri="{9D8B030D-6E8A-4147-A177-3AD203B41FA5}">
                      <a16:colId xmlns:a16="http://schemas.microsoft.com/office/drawing/2014/main" xmlns="" val="20007"/>
                    </a:ext>
                  </a:extLst>
                </a:gridCol>
                <a:gridCol w="562677">
                  <a:extLst>
                    <a:ext uri="{9D8B030D-6E8A-4147-A177-3AD203B41FA5}">
                      <a16:colId xmlns:a16="http://schemas.microsoft.com/office/drawing/2014/main" xmlns="" val="20008"/>
                    </a:ext>
                  </a:extLst>
                </a:gridCol>
                <a:gridCol w="562677">
                  <a:extLst>
                    <a:ext uri="{9D8B030D-6E8A-4147-A177-3AD203B41FA5}">
                      <a16:colId xmlns:a16="http://schemas.microsoft.com/office/drawing/2014/main" xmlns="" val="20009"/>
                    </a:ext>
                  </a:extLst>
                </a:gridCol>
                <a:gridCol w="562677">
                  <a:extLst>
                    <a:ext uri="{9D8B030D-6E8A-4147-A177-3AD203B41FA5}">
                      <a16:colId xmlns:a16="http://schemas.microsoft.com/office/drawing/2014/main" xmlns="" val="20010"/>
                    </a:ext>
                  </a:extLst>
                </a:gridCol>
                <a:gridCol w="562677">
                  <a:extLst>
                    <a:ext uri="{9D8B030D-6E8A-4147-A177-3AD203B41FA5}">
                      <a16:colId xmlns:a16="http://schemas.microsoft.com/office/drawing/2014/main" xmlns="" val="20011"/>
                    </a:ext>
                  </a:extLst>
                </a:gridCol>
              </a:tblGrid>
              <a:tr h="173783">
                <a:tc gridSpan="12">
                  <a:txBody>
                    <a:bodyPr/>
                    <a:lstStyle/>
                    <a:p>
                      <a:pPr algn="l" fontAlgn="ctr"/>
                      <a:r>
                        <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Table 1.2.24 – Overnight tourism: All holiday trips by region of residence and region visited (%)</a:t>
                      </a:r>
                      <a:r>
                        <a:rPr lang="en-GB" sz="900" b="1" i="0" u="none" strike="noStrike" dirty="0">
                          <a:solidFill>
                            <a:srgbClr val="FF0000"/>
                          </a:solidFill>
                          <a:effectLst/>
                          <a:latin typeface="Arial" panose="020B0604020202020204" pitchFamily="34" charset="0"/>
                          <a:ea typeface="Verdana" panose="020B0604030504040204" pitchFamily="34" charset="0"/>
                          <a:cs typeface="Arial" panose="020B0604020202020204" pitchFamily="34" charset="0"/>
                        </a:rPr>
                        <a:t> </a:t>
                      </a:r>
                      <a:endPar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67411">
                <a:tc>
                  <a:txBody>
                    <a:bodyPr/>
                    <a:lstStyle/>
                    <a:p>
                      <a:pPr algn="l" fontAlgn="ctr"/>
                      <a:r>
                        <a:rPr lang="en-GB" sz="10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84060">
                <a:tc>
                  <a:txBody>
                    <a:bodyPr/>
                    <a:lstStyle/>
                    <a:p>
                      <a:pPr algn="l" fontAlgn="ctr"/>
                      <a:r>
                        <a:rPr lang="en-GB" sz="10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1131">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5893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5893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5893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12.7%</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31131">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5893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5893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1131">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holiday tourism trips in GB by region of residence and region visited as a percentage. </a:t>
            </a:r>
            <a:endParaRPr lang="en-GB" sz="1050" b="1" dirty="0"/>
          </a:p>
          <a:p>
            <a:r>
              <a:rPr lang="en-GB" sz="1050" b="1" dirty="0"/>
              <a:t>With the exception of London and Wales, each region had its own residents accounting for the largest share of holiday trips, as illustrated in percentage terms by Table 1.2.24.  </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7466244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54</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22330901"/>
              </p:ext>
            </p:extLst>
          </p:nvPr>
        </p:nvGraphicFramePr>
        <p:xfrm>
          <a:off x="360363" y="1904938"/>
          <a:ext cx="7089758" cy="3943578"/>
        </p:xfrm>
        <a:graphic>
          <a:graphicData uri="http://schemas.openxmlformats.org/drawingml/2006/table">
            <a:tbl>
              <a:tblPr/>
              <a:tblGrid>
                <a:gridCol w="872948">
                  <a:extLst>
                    <a:ext uri="{9D8B030D-6E8A-4147-A177-3AD203B41FA5}">
                      <a16:colId xmlns:a16="http://schemas.microsoft.com/office/drawing/2014/main" xmlns="" val="20000"/>
                    </a:ext>
                  </a:extLst>
                </a:gridCol>
                <a:gridCol w="554440">
                  <a:extLst>
                    <a:ext uri="{9D8B030D-6E8A-4147-A177-3AD203B41FA5}">
                      <a16:colId xmlns:a16="http://schemas.microsoft.com/office/drawing/2014/main" xmlns="" val="20001"/>
                    </a:ext>
                  </a:extLst>
                </a:gridCol>
                <a:gridCol w="566237">
                  <a:extLst>
                    <a:ext uri="{9D8B030D-6E8A-4147-A177-3AD203B41FA5}">
                      <a16:colId xmlns:a16="http://schemas.microsoft.com/office/drawing/2014/main" xmlns="" val="20002"/>
                    </a:ext>
                  </a:extLst>
                </a:gridCol>
                <a:gridCol w="566237">
                  <a:extLst>
                    <a:ext uri="{9D8B030D-6E8A-4147-A177-3AD203B41FA5}">
                      <a16:colId xmlns:a16="http://schemas.microsoft.com/office/drawing/2014/main" xmlns="" val="20003"/>
                    </a:ext>
                  </a:extLst>
                </a:gridCol>
                <a:gridCol w="566237">
                  <a:extLst>
                    <a:ext uri="{9D8B030D-6E8A-4147-A177-3AD203B41FA5}">
                      <a16:colId xmlns:a16="http://schemas.microsoft.com/office/drawing/2014/main" xmlns="" val="20004"/>
                    </a:ext>
                  </a:extLst>
                </a:gridCol>
                <a:gridCol w="566237">
                  <a:extLst>
                    <a:ext uri="{9D8B030D-6E8A-4147-A177-3AD203B41FA5}">
                      <a16:colId xmlns:a16="http://schemas.microsoft.com/office/drawing/2014/main" xmlns="" val="20005"/>
                    </a:ext>
                  </a:extLst>
                </a:gridCol>
                <a:gridCol w="566237">
                  <a:extLst>
                    <a:ext uri="{9D8B030D-6E8A-4147-A177-3AD203B41FA5}">
                      <a16:colId xmlns:a16="http://schemas.microsoft.com/office/drawing/2014/main" xmlns="" val="20006"/>
                    </a:ext>
                  </a:extLst>
                </a:gridCol>
                <a:gridCol w="566237">
                  <a:extLst>
                    <a:ext uri="{9D8B030D-6E8A-4147-A177-3AD203B41FA5}">
                      <a16:colId xmlns:a16="http://schemas.microsoft.com/office/drawing/2014/main" xmlns="" val="20007"/>
                    </a:ext>
                  </a:extLst>
                </a:gridCol>
                <a:gridCol w="566237">
                  <a:extLst>
                    <a:ext uri="{9D8B030D-6E8A-4147-A177-3AD203B41FA5}">
                      <a16:colId xmlns:a16="http://schemas.microsoft.com/office/drawing/2014/main" xmlns="" val="20008"/>
                    </a:ext>
                  </a:extLst>
                </a:gridCol>
                <a:gridCol w="566237">
                  <a:extLst>
                    <a:ext uri="{9D8B030D-6E8A-4147-A177-3AD203B41FA5}">
                      <a16:colId xmlns:a16="http://schemas.microsoft.com/office/drawing/2014/main" xmlns="" val="20009"/>
                    </a:ext>
                  </a:extLst>
                </a:gridCol>
                <a:gridCol w="566237">
                  <a:extLst>
                    <a:ext uri="{9D8B030D-6E8A-4147-A177-3AD203B41FA5}">
                      <a16:colId xmlns:a16="http://schemas.microsoft.com/office/drawing/2014/main" xmlns="" val="20010"/>
                    </a:ext>
                  </a:extLst>
                </a:gridCol>
                <a:gridCol w="566237">
                  <a:extLst>
                    <a:ext uri="{9D8B030D-6E8A-4147-A177-3AD203B41FA5}">
                      <a16:colId xmlns:a16="http://schemas.microsoft.com/office/drawing/2014/main" xmlns="" val="20011"/>
                    </a:ext>
                  </a:extLst>
                </a:gridCol>
              </a:tblGrid>
              <a:tr h="156701">
                <a:tc gridSpan="12">
                  <a:txBody>
                    <a:bodyPr/>
                    <a:lstStyle/>
                    <a:p>
                      <a:pPr algn="l" fontAlgn="ctr"/>
                      <a:r>
                        <a:rPr lang="en-GB" sz="900" b="1" i="0" u="none" strike="noStrike" dirty="0">
                          <a:solidFill>
                            <a:srgbClr val="FFFFFF"/>
                          </a:solidFill>
                          <a:effectLst/>
                          <a:latin typeface="Arial" panose="020B0604020202020204" pitchFamily="34" charset="0"/>
                        </a:rPr>
                        <a:t>Table 1.2.25 – Overnight tourism: All holiday nights by region of residence and region visited (millions)</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61615">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hMerge="1">
                  <a:txBody>
                    <a:bodyPr/>
                    <a:lstStyle/>
                    <a:p>
                      <a:pPr algn="ctr" fontAlgn="ctr"/>
                      <a:endParaRPr lang="en-GB" sz="900" b="1" i="0" u="none" strike="noStrike" dirty="0">
                        <a:solidFill>
                          <a:schemeClr val="tx1"/>
                        </a:solidFill>
                        <a:effectLst/>
                        <a:latin typeface="Arial" panose="020B0604020202020204" pitchFamily="34" charset="0"/>
                      </a:endParaRPr>
                    </a:p>
                  </a:txBody>
                  <a:tcPr marL="9525" marR="9525" marT="9525" marB="0" anchor="ctr">
                    <a:lnL>
                      <a:noFill/>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70763">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23129">
                <a:tc>
                  <a:txBody>
                    <a:bodyPr/>
                    <a:lstStyle/>
                    <a:p>
                      <a:pPr algn="l" fontAlgn="ctr"/>
                      <a:r>
                        <a:rPr lang="en-GB" sz="900" b="1" i="0" u="none" strike="noStrike" dirty="0">
                          <a:solidFill>
                            <a:schemeClr val="tx1"/>
                          </a:solidFill>
                          <a:effectLst/>
                          <a:latin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23129">
                <a:tc>
                  <a:txBody>
                    <a:bodyPr/>
                    <a:lstStyle/>
                    <a:p>
                      <a:pPr algn="l" fontAlgn="ctr"/>
                      <a:r>
                        <a:rPr lang="en-GB" sz="900" b="0" i="0" u="none" strike="noStrike" dirty="0">
                          <a:solidFill>
                            <a:schemeClr val="tx1"/>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9.006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0.547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1.110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23129">
                <a:tc>
                  <a:txBody>
                    <a:bodyPr/>
                    <a:lstStyle/>
                    <a:p>
                      <a:pPr algn="l" fontAlgn="ctr"/>
                      <a:r>
                        <a:rPr lang="en-GB" sz="900" b="0" i="0" u="none" strike="noStrike" dirty="0">
                          <a:solidFill>
                            <a:schemeClr val="tx1"/>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2.519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49971">
                <a:tc>
                  <a:txBody>
                    <a:bodyPr/>
                    <a:lstStyle/>
                    <a:p>
                      <a:pPr algn="l" fontAlgn="ctr"/>
                      <a:r>
                        <a:rPr lang="en-GB" sz="900" b="0" i="0" u="none" strike="noStrike" dirty="0">
                          <a:solidFill>
                            <a:schemeClr val="tx1"/>
                          </a:solidFill>
                          <a:effectLst/>
                          <a:latin typeface="Arial" panose="020B0604020202020204" pitchFamily="34" charset="0"/>
                        </a:rPr>
                        <a:t>North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0.582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49971">
                <a:tc>
                  <a:txBody>
                    <a:bodyPr/>
                    <a:lstStyle/>
                    <a:p>
                      <a:pPr algn="l" fontAlgn="ctr"/>
                      <a:r>
                        <a:rPr lang="en-GB" sz="900" b="0" i="0" u="none" strike="noStrike" dirty="0">
                          <a:solidFill>
                            <a:schemeClr val="tx1"/>
                          </a:solidFill>
                          <a:effectLst/>
                          <a:latin typeface="Arial" panose="020B0604020202020204" pitchFamily="34" charset="0"/>
                        </a:rPr>
                        <a:t>North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2.308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49971">
                <a:tc>
                  <a:txBody>
                    <a:bodyPr/>
                    <a:lstStyle/>
                    <a:p>
                      <a:pPr algn="l" fontAlgn="ctr"/>
                      <a:r>
                        <a:rPr lang="en-GB" sz="900" b="0" i="0" u="none" strike="noStrike" dirty="0">
                          <a:solidFill>
                            <a:schemeClr val="tx1"/>
                          </a:solidFill>
                          <a:effectLst/>
                          <a:latin typeface="Arial" panose="020B0604020202020204" pitchFamily="34" charset="0"/>
                        </a:rPr>
                        <a:t>Yorkshire and the Humber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4.344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2.537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23129">
                <a:tc>
                  <a:txBody>
                    <a:bodyPr/>
                    <a:lstStyle/>
                    <a:p>
                      <a:pPr algn="l" fontAlgn="ctr"/>
                      <a:r>
                        <a:rPr lang="en-GB" sz="900" b="0" i="0" u="none" strike="noStrike" dirty="0">
                          <a:solidFill>
                            <a:schemeClr val="tx1"/>
                          </a:solidFill>
                          <a:effectLst/>
                          <a:latin typeface="Arial" panose="020B0604020202020204" pitchFamily="34" charset="0"/>
                        </a:rPr>
                        <a:t>East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3.430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23129">
                <a:tc>
                  <a:txBody>
                    <a:bodyPr/>
                    <a:lstStyle/>
                    <a:p>
                      <a:pPr algn="l" fontAlgn="ctr"/>
                      <a:r>
                        <a:rPr lang="en-GB" sz="900" b="0" i="0" u="none" strike="noStrike" dirty="0">
                          <a:solidFill>
                            <a:schemeClr val="tx1"/>
                          </a:solidFill>
                          <a:effectLst/>
                          <a:latin typeface="Arial" panose="020B0604020202020204" pitchFamily="34" charset="0"/>
                        </a:rPr>
                        <a:t>West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5.042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6.901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23129">
                <a:tc>
                  <a:txBody>
                    <a:bodyPr/>
                    <a:lstStyle/>
                    <a:p>
                      <a:pPr algn="l" fontAlgn="ctr"/>
                      <a:r>
                        <a:rPr lang="en-GB" sz="900" b="0" i="0" u="none" strike="noStrike" dirty="0">
                          <a:solidFill>
                            <a:schemeClr val="tx1"/>
                          </a:solidFill>
                          <a:effectLst/>
                          <a:latin typeface="Arial" panose="020B0604020202020204" pitchFamily="34" charset="0"/>
                        </a:rPr>
                        <a:t>East of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4.228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23129">
                <a:tc>
                  <a:txBody>
                    <a:bodyPr/>
                    <a:lstStyle/>
                    <a:p>
                      <a:pPr algn="l" fontAlgn="ctr"/>
                      <a:r>
                        <a:rPr lang="en-GB" sz="900" b="0" i="0" u="none" strike="noStrike" dirty="0">
                          <a:solidFill>
                            <a:schemeClr val="tx1"/>
                          </a:solidFill>
                          <a:effectLst/>
                          <a:latin typeface="Arial" panose="020B0604020202020204" pitchFamily="34" charset="0"/>
                        </a:rPr>
                        <a:t>London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3.812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49971">
                <a:tc>
                  <a:txBody>
                    <a:bodyPr/>
                    <a:lstStyle/>
                    <a:p>
                      <a:pPr algn="l" fontAlgn="ctr"/>
                      <a:r>
                        <a:rPr lang="en-GB" sz="900" b="0" i="0" u="none" strike="noStrike" dirty="0">
                          <a:solidFill>
                            <a:schemeClr val="tx1"/>
                          </a:solidFill>
                          <a:effectLst/>
                          <a:latin typeface="Arial" panose="020B0604020202020204" pitchFamily="34" charset="0"/>
                        </a:rPr>
                        <a:t>South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1.564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0.377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7.242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11.250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49971">
                <a:tc>
                  <a:txBody>
                    <a:bodyPr/>
                    <a:lstStyle/>
                    <a:p>
                      <a:pPr algn="l" fontAlgn="ctr"/>
                      <a:r>
                        <a:rPr lang="en-GB" sz="900" b="0" i="0" u="none" strike="noStrike" dirty="0">
                          <a:solidFill>
                            <a:schemeClr val="tx1"/>
                          </a:solidFill>
                          <a:effectLst/>
                          <a:latin typeface="Arial" panose="020B0604020202020204" pitchFamily="34" charset="0"/>
                        </a:rPr>
                        <a:t>South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11.203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23129">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21.381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22.440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4.475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17.773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425.487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9.819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7.820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14.557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7.947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20.759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49.880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8003931" y="2044702"/>
            <a:ext cx="3821357"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a:t>Examining all overnight holiday tourism nights in GB by region of residence and region visited.</a:t>
            </a:r>
            <a:endParaRPr lang="en-GB" sz="1050" b="1"/>
          </a:p>
          <a:p>
            <a:r>
              <a:rPr lang="en-GB" sz="1050" b="1" dirty="0"/>
              <a:t>Regarding holiday </a:t>
            </a:r>
            <a:r>
              <a:rPr lang="en-GB" sz="1050" b="1" dirty="0" err="1"/>
              <a:t>bednights</a:t>
            </a:r>
            <a:r>
              <a:rPr lang="en-GB" sz="1050" b="1" dirty="0"/>
              <a:t>, the South West of England joined London, Wales and the West Midlands as regions where the largest volume was generated by non-residents of the region.</a:t>
            </a:r>
          </a:p>
          <a:p>
            <a:endParaRPr lang="en-GB" dirty="0"/>
          </a:p>
          <a:p>
            <a:endParaRPr lang="en-GB" dirty="0">
              <a:solidFill>
                <a:schemeClr val="accent1"/>
              </a:solidFill>
            </a:endParaRPr>
          </a:p>
          <a:p>
            <a:endParaRPr lang="en-GB" dirty="0">
              <a:solidFill>
                <a:schemeClr val="accent1"/>
              </a:solidFill>
            </a:endParaRPr>
          </a:p>
        </p:txBody>
      </p:sp>
      <p:sp>
        <p:nvSpPr>
          <p:cNvPr id="18" name="Freeform 17">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131858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55</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964044042"/>
              </p:ext>
            </p:extLst>
          </p:nvPr>
        </p:nvGraphicFramePr>
        <p:xfrm>
          <a:off x="365035" y="1881188"/>
          <a:ext cx="7100225" cy="4027793"/>
        </p:xfrm>
        <a:graphic>
          <a:graphicData uri="http://schemas.openxmlformats.org/drawingml/2006/table">
            <a:tbl>
              <a:tblPr/>
              <a:tblGrid>
                <a:gridCol w="844206">
                  <a:extLst>
                    <a:ext uri="{9D8B030D-6E8A-4147-A177-3AD203B41FA5}">
                      <a16:colId xmlns:a16="http://schemas.microsoft.com/office/drawing/2014/main" xmlns="" val="20000"/>
                    </a:ext>
                  </a:extLst>
                </a:gridCol>
                <a:gridCol w="568729">
                  <a:extLst>
                    <a:ext uri="{9D8B030D-6E8A-4147-A177-3AD203B41FA5}">
                      <a16:colId xmlns:a16="http://schemas.microsoft.com/office/drawing/2014/main" xmlns="" val="20001"/>
                    </a:ext>
                  </a:extLst>
                </a:gridCol>
                <a:gridCol w="568729">
                  <a:extLst>
                    <a:ext uri="{9D8B030D-6E8A-4147-A177-3AD203B41FA5}">
                      <a16:colId xmlns:a16="http://schemas.microsoft.com/office/drawing/2014/main" xmlns="" val="20002"/>
                    </a:ext>
                  </a:extLst>
                </a:gridCol>
                <a:gridCol w="568729">
                  <a:extLst>
                    <a:ext uri="{9D8B030D-6E8A-4147-A177-3AD203B41FA5}">
                      <a16:colId xmlns:a16="http://schemas.microsoft.com/office/drawing/2014/main" xmlns="" val="20003"/>
                    </a:ext>
                  </a:extLst>
                </a:gridCol>
                <a:gridCol w="568729">
                  <a:extLst>
                    <a:ext uri="{9D8B030D-6E8A-4147-A177-3AD203B41FA5}">
                      <a16:colId xmlns:a16="http://schemas.microsoft.com/office/drawing/2014/main" xmlns="" val="20004"/>
                    </a:ext>
                  </a:extLst>
                </a:gridCol>
                <a:gridCol w="568729">
                  <a:extLst>
                    <a:ext uri="{9D8B030D-6E8A-4147-A177-3AD203B41FA5}">
                      <a16:colId xmlns:a16="http://schemas.microsoft.com/office/drawing/2014/main" xmlns="" val="20005"/>
                    </a:ext>
                  </a:extLst>
                </a:gridCol>
                <a:gridCol w="568729">
                  <a:extLst>
                    <a:ext uri="{9D8B030D-6E8A-4147-A177-3AD203B41FA5}">
                      <a16:colId xmlns:a16="http://schemas.microsoft.com/office/drawing/2014/main" xmlns="" val="20006"/>
                    </a:ext>
                  </a:extLst>
                </a:gridCol>
                <a:gridCol w="568729">
                  <a:extLst>
                    <a:ext uri="{9D8B030D-6E8A-4147-A177-3AD203B41FA5}">
                      <a16:colId xmlns:a16="http://schemas.microsoft.com/office/drawing/2014/main" xmlns="" val="20007"/>
                    </a:ext>
                  </a:extLst>
                </a:gridCol>
                <a:gridCol w="568729">
                  <a:extLst>
                    <a:ext uri="{9D8B030D-6E8A-4147-A177-3AD203B41FA5}">
                      <a16:colId xmlns:a16="http://schemas.microsoft.com/office/drawing/2014/main" xmlns="" val="20008"/>
                    </a:ext>
                  </a:extLst>
                </a:gridCol>
                <a:gridCol w="568729">
                  <a:extLst>
                    <a:ext uri="{9D8B030D-6E8A-4147-A177-3AD203B41FA5}">
                      <a16:colId xmlns:a16="http://schemas.microsoft.com/office/drawing/2014/main" xmlns="" val="20009"/>
                    </a:ext>
                  </a:extLst>
                </a:gridCol>
                <a:gridCol w="568729">
                  <a:extLst>
                    <a:ext uri="{9D8B030D-6E8A-4147-A177-3AD203B41FA5}">
                      <a16:colId xmlns:a16="http://schemas.microsoft.com/office/drawing/2014/main" xmlns="" val="20010"/>
                    </a:ext>
                  </a:extLst>
                </a:gridCol>
                <a:gridCol w="568729">
                  <a:extLst>
                    <a:ext uri="{9D8B030D-6E8A-4147-A177-3AD203B41FA5}">
                      <a16:colId xmlns:a16="http://schemas.microsoft.com/office/drawing/2014/main" xmlns="" val="20011"/>
                    </a:ext>
                  </a:extLst>
                </a:gridCol>
              </a:tblGrid>
              <a:tr h="168869">
                <a:tc gridSpan="12">
                  <a:txBody>
                    <a:bodyPr/>
                    <a:lstStyle/>
                    <a:p>
                      <a:pPr algn="l" fontAlgn="ctr"/>
                      <a:r>
                        <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Table 1.2.26 – Overnight tourism: All holiday nights by region of residence and region visited (%)</a:t>
                      </a:r>
                      <a:r>
                        <a:rPr lang="en-GB" sz="900" b="1" i="0" u="none" strike="noStrike" dirty="0">
                          <a:solidFill>
                            <a:srgbClr val="FF0000"/>
                          </a:solidFill>
                          <a:effectLst/>
                          <a:latin typeface="Arial" panose="020B0604020202020204" pitchFamily="34" charset="0"/>
                          <a:ea typeface="Verdana" panose="020B0604030504040204" pitchFamily="34" charset="0"/>
                          <a:cs typeface="Arial" panose="020B0604020202020204" pitchFamily="34" charset="0"/>
                        </a:rPr>
                        <a:t>  </a:t>
                      </a:r>
                      <a:endPar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62677">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73201">
                <a:tc>
                  <a:txBody>
                    <a:bodyPr/>
                    <a:lstStyle/>
                    <a:p>
                      <a:pPr algn="l" fontAlgn="t"/>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24596">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5161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5161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5161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24596">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5161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5161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24596">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holiday tourism nights in GB by region of residence and region visited as a percentage. </a:t>
            </a:r>
            <a:endParaRPr lang="en-GB" sz="1050" b="1" dirty="0"/>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88607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56</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sp>
        <p:nvSpPr>
          <p:cNvPr id="14" name="Content Placeholder 25"/>
          <p:cNvSpPr>
            <a:spLocks noGrp="1"/>
          </p:cNvSpPr>
          <p:nvPr>
            <p:ph idx="4294967295"/>
          </p:nvPr>
        </p:nvSpPr>
        <p:spPr>
          <a:xfrm>
            <a:off x="8216900" y="1892300"/>
            <a:ext cx="3975100" cy="3819525"/>
          </a:xfrm>
          <a:prstGeom prst="rect">
            <a:avLst/>
          </a:prstGeom>
        </p:spPr>
        <p:txBody>
          <a:bodyPr/>
          <a:lstStyle/>
          <a:p>
            <a:endParaRPr lang="en-GB" dirty="0"/>
          </a:p>
          <a:p>
            <a:endParaRPr lang="en-GB" dirty="0"/>
          </a:p>
          <a:p>
            <a:endParaRPr lang="en-GB" dirty="0">
              <a:solidFill>
                <a:schemeClr val="accent1"/>
              </a:solidFill>
            </a:endParaRPr>
          </a:p>
          <a:p>
            <a:endParaRPr lang="en-GB" dirty="0">
              <a:solidFill>
                <a:schemeClr val="accent1"/>
              </a:solidFill>
            </a:endParaRPr>
          </a:p>
        </p:txBody>
      </p:sp>
      <p:cxnSp>
        <p:nvCxnSpPr>
          <p:cNvPr id="16" name="Straight Connector 15"/>
          <p:cNvCxnSpPr/>
          <p:nvPr/>
        </p:nvCxnSpPr>
        <p:spPr>
          <a:xfrm>
            <a:off x="7808544"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239003128"/>
              </p:ext>
            </p:extLst>
          </p:nvPr>
        </p:nvGraphicFramePr>
        <p:xfrm>
          <a:off x="360363" y="1881188"/>
          <a:ext cx="7216093" cy="3964787"/>
        </p:xfrm>
        <a:graphic>
          <a:graphicData uri="http://schemas.openxmlformats.org/drawingml/2006/table">
            <a:tbl>
              <a:tblPr/>
              <a:tblGrid>
                <a:gridCol w="750831">
                  <a:extLst>
                    <a:ext uri="{9D8B030D-6E8A-4147-A177-3AD203B41FA5}">
                      <a16:colId xmlns:a16="http://schemas.microsoft.com/office/drawing/2014/main" xmlns="" val="20000"/>
                    </a:ext>
                  </a:extLst>
                </a:gridCol>
                <a:gridCol w="560144">
                  <a:extLst>
                    <a:ext uri="{9D8B030D-6E8A-4147-A177-3AD203B41FA5}">
                      <a16:colId xmlns:a16="http://schemas.microsoft.com/office/drawing/2014/main" xmlns="" val="20001"/>
                    </a:ext>
                  </a:extLst>
                </a:gridCol>
                <a:gridCol w="493049">
                  <a:extLst>
                    <a:ext uri="{9D8B030D-6E8A-4147-A177-3AD203B41FA5}">
                      <a16:colId xmlns:a16="http://schemas.microsoft.com/office/drawing/2014/main" xmlns="" val="20002"/>
                    </a:ext>
                  </a:extLst>
                </a:gridCol>
                <a:gridCol w="601341">
                  <a:extLst>
                    <a:ext uri="{9D8B030D-6E8A-4147-A177-3AD203B41FA5}">
                      <a16:colId xmlns:a16="http://schemas.microsoft.com/office/drawing/2014/main" xmlns="" val="20003"/>
                    </a:ext>
                  </a:extLst>
                </a:gridCol>
                <a:gridCol w="601341">
                  <a:extLst>
                    <a:ext uri="{9D8B030D-6E8A-4147-A177-3AD203B41FA5}">
                      <a16:colId xmlns:a16="http://schemas.microsoft.com/office/drawing/2014/main" xmlns="" val="20004"/>
                    </a:ext>
                  </a:extLst>
                </a:gridCol>
                <a:gridCol w="601341">
                  <a:extLst>
                    <a:ext uri="{9D8B030D-6E8A-4147-A177-3AD203B41FA5}">
                      <a16:colId xmlns:a16="http://schemas.microsoft.com/office/drawing/2014/main" xmlns="" val="20005"/>
                    </a:ext>
                  </a:extLst>
                </a:gridCol>
                <a:gridCol w="601341">
                  <a:extLst>
                    <a:ext uri="{9D8B030D-6E8A-4147-A177-3AD203B41FA5}">
                      <a16:colId xmlns:a16="http://schemas.microsoft.com/office/drawing/2014/main" xmlns="" val="20006"/>
                    </a:ext>
                  </a:extLst>
                </a:gridCol>
                <a:gridCol w="601341">
                  <a:extLst>
                    <a:ext uri="{9D8B030D-6E8A-4147-A177-3AD203B41FA5}">
                      <a16:colId xmlns:a16="http://schemas.microsoft.com/office/drawing/2014/main" xmlns="" val="20007"/>
                    </a:ext>
                  </a:extLst>
                </a:gridCol>
                <a:gridCol w="601341">
                  <a:extLst>
                    <a:ext uri="{9D8B030D-6E8A-4147-A177-3AD203B41FA5}">
                      <a16:colId xmlns:a16="http://schemas.microsoft.com/office/drawing/2014/main" xmlns="" val="20008"/>
                    </a:ext>
                  </a:extLst>
                </a:gridCol>
                <a:gridCol w="601341">
                  <a:extLst>
                    <a:ext uri="{9D8B030D-6E8A-4147-A177-3AD203B41FA5}">
                      <a16:colId xmlns:a16="http://schemas.microsoft.com/office/drawing/2014/main" xmlns="" val="20009"/>
                    </a:ext>
                  </a:extLst>
                </a:gridCol>
                <a:gridCol w="601341">
                  <a:extLst>
                    <a:ext uri="{9D8B030D-6E8A-4147-A177-3AD203B41FA5}">
                      <a16:colId xmlns:a16="http://schemas.microsoft.com/office/drawing/2014/main" xmlns="" val="20010"/>
                    </a:ext>
                  </a:extLst>
                </a:gridCol>
                <a:gridCol w="601341">
                  <a:extLst>
                    <a:ext uri="{9D8B030D-6E8A-4147-A177-3AD203B41FA5}">
                      <a16:colId xmlns:a16="http://schemas.microsoft.com/office/drawing/2014/main" xmlns="" val="20011"/>
                    </a:ext>
                  </a:extLst>
                </a:gridCol>
              </a:tblGrid>
              <a:tr h="256778">
                <a:tc gridSpan="12">
                  <a:txBody>
                    <a:bodyPr/>
                    <a:lstStyle/>
                    <a:p>
                      <a:pPr algn="l" fontAlgn="ctr"/>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Table 1.2.27 –Overnight tourism: All holiday expenditure by region of residence and region visited</a:t>
                      </a:r>
                    </a:p>
                    <a:p>
                      <a:pPr algn="l" fontAlgn="ctr"/>
                      <a:r>
                        <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 millions)</a:t>
                      </a:r>
                      <a:r>
                        <a:rPr lang="en-GB" sz="800" b="1" i="0" u="none" strike="noStrike" dirty="0">
                          <a:solidFill>
                            <a:srgbClr val="FF0000"/>
                          </a:solidFill>
                          <a:effectLst/>
                          <a:latin typeface="Arial" panose="020B0604020202020204" pitchFamily="34" charset="0"/>
                          <a:ea typeface="Verdana" panose="020B0604030504040204" pitchFamily="34" charset="0"/>
                          <a:cs typeface="Arial" panose="020B0604020202020204" pitchFamily="34" charset="0"/>
                        </a:rPr>
                        <a:t> </a:t>
                      </a:r>
                      <a:endParaRPr lang="en-GB" sz="8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45167">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8085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37399">
                <a:tc>
                  <a:txBody>
                    <a:bodyPr/>
                    <a:lstStyle/>
                    <a:p>
                      <a:pPr algn="l"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£154</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£371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£170</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£427</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£280</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£237</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37399">
                <a:tc>
                  <a:txBody>
                    <a:bodyPr/>
                    <a:lstStyle/>
                    <a:p>
                      <a:pPr algn="l" fontAlgn="ctr"/>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7399">
                <a:tc>
                  <a:txBody>
                    <a:bodyPr/>
                    <a:lstStyle/>
                    <a:p>
                      <a:pPr algn="l"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Total</a:t>
                      </a:r>
                    </a:p>
                  </a:txBody>
                  <a:tcPr marL="36000" marR="9525" marT="9525" marB="0" anchor="ctr">
                    <a:lnL>
                      <a:noFill/>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£1,675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£3,038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8003931" y="2044702"/>
            <a:ext cx="3821357"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holiday tourism spend in GB by region of residence and region visited.</a:t>
            </a:r>
            <a:endParaRPr lang="en-GB" sz="1050" b="1" dirty="0"/>
          </a:p>
          <a:p>
            <a:r>
              <a:rPr lang="en-GB" sz="1050" b="1" dirty="0"/>
              <a:t>Holiday expenditure followed the same pattern as holiday trips and holiday nights, with the largest amounts tending to have been spent by residents of that region; the exceptions once again being London, Wales, the South West England and the West Midlands.</a:t>
            </a:r>
          </a:p>
          <a:p>
            <a:r>
              <a:rPr lang="en-GB" sz="1050" b="1" dirty="0"/>
              <a:t> </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18" name="Freeform 17">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09569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57</a:t>
            </a:fld>
            <a:endParaRPr lang="en-GB" dirty="0"/>
          </a:p>
        </p:txBody>
      </p:sp>
      <p:sp>
        <p:nvSpPr>
          <p:cNvPr id="22" name="Title 4"/>
          <p:cNvSpPr>
            <a:spLocks noGrp="1"/>
          </p:cNvSpPr>
          <p:nvPr>
            <p:ph type="title"/>
          </p:nvPr>
        </p:nvSpPr>
        <p:spPr/>
        <p:txBody>
          <a:bodyPr/>
          <a:lstStyle/>
          <a:p>
            <a:r>
              <a:rPr lang="en-GB" dirty="0"/>
              <a:t>GB Regions – Holiday trips - Analysis by region </a:t>
            </a:r>
            <a:br>
              <a:rPr lang="en-GB" dirty="0"/>
            </a:br>
            <a:r>
              <a:rPr lang="en-GB" dirty="0"/>
              <a:t>of residence and region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133888205"/>
              </p:ext>
            </p:extLst>
          </p:nvPr>
        </p:nvGraphicFramePr>
        <p:xfrm>
          <a:off x="360363" y="1881188"/>
          <a:ext cx="7160212" cy="3885538"/>
        </p:xfrm>
        <a:graphic>
          <a:graphicData uri="http://schemas.openxmlformats.org/drawingml/2006/table">
            <a:tbl>
              <a:tblPr/>
              <a:tblGrid>
                <a:gridCol w="851338">
                  <a:extLst>
                    <a:ext uri="{9D8B030D-6E8A-4147-A177-3AD203B41FA5}">
                      <a16:colId xmlns:a16="http://schemas.microsoft.com/office/drawing/2014/main" xmlns="" val="20000"/>
                    </a:ext>
                  </a:extLst>
                </a:gridCol>
                <a:gridCol w="573534">
                  <a:extLst>
                    <a:ext uri="{9D8B030D-6E8A-4147-A177-3AD203B41FA5}">
                      <a16:colId xmlns:a16="http://schemas.microsoft.com/office/drawing/2014/main" xmlns="" val="20001"/>
                    </a:ext>
                  </a:extLst>
                </a:gridCol>
                <a:gridCol w="573534">
                  <a:extLst>
                    <a:ext uri="{9D8B030D-6E8A-4147-A177-3AD203B41FA5}">
                      <a16:colId xmlns:a16="http://schemas.microsoft.com/office/drawing/2014/main" xmlns="" val="20002"/>
                    </a:ext>
                  </a:extLst>
                </a:gridCol>
                <a:gridCol w="573534">
                  <a:extLst>
                    <a:ext uri="{9D8B030D-6E8A-4147-A177-3AD203B41FA5}">
                      <a16:colId xmlns:a16="http://schemas.microsoft.com/office/drawing/2014/main" xmlns="" val="20003"/>
                    </a:ext>
                  </a:extLst>
                </a:gridCol>
                <a:gridCol w="573534">
                  <a:extLst>
                    <a:ext uri="{9D8B030D-6E8A-4147-A177-3AD203B41FA5}">
                      <a16:colId xmlns:a16="http://schemas.microsoft.com/office/drawing/2014/main" xmlns="" val="20004"/>
                    </a:ext>
                  </a:extLst>
                </a:gridCol>
                <a:gridCol w="573534">
                  <a:extLst>
                    <a:ext uri="{9D8B030D-6E8A-4147-A177-3AD203B41FA5}">
                      <a16:colId xmlns:a16="http://schemas.microsoft.com/office/drawing/2014/main" xmlns="" val="20005"/>
                    </a:ext>
                  </a:extLst>
                </a:gridCol>
                <a:gridCol w="573534">
                  <a:extLst>
                    <a:ext uri="{9D8B030D-6E8A-4147-A177-3AD203B41FA5}">
                      <a16:colId xmlns:a16="http://schemas.microsoft.com/office/drawing/2014/main" xmlns="" val="20006"/>
                    </a:ext>
                  </a:extLst>
                </a:gridCol>
                <a:gridCol w="573534">
                  <a:extLst>
                    <a:ext uri="{9D8B030D-6E8A-4147-A177-3AD203B41FA5}">
                      <a16:colId xmlns:a16="http://schemas.microsoft.com/office/drawing/2014/main" xmlns="" val="20007"/>
                    </a:ext>
                  </a:extLst>
                </a:gridCol>
                <a:gridCol w="573534">
                  <a:extLst>
                    <a:ext uri="{9D8B030D-6E8A-4147-A177-3AD203B41FA5}">
                      <a16:colId xmlns:a16="http://schemas.microsoft.com/office/drawing/2014/main" xmlns="" val="20008"/>
                    </a:ext>
                  </a:extLst>
                </a:gridCol>
                <a:gridCol w="573534">
                  <a:extLst>
                    <a:ext uri="{9D8B030D-6E8A-4147-A177-3AD203B41FA5}">
                      <a16:colId xmlns:a16="http://schemas.microsoft.com/office/drawing/2014/main" xmlns="" val="20009"/>
                    </a:ext>
                  </a:extLst>
                </a:gridCol>
                <a:gridCol w="573534">
                  <a:extLst>
                    <a:ext uri="{9D8B030D-6E8A-4147-A177-3AD203B41FA5}">
                      <a16:colId xmlns:a16="http://schemas.microsoft.com/office/drawing/2014/main" xmlns="" val="20010"/>
                    </a:ext>
                  </a:extLst>
                </a:gridCol>
                <a:gridCol w="573534">
                  <a:extLst>
                    <a:ext uri="{9D8B030D-6E8A-4147-A177-3AD203B41FA5}">
                      <a16:colId xmlns:a16="http://schemas.microsoft.com/office/drawing/2014/main" xmlns="" val="20011"/>
                    </a:ext>
                  </a:extLst>
                </a:gridCol>
              </a:tblGrid>
              <a:tr h="189016">
                <a:tc gridSpan="12">
                  <a:txBody>
                    <a:bodyPr/>
                    <a:lstStyle/>
                    <a:p>
                      <a:pPr algn="l" fontAlgn="ctr"/>
                      <a:r>
                        <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rPr>
                        <a:t>Table 1.2.28 – Overnight tourism: All holiday expenditure by region of residence and region visited (%)</a:t>
                      </a:r>
                      <a:r>
                        <a:rPr lang="en-GB" sz="900" b="1" i="0" u="none" strike="noStrike" dirty="0">
                          <a:solidFill>
                            <a:srgbClr val="FF0000"/>
                          </a:solidFill>
                          <a:effectLst/>
                          <a:latin typeface="Arial" panose="020B0604020202020204" pitchFamily="34" charset="0"/>
                          <a:ea typeface="Verdana" panose="020B0604030504040204" pitchFamily="34" charset="0"/>
                          <a:cs typeface="Arial" panose="020B0604020202020204" pitchFamily="34" charset="0"/>
                        </a:rPr>
                        <a:t> </a:t>
                      </a:r>
                      <a:endParaRPr lang="en-GB" sz="900" b="1" i="0" u="none" strike="noStrike" dirty="0">
                        <a:solidFill>
                          <a:srgbClr val="FFFFFF"/>
                        </a:solidFill>
                        <a:effectLst/>
                        <a:latin typeface="Arial" panose="020B0604020202020204" pitchFamily="34" charset="0"/>
                        <a:ea typeface="Verdana" panose="020B0604030504040204" pitchFamily="34" charset="0"/>
                        <a:cs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11">
                  <a:txBody>
                    <a:bodyPr/>
                    <a:lstStyle/>
                    <a:p>
                      <a:pPr algn="ctr"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Region visited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41772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2"/>
                  </a:ext>
                </a:extLst>
              </a:tr>
              <a:tr h="297852">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Area of origin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North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Yorkshire and the Humber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West Midlands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8.9%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East of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182085">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London</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0.6%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East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9.2%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7.7%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16.3%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33.9%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23.3%</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281634">
                <a:tc>
                  <a:txBody>
                    <a:bodyPr/>
                    <a:lstStyle/>
                    <a:p>
                      <a:pPr algn="l" fontAlgn="ct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South West 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3.6%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4.4%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15.5%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20.1%</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182085">
                <a:tc>
                  <a:txBody>
                    <a:bodyPr/>
                    <a:lstStyle/>
                    <a:p>
                      <a:pPr algn="l" fontAlgn="ctr"/>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Total</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900" b="1"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100%</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174202" y="151407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Examining all overnight holiday tourism spend in GB by region of residence and region visited as a percentage.</a:t>
            </a:r>
            <a:endParaRPr lang="en-GB" sz="1050" b="1" dirty="0"/>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9984785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58</a:t>
            </a:fld>
            <a:endParaRPr lang="en-GB" dirty="0"/>
          </a:p>
        </p:txBody>
      </p:sp>
      <p:sp>
        <p:nvSpPr>
          <p:cNvPr id="22" name="Title 4"/>
          <p:cNvSpPr>
            <a:spLocks noGrp="1"/>
          </p:cNvSpPr>
          <p:nvPr>
            <p:ph type="title"/>
          </p:nvPr>
        </p:nvSpPr>
        <p:spPr/>
        <p:txBody>
          <a:bodyPr/>
          <a:lstStyle/>
          <a:p>
            <a:r>
              <a:rPr lang="en-GB" dirty="0"/>
              <a:t>Booking method and lead time analysis -Trips </a:t>
            </a:r>
            <a:br>
              <a:rPr lang="en-GB" dirty="0"/>
            </a:br>
            <a:r>
              <a:rPr lang="en-GB" dirty="0"/>
              <a:t>booked by trip purpose</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624440508"/>
              </p:ext>
            </p:extLst>
          </p:nvPr>
        </p:nvGraphicFramePr>
        <p:xfrm>
          <a:off x="360363" y="1928688"/>
          <a:ext cx="7104896" cy="3082698"/>
        </p:xfrm>
        <a:graphic>
          <a:graphicData uri="http://schemas.openxmlformats.org/drawingml/2006/table">
            <a:tbl>
              <a:tblPr/>
              <a:tblGrid>
                <a:gridCol w="1265880">
                  <a:extLst>
                    <a:ext uri="{9D8B030D-6E8A-4147-A177-3AD203B41FA5}">
                      <a16:colId xmlns:a16="http://schemas.microsoft.com/office/drawing/2014/main" xmlns="" val="20000"/>
                    </a:ext>
                  </a:extLst>
                </a:gridCol>
                <a:gridCol w="729877">
                  <a:extLst>
                    <a:ext uri="{9D8B030D-6E8A-4147-A177-3AD203B41FA5}">
                      <a16:colId xmlns:a16="http://schemas.microsoft.com/office/drawing/2014/main" xmlns="" val="20001"/>
                    </a:ext>
                  </a:extLst>
                </a:gridCol>
                <a:gridCol w="729877">
                  <a:extLst>
                    <a:ext uri="{9D8B030D-6E8A-4147-A177-3AD203B41FA5}">
                      <a16:colId xmlns:a16="http://schemas.microsoft.com/office/drawing/2014/main" xmlns="" val="20002"/>
                    </a:ext>
                  </a:extLst>
                </a:gridCol>
                <a:gridCol w="729877">
                  <a:extLst>
                    <a:ext uri="{9D8B030D-6E8A-4147-A177-3AD203B41FA5}">
                      <a16:colId xmlns:a16="http://schemas.microsoft.com/office/drawing/2014/main" xmlns="" val="20003"/>
                    </a:ext>
                  </a:extLst>
                </a:gridCol>
                <a:gridCol w="729877">
                  <a:extLst>
                    <a:ext uri="{9D8B030D-6E8A-4147-A177-3AD203B41FA5}">
                      <a16:colId xmlns:a16="http://schemas.microsoft.com/office/drawing/2014/main" xmlns="" val="20004"/>
                    </a:ext>
                  </a:extLst>
                </a:gridCol>
                <a:gridCol w="729877">
                  <a:extLst>
                    <a:ext uri="{9D8B030D-6E8A-4147-A177-3AD203B41FA5}">
                      <a16:colId xmlns:a16="http://schemas.microsoft.com/office/drawing/2014/main" xmlns="" val="20005"/>
                    </a:ext>
                  </a:extLst>
                </a:gridCol>
                <a:gridCol w="729877">
                  <a:extLst>
                    <a:ext uri="{9D8B030D-6E8A-4147-A177-3AD203B41FA5}">
                      <a16:colId xmlns:a16="http://schemas.microsoft.com/office/drawing/2014/main" xmlns="" val="20006"/>
                    </a:ext>
                  </a:extLst>
                </a:gridCol>
                <a:gridCol w="729877">
                  <a:extLst>
                    <a:ext uri="{9D8B030D-6E8A-4147-A177-3AD203B41FA5}">
                      <a16:colId xmlns:a16="http://schemas.microsoft.com/office/drawing/2014/main" xmlns="" val="20007"/>
                    </a:ext>
                  </a:extLst>
                </a:gridCol>
                <a:gridCol w="729877">
                  <a:extLst>
                    <a:ext uri="{9D8B030D-6E8A-4147-A177-3AD203B41FA5}">
                      <a16:colId xmlns:a16="http://schemas.microsoft.com/office/drawing/2014/main" xmlns="" val="20008"/>
                    </a:ext>
                  </a:extLst>
                </a:gridCol>
              </a:tblGrid>
              <a:tr h="212796">
                <a:tc gridSpan="9">
                  <a:txBody>
                    <a:bodyPr/>
                    <a:lstStyle/>
                    <a:p>
                      <a:pPr algn="l" fontAlgn="ctr"/>
                      <a:r>
                        <a:rPr lang="en-GB" sz="1000" b="1" i="0" u="none" strike="noStrike" dirty="0">
                          <a:solidFill>
                            <a:srgbClr val="FFFFFF"/>
                          </a:solidFill>
                          <a:effectLst/>
                          <a:latin typeface="Arial" panose="020B0604020202020204" pitchFamily="34" charset="0"/>
                        </a:rPr>
                        <a:t>Table 1.2.29 – Booking method by trip purpose</a:t>
                      </a:r>
                      <a:r>
                        <a:rPr lang="en-GB" sz="1000" b="1" i="0" u="none" strike="noStrike" dirty="0">
                          <a:solidFill>
                            <a:srgbClr val="FF0000"/>
                          </a:solidFill>
                          <a:effectLst/>
                          <a:latin typeface="Arial" panose="020B0604020202020204" pitchFamily="34" charset="0"/>
                        </a:rPr>
                        <a:t> </a:t>
                      </a:r>
                      <a:endParaRPr lang="en-GB" sz="1000" b="1" i="0" u="none" strike="noStrike" dirty="0">
                        <a:solidFill>
                          <a:srgbClr val="FFFFFF"/>
                        </a:solidFill>
                        <a:effectLst/>
                        <a:latin typeface="Arial" panose="020B0604020202020204" pitchFamily="34" charset="0"/>
                      </a:endParaRP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204993">
                <a:tc>
                  <a:txBody>
                    <a:bodyPr/>
                    <a:lstStyle/>
                    <a:p>
                      <a:pPr algn="l" fontAlgn="ctr"/>
                      <a:r>
                        <a:rPr lang="en-GB" sz="10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2">
                  <a:txBody>
                    <a:bodyPr/>
                    <a:lstStyle/>
                    <a:p>
                      <a:pPr algn="ctr" fontAlgn="ctr"/>
                      <a:r>
                        <a:rPr lang="en-GB" sz="1000" b="0" i="0" u="none" strike="noStrike" dirty="0">
                          <a:solidFill>
                            <a:schemeClr val="tx1"/>
                          </a:solidFill>
                          <a:effectLst/>
                          <a:latin typeface="Arial" panose="020B0604020202020204" pitchFamily="34" charset="0"/>
                        </a:rPr>
                        <a:t>All trips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1000" b="0" i="0" u="none" strike="noStrike" dirty="0">
                          <a:solidFill>
                            <a:schemeClr val="tx1"/>
                          </a:solidFill>
                          <a:effectLst/>
                          <a:latin typeface="Arial" panose="020B0604020202020204" pitchFamily="34" charset="0"/>
                        </a:rPr>
                        <a:t>Holiday trips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1000" b="0" i="0" u="none" strike="noStrike" dirty="0">
                          <a:solidFill>
                            <a:schemeClr val="tx1"/>
                          </a:solidFill>
                          <a:effectLst/>
                          <a:latin typeface="Arial" panose="020B0604020202020204" pitchFamily="34" charset="0"/>
                        </a:rPr>
                        <a:t>VFR trips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1000" b="0" i="0" u="none" strike="noStrike" dirty="0">
                          <a:solidFill>
                            <a:schemeClr val="tx1"/>
                          </a:solidFill>
                          <a:effectLst/>
                          <a:latin typeface="Arial" panose="020B0604020202020204" pitchFamily="34" charset="0"/>
                        </a:rPr>
                        <a:t>Business trips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hMerge="1">
                  <a:txBody>
                    <a:bodyPr/>
                    <a:lstStyle/>
                    <a:p>
                      <a:endParaRPr lang="en-GB"/>
                    </a:p>
                  </a:txBody>
                  <a:tcPr/>
                </a:tc>
                <a:extLst>
                  <a:ext uri="{0D108BD9-81ED-4DB2-BD59-A6C34878D82A}">
                    <a16:rowId xmlns:a16="http://schemas.microsoft.com/office/drawing/2014/main" xmlns="" val="10001"/>
                  </a:ext>
                </a:extLst>
              </a:tr>
              <a:tr h="204993">
                <a:tc>
                  <a:txBody>
                    <a:bodyPr/>
                    <a:lstStyle/>
                    <a:p>
                      <a:pPr algn="l" fontAlgn="ctr"/>
                      <a:r>
                        <a:rPr lang="en-GB" sz="1000" b="1" i="0" u="none" strike="noStrike" dirty="0">
                          <a:solidFill>
                            <a:schemeClr val="tx1"/>
                          </a:solidFill>
                          <a:effectLst/>
                          <a:latin typeface="Arial" panose="020B0604020202020204" pitchFamily="34" charset="0"/>
                        </a:rPr>
                        <a:t>Purpose</a:t>
                      </a:r>
                    </a:p>
                  </a:txBody>
                  <a:tcPr marL="36000"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a:noFill/>
                    </a:lnL>
                    <a:lnR>
                      <a:noFill/>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a:t>
                      </a:r>
                    </a:p>
                  </a:txBody>
                  <a:tcPr marL="9525" marR="9525" marT="9525" marB="0" anchor="ctr">
                    <a:lnL>
                      <a:noFill/>
                    </a:lnL>
                    <a:lnR>
                      <a:noFill/>
                    </a:lnR>
                    <a:lnT>
                      <a:noFill/>
                    </a:lnT>
                    <a:lnB>
                      <a:noFill/>
                    </a:lnB>
                    <a:solidFill>
                      <a:srgbClr val="DEDEDE"/>
                    </a:solidFill>
                  </a:tcPr>
                </a:tc>
                <a:extLst>
                  <a:ext uri="{0D108BD9-81ED-4DB2-BD59-A6C34878D82A}">
                    <a16:rowId xmlns:a16="http://schemas.microsoft.com/office/drawing/2014/main" xmlns="" val="10002"/>
                  </a:ext>
                </a:extLst>
              </a:tr>
              <a:tr h="204993">
                <a:tc>
                  <a:txBody>
                    <a:bodyPr/>
                    <a:lstStyle/>
                    <a:p>
                      <a:pPr algn="l" fontAlgn="ctr"/>
                      <a:r>
                        <a:rPr lang="en-GB" sz="1000" b="1" i="0" u="none" strike="noStrike" dirty="0">
                          <a:solidFill>
                            <a:schemeClr val="tx1"/>
                          </a:solidFill>
                          <a:effectLst/>
                          <a:latin typeface="Arial" panose="020B0604020202020204" pitchFamily="34" charset="0"/>
                        </a:rPr>
                        <a:t>GB</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119.455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55.888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42.294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16.765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04993">
                <a:tc>
                  <a:txBody>
                    <a:bodyPr/>
                    <a:lstStyle/>
                    <a:p>
                      <a:pPr algn="l" fontAlgn="ctr"/>
                      <a:r>
                        <a:rPr lang="en-GB" sz="1000" b="0" i="0" u="none" strike="noStrike" dirty="0">
                          <a:solidFill>
                            <a:schemeClr val="tx1"/>
                          </a:solidFill>
                          <a:effectLst/>
                          <a:latin typeface="Arial" panose="020B0604020202020204" pitchFamily="34" charset="0"/>
                        </a:rPr>
                        <a:t>Firm booking</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67.495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43.509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9.868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11.559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04993">
                <a:tc>
                  <a:txBody>
                    <a:bodyPr/>
                    <a:lstStyle/>
                    <a:p>
                      <a:pPr algn="l" fontAlgn="ctr"/>
                      <a:r>
                        <a:rPr lang="en-GB" sz="1000" b="0" i="0" u="none" strike="noStrike" dirty="0">
                          <a:solidFill>
                            <a:schemeClr val="tx1"/>
                          </a:solidFill>
                          <a:effectLst/>
                          <a:latin typeface="Arial" panose="020B0604020202020204" pitchFamily="34" charset="0"/>
                        </a:rPr>
                        <a:t>No firm bookings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43.354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7.390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31.534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3.603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204993">
                <a:tc>
                  <a:txBody>
                    <a:bodyPr/>
                    <a:lstStyle/>
                    <a:p>
                      <a:pPr algn="l" fontAlgn="ctr"/>
                      <a:r>
                        <a:rPr lang="en-GB" sz="1000" b="1" i="0" u="none" strike="noStrike" dirty="0">
                          <a:solidFill>
                            <a:schemeClr val="tx1"/>
                          </a:solidFill>
                          <a:effectLst/>
                          <a:latin typeface="Arial" panose="020B0604020202020204" pitchFamily="34" charset="0"/>
                        </a:rPr>
                        <a:t>England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99.104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44.706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36.912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14.125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6"/>
                  </a:ext>
                </a:extLst>
              </a:tr>
              <a:tr h="204993">
                <a:tc>
                  <a:txBody>
                    <a:bodyPr/>
                    <a:lstStyle/>
                    <a:p>
                      <a:pPr algn="l" fontAlgn="ctr"/>
                      <a:r>
                        <a:rPr lang="en-GB" sz="1000" b="0" i="0" u="none" strike="noStrike" dirty="0">
                          <a:solidFill>
                            <a:schemeClr val="tx1"/>
                          </a:solidFill>
                          <a:effectLst/>
                          <a:latin typeface="Arial" panose="020B0604020202020204" pitchFamily="34" charset="0"/>
                        </a:rPr>
                        <a:t>Firm booking</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55.670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35.299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8.432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9.760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r h="204993">
                <a:tc>
                  <a:txBody>
                    <a:bodyPr/>
                    <a:lstStyle/>
                    <a:p>
                      <a:pPr algn="l" fontAlgn="ctr"/>
                      <a:r>
                        <a:rPr lang="en-GB" sz="1000" b="0" i="0" u="none" strike="noStrike" dirty="0">
                          <a:solidFill>
                            <a:schemeClr val="tx1"/>
                          </a:solidFill>
                          <a:effectLst/>
                          <a:latin typeface="Arial" panose="020B0604020202020204" pitchFamily="34" charset="0"/>
                        </a:rPr>
                        <a:t>No firm bookings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37.280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5.729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27.758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3.066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8"/>
                  </a:ext>
                </a:extLst>
              </a:tr>
              <a:tr h="204993">
                <a:tc>
                  <a:txBody>
                    <a:bodyPr/>
                    <a:lstStyle/>
                    <a:p>
                      <a:pPr algn="l" fontAlgn="ctr"/>
                      <a:r>
                        <a:rPr lang="en-GB" sz="1000" b="1" i="0" u="none" strike="noStrike" dirty="0">
                          <a:solidFill>
                            <a:schemeClr val="tx1"/>
                          </a:solidFill>
                          <a:effectLst/>
                          <a:latin typeface="Arial" panose="020B0604020202020204" pitchFamily="34" charset="0"/>
                        </a:rPr>
                        <a:t>Scotland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11.453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5.929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1.912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204993">
                <a:tc>
                  <a:txBody>
                    <a:bodyPr/>
                    <a:lstStyle/>
                    <a:p>
                      <a:pPr algn="l" fontAlgn="ctr"/>
                      <a:r>
                        <a:rPr lang="en-GB" sz="1000" b="0" i="0" u="none" strike="noStrike" dirty="0">
                          <a:solidFill>
                            <a:schemeClr val="tx1"/>
                          </a:solidFill>
                          <a:effectLst/>
                          <a:latin typeface="Arial" panose="020B0604020202020204" pitchFamily="34" charset="0"/>
                        </a:rPr>
                        <a:t>Firm booking</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6.843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4.442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0.867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1.342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0"/>
                  </a:ext>
                </a:extLst>
              </a:tr>
              <a:tr h="204993">
                <a:tc>
                  <a:txBody>
                    <a:bodyPr/>
                    <a:lstStyle/>
                    <a:p>
                      <a:pPr algn="l" fontAlgn="ctr"/>
                      <a:r>
                        <a:rPr lang="en-GB" sz="1000" b="0" i="0" u="none" strike="noStrike" dirty="0">
                          <a:solidFill>
                            <a:schemeClr val="tx1"/>
                          </a:solidFill>
                          <a:effectLst/>
                          <a:latin typeface="Arial" panose="020B0604020202020204" pitchFamily="34" charset="0"/>
                        </a:rPr>
                        <a:t>No firm bookings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3.637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1.055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2.129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0.389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1"/>
                  </a:ext>
                </a:extLst>
              </a:tr>
              <a:tr h="204993">
                <a:tc>
                  <a:txBody>
                    <a:bodyPr/>
                    <a:lstStyle/>
                    <a:p>
                      <a:pPr algn="l" fontAlgn="ctr"/>
                      <a:r>
                        <a:rPr lang="en-GB" sz="1000" b="1" i="0" u="none" strike="noStrike" dirty="0">
                          <a:solidFill>
                            <a:schemeClr val="tx1"/>
                          </a:solidFill>
                          <a:effectLst/>
                          <a:latin typeface="Arial" panose="020B0604020202020204" pitchFamily="34" charset="0"/>
                        </a:rPr>
                        <a:t>Wales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9.285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5.588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2.632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0.790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2"/>
                  </a:ext>
                </a:extLst>
              </a:tr>
              <a:tr h="204993">
                <a:tc>
                  <a:txBody>
                    <a:bodyPr/>
                    <a:lstStyle/>
                    <a:p>
                      <a:pPr algn="l" fontAlgn="ctr"/>
                      <a:r>
                        <a:rPr lang="en-GB" sz="1000" b="0" i="0" u="none" strike="noStrike" dirty="0">
                          <a:solidFill>
                            <a:schemeClr val="tx1"/>
                          </a:solidFill>
                          <a:effectLst/>
                          <a:latin typeface="Arial" panose="020B0604020202020204" pitchFamily="34" charset="0"/>
                        </a:rPr>
                        <a:t>Firm booking</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5.506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4.013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0.773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0.509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3"/>
                  </a:ext>
                </a:extLst>
              </a:tr>
              <a:tr h="204993">
                <a:tc>
                  <a:txBody>
                    <a:bodyPr/>
                    <a:lstStyle/>
                    <a:p>
                      <a:pPr algn="l" fontAlgn="ctr"/>
                      <a:r>
                        <a:rPr lang="en-GB" sz="1000" b="0" i="0" u="none" strike="noStrike" dirty="0">
                          <a:solidFill>
                            <a:schemeClr val="tx1"/>
                          </a:solidFill>
                          <a:effectLst/>
                          <a:latin typeface="Arial" panose="020B0604020202020204" pitchFamily="34" charset="0"/>
                        </a:rPr>
                        <a:t>No firm bookings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2.554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0.640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1.731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0.148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4"/>
                  </a:ext>
                </a:extLst>
              </a:tr>
            </a:tbl>
          </a:graphicData>
        </a:graphic>
      </p:graphicFrame>
      <p:sp>
        <p:nvSpPr>
          <p:cNvPr id="17" name="Action Button: Information 16">
            <a:hlinkClick r:id="rId2" action="ppaction://hlinksldjump" highlightClick="1"/>
          </p:cNvPr>
          <p:cNvSpPr/>
          <p:nvPr/>
        </p:nvSpPr>
        <p:spPr bwMode="ltGray">
          <a:xfrm>
            <a:off x="3295107" y="151602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booking method in GB and individual country by trip purpose for all tourism trips as well as holiday, VFR and business trips.</a:t>
            </a:r>
          </a:p>
          <a:p>
            <a:r>
              <a:rPr lang="en-GB" sz="1050" b="1" dirty="0"/>
              <a:t>Nearly three in five (57%) trips undertaken in GB during 2016 were booked in advance of taking the trip. This proportion varied by the purpose of the trip: holidays and business trips were more likely to have been booked in advance (78% and 69% respectively), while VFR trips were less likely to have been booked in advance (23%). 	</a:t>
            </a:r>
          </a:p>
          <a:p>
            <a:r>
              <a:rPr lang="en-GB" sz="1050" b="1" dirty="0"/>
              <a:t>Please note: in Table 1.2.29 the percentages add to less than 100%, as in each case a small proportion of respondents (typically 5-10%) were unsure about whether or not their trip had been booked in advance.</a:t>
            </a:r>
          </a:p>
          <a:p>
            <a:endParaRPr lang="en-GB" dirty="0"/>
          </a:p>
          <a:p>
            <a:endParaRPr lang="en-GB" dirty="0"/>
          </a:p>
          <a:p>
            <a:endParaRPr lang="en-GB" dirty="0">
              <a:solidFill>
                <a:schemeClr val="accent1"/>
              </a:solidFill>
            </a:endParaRPr>
          </a:p>
          <a:p>
            <a:endParaRPr lang="en-GB" dirty="0">
              <a:solidFill>
                <a:schemeClr val="accent1"/>
              </a:solidFill>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0100418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59</a:t>
            </a:fld>
            <a:endParaRPr lang="en-GB" dirty="0"/>
          </a:p>
        </p:txBody>
      </p:sp>
      <p:sp>
        <p:nvSpPr>
          <p:cNvPr id="22" name="Title 4"/>
          <p:cNvSpPr>
            <a:spLocks noGrp="1"/>
          </p:cNvSpPr>
          <p:nvPr>
            <p:ph type="title"/>
          </p:nvPr>
        </p:nvSpPr>
        <p:spPr/>
        <p:txBody>
          <a:bodyPr/>
          <a:lstStyle/>
          <a:p>
            <a:r>
              <a:rPr lang="en-GB" dirty="0"/>
              <a:t>Booking method and lead time analysis - Trips </a:t>
            </a:r>
            <a:br>
              <a:rPr lang="en-GB" dirty="0"/>
            </a:br>
            <a:r>
              <a:rPr lang="en-GB" dirty="0"/>
              <a:t>taken in GB by booking method  </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874951315"/>
              </p:ext>
            </p:extLst>
          </p:nvPr>
        </p:nvGraphicFramePr>
        <p:xfrm>
          <a:off x="360363" y="1916813"/>
          <a:ext cx="7104894" cy="3929119"/>
        </p:xfrm>
        <a:graphic>
          <a:graphicData uri="http://schemas.openxmlformats.org/drawingml/2006/table">
            <a:tbl>
              <a:tblPr/>
              <a:tblGrid>
                <a:gridCol w="2689073">
                  <a:extLst>
                    <a:ext uri="{9D8B030D-6E8A-4147-A177-3AD203B41FA5}">
                      <a16:colId xmlns:a16="http://schemas.microsoft.com/office/drawing/2014/main" xmlns="" val="20000"/>
                    </a:ext>
                  </a:extLst>
                </a:gridCol>
                <a:gridCol w="1478408">
                  <a:extLst>
                    <a:ext uri="{9D8B030D-6E8A-4147-A177-3AD203B41FA5}">
                      <a16:colId xmlns:a16="http://schemas.microsoft.com/office/drawing/2014/main" xmlns="" val="20001"/>
                    </a:ext>
                  </a:extLst>
                </a:gridCol>
                <a:gridCol w="1459005">
                  <a:extLst>
                    <a:ext uri="{9D8B030D-6E8A-4147-A177-3AD203B41FA5}">
                      <a16:colId xmlns:a16="http://schemas.microsoft.com/office/drawing/2014/main" xmlns="" val="20002"/>
                    </a:ext>
                  </a:extLst>
                </a:gridCol>
                <a:gridCol w="1478408">
                  <a:extLst>
                    <a:ext uri="{9D8B030D-6E8A-4147-A177-3AD203B41FA5}">
                      <a16:colId xmlns:a16="http://schemas.microsoft.com/office/drawing/2014/main" xmlns="" val="20003"/>
                    </a:ext>
                  </a:extLst>
                </a:gridCol>
              </a:tblGrid>
              <a:tr h="198785">
                <a:tc gridSpan="4">
                  <a:txBody>
                    <a:bodyPr/>
                    <a:lstStyle/>
                    <a:p>
                      <a:pPr algn="l" fontAlgn="ctr"/>
                      <a:r>
                        <a:rPr lang="en-GB" sz="900" b="1" i="0" u="none" strike="noStrike" dirty="0">
                          <a:solidFill>
                            <a:srgbClr val="FFFFFF"/>
                          </a:solidFill>
                          <a:effectLst/>
                          <a:latin typeface="Arial" panose="020B0604020202020204" pitchFamily="34" charset="0"/>
                        </a:rPr>
                        <a:t>Table 1.2.30 – Booking method by volume of trips, nights and expenditure – Overall GB</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8385" marT="838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90241">
                <a:tc>
                  <a:txBody>
                    <a:bodyPr/>
                    <a:lstStyle/>
                    <a:p>
                      <a:pPr algn="l" fontAlgn="ctr"/>
                      <a:r>
                        <a:rPr lang="en-GB" sz="900" b="0" i="0" u="none" strike="noStrike" dirty="0">
                          <a:solidFill>
                            <a:schemeClr val="tx1"/>
                          </a:solidFill>
                          <a:effectLst/>
                          <a:latin typeface="Arial" panose="020B0604020202020204" pitchFamily="34" charset="0"/>
                        </a:rPr>
                        <a:t> </a:t>
                      </a:r>
                    </a:p>
                  </a:txBody>
                  <a:tcPr marL="8385"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Trips</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Nights</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Expenditure</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70875">
                <a:tc>
                  <a:txBody>
                    <a:bodyPr/>
                    <a:lstStyle/>
                    <a:p>
                      <a:pPr algn="l" fontAlgn="ctr"/>
                      <a:r>
                        <a:rPr lang="en-GB" sz="900" b="1" i="0" u="none" strike="noStrike" dirty="0">
                          <a:solidFill>
                            <a:schemeClr val="tx1"/>
                          </a:solidFill>
                          <a:effectLst/>
                          <a:latin typeface="Arial" panose="020B0604020202020204" pitchFamily="34" charset="0"/>
                        </a:rPr>
                        <a:t> </a:t>
                      </a:r>
                    </a:p>
                  </a:txBody>
                  <a:tcPr marL="8385" marR="8385" marT="838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70875">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105.364*</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220.379*</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£17,135*</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35226">
                <a:tc>
                  <a:txBody>
                    <a:bodyPr/>
                    <a:lstStyle/>
                    <a:p>
                      <a:pPr algn="l" fontAlgn="ctr"/>
                      <a:r>
                        <a:rPr lang="en-GB" sz="900" b="1" i="0" u="none" strike="noStrike" dirty="0">
                          <a:solidFill>
                            <a:schemeClr val="tx1"/>
                          </a:solidFill>
                          <a:effectLst/>
                          <a:latin typeface="Arial" panose="020B0604020202020204" pitchFamily="34" charset="0"/>
                        </a:rPr>
                        <a:t>Net: Firm booking</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62.503*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190.900*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£16,005*</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chemeClr val="bg1">
                        <a:lumMod val="95000"/>
                      </a:schemeClr>
                    </a:solidFill>
                  </a:tcPr>
                </a:tc>
                <a:extLst>
                  <a:ext uri="{0D108BD9-81ED-4DB2-BD59-A6C34878D82A}">
                    <a16:rowId xmlns:a16="http://schemas.microsoft.com/office/drawing/2014/main" xmlns="" val="10004"/>
                  </a:ext>
                </a:extLst>
              </a:tr>
              <a:tr h="384469">
                <a:tc>
                  <a:txBody>
                    <a:bodyPr/>
                    <a:lstStyle/>
                    <a:p>
                      <a:pPr algn="l" fontAlgn="ctr"/>
                      <a:r>
                        <a:rPr lang="en-GB" sz="900" b="0" i="0" u="none" strike="noStrike" dirty="0">
                          <a:solidFill>
                            <a:schemeClr val="tx1"/>
                          </a:solidFill>
                          <a:effectLst/>
                          <a:latin typeface="Arial" panose="020B0604020202020204" pitchFamily="34" charset="0"/>
                        </a:rPr>
                        <a:t>Through a traditional travel agent’s shop (e.g. Thomas Cook, Thomson, Trailfinders)</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900" b="0" i="0" u="none" strike="noStrike" dirty="0">
                          <a:solidFill>
                            <a:schemeClr val="tx1"/>
                          </a:solidFill>
                          <a:effectLst/>
                          <a:latin typeface="Arial" panose="020B0604020202020204" pitchFamily="34" charset="0"/>
                        </a:rPr>
                        <a:t>1.075*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900" b="0" i="0" u="none" strike="noStrike" dirty="0">
                          <a:solidFill>
                            <a:schemeClr val="tx1"/>
                          </a:solidFill>
                          <a:effectLst/>
                          <a:latin typeface="Arial" panose="020B0604020202020204" pitchFamily="34" charset="0"/>
                        </a:rPr>
                        <a:t>3.595*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900" b="0" i="0" u="none" strike="noStrike" dirty="0">
                          <a:solidFill>
                            <a:schemeClr val="tx1"/>
                          </a:solidFill>
                          <a:effectLst/>
                          <a:latin typeface="Arial" panose="020B0604020202020204" pitchFamily="34" charset="0"/>
                        </a:rPr>
                        <a:t>£343*</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chemeClr val="bg1"/>
                    </a:solidFill>
                  </a:tcPr>
                </a:tc>
                <a:extLst>
                  <a:ext uri="{0D108BD9-81ED-4DB2-BD59-A6C34878D82A}">
                    <a16:rowId xmlns:a16="http://schemas.microsoft.com/office/drawing/2014/main" xmlns="" val="10005"/>
                  </a:ext>
                </a:extLst>
              </a:tr>
              <a:tr h="390096">
                <a:tc>
                  <a:txBody>
                    <a:bodyPr/>
                    <a:lstStyle/>
                    <a:p>
                      <a:pPr algn="l" fontAlgn="ctr"/>
                      <a:r>
                        <a:rPr lang="en-GB" sz="900" b="0" i="0" u="none" strike="noStrike" dirty="0">
                          <a:solidFill>
                            <a:schemeClr val="tx1"/>
                          </a:solidFill>
                          <a:effectLst/>
                          <a:latin typeface="Arial" panose="020B0604020202020204" pitchFamily="34" charset="0"/>
                        </a:rPr>
                        <a:t>The website of traditional travel agent (e.g. thomascook.com, Thomson.co.uk, Trailfinders.co.uk)</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4.305*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13.819*</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£1,155*</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chemeClr val="bg1">
                        <a:lumMod val="95000"/>
                      </a:schemeClr>
                    </a:solidFill>
                  </a:tcPr>
                </a:tc>
                <a:extLst>
                  <a:ext uri="{0D108BD9-81ED-4DB2-BD59-A6C34878D82A}">
                    <a16:rowId xmlns:a16="http://schemas.microsoft.com/office/drawing/2014/main" xmlns="" val="10006"/>
                  </a:ext>
                </a:extLst>
              </a:tr>
              <a:tr h="262661">
                <a:tc>
                  <a:txBody>
                    <a:bodyPr/>
                    <a:lstStyle/>
                    <a:p>
                      <a:pPr algn="l" fontAlgn="ctr"/>
                      <a:r>
                        <a:rPr lang="pt-BR" sz="900" b="0" i="0" u="none" strike="noStrike" dirty="0">
                          <a:solidFill>
                            <a:schemeClr val="tx1"/>
                          </a:solidFill>
                          <a:effectLst/>
                          <a:latin typeface="Arial" panose="020B0604020202020204" pitchFamily="34" charset="0"/>
                        </a:rPr>
                        <a:t>A travel website (e.g. Expedia, Booking.com, Lastminute.com, Tripadvisor)</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11.651*</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29.279*</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£2,942*</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r h="512626">
                <a:tc>
                  <a:txBody>
                    <a:bodyPr/>
                    <a:lstStyle/>
                    <a:p>
                      <a:pPr algn="l" fontAlgn="ctr"/>
                      <a:r>
                        <a:rPr lang="en-GB" sz="900" b="0" i="0" u="none" strike="noStrike" dirty="0">
                          <a:solidFill>
                            <a:schemeClr val="tx1"/>
                          </a:solidFill>
                          <a:effectLst/>
                          <a:latin typeface="Arial" panose="020B0604020202020204" pitchFamily="34" charset="0"/>
                        </a:rPr>
                        <a:t>A tour operator or travel company, (e.g. Haven, English Country Cottages, Superbreaks)</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3.243*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13.645*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£994*</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8"/>
                  </a:ext>
                </a:extLst>
              </a:tr>
              <a:tr h="384469">
                <a:tc>
                  <a:txBody>
                    <a:bodyPr/>
                    <a:lstStyle/>
                    <a:p>
                      <a:pPr algn="l" fontAlgn="ctr"/>
                      <a:r>
                        <a:rPr lang="en-GB" sz="900" b="0" i="0" u="none" strike="noStrike" dirty="0">
                          <a:solidFill>
                            <a:schemeClr val="tx1"/>
                          </a:solidFill>
                          <a:effectLst/>
                          <a:latin typeface="Arial" panose="020B0604020202020204" pitchFamily="34" charset="0"/>
                        </a:rPr>
                        <a:t>A hotel or accommodation provider (e.g. hotel, B &amp; B owner, cottage owner)</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33.118*</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103.304*</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£8,391*</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213594">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900" b="0" i="0" u="none" strike="noStrike" dirty="0">
                          <a:solidFill>
                            <a:schemeClr val="tx1"/>
                          </a:solidFill>
                          <a:effectLst/>
                          <a:latin typeface="Arial" panose="020B0604020202020204" pitchFamily="34" charset="0"/>
                        </a:rPr>
                        <a:t>A transport provider (e.g. rail, air, sea, coach)</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1.460*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3.580*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£454*</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0"/>
                  </a:ext>
                </a:extLst>
              </a:tr>
              <a:tr h="257008">
                <a:tc>
                  <a:txBody>
                    <a:bodyPr/>
                    <a:lstStyle/>
                    <a:p>
                      <a:pPr algn="l" fontAlgn="ctr"/>
                      <a:r>
                        <a:rPr lang="en-GB" sz="900" b="0" i="0" u="none" strike="noStrike" dirty="0">
                          <a:solidFill>
                            <a:schemeClr val="tx1"/>
                          </a:solidFill>
                          <a:effectLst/>
                          <a:latin typeface="Arial" panose="020B0604020202020204" pitchFamily="34" charset="0"/>
                        </a:rPr>
                        <a:t>A Tourist Board or Tourist Information Centre</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0.483*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1.759*</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£132*</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70875">
                <a:tc>
                  <a:txBody>
                    <a:bodyPr/>
                    <a:lstStyle/>
                    <a:p>
                      <a:pPr algn="l" fontAlgn="ctr"/>
                      <a:r>
                        <a:rPr lang="en-GB" sz="900" b="0" i="0" u="none" strike="noStrike" dirty="0">
                          <a:solidFill>
                            <a:schemeClr val="tx1"/>
                          </a:solidFill>
                          <a:effectLst/>
                          <a:latin typeface="Arial" panose="020B0604020202020204" pitchFamily="34" charset="0"/>
                        </a:rPr>
                        <a:t>Through some other source</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4.720*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14.764*</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£1,163*</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3"/>
                  </a:ext>
                </a:extLst>
              </a:tr>
              <a:tr h="256312">
                <a:tc>
                  <a:txBody>
                    <a:bodyPr/>
                    <a:lstStyle/>
                    <a:p>
                      <a:pPr algn="l" fontAlgn="ctr"/>
                      <a:r>
                        <a:rPr lang="en-GB" sz="900" b="0" i="0" u="none" strike="noStrike" dirty="0">
                          <a:solidFill>
                            <a:schemeClr val="tx1"/>
                          </a:solidFill>
                          <a:effectLst/>
                          <a:latin typeface="Arial" panose="020B0604020202020204" pitchFamily="34" charset="0"/>
                        </a:rPr>
                        <a:t>Did not make any firm bookings before trip</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34.938*</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22.140*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£701*</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70875">
                <a:tc>
                  <a:txBody>
                    <a:bodyPr/>
                    <a:lstStyle/>
                    <a:p>
                      <a:pPr algn="l" fontAlgn="ctr"/>
                      <a:r>
                        <a:rPr lang="en-GB" sz="900" b="0" i="0" u="none" strike="noStrike" dirty="0">
                          <a:solidFill>
                            <a:schemeClr val="tx1"/>
                          </a:solidFill>
                          <a:effectLst/>
                          <a:latin typeface="Arial" panose="020B0604020202020204" pitchFamily="34" charset="0"/>
                        </a:rPr>
                        <a:t>Don't know</a:t>
                      </a:r>
                    </a:p>
                  </a:txBody>
                  <a:tcPr marL="36000" marR="8385" marT="838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6.260*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19.380*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£1,322*</a:t>
                      </a:r>
                    </a:p>
                  </a:txBody>
                  <a:tcPr marL="8385" marR="8385" marT="838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bl>
          </a:graphicData>
        </a:graphic>
      </p:graphicFrame>
      <p:pic>
        <p:nvPicPr>
          <p:cNvPr id="18" name="Picture 17"/>
          <p:cNvPicPr/>
          <p:nvPr/>
        </p:nvPicPr>
        <p:blipFill>
          <a:blip r:embed="rId2">
            <a:extLst>
              <a:ext uri="{28A0092B-C50C-407E-A947-70E740481C1C}">
                <a14:useLocalDpi xmlns:a14="http://schemas.microsoft.com/office/drawing/2010/main" val="0"/>
              </a:ext>
            </a:extLst>
          </a:blip>
          <a:srcRect/>
          <a:stretch>
            <a:fillRect/>
          </a:stretch>
        </p:blipFill>
        <p:spPr bwMode="auto">
          <a:xfrm>
            <a:off x="4624715" y="1471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3361F462-1C31-42DA-A58C-B2AB55463727}"/>
              </a:ext>
            </a:extLst>
          </p:cNvPr>
          <p:cNvSpPr txBox="1"/>
          <p:nvPr/>
        </p:nvSpPr>
        <p:spPr>
          <a:xfrm>
            <a:off x="7851530" y="5407282"/>
            <a:ext cx="4211515" cy="692497"/>
          </a:xfrm>
          <a:prstGeom prst="rect">
            <a:avLst/>
          </a:prstGeom>
          <a:noFill/>
        </p:spPr>
        <p:txBody>
          <a:bodyPr wrap="square" lIns="0" tIns="0" rIns="0" bIns="0" rtlCol="0">
            <a:spAutoFit/>
          </a:bodyPr>
          <a:lstStyle/>
          <a:p>
            <a:r>
              <a:rPr lang="en-GB" sz="900" i="1" dirty="0"/>
              <a:t>*Please note: This question was changed in March 2016 and as such is based on 10 months of data. It therefore is not directly comparable to previous years.</a:t>
            </a:r>
          </a:p>
          <a:p>
            <a:r>
              <a:rPr lang="en-GB" sz="900" i="1" dirty="0"/>
              <a:t>Also a result of questionnaire changes in March, the data in this table is now drawn from two separate questions with different respondent base sizes; therefore the data does not necessarily add to the total. </a:t>
            </a:r>
          </a:p>
        </p:txBody>
      </p:sp>
      <p:sp>
        <p:nvSpPr>
          <p:cNvPr id="20" name="Action Button: Information 19">
            <a:hlinkClick r:id="rId3" action="ppaction://hlinksldjump" highlightClick="1"/>
          </p:cNvPr>
          <p:cNvSpPr/>
          <p:nvPr/>
        </p:nvSpPr>
        <p:spPr bwMode="ltGray">
          <a:xfrm>
            <a:off x="4292607" y="150824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Content Placeholder 25"/>
          <p:cNvSpPr txBox="1">
            <a:spLocks/>
          </p:cNvSpPr>
          <p:nvPr/>
        </p:nvSpPr>
        <p:spPr>
          <a:xfrm>
            <a:off x="7851531" y="1892302"/>
            <a:ext cx="3975343" cy="3435836"/>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booking method by volume of trips, nights and spend for all purposes at an overall GB level.</a:t>
            </a:r>
            <a:endParaRPr lang="en-GB" sz="1050" b="1" dirty="0"/>
          </a:p>
          <a:p>
            <a:r>
              <a:rPr lang="en-GB" sz="1050" b="1" dirty="0">
                <a:solidFill>
                  <a:srgbClr val="717171"/>
                </a:solidFill>
              </a:rPr>
              <a:t>(59%) of GB trips </a:t>
            </a:r>
            <a:r>
              <a:rPr lang="en-GB" sz="1050" b="1" dirty="0"/>
              <a:t>taken between March and December 2016 were booked in advance, and these trips accounted for (93%) of overall expenditure. Due to more expensive trips tending to be booked in advance. In particular VFR trips tended to be have lower spend as well as being less likely to be booked in advance.</a:t>
            </a:r>
          </a:p>
          <a:p>
            <a:r>
              <a:rPr lang="en-GB" sz="1050" b="1" dirty="0"/>
              <a:t>Overall, bookings made directly through the accommodation provider (e.g. hotel, B&amp;B or cottage owner) accounted for the largest share of GB domestic overnight trips, with 33.1 million trips (53%) of booked trips taken between March and December 2016, being booked in this way. </a:t>
            </a:r>
          </a:p>
          <a:p>
            <a:r>
              <a:rPr lang="en-GB" sz="1050" b="1" dirty="0"/>
              <a:t>One third (33%) of all trips taken between March and December 2016 were made without a firm booking, but these accounted for less than a twentieth of expenditure on GB trips taken during this time period.</a:t>
            </a:r>
            <a:endParaRPr lang="en-GB" dirty="0">
              <a:solidFill>
                <a:schemeClr val="accent1"/>
              </a:solidFill>
            </a:endParaRPr>
          </a:p>
          <a:p>
            <a:endParaRPr lang="en-GB" dirty="0">
              <a:solidFill>
                <a:schemeClr val="accent1"/>
              </a:solidFill>
            </a:endParaRPr>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5383964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60</a:t>
            </a:fld>
            <a:endParaRPr lang="en-GB" dirty="0"/>
          </a:p>
        </p:txBody>
      </p:sp>
      <p:sp>
        <p:nvSpPr>
          <p:cNvPr id="22" name="Title 4"/>
          <p:cNvSpPr>
            <a:spLocks noGrp="1"/>
          </p:cNvSpPr>
          <p:nvPr>
            <p:ph type="title"/>
          </p:nvPr>
        </p:nvSpPr>
        <p:spPr/>
        <p:txBody>
          <a:bodyPr/>
          <a:lstStyle/>
          <a:p>
            <a:r>
              <a:rPr lang="en-GB" dirty="0"/>
              <a:t>GB trip volumes by booking methods and </a:t>
            </a:r>
            <a:br>
              <a:rPr lang="en-GB" dirty="0"/>
            </a:br>
            <a:r>
              <a:rPr lang="en-GB" dirty="0"/>
              <a:t>country visited</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550026748"/>
              </p:ext>
            </p:extLst>
          </p:nvPr>
        </p:nvGraphicFramePr>
        <p:xfrm>
          <a:off x="360363" y="1928688"/>
          <a:ext cx="7186478" cy="3743980"/>
        </p:xfrm>
        <a:graphic>
          <a:graphicData uri="http://schemas.openxmlformats.org/drawingml/2006/table">
            <a:tbl>
              <a:tblPr/>
              <a:tblGrid>
                <a:gridCol w="3157278">
                  <a:extLst>
                    <a:ext uri="{9D8B030D-6E8A-4147-A177-3AD203B41FA5}">
                      <a16:colId xmlns:a16="http://schemas.microsoft.com/office/drawing/2014/main" xmlns="" val="20000"/>
                    </a:ext>
                  </a:extLst>
                </a:gridCol>
                <a:gridCol w="1063690">
                  <a:extLst>
                    <a:ext uri="{9D8B030D-6E8A-4147-A177-3AD203B41FA5}">
                      <a16:colId xmlns:a16="http://schemas.microsoft.com/office/drawing/2014/main" xmlns="" val="20001"/>
                    </a:ext>
                  </a:extLst>
                </a:gridCol>
                <a:gridCol w="1091681">
                  <a:extLst>
                    <a:ext uri="{9D8B030D-6E8A-4147-A177-3AD203B41FA5}">
                      <a16:colId xmlns:a16="http://schemas.microsoft.com/office/drawing/2014/main" xmlns="" val="20002"/>
                    </a:ext>
                  </a:extLst>
                </a:gridCol>
                <a:gridCol w="1026368">
                  <a:extLst>
                    <a:ext uri="{9D8B030D-6E8A-4147-A177-3AD203B41FA5}">
                      <a16:colId xmlns:a16="http://schemas.microsoft.com/office/drawing/2014/main" xmlns="" val="20003"/>
                    </a:ext>
                  </a:extLst>
                </a:gridCol>
                <a:gridCol w="847461">
                  <a:extLst>
                    <a:ext uri="{9D8B030D-6E8A-4147-A177-3AD203B41FA5}">
                      <a16:colId xmlns:a16="http://schemas.microsoft.com/office/drawing/2014/main" xmlns="" val="20004"/>
                    </a:ext>
                  </a:extLst>
                </a:gridCol>
              </a:tblGrid>
              <a:tr h="203130">
                <a:tc gridSpan="5">
                  <a:txBody>
                    <a:bodyPr/>
                    <a:lstStyle/>
                    <a:p>
                      <a:pPr algn="l" fontAlgn="ctr"/>
                      <a:r>
                        <a:rPr lang="en-GB" sz="900" b="1" i="0" u="none" strike="noStrike" dirty="0">
                          <a:solidFill>
                            <a:srgbClr val="FFFFFF"/>
                          </a:solidFill>
                          <a:effectLst/>
                          <a:latin typeface="Arial" panose="020B0604020202020204" pitchFamily="34" charset="0"/>
                        </a:rPr>
                        <a:t>Table 1.2.31 – Trip volumes by booking method – by country visited</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75762">
                <a:tc>
                  <a:txBody>
                    <a:bodyPr/>
                    <a:lstStyle/>
                    <a:p>
                      <a:pPr algn="l"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218942">
                <a:tc>
                  <a:txBody>
                    <a:bodyPr/>
                    <a:lstStyle/>
                    <a:p>
                      <a:pPr algn="l" fontAlgn="ctr"/>
                      <a:r>
                        <a:rPr lang="en-GB" sz="900" b="1" i="0" u="none" strike="noStrike" dirty="0">
                          <a:solidFill>
                            <a:schemeClr val="tx1"/>
                          </a:solidFill>
                          <a:effectLst/>
                          <a:latin typeface="Arial" panose="020B0604020202020204" pitchFamily="34" charset="0"/>
                        </a:rPr>
                        <a:t>Booking method</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175762">
                <a:tc>
                  <a:txBody>
                    <a:bodyPr/>
                    <a:lstStyle/>
                    <a:p>
                      <a:pPr algn="l" fontAlgn="ctr"/>
                      <a:r>
                        <a:rPr lang="en-GB" sz="900" b="1" i="0" u="none" strike="noStrike" dirty="0">
                          <a:solidFill>
                            <a:schemeClr val="tx1"/>
                          </a:solidFill>
                          <a:effectLst/>
                          <a:latin typeface="Arial" panose="020B0604020202020204" pitchFamily="34" charset="0"/>
                        </a:rPr>
                        <a:t>Total</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105.364*</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87.533*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10.096*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8.389*</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175762">
                <a:tc>
                  <a:txBody>
                    <a:bodyPr/>
                    <a:lstStyle/>
                    <a:p>
                      <a:pPr algn="l" fontAlgn="ctr"/>
                      <a:r>
                        <a:rPr lang="en-GB" sz="900" b="1" i="0" u="none" strike="noStrike" dirty="0">
                          <a:solidFill>
                            <a:schemeClr val="tx1"/>
                          </a:solidFill>
                          <a:effectLst/>
                          <a:latin typeface="Arial" panose="020B0604020202020204" pitchFamily="34" charset="0"/>
                        </a:rPr>
                        <a:t>Net: Firm booking</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62.503*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51.533*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5.186*</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78543">
                <a:tc>
                  <a:txBody>
                    <a:bodyPr/>
                    <a:lstStyle/>
                    <a:p>
                      <a:pPr algn="l" fontAlgn="ctr"/>
                      <a:r>
                        <a:rPr lang="en-GB" sz="900" b="0" i="0" u="none" strike="noStrike" dirty="0">
                          <a:solidFill>
                            <a:schemeClr val="tx1"/>
                          </a:solidFill>
                          <a:effectLst/>
                          <a:latin typeface="Arial" panose="020B0604020202020204" pitchFamily="34" charset="0"/>
                        </a:rPr>
                        <a:t>Through a traditional travel agent’s shop (e.g. Thomas Cook, Thomson, Trailfinders)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1.075*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0.861*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0.075*</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246499">
                <a:tc>
                  <a:txBody>
                    <a:bodyPr/>
                    <a:lstStyle/>
                    <a:p>
                      <a:pPr algn="l" fontAlgn="ctr"/>
                      <a:r>
                        <a:rPr lang="en-GB" sz="900" b="0" i="0" u="none" strike="noStrike" dirty="0">
                          <a:solidFill>
                            <a:schemeClr val="tx1"/>
                          </a:solidFill>
                          <a:effectLst/>
                          <a:latin typeface="Arial" panose="020B0604020202020204" pitchFamily="34" charset="0"/>
                        </a:rPr>
                        <a:t>The website of traditional travel agent (e.g. thomascook.com, Thomson.co.uk, Trailfinders.co.uk)</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4.305*</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3.829*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0.254*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lumMod val="95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0.242*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chemeClr val="bg1">
                        <a:lumMod val="95000"/>
                      </a:schemeClr>
                    </a:solidFill>
                  </a:tcPr>
                </a:tc>
                <a:extLst>
                  <a:ext uri="{0D108BD9-81ED-4DB2-BD59-A6C34878D82A}">
                    <a16:rowId xmlns:a16="http://schemas.microsoft.com/office/drawing/2014/main" xmlns="" val="10006"/>
                  </a:ext>
                </a:extLst>
              </a:tr>
              <a:tr h="246499">
                <a:tc>
                  <a:txBody>
                    <a:bodyPr/>
                    <a:lstStyle/>
                    <a:p>
                      <a:pPr algn="l" fontAlgn="ctr"/>
                      <a:r>
                        <a:rPr lang="pt-BR" sz="900" b="0" i="0" u="none" strike="noStrike" dirty="0">
                          <a:solidFill>
                            <a:schemeClr val="tx1"/>
                          </a:solidFill>
                          <a:effectLst/>
                          <a:latin typeface="Arial" panose="020B0604020202020204" pitchFamily="34" charset="0"/>
                        </a:rPr>
                        <a:t>A travel website (e.g. Expedia, Booking.com, Lastminute.com, Tripadvisor)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11.651*</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9.597*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0.772*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r h="415382">
                <a:tc>
                  <a:txBody>
                    <a:bodyPr/>
                    <a:lstStyle/>
                    <a:p>
                      <a:pPr algn="l" fontAlgn="ctr"/>
                      <a:r>
                        <a:rPr lang="en-GB" sz="900" b="0" i="0" u="none" strike="noStrike" dirty="0">
                          <a:solidFill>
                            <a:schemeClr val="tx1"/>
                          </a:solidFill>
                          <a:effectLst/>
                          <a:latin typeface="Arial" panose="020B0604020202020204" pitchFamily="34" charset="0"/>
                        </a:rPr>
                        <a:t>A tour operator or travel company, (e.g. Haven, English Country Cottages, Superbreaks)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3.243*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2.648*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0.263*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0.342*</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8"/>
                  </a:ext>
                </a:extLst>
              </a:tr>
              <a:tr h="415382">
                <a:tc>
                  <a:txBody>
                    <a:bodyPr/>
                    <a:lstStyle/>
                    <a:p>
                      <a:pPr algn="l" fontAlgn="ctr"/>
                      <a:r>
                        <a:rPr lang="en-GB" sz="900" b="0" i="0" u="none" strike="noStrike" dirty="0">
                          <a:solidFill>
                            <a:schemeClr val="tx1"/>
                          </a:solidFill>
                          <a:effectLst/>
                          <a:latin typeface="Arial" panose="020B0604020202020204" pitchFamily="34" charset="0"/>
                        </a:rPr>
                        <a:t>A hotel or accommodation provider (e.g. hotel, B &amp; B owner, cottage owner)</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33.118*</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27.128*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2.937*</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9"/>
                  </a:ext>
                </a:extLst>
              </a:tr>
              <a:tr h="22806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900" b="0" i="0" u="none" strike="noStrike" dirty="0">
                          <a:solidFill>
                            <a:schemeClr val="tx1"/>
                          </a:solidFill>
                          <a:effectLst/>
                          <a:latin typeface="Arial" panose="020B0604020202020204" pitchFamily="34" charset="0"/>
                        </a:rPr>
                        <a:t>A transport provider (e.g. rail, air, sea, coach)</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1.460*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0.256*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0.073*</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0"/>
                  </a:ext>
                </a:extLst>
              </a:tr>
              <a:tr h="278543">
                <a:tc>
                  <a:txBody>
                    <a:bodyPr/>
                    <a:lstStyle/>
                    <a:p>
                      <a:pPr algn="l" fontAlgn="ctr"/>
                      <a:r>
                        <a:rPr lang="en-GB" sz="900" b="0" i="0" u="none" strike="noStrike" dirty="0">
                          <a:solidFill>
                            <a:schemeClr val="tx1"/>
                          </a:solidFill>
                          <a:effectLst/>
                          <a:latin typeface="Arial" panose="020B0604020202020204" pitchFamily="34" charset="0"/>
                        </a:rPr>
                        <a:t>A Tourist Board or Tourist Information Centre</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0.483*</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0.047*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0.024*</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75762">
                <a:tc>
                  <a:txBody>
                    <a:bodyPr/>
                    <a:lstStyle/>
                    <a:p>
                      <a:pPr algn="l" fontAlgn="ctr"/>
                      <a:r>
                        <a:rPr lang="en-GB" sz="900" b="0" i="0" u="none" strike="noStrike" dirty="0">
                          <a:solidFill>
                            <a:schemeClr val="tx1"/>
                          </a:solidFill>
                          <a:effectLst/>
                          <a:latin typeface="Arial" panose="020B0604020202020204" pitchFamily="34" charset="0"/>
                        </a:rPr>
                        <a:t>Through some other source</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4.720*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3.950*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0.379*</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3"/>
                  </a:ext>
                </a:extLst>
              </a:tr>
              <a:tr h="278543">
                <a:tc>
                  <a:txBody>
                    <a:bodyPr/>
                    <a:lstStyle/>
                    <a:p>
                      <a:pPr algn="l" fontAlgn="ctr"/>
                      <a:r>
                        <a:rPr lang="en-GB" sz="900" b="0" i="0" u="none" strike="noStrike" dirty="0">
                          <a:solidFill>
                            <a:schemeClr val="tx1"/>
                          </a:solidFill>
                          <a:effectLst/>
                          <a:latin typeface="Arial" panose="020B0604020202020204" pitchFamily="34" charset="0"/>
                        </a:rPr>
                        <a:t>Did not make any firm bookings before trip</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34.938*</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30.092*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2.924*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2.014*</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75762">
                <a:tc>
                  <a:txBody>
                    <a:bodyPr/>
                    <a:lstStyle/>
                    <a:p>
                      <a:pPr algn="l" fontAlgn="ctr"/>
                      <a:r>
                        <a:rPr lang="en-GB" sz="900" b="0" i="0" u="none" strike="noStrike" dirty="0">
                          <a:solidFill>
                            <a:schemeClr val="tx1"/>
                          </a:solidFill>
                          <a:effectLst/>
                          <a:latin typeface="Arial" panose="020B0604020202020204" pitchFamily="34" charset="0"/>
                        </a:rPr>
                        <a:t>Don't know</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6.260*</a:t>
                      </a:r>
                    </a:p>
                  </a:txBody>
                  <a:tcPr marL="8385" marR="8385" marT="838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5.062*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0.644*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0.604*</a:t>
                      </a:r>
                    </a:p>
                  </a:txBody>
                  <a:tcPr marL="0" marR="0" marT="0"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bl>
          </a:graphicData>
        </a:graphic>
      </p:graphicFrame>
      <p:pic>
        <p:nvPicPr>
          <p:cNvPr id="27" name="Picture 26"/>
          <p:cNvPicPr/>
          <p:nvPr/>
        </p:nvPicPr>
        <p:blipFill>
          <a:blip r:embed="rId2">
            <a:extLst>
              <a:ext uri="{28A0092B-C50C-407E-A947-70E740481C1C}">
                <a14:useLocalDpi xmlns:a14="http://schemas.microsoft.com/office/drawing/2010/main" val="0"/>
              </a:ext>
            </a:extLst>
          </a:blip>
          <a:srcRect/>
          <a:stretch>
            <a:fillRect/>
          </a:stretch>
        </p:blipFill>
        <p:spPr bwMode="auto">
          <a:xfrm>
            <a:off x="2629715" y="1471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 name="Action Button: Information 27">
            <a:hlinkClick r:id="rId3" action="ppaction://hlinksldjump" highlightClick="1"/>
          </p:cNvPr>
          <p:cNvSpPr/>
          <p:nvPr/>
        </p:nvSpPr>
        <p:spPr bwMode="ltGray">
          <a:xfrm>
            <a:off x="2297607" y="150824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 volumes against booking method, for all purposes by the country visited.</a:t>
            </a:r>
            <a:endParaRPr lang="en-GB" sz="1050" b="1" dirty="0">
              <a:solidFill>
                <a:srgbClr val="717171"/>
              </a:solidFill>
            </a:endParaRPr>
          </a:p>
          <a:p>
            <a:r>
              <a:rPr lang="en-GB" sz="1050" b="1" dirty="0">
                <a:solidFill>
                  <a:srgbClr val="717171"/>
                </a:solidFill>
              </a:rPr>
              <a:t>When comparing across the three country destinations, there were similar proportions of visitors making firm bookings ahead of their trip. </a:t>
            </a:r>
          </a:p>
          <a:p>
            <a:r>
              <a:rPr lang="en-GB" sz="1050" b="1" dirty="0">
                <a:solidFill>
                  <a:srgbClr val="717171"/>
                </a:solidFill>
              </a:rPr>
              <a:t>In terms of the method of booking, going directly through the accommodation provider was the most popular choice across each of the destinations, accounting for just over half of pre-booked trips (53% England, 53% Scotland and 57% Wales). </a:t>
            </a:r>
          </a:p>
          <a:p>
            <a:endParaRPr lang="en-GB" dirty="0"/>
          </a:p>
          <a:p>
            <a:endParaRPr lang="en-GB" dirty="0">
              <a:solidFill>
                <a:schemeClr val="accent1"/>
              </a:solidFill>
            </a:endParaRPr>
          </a:p>
          <a:p>
            <a:endParaRPr lang="en-GB" dirty="0">
              <a:solidFill>
                <a:srgbClr val="717171"/>
              </a:solidFill>
            </a:endParaRPr>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TextBox 25">
            <a:extLst>
              <a:ext uri="{FF2B5EF4-FFF2-40B4-BE49-F238E27FC236}">
                <a16:creationId xmlns:a16="http://schemas.microsoft.com/office/drawing/2014/main" xmlns="" id="{1760B1F0-71A9-45E3-9654-AC165F819822}"/>
              </a:ext>
            </a:extLst>
          </p:cNvPr>
          <p:cNvSpPr txBox="1"/>
          <p:nvPr/>
        </p:nvSpPr>
        <p:spPr>
          <a:xfrm>
            <a:off x="7851530" y="5407282"/>
            <a:ext cx="4211515" cy="692497"/>
          </a:xfrm>
          <a:prstGeom prst="rect">
            <a:avLst/>
          </a:prstGeom>
          <a:noFill/>
        </p:spPr>
        <p:txBody>
          <a:bodyPr wrap="square" lIns="0" tIns="0" rIns="0" bIns="0" rtlCol="0">
            <a:spAutoFit/>
          </a:bodyPr>
          <a:lstStyle/>
          <a:p>
            <a:r>
              <a:rPr lang="en-GB" sz="900" i="1" dirty="0"/>
              <a:t>*Please note: This question was changed in March 2016 and as such is based on 10 months of data. It therefore is not directly comparable to previous years.</a:t>
            </a:r>
          </a:p>
          <a:p>
            <a:r>
              <a:rPr lang="en-GB" sz="900" i="1" dirty="0"/>
              <a:t>Also a result of questionnaire changes in March, the data in this table is now drawn from two separate questions with different respondent base sizes; therefore the data does not necessarily add to the total. </a:t>
            </a:r>
          </a:p>
        </p:txBody>
      </p:sp>
    </p:spTree>
    <p:extLst>
      <p:ext uri="{BB962C8B-B14F-4D97-AF65-F5344CB8AC3E}">
        <p14:creationId xmlns:p14="http://schemas.microsoft.com/office/powerpoint/2010/main" val="166404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61</a:t>
            </a:fld>
            <a:endParaRPr lang="en-GB" dirty="0"/>
          </a:p>
        </p:txBody>
      </p:sp>
      <p:sp>
        <p:nvSpPr>
          <p:cNvPr id="22" name="Title 4"/>
          <p:cNvSpPr>
            <a:spLocks noGrp="1"/>
          </p:cNvSpPr>
          <p:nvPr>
            <p:ph type="title"/>
          </p:nvPr>
        </p:nvSpPr>
        <p:spPr/>
        <p:txBody>
          <a:bodyPr/>
          <a:lstStyle/>
          <a:p>
            <a:r>
              <a:rPr lang="en-GB" dirty="0"/>
              <a:t>Booking online versus other methods</a:t>
            </a:r>
          </a:p>
        </p:txBody>
      </p:sp>
      <p:cxnSp>
        <p:nvCxnSpPr>
          <p:cNvPr id="16" name="Straight Connector 15"/>
          <p:cNvCxnSpPr/>
          <p:nvPr/>
        </p:nvCxnSpPr>
        <p:spPr>
          <a:xfrm>
            <a:off x="7677919"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7" name="Table 6"/>
          <p:cNvGraphicFramePr>
            <a:graphicFrameLocks noGrp="1"/>
          </p:cNvGraphicFramePr>
          <p:nvPr>
            <p:extLst>
              <p:ext uri="{D42A27DB-BD31-4B8C-83A1-F6EECF244321}">
                <p14:modId xmlns:p14="http://schemas.microsoft.com/office/powerpoint/2010/main" val="1437025609"/>
              </p:ext>
            </p:extLst>
          </p:nvPr>
        </p:nvGraphicFramePr>
        <p:xfrm>
          <a:off x="360359" y="1916813"/>
          <a:ext cx="7104897" cy="2389924"/>
        </p:xfrm>
        <a:graphic>
          <a:graphicData uri="http://schemas.openxmlformats.org/drawingml/2006/table">
            <a:tbl>
              <a:tblPr/>
              <a:tblGrid>
                <a:gridCol w="1285445">
                  <a:extLst>
                    <a:ext uri="{9D8B030D-6E8A-4147-A177-3AD203B41FA5}">
                      <a16:colId xmlns:a16="http://schemas.microsoft.com/office/drawing/2014/main" xmlns="" val="20000"/>
                    </a:ext>
                  </a:extLst>
                </a:gridCol>
                <a:gridCol w="1454863">
                  <a:extLst>
                    <a:ext uri="{9D8B030D-6E8A-4147-A177-3AD203B41FA5}">
                      <a16:colId xmlns:a16="http://schemas.microsoft.com/office/drawing/2014/main" xmlns="" val="20001"/>
                    </a:ext>
                  </a:extLst>
                </a:gridCol>
                <a:gridCol w="1454863">
                  <a:extLst>
                    <a:ext uri="{9D8B030D-6E8A-4147-A177-3AD203B41FA5}">
                      <a16:colId xmlns:a16="http://schemas.microsoft.com/office/drawing/2014/main" xmlns="" val="2718389203"/>
                    </a:ext>
                  </a:extLst>
                </a:gridCol>
                <a:gridCol w="1454863">
                  <a:extLst>
                    <a:ext uri="{9D8B030D-6E8A-4147-A177-3AD203B41FA5}">
                      <a16:colId xmlns:a16="http://schemas.microsoft.com/office/drawing/2014/main" xmlns="" val="3763495758"/>
                    </a:ext>
                  </a:extLst>
                </a:gridCol>
                <a:gridCol w="1454863">
                  <a:extLst>
                    <a:ext uri="{9D8B030D-6E8A-4147-A177-3AD203B41FA5}">
                      <a16:colId xmlns:a16="http://schemas.microsoft.com/office/drawing/2014/main" xmlns="" val="94297351"/>
                    </a:ext>
                  </a:extLst>
                </a:gridCol>
              </a:tblGrid>
              <a:tr h="264853">
                <a:tc gridSpan="5">
                  <a:txBody>
                    <a:bodyPr/>
                    <a:lstStyle/>
                    <a:p>
                      <a:pPr algn="l" fontAlgn="ctr"/>
                      <a:r>
                        <a:rPr lang="en-GB" sz="1000" b="1" i="0" u="none" strike="noStrike" dirty="0">
                          <a:solidFill>
                            <a:srgbClr val="FFFFFF"/>
                          </a:solidFill>
                          <a:effectLst/>
                          <a:latin typeface="Arial" panose="020B0604020202020204" pitchFamily="34" charset="0"/>
                        </a:rPr>
                        <a:t>Table 1.2.32 – 2016 trip volumes by booking method</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8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l" fontAlgn="ctr"/>
                      <a:endParaRPr lang="en-GB" sz="8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l" fontAlgn="ctr"/>
                      <a:endParaRPr lang="en-GB" sz="8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262568">
                <a:tc>
                  <a:txBody>
                    <a:bodyPr/>
                    <a:lstStyle/>
                    <a:p>
                      <a:pPr algn="l" fontAlgn="ctr"/>
                      <a:r>
                        <a:rPr lang="en-GB" sz="10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GB</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England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Scotland</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Wales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262568">
                <a:tc>
                  <a:txBody>
                    <a:bodyPr/>
                    <a:lstStyle/>
                    <a:p>
                      <a:pPr algn="l" fontAlgn="ctr"/>
                      <a:r>
                        <a:rPr lang="en-GB" sz="1000" b="1" i="0" u="none" strike="noStrike" dirty="0">
                          <a:solidFill>
                            <a:schemeClr val="tx1"/>
                          </a:solidFill>
                          <a:effectLst/>
                          <a:latin typeface="Arial" panose="020B0604020202020204" pitchFamily="34" charset="0"/>
                        </a:rPr>
                        <a:t>Method</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2"/>
                  </a:ext>
                </a:extLst>
              </a:tr>
              <a:tr h="371592">
                <a:tc>
                  <a:txBody>
                    <a:bodyPr/>
                    <a:lstStyle/>
                    <a:p>
                      <a:pPr algn="l" fontAlgn="ctr"/>
                      <a:r>
                        <a:rPr lang="en-GB" sz="1000" b="1" i="0" u="none" strike="noStrike" dirty="0">
                          <a:solidFill>
                            <a:schemeClr val="tx1"/>
                          </a:solidFill>
                          <a:effectLst/>
                          <a:latin typeface="Arial" panose="020B0604020202020204" pitchFamily="34" charset="0"/>
                        </a:rPr>
                        <a:t>Net: Firm booking </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62.503*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51.533*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6.281*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5.186*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4"/>
                  </a:ext>
                </a:extLst>
              </a:tr>
              <a:tr h="272561">
                <a:tc>
                  <a:txBody>
                    <a:bodyPr/>
                    <a:lstStyle/>
                    <a:p>
                      <a:pPr algn="l" fontAlgn="ctr"/>
                      <a:r>
                        <a:rPr lang="en-GB" sz="1000" b="0" i="0" u="none" strike="noStrike" dirty="0">
                          <a:solidFill>
                            <a:schemeClr val="tx1"/>
                          </a:solidFill>
                          <a:effectLst/>
                          <a:latin typeface="Arial" panose="020B0604020202020204" pitchFamily="34" charset="0"/>
                        </a:rPr>
                        <a:t>Booked online</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41.094*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34.525*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3.913*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3.011*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361598">
                <a:tc>
                  <a:txBody>
                    <a:bodyPr/>
                    <a:lstStyle/>
                    <a:p>
                      <a:pPr algn="l" fontAlgn="ctr"/>
                      <a:r>
                        <a:rPr lang="en-GB" sz="1000" b="0" i="0" u="none" strike="noStrike" dirty="0">
                          <a:solidFill>
                            <a:schemeClr val="tx1"/>
                          </a:solidFill>
                          <a:effectLst/>
                          <a:latin typeface="Arial" panose="020B0604020202020204" pitchFamily="34" charset="0"/>
                        </a:rPr>
                        <a:t>Booked offline</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15.463*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12.235*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1.658*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1.668*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97092">
                <a:tc>
                  <a:txBody>
                    <a:bodyPr/>
                    <a:lstStyle/>
                    <a:p>
                      <a:pPr algn="l" fontAlgn="ctr"/>
                      <a:r>
                        <a:rPr lang="en-GB" sz="1000" b="0" i="0" u="none" strike="noStrike" dirty="0">
                          <a:solidFill>
                            <a:schemeClr val="tx1"/>
                          </a:solidFill>
                          <a:effectLst/>
                          <a:latin typeface="Arial" panose="020B0604020202020204" pitchFamily="34" charset="0"/>
                        </a:rPr>
                        <a:t>Don’t know</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rPr>
                        <a:t>1.959*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rPr>
                        <a:t>1.588*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rPr>
                        <a:t>0.271*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rPr>
                        <a:t>0.111*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chemeClr val="bg1"/>
                    </a:solidFill>
                  </a:tcPr>
                </a:tc>
                <a:extLst>
                  <a:ext uri="{0D108BD9-81ED-4DB2-BD59-A6C34878D82A}">
                    <a16:rowId xmlns:a16="http://schemas.microsoft.com/office/drawing/2014/main" xmlns="" val="3769045968"/>
                  </a:ext>
                </a:extLst>
              </a:tr>
              <a:tr h="297092">
                <a:tc>
                  <a:txBody>
                    <a:bodyPr/>
                    <a:lstStyle/>
                    <a:p>
                      <a:pPr algn="l" fontAlgn="ctr"/>
                      <a:r>
                        <a:rPr lang="en-GB" sz="1000" b="0" i="0" u="none" strike="noStrike" dirty="0">
                          <a:solidFill>
                            <a:schemeClr val="tx1"/>
                          </a:solidFill>
                          <a:effectLst/>
                          <a:latin typeface="Arial" panose="020B0604020202020204" pitchFamily="34" charset="0"/>
                        </a:rPr>
                        <a:t>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0.438*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0.340*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0.070*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0.028*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731223124"/>
                  </a:ext>
                </a:extLst>
              </a:tr>
            </a:tbl>
          </a:graphicData>
        </a:graphic>
      </p:graphicFrame>
      <p:sp>
        <p:nvSpPr>
          <p:cNvPr id="18" name="Action Button: Information 17">
            <a:hlinkClick r:id="rId2" action="ppaction://hlinksldjump" highlightClick="1"/>
          </p:cNvPr>
          <p:cNvSpPr/>
          <p:nvPr/>
        </p:nvSpPr>
        <p:spPr bwMode="ltGray">
          <a:xfrm>
            <a:off x="5016982" y="150414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7851531" y="1892302"/>
            <a:ext cx="3975343"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GB trip volumes for all trip purposes by booking method for March to December 2016.</a:t>
            </a:r>
            <a:endParaRPr lang="en-GB" sz="1050" b="1" dirty="0">
              <a:solidFill>
                <a:srgbClr val="717171"/>
              </a:solidFill>
            </a:endParaRPr>
          </a:p>
          <a:p>
            <a:r>
              <a:rPr lang="en-GB" sz="1050" b="1" dirty="0">
                <a:solidFill>
                  <a:srgbClr val="717171"/>
                </a:solidFill>
              </a:rPr>
              <a:t>For trips taken between March and December 2016, around two thirds (66%) of GB booked trips were booked online.</a:t>
            </a:r>
          </a:p>
          <a:p>
            <a:r>
              <a:rPr lang="en-GB" sz="1050" b="1" dirty="0">
                <a:solidFill>
                  <a:srgbClr val="717171"/>
                </a:solidFill>
              </a:rPr>
              <a:t>Highest proportion of online bookings were for trips to England (67%), whereas the lowest was for trips to Wales (58%). </a:t>
            </a:r>
          </a:p>
          <a:p>
            <a:endParaRPr lang="en-GB" sz="1050" b="1" dirty="0"/>
          </a:p>
          <a:p>
            <a:endParaRPr lang="en-GB" sz="1400" dirty="0">
              <a:solidFill>
                <a:schemeClr val="accent1"/>
              </a:solidFill>
              <a:latin typeface="+mj-lt"/>
            </a:endParaRPr>
          </a:p>
          <a:p>
            <a:endParaRPr lang="en-GB" sz="1400" dirty="0">
              <a:solidFill>
                <a:schemeClr val="accent1"/>
              </a:solidFill>
              <a:latin typeface="+mj-lt"/>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TextBox 25">
            <a:extLst>
              <a:ext uri="{FF2B5EF4-FFF2-40B4-BE49-F238E27FC236}">
                <a16:creationId xmlns:a16="http://schemas.microsoft.com/office/drawing/2014/main" xmlns="" id="{738DC28C-937B-4D5B-97A3-9A6D30E65991}"/>
              </a:ext>
            </a:extLst>
          </p:cNvPr>
          <p:cNvSpPr txBox="1"/>
          <p:nvPr/>
        </p:nvSpPr>
        <p:spPr>
          <a:xfrm>
            <a:off x="7851530" y="5407282"/>
            <a:ext cx="4211515" cy="692497"/>
          </a:xfrm>
          <a:prstGeom prst="rect">
            <a:avLst/>
          </a:prstGeom>
          <a:noFill/>
        </p:spPr>
        <p:txBody>
          <a:bodyPr wrap="square" lIns="0" tIns="0" rIns="0" bIns="0" rtlCol="0">
            <a:spAutoFit/>
          </a:bodyPr>
          <a:lstStyle/>
          <a:p>
            <a:r>
              <a:rPr lang="en-GB" sz="900" i="1" dirty="0"/>
              <a:t>*Please note: This question was changed in March 2016 and as such is based on 10 months of data. It therefore is not directly comparable to previous years.</a:t>
            </a:r>
          </a:p>
          <a:p>
            <a:r>
              <a:rPr lang="en-GB" sz="900" i="1" dirty="0"/>
              <a:t>Also a result of questionnaire changes in March, the data in this table is now drawn from two separate questions with different respondent base sizes; therefore the data does not necessarily add to the total. </a:t>
            </a:r>
          </a:p>
        </p:txBody>
      </p:sp>
    </p:spTree>
    <p:extLst>
      <p:ext uri="{BB962C8B-B14F-4D97-AF65-F5344CB8AC3E}">
        <p14:creationId xmlns:p14="http://schemas.microsoft.com/office/powerpoint/2010/main" val="37725720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62</a:t>
            </a:fld>
            <a:endParaRPr lang="en-GB" dirty="0"/>
          </a:p>
        </p:txBody>
      </p:sp>
      <p:sp>
        <p:nvSpPr>
          <p:cNvPr id="22" name="Title 4"/>
          <p:cNvSpPr>
            <a:spLocks noGrp="1"/>
          </p:cNvSpPr>
          <p:nvPr>
            <p:ph type="title"/>
          </p:nvPr>
        </p:nvSpPr>
        <p:spPr/>
        <p:txBody>
          <a:bodyPr/>
          <a:lstStyle/>
          <a:p>
            <a:r>
              <a:rPr lang="en-GB" dirty="0"/>
              <a:t>Devices used for booking accommodation</a:t>
            </a:r>
          </a:p>
        </p:txBody>
      </p:sp>
      <p:cxnSp>
        <p:nvCxnSpPr>
          <p:cNvPr id="16" name="Straight Connector 15"/>
          <p:cNvCxnSpPr/>
          <p:nvPr/>
        </p:nvCxnSpPr>
        <p:spPr>
          <a:xfrm>
            <a:off x="7817835"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4276404910"/>
              </p:ext>
            </p:extLst>
          </p:nvPr>
        </p:nvGraphicFramePr>
        <p:xfrm>
          <a:off x="365973" y="1881188"/>
          <a:ext cx="7236555" cy="3514000"/>
        </p:xfrm>
        <a:graphic>
          <a:graphicData uri="http://schemas.openxmlformats.org/drawingml/2006/table">
            <a:tbl>
              <a:tblPr/>
              <a:tblGrid>
                <a:gridCol w="1092129">
                  <a:extLst>
                    <a:ext uri="{9D8B030D-6E8A-4147-A177-3AD203B41FA5}">
                      <a16:colId xmlns:a16="http://schemas.microsoft.com/office/drawing/2014/main" xmlns="" val="20000"/>
                    </a:ext>
                  </a:extLst>
                </a:gridCol>
                <a:gridCol w="777667">
                  <a:extLst>
                    <a:ext uri="{9D8B030D-6E8A-4147-A177-3AD203B41FA5}">
                      <a16:colId xmlns:a16="http://schemas.microsoft.com/office/drawing/2014/main" xmlns="" val="20001"/>
                    </a:ext>
                  </a:extLst>
                </a:gridCol>
                <a:gridCol w="931492">
                  <a:extLst>
                    <a:ext uri="{9D8B030D-6E8A-4147-A177-3AD203B41FA5}">
                      <a16:colId xmlns:a16="http://schemas.microsoft.com/office/drawing/2014/main" xmlns="" val="20003"/>
                    </a:ext>
                  </a:extLst>
                </a:gridCol>
                <a:gridCol w="786213">
                  <a:extLst>
                    <a:ext uri="{9D8B030D-6E8A-4147-A177-3AD203B41FA5}">
                      <a16:colId xmlns:a16="http://schemas.microsoft.com/office/drawing/2014/main" xmlns="" val="20004"/>
                    </a:ext>
                  </a:extLst>
                </a:gridCol>
                <a:gridCol w="999858">
                  <a:extLst>
                    <a:ext uri="{9D8B030D-6E8A-4147-A177-3AD203B41FA5}">
                      <a16:colId xmlns:a16="http://schemas.microsoft.com/office/drawing/2014/main" xmlns="" val="20005"/>
                    </a:ext>
                  </a:extLst>
                </a:gridCol>
                <a:gridCol w="897308">
                  <a:extLst>
                    <a:ext uri="{9D8B030D-6E8A-4147-A177-3AD203B41FA5}">
                      <a16:colId xmlns:a16="http://schemas.microsoft.com/office/drawing/2014/main" xmlns="" val="20006"/>
                    </a:ext>
                  </a:extLst>
                </a:gridCol>
                <a:gridCol w="1059679">
                  <a:extLst>
                    <a:ext uri="{9D8B030D-6E8A-4147-A177-3AD203B41FA5}">
                      <a16:colId xmlns:a16="http://schemas.microsoft.com/office/drawing/2014/main" xmlns="" val="20007"/>
                    </a:ext>
                  </a:extLst>
                </a:gridCol>
                <a:gridCol w="692209">
                  <a:extLst>
                    <a:ext uri="{9D8B030D-6E8A-4147-A177-3AD203B41FA5}">
                      <a16:colId xmlns:a16="http://schemas.microsoft.com/office/drawing/2014/main" xmlns="" val="20009"/>
                    </a:ext>
                  </a:extLst>
                </a:gridCol>
              </a:tblGrid>
              <a:tr h="210436">
                <a:tc gridSpan="8">
                  <a:txBody>
                    <a:bodyPr/>
                    <a:lstStyle/>
                    <a:p>
                      <a:pPr algn="l" fontAlgn="ctr"/>
                      <a:r>
                        <a:rPr lang="en-GB" sz="1000" b="1" i="0" u="none" strike="noStrike" dirty="0">
                          <a:solidFill>
                            <a:srgbClr val="FFFFFF"/>
                          </a:solidFill>
                          <a:effectLst/>
                          <a:latin typeface="Arial" panose="020B0604020202020204" pitchFamily="34" charset="0"/>
                        </a:rPr>
                        <a:t>Table 1.2.33– Booking online – device used by accommodation booking channel </a:t>
                      </a:r>
                    </a:p>
                  </a:txBody>
                  <a:tcPr marL="36000" marR="8485" marT="848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pPr algn="l" fontAlgn="ctr"/>
                      <a:endParaRPr lang="en-GB" sz="800" b="1" i="0" u="none" strike="noStrike" dirty="0">
                        <a:solidFill>
                          <a:srgbClr val="FFFFFF"/>
                        </a:solidFill>
                        <a:effectLst/>
                        <a:latin typeface="Verdana"/>
                      </a:endParaRPr>
                    </a:p>
                  </a:txBody>
                  <a:tcPr marL="8485" marR="8485" marT="8485" marB="0" anchor="ctr">
                    <a:lnL>
                      <a:noFill/>
                    </a:lnL>
                    <a:lnR>
                      <a:noFill/>
                    </a:lnR>
                    <a:lnT>
                      <a:noFill/>
                    </a:lnT>
                    <a:lnB>
                      <a:noFill/>
                    </a:lnB>
                    <a:solidFill>
                      <a:srgbClr val="3EB1CC"/>
                    </a:solidFill>
                  </a:tcPr>
                </a:tc>
                <a:tc hMerge="1">
                  <a:txBody>
                    <a:bodyPr/>
                    <a:lstStyle/>
                    <a:p>
                      <a:pPr algn="l" fontAlgn="ctr"/>
                      <a:endParaRPr lang="en-GB" sz="800" b="1" i="0" u="none" strike="noStrike" dirty="0">
                        <a:solidFill>
                          <a:srgbClr val="FFFFFF"/>
                        </a:solidFill>
                        <a:effectLst/>
                        <a:latin typeface="Verdana"/>
                      </a:endParaRPr>
                    </a:p>
                  </a:txBody>
                  <a:tcPr marL="8485" marR="8485" marT="8485" marB="0" anchor="ctr">
                    <a:lnL>
                      <a:noFill/>
                    </a:lnL>
                    <a:lnR>
                      <a:noFill/>
                    </a:lnR>
                    <a:lnT>
                      <a:noFill/>
                    </a:lnT>
                    <a:lnB>
                      <a:noFill/>
                    </a:lnB>
                    <a:solidFill>
                      <a:srgbClr val="3EB1CC"/>
                    </a:solidFill>
                  </a:tcPr>
                </a:tc>
                <a:extLst>
                  <a:ext uri="{0D108BD9-81ED-4DB2-BD59-A6C34878D82A}">
                    <a16:rowId xmlns:a16="http://schemas.microsoft.com/office/drawing/2014/main" xmlns="" val="10000"/>
                  </a:ext>
                </a:extLst>
              </a:tr>
              <a:tr h="974840">
                <a:tc>
                  <a:txBody>
                    <a:bodyPr/>
                    <a:lstStyle/>
                    <a:p>
                      <a:pPr algn="ctr" fontAlgn="ctr"/>
                      <a:r>
                        <a:rPr lang="en-GB" sz="1000" b="0" i="0" u="none" strike="noStrike" dirty="0">
                          <a:solidFill>
                            <a:schemeClr val="tx1"/>
                          </a:solidFill>
                          <a:effectLst/>
                          <a:latin typeface="Arial" panose="020B0604020202020204" pitchFamily="34" charset="0"/>
                        </a:rPr>
                        <a:t>`</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All online firm bookings</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The website of a traditional travel agent (e.g. thomascook.com, Thomson.co.uk, Trailfinders.co.uk)</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A travel website (e.g. Expedia, Booking.com, Lastminute.com, Tripadvisor)</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A tour operator or travel company (e.g. Haven, English Country Cottages, Superbreak)</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A transport provider (e.g. Virgin Trains, British Airways, National Express)</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A hotel or other accommodation provider (e.g hotel company, B &amp; B owner, cottage owner)</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0" i="0" u="none" strike="noStrike" dirty="0">
                          <a:solidFill>
                            <a:schemeClr val="tx1"/>
                          </a:solidFill>
                          <a:effectLst/>
                          <a:latin typeface="Arial"/>
                        </a:rPr>
                        <a:t>Other</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1"/>
                  </a:ext>
                </a:extLst>
              </a:tr>
              <a:tr h="148776">
                <a:tc>
                  <a:txBody>
                    <a:bodyPr/>
                    <a:lstStyle/>
                    <a:p>
                      <a:pPr algn="l" fontAlgn="ctr"/>
                      <a:r>
                        <a:rPr lang="en-GB" sz="1000" b="1" i="0" u="none" strike="noStrike" dirty="0">
                          <a:solidFill>
                            <a:schemeClr val="tx1"/>
                          </a:solidFill>
                          <a:effectLst/>
                          <a:latin typeface="Arial" panose="020B0604020202020204" pitchFamily="34" charset="0"/>
                        </a:rPr>
                        <a:t>Device used</a:t>
                      </a:r>
                    </a:p>
                  </a:txBody>
                  <a:tcPr marL="36000"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rgbClr val="BFBFB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rgbClr val="BFBFB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8485" marR="8485" marT="8485"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extLst>
                  <a:ext uri="{0D108BD9-81ED-4DB2-BD59-A6C34878D82A}">
                    <a16:rowId xmlns:a16="http://schemas.microsoft.com/office/drawing/2014/main" xmlns="" val="10002"/>
                  </a:ext>
                </a:extLst>
              </a:tr>
              <a:tr h="169706">
                <a:tc rowSpan="2">
                  <a:txBody>
                    <a:bodyPr/>
                    <a:lstStyle/>
                    <a:p>
                      <a:pPr algn="l" fontAlgn="ctr"/>
                      <a:r>
                        <a:rPr lang="en-GB" sz="1000" b="0" i="0" u="none" strike="noStrike" dirty="0">
                          <a:solidFill>
                            <a:schemeClr val="tx1"/>
                          </a:solidFill>
                          <a:effectLst/>
                          <a:latin typeface="Arial" panose="020B0604020202020204" pitchFamily="34" charset="0"/>
                        </a:rPr>
                        <a:t>On a laptop or desktop PC</a:t>
                      </a:r>
                    </a:p>
                  </a:txBody>
                  <a:tcPr marL="36000"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1" i="0" u="none" strike="noStrike" dirty="0">
                          <a:solidFill>
                            <a:schemeClr val="tx1"/>
                          </a:solidFill>
                          <a:effectLst/>
                          <a:latin typeface="Arial" panose="020B0604020202020204" pitchFamily="34" charset="0"/>
                        </a:rPr>
                        <a:t>27.642*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2.685*</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6.994*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1.441*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0.756*</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14.488*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1.668*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3"/>
                  </a:ext>
                </a:extLst>
              </a:tr>
              <a:tr h="169706">
                <a:tc vMerge="1">
                  <a:txBody>
                    <a:bodyPr/>
                    <a:lstStyle/>
                    <a:p>
                      <a:endParaRPr lang="en-GB"/>
                    </a:p>
                  </a:txBody>
                  <a:tcPr/>
                </a:tc>
                <a:tc>
                  <a:txBody>
                    <a:bodyPr/>
                    <a:lstStyle/>
                    <a:p>
                      <a:pPr algn="ctr" fontAlgn="b"/>
                      <a:r>
                        <a:rPr lang="en-GB" sz="1000" b="1" i="0" u="none" strike="noStrike" dirty="0">
                          <a:solidFill>
                            <a:schemeClr val="tx1"/>
                          </a:solidFill>
                          <a:effectLst/>
                          <a:latin typeface="Arial" panose="020B0604020202020204" pitchFamily="34" charset="0"/>
                        </a:rPr>
                        <a:t>67%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67%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63%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68%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72%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69%</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71%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4"/>
                  </a:ext>
                </a:extLst>
              </a:tr>
              <a:tr h="169706">
                <a:tc rowSpan="2">
                  <a:txBody>
                    <a:bodyPr/>
                    <a:lstStyle/>
                    <a:p>
                      <a:pPr algn="l" fontAlgn="ctr"/>
                      <a:r>
                        <a:rPr lang="en-GB" sz="1000" b="0" i="0" u="none" strike="noStrike" dirty="0">
                          <a:solidFill>
                            <a:schemeClr val="tx1"/>
                          </a:solidFill>
                          <a:effectLst/>
                          <a:latin typeface="Arial" panose="020B0604020202020204" pitchFamily="34" charset="0"/>
                        </a:rPr>
                        <a:t>On a smartphone e.g. iPhone, Android phone, Blackberry etc</a:t>
                      </a:r>
                    </a:p>
                  </a:txBody>
                  <a:tcPr marL="36000"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1" i="0" u="none" strike="noStrike" dirty="0">
                          <a:solidFill>
                            <a:schemeClr val="tx1"/>
                          </a:solidFill>
                          <a:effectLst/>
                          <a:latin typeface="Arial" panose="020B0604020202020204" pitchFamily="34" charset="0"/>
                        </a:rPr>
                        <a:t>4.944*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0.379*</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1.957*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0.201*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0.178*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2.181*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0.244*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5"/>
                  </a:ext>
                </a:extLst>
              </a:tr>
              <a:tr h="405032">
                <a:tc vMerge="1">
                  <a:txBody>
                    <a:bodyPr/>
                    <a:lstStyle/>
                    <a:p>
                      <a:endParaRPr lang="en-GB"/>
                    </a:p>
                  </a:txBody>
                  <a:tcPr/>
                </a:tc>
                <a:tc>
                  <a:txBody>
                    <a:bodyPr/>
                    <a:lstStyle/>
                    <a:p>
                      <a:pPr algn="ctr" fontAlgn="b"/>
                      <a:r>
                        <a:rPr lang="en-GB" sz="1000" b="1" i="0" u="none" strike="noStrike" dirty="0">
                          <a:solidFill>
                            <a:schemeClr val="tx1"/>
                          </a:solidFill>
                          <a:effectLst/>
                          <a:latin typeface="Arial" panose="020B0604020202020204" pitchFamily="34" charset="0"/>
                        </a:rPr>
                        <a:t>12%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9%</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10%</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10%</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10%</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6"/>
                  </a:ext>
                </a:extLst>
              </a:tr>
              <a:tr h="169706">
                <a:tc rowSpan="2">
                  <a:txBody>
                    <a:bodyPr/>
                    <a:lstStyle/>
                    <a:p>
                      <a:pPr algn="l" fontAlgn="ctr"/>
                      <a:r>
                        <a:rPr lang="en-GB" sz="1000" b="0" i="0" u="none" strike="noStrike" dirty="0">
                          <a:solidFill>
                            <a:schemeClr val="tx1"/>
                          </a:solidFill>
                          <a:effectLst/>
                          <a:latin typeface="Arial" panose="020B0604020202020204" pitchFamily="34" charset="0"/>
                        </a:rPr>
                        <a:t>On a tablet device e.g. iPad, Kindle Fire etc</a:t>
                      </a:r>
                    </a:p>
                  </a:txBody>
                  <a:tcPr marL="36000"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1" i="0" u="none" strike="noStrike" dirty="0">
                          <a:solidFill>
                            <a:schemeClr val="tx1"/>
                          </a:solidFill>
                          <a:effectLst/>
                          <a:latin typeface="Arial" panose="020B0604020202020204" pitchFamily="34" charset="0"/>
                        </a:rPr>
                        <a:t>7.316*</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0.974*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2.073*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0.397*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0.121*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3.844*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0.194*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7"/>
                  </a:ext>
                </a:extLst>
              </a:tr>
              <a:tr h="273227">
                <a:tc vMerge="1">
                  <a:txBody>
                    <a:bodyPr/>
                    <a:lstStyle/>
                    <a:p>
                      <a:endParaRPr lang="en-GB"/>
                    </a:p>
                  </a:txBody>
                  <a:tcPr/>
                </a:tc>
                <a:tc>
                  <a:txBody>
                    <a:bodyPr/>
                    <a:lstStyle/>
                    <a:p>
                      <a:pPr algn="ctr" fontAlgn="b"/>
                      <a:r>
                        <a:rPr lang="en-GB" sz="1000" b="1" i="0" u="none" strike="noStrike" dirty="0">
                          <a:solidFill>
                            <a:schemeClr val="tx1"/>
                          </a:solidFill>
                          <a:effectLst/>
                          <a:latin typeface="Arial" panose="020B0604020202020204" pitchFamily="34" charset="0"/>
                        </a:rPr>
                        <a:t>18%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24%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19%</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19%</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8%</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08"/>
                  </a:ext>
                </a:extLst>
              </a:tr>
              <a:tr h="169706">
                <a:tc rowSpan="2">
                  <a:txBody>
                    <a:bodyPr/>
                    <a:lstStyle/>
                    <a:p>
                      <a:pPr algn="l" fontAlgn="ctr"/>
                      <a:r>
                        <a:rPr lang="en-GB" sz="1000" b="0" i="0" u="none" strike="noStrike" dirty="0">
                          <a:solidFill>
                            <a:schemeClr val="tx1"/>
                          </a:solidFill>
                          <a:effectLst/>
                          <a:latin typeface="Arial" panose="020B0604020202020204" pitchFamily="34" charset="0"/>
                        </a:rPr>
                        <a:t>Don't know</a:t>
                      </a:r>
                    </a:p>
                  </a:txBody>
                  <a:tcPr marL="36000" marR="8485" marT="8485" marB="0" anchor="ctr">
                    <a:lnL w="12700" cap="flat" cmpd="sng" algn="ctr">
                      <a:solidFill>
                        <a:schemeClr val="bg1">
                          <a:lumMod val="85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1" i="0" u="none" strike="noStrike" dirty="0">
                          <a:solidFill>
                            <a:schemeClr val="tx1"/>
                          </a:solidFill>
                          <a:effectLst/>
                          <a:latin typeface="Arial" panose="020B0604020202020204" pitchFamily="34" charset="0"/>
                        </a:rPr>
                        <a:t>1.221*</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0.075*</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0.305*</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0.085*</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0.034*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0.537*</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0.242*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solidFill>
                        <a:schemeClr val="tx1">
                          <a:lumMod val="20000"/>
                          <a:lumOff val="80000"/>
                        </a:schemeClr>
                      </a:solidFill>
                      <a:prstDash val="solid"/>
                      <a:round/>
                      <a:headEnd type="none" w="med" len="med"/>
                      <a:tailEnd type="none" w="med" len="med"/>
                    </a:lnB>
                  </a:tcPr>
                </a:tc>
                <a:extLst>
                  <a:ext uri="{0D108BD9-81ED-4DB2-BD59-A6C34878D82A}">
                    <a16:rowId xmlns:a16="http://schemas.microsoft.com/office/drawing/2014/main" xmlns="" val="10013"/>
                  </a:ext>
                </a:extLst>
              </a:tr>
              <a:tr h="169706">
                <a:tc vMerge="1">
                  <a:txBody>
                    <a:bodyPr/>
                    <a:lstStyle/>
                    <a:p>
                      <a:endParaRPr lang="en-GB"/>
                    </a:p>
                  </a:txBody>
                  <a:tcPr/>
                </a:tc>
                <a:tc>
                  <a:txBody>
                    <a:bodyPr/>
                    <a:lstStyle/>
                    <a:p>
                      <a:pPr algn="ctr" fontAlgn="b"/>
                      <a:r>
                        <a:rPr lang="en-GB" sz="1000" b="1" i="0" u="none" strike="noStrike" dirty="0">
                          <a:solidFill>
                            <a:schemeClr val="tx1"/>
                          </a:solidFill>
                          <a:effectLst/>
                          <a:latin typeface="Arial" panose="020B0604020202020204" pitchFamily="34" charset="0"/>
                        </a:rPr>
                        <a:t>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2%</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4%</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3%</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fontAlgn="b"/>
                      <a:r>
                        <a:rPr lang="en-GB" sz="1000" b="0" i="0" u="none" strike="noStrike" dirty="0">
                          <a:solidFill>
                            <a:schemeClr val="tx1"/>
                          </a:solidFill>
                          <a:effectLst/>
                          <a:latin typeface="Arial" panose="020B0604020202020204" pitchFamily="34" charset="0"/>
                        </a:rPr>
                        <a:t>10%</a:t>
                      </a:r>
                    </a:p>
                  </a:txBody>
                  <a:tcPr marL="8485" marR="8485" marT="8485" marB="0" anchor="b">
                    <a:lnL w="12700" cap="flat" cmpd="sng" algn="ctr">
                      <a:solidFill>
                        <a:schemeClr val="tx1">
                          <a:lumMod val="20000"/>
                          <a:lumOff val="80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lumMod val="20000"/>
                          <a:lumOff val="80000"/>
                        </a:schemeClr>
                      </a:solid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xmlns="" val="10014"/>
                  </a:ext>
                </a:extLst>
              </a:tr>
            </a:tbl>
          </a:graphicData>
        </a:graphic>
      </p:graphicFrame>
      <p:pic>
        <p:nvPicPr>
          <p:cNvPr id="17" name="Picture 16">
            <a:extLst>
              <a:ext uri="{FF2B5EF4-FFF2-40B4-BE49-F238E27FC236}">
                <a16:creationId xmlns:a16="http://schemas.microsoft.com/office/drawing/2014/main" xmlns="" id="{C0B937F5-8F27-46A7-9FA3-35B46A67C845}"/>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5622560" y="1466124"/>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TextBox 17">
            <a:extLst>
              <a:ext uri="{FF2B5EF4-FFF2-40B4-BE49-F238E27FC236}">
                <a16:creationId xmlns:a16="http://schemas.microsoft.com/office/drawing/2014/main" xmlns="" id="{EB5B396C-084F-41F6-896C-322B92F5107D}"/>
              </a:ext>
            </a:extLst>
          </p:cNvPr>
          <p:cNvSpPr txBox="1"/>
          <p:nvPr/>
        </p:nvSpPr>
        <p:spPr>
          <a:xfrm>
            <a:off x="8000824" y="5750178"/>
            <a:ext cx="3956492" cy="276999"/>
          </a:xfrm>
          <a:prstGeom prst="rect">
            <a:avLst/>
          </a:prstGeom>
          <a:noFill/>
        </p:spPr>
        <p:txBody>
          <a:bodyPr wrap="square" lIns="0" tIns="0" rIns="0" bIns="0" rtlCol="0">
            <a:spAutoFit/>
          </a:bodyPr>
          <a:lstStyle/>
          <a:p>
            <a:r>
              <a:rPr lang="en-GB" sz="900" i="1" dirty="0"/>
              <a:t>*Please note: This question was changed in March 2016 and as such is based on 10 months of data. It therefore is not directly comparable to previous years. </a:t>
            </a:r>
          </a:p>
        </p:txBody>
      </p:sp>
      <p:sp>
        <p:nvSpPr>
          <p:cNvPr id="19" name="Content Placeholder 25"/>
          <p:cNvSpPr txBox="1">
            <a:spLocks/>
          </p:cNvSpPr>
          <p:nvPr/>
        </p:nvSpPr>
        <p:spPr>
          <a:xfrm>
            <a:off x="8026303" y="1897063"/>
            <a:ext cx="3798985"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device used to book trips online by accommodation booking channel for all purposes at the overall GB level.</a:t>
            </a:r>
            <a:endParaRPr lang="en-GB" sz="1050" b="1" dirty="0">
              <a:solidFill>
                <a:srgbClr val="717171"/>
              </a:solidFill>
            </a:endParaRPr>
          </a:p>
          <a:p>
            <a:r>
              <a:rPr lang="en-GB" sz="1050" b="1" dirty="0">
                <a:solidFill>
                  <a:srgbClr val="717171"/>
                </a:solidFill>
              </a:rPr>
              <a:t>Table 1.2.33 shows that almost 7 in 10 (67%) of online firm bookings were made on larger devices such as a laptop or desktop PC.</a:t>
            </a:r>
          </a:p>
          <a:p>
            <a:r>
              <a:rPr lang="en-GB" sz="1050" b="1" dirty="0">
                <a:solidFill>
                  <a:srgbClr val="717171"/>
                </a:solidFill>
              </a:rPr>
              <a:t>The proportion of bookings made on mobile devices were (12%) for smartphones and (18%) for tablets.  </a:t>
            </a:r>
            <a:endParaRPr lang="en-GB" sz="1050" b="1" dirty="0">
              <a:solidFill>
                <a:schemeClr val="accent1"/>
              </a:solidFill>
            </a:endParaRPr>
          </a:p>
          <a:p>
            <a:endParaRPr lang="en-GB" sz="1400" dirty="0">
              <a:solidFill>
                <a:schemeClr val="accent1"/>
              </a:solidFill>
              <a:latin typeface="+mj-lt"/>
            </a:endParaRPr>
          </a:p>
        </p:txBody>
      </p:sp>
      <p:sp>
        <p:nvSpPr>
          <p:cNvPr id="20" name="Freeform 19">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7297686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63</a:t>
            </a:fld>
            <a:endParaRPr lang="en-GB" dirty="0"/>
          </a:p>
        </p:txBody>
      </p:sp>
      <p:sp>
        <p:nvSpPr>
          <p:cNvPr id="22" name="Title 4"/>
          <p:cNvSpPr>
            <a:spLocks noGrp="1"/>
          </p:cNvSpPr>
          <p:nvPr>
            <p:ph type="title"/>
          </p:nvPr>
        </p:nvSpPr>
        <p:spPr/>
        <p:txBody>
          <a:bodyPr/>
          <a:lstStyle/>
          <a:p>
            <a:r>
              <a:rPr lang="en-GB" dirty="0"/>
              <a:t>Booking lead times by trips, nights and expenditure</a:t>
            </a:r>
          </a:p>
        </p:txBody>
      </p:sp>
      <p:cxnSp>
        <p:nvCxnSpPr>
          <p:cNvPr id="16" name="Straight Connector 15"/>
          <p:cNvCxnSpPr/>
          <p:nvPr/>
        </p:nvCxnSpPr>
        <p:spPr>
          <a:xfrm>
            <a:off x="78340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2973379795"/>
              </p:ext>
            </p:extLst>
          </p:nvPr>
        </p:nvGraphicFramePr>
        <p:xfrm>
          <a:off x="360363" y="1916814"/>
          <a:ext cx="7322973" cy="3783346"/>
        </p:xfrm>
        <a:graphic>
          <a:graphicData uri="http://schemas.openxmlformats.org/drawingml/2006/table">
            <a:tbl>
              <a:tblPr/>
              <a:tblGrid>
                <a:gridCol w="2574941">
                  <a:extLst>
                    <a:ext uri="{9D8B030D-6E8A-4147-A177-3AD203B41FA5}">
                      <a16:colId xmlns:a16="http://schemas.microsoft.com/office/drawing/2014/main" xmlns="" val="20000"/>
                    </a:ext>
                  </a:extLst>
                </a:gridCol>
                <a:gridCol w="749073">
                  <a:extLst>
                    <a:ext uri="{9D8B030D-6E8A-4147-A177-3AD203B41FA5}">
                      <a16:colId xmlns:a16="http://schemas.microsoft.com/office/drawing/2014/main" xmlns="" val="20001"/>
                    </a:ext>
                  </a:extLst>
                </a:gridCol>
                <a:gridCol w="749073">
                  <a:extLst>
                    <a:ext uri="{9D8B030D-6E8A-4147-A177-3AD203B41FA5}">
                      <a16:colId xmlns:a16="http://schemas.microsoft.com/office/drawing/2014/main" xmlns="" val="20002"/>
                    </a:ext>
                  </a:extLst>
                </a:gridCol>
                <a:gridCol w="784186">
                  <a:extLst>
                    <a:ext uri="{9D8B030D-6E8A-4147-A177-3AD203B41FA5}">
                      <a16:colId xmlns:a16="http://schemas.microsoft.com/office/drawing/2014/main" xmlns="" val="20003"/>
                    </a:ext>
                  </a:extLst>
                </a:gridCol>
                <a:gridCol w="749073">
                  <a:extLst>
                    <a:ext uri="{9D8B030D-6E8A-4147-A177-3AD203B41FA5}">
                      <a16:colId xmlns:a16="http://schemas.microsoft.com/office/drawing/2014/main" xmlns="" val="20004"/>
                    </a:ext>
                  </a:extLst>
                </a:gridCol>
                <a:gridCol w="889525">
                  <a:extLst>
                    <a:ext uri="{9D8B030D-6E8A-4147-A177-3AD203B41FA5}">
                      <a16:colId xmlns:a16="http://schemas.microsoft.com/office/drawing/2014/main" xmlns="" val="20005"/>
                    </a:ext>
                  </a:extLst>
                </a:gridCol>
                <a:gridCol w="827102">
                  <a:extLst>
                    <a:ext uri="{9D8B030D-6E8A-4147-A177-3AD203B41FA5}">
                      <a16:colId xmlns:a16="http://schemas.microsoft.com/office/drawing/2014/main" xmlns="" val="20006"/>
                    </a:ext>
                  </a:extLst>
                </a:gridCol>
              </a:tblGrid>
              <a:tr h="245748">
                <a:tc gridSpan="7">
                  <a:txBody>
                    <a:bodyPr/>
                    <a:lstStyle/>
                    <a:p>
                      <a:pPr algn="l" fontAlgn="ctr"/>
                      <a:r>
                        <a:rPr lang="en-GB" sz="900" b="1" i="0" u="none" strike="noStrike" dirty="0">
                          <a:solidFill>
                            <a:srgbClr val="FFFFFF"/>
                          </a:solidFill>
                          <a:effectLst/>
                          <a:latin typeface="Arial" panose="020B0604020202020204" pitchFamily="34" charset="0"/>
                        </a:rPr>
                        <a:t>Table 1.2.34 – Booking lead times by volume of trips, nights and expenditure – Overall GB</a:t>
                      </a:r>
                      <a:r>
                        <a:rPr lang="en-GB" sz="900" b="1" i="0" u="none" strike="noStrike" dirty="0">
                          <a:solidFill>
                            <a:srgbClr val="FF0000"/>
                          </a:solidFill>
                          <a:effectLst/>
                          <a:latin typeface="Arial" panose="020B0604020202020204" pitchFamily="34" charset="0"/>
                        </a:rPr>
                        <a:t> </a:t>
                      </a:r>
                      <a:endParaRPr lang="en-GB" sz="900" b="1" i="0" u="none" strike="noStrike" dirty="0">
                        <a:solidFill>
                          <a:srgbClr val="FFFFFF"/>
                        </a:solidFill>
                        <a:effectLst/>
                        <a:latin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212638">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gridSpan="2">
                  <a:txBody>
                    <a:bodyPr/>
                    <a:lstStyle/>
                    <a:p>
                      <a:pPr algn="ctr" fontAlgn="ctr"/>
                      <a:r>
                        <a:rPr lang="en-GB" sz="900" b="0" i="0" u="none" strike="noStrike" dirty="0">
                          <a:solidFill>
                            <a:schemeClr val="tx1"/>
                          </a:solidFill>
                          <a:effectLst/>
                          <a:latin typeface="Arial" panose="020B0604020202020204" pitchFamily="34" charset="0"/>
                        </a:rPr>
                        <a:t>Trips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900" b="0" i="0" u="none" strike="noStrike" dirty="0">
                          <a:solidFill>
                            <a:schemeClr val="tx1"/>
                          </a:solidFill>
                          <a:effectLst/>
                          <a:latin typeface="Arial" panose="020B0604020202020204" pitchFamily="34" charset="0"/>
                        </a:rPr>
                        <a:t>Nights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gridSpan="2">
                  <a:txBody>
                    <a:bodyPr/>
                    <a:lstStyle/>
                    <a:p>
                      <a:pPr algn="ctr" fontAlgn="ctr"/>
                      <a:r>
                        <a:rPr lang="en-GB" sz="900" b="0" i="0" u="none" strike="noStrike" dirty="0">
                          <a:solidFill>
                            <a:schemeClr val="tx1"/>
                          </a:solidFill>
                          <a:effectLst/>
                          <a:latin typeface="Arial" panose="020B0604020202020204" pitchFamily="34" charset="0"/>
                        </a:rPr>
                        <a:t>Expenditure</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extLst>
                  <a:ext uri="{0D108BD9-81ED-4DB2-BD59-A6C34878D82A}">
                    <a16:rowId xmlns:a16="http://schemas.microsoft.com/office/drawing/2014/main" xmlns="" val="10001"/>
                  </a:ext>
                </a:extLst>
              </a:tr>
              <a:tr h="331098">
                <a:tc>
                  <a:txBody>
                    <a:bodyPr/>
                    <a:lstStyle/>
                    <a:p>
                      <a:pPr algn="l" fontAlgn="ctr"/>
                      <a:r>
                        <a:rPr lang="en-GB" sz="900" b="1" i="0" u="none" strike="noStrike" dirty="0">
                          <a:solidFill>
                            <a:schemeClr val="tx1"/>
                          </a:solidFill>
                          <a:effectLst/>
                          <a:latin typeface="Arial" panose="020B0604020202020204" pitchFamily="34" charset="0"/>
                        </a:rPr>
                        <a:t>Accommodation booking lead times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220732">
                <a:tc>
                  <a:txBody>
                    <a:bodyPr/>
                    <a:lstStyle/>
                    <a:p>
                      <a:pPr algn="l" fontAlgn="ctr"/>
                      <a:r>
                        <a:rPr lang="en-GB" sz="900" b="1" i="0" u="none" strike="noStrike" dirty="0">
                          <a:solidFill>
                            <a:schemeClr val="tx1"/>
                          </a:solidFill>
                          <a:effectLst/>
                          <a:latin typeface="Arial" panose="020B0604020202020204" pitchFamily="34" charset="0"/>
                        </a:rPr>
                        <a:t>Booked in advance</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67.495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203.626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£17,139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331098">
                <a:tc>
                  <a:txBody>
                    <a:bodyPr/>
                    <a:lstStyle/>
                    <a:p>
                      <a:pPr algn="l" fontAlgn="ctr"/>
                      <a:r>
                        <a:rPr lang="en-GB" sz="900" b="0" i="0" u="none" strike="noStrike" dirty="0">
                          <a:solidFill>
                            <a:schemeClr val="tx1"/>
                          </a:solidFill>
                          <a:effectLst/>
                          <a:latin typeface="Arial" panose="020B0604020202020204" pitchFamily="34" charset="0"/>
                        </a:rPr>
                        <a:t>More than 6 months before (365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7.337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33.034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20732">
                <a:tc>
                  <a:txBody>
                    <a:bodyPr/>
                    <a:lstStyle/>
                    <a:p>
                      <a:pPr algn="l" fontAlgn="ctr"/>
                      <a:r>
                        <a:rPr lang="en-GB" sz="900" b="0" i="0" u="none" strike="noStrike" dirty="0">
                          <a:solidFill>
                            <a:schemeClr val="tx1"/>
                          </a:solidFill>
                          <a:effectLst/>
                          <a:latin typeface="Arial" panose="020B0604020202020204" pitchFamily="34" charset="0"/>
                        </a:rPr>
                        <a:t>4-6 months before (150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7.554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29.612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20732">
                <a:tc>
                  <a:txBody>
                    <a:bodyPr/>
                    <a:lstStyle/>
                    <a:p>
                      <a:pPr algn="l" fontAlgn="ctr"/>
                      <a:r>
                        <a:rPr lang="en-GB" sz="900" b="0" i="0" u="none" strike="noStrike" dirty="0">
                          <a:solidFill>
                            <a:schemeClr val="tx1"/>
                          </a:solidFill>
                          <a:effectLst/>
                          <a:latin typeface="Arial" panose="020B0604020202020204" pitchFamily="34" charset="0"/>
                        </a:rPr>
                        <a:t>2-3 months before (45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15.165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46.931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331098">
                <a:tc>
                  <a:txBody>
                    <a:bodyPr/>
                    <a:lstStyle/>
                    <a:p>
                      <a:pPr algn="l" fontAlgn="ctr"/>
                      <a:r>
                        <a:rPr lang="en-GB" sz="900" b="0" i="0" u="none" strike="noStrike" dirty="0">
                          <a:solidFill>
                            <a:schemeClr val="tx1"/>
                          </a:solidFill>
                          <a:effectLst/>
                          <a:latin typeface="Arial" panose="020B0604020202020204" pitchFamily="34" charset="0"/>
                        </a:rPr>
                        <a:t>About a month before (30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9.829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26.875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20732">
                <a:tc>
                  <a:txBody>
                    <a:bodyPr/>
                    <a:lstStyle/>
                    <a:p>
                      <a:pPr algn="l" fontAlgn="ctr"/>
                      <a:r>
                        <a:rPr lang="en-GB" sz="900" b="0" i="0" u="none" strike="noStrike" dirty="0">
                          <a:solidFill>
                            <a:schemeClr val="tx1"/>
                          </a:solidFill>
                          <a:effectLst/>
                          <a:latin typeface="Arial" panose="020B0604020202020204" pitchFamily="34" charset="0"/>
                        </a:rPr>
                        <a:t>2-3 weeks before (17.5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11.150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28.231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20732">
                <a:tc>
                  <a:txBody>
                    <a:bodyPr/>
                    <a:lstStyle/>
                    <a:p>
                      <a:pPr algn="l" fontAlgn="ctr"/>
                      <a:r>
                        <a:rPr lang="en-GB" sz="900" b="0" i="0" u="none" strike="noStrike" dirty="0">
                          <a:solidFill>
                            <a:schemeClr val="tx1"/>
                          </a:solidFill>
                          <a:effectLst/>
                          <a:latin typeface="Arial" panose="020B0604020202020204" pitchFamily="34" charset="0"/>
                        </a:rPr>
                        <a:t>4-7 days before (5.5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19.131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20732">
                <a:tc>
                  <a:txBody>
                    <a:bodyPr/>
                    <a:lstStyle/>
                    <a:p>
                      <a:pPr algn="l" fontAlgn="ctr"/>
                      <a:r>
                        <a:rPr lang="en-GB" sz="900" b="0" i="0" u="none" strike="noStrike" dirty="0">
                          <a:solidFill>
                            <a:schemeClr val="tx1"/>
                          </a:solidFill>
                          <a:effectLst/>
                          <a:latin typeface="Arial" panose="020B0604020202020204" pitchFamily="34" charset="0"/>
                        </a:rPr>
                        <a:t>2-3 days before (2.5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20732">
                <a:tc>
                  <a:txBody>
                    <a:bodyPr/>
                    <a:lstStyle/>
                    <a:p>
                      <a:pPr algn="l" fontAlgn="ctr"/>
                      <a:r>
                        <a:rPr lang="en-GB" sz="900" b="0" i="0" u="none" strike="noStrike" dirty="0">
                          <a:solidFill>
                            <a:schemeClr val="tx1"/>
                          </a:solidFill>
                          <a:effectLst/>
                          <a:latin typeface="Arial" panose="020B0604020202020204" pitchFamily="34" charset="0"/>
                        </a:rPr>
                        <a:t>The day before (1 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20732">
                <a:tc>
                  <a:txBody>
                    <a:bodyPr/>
                    <a:lstStyle/>
                    <a:p>
                      <a:pPr algn="l" fontAlgn="ctr"/>
                      <a:r>
                        <a:rPr lang="en-GB" sz="900" b="0" i="0" u="none" strike="noStrike" dirty="0">
                          <a:solidFill>
                            <a:schemeClr val="tx1"/>
                          </a:solidFill>
                          <a:effectLst/>
                          <a:latin typeface="Arial" panose="020B0604020202020204" pitchFamily="34" charset="0"/>
                        </a:rPr>
                        <a:t>Booked same day/booked after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1.397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3.078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£245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rowSpan="2">
                  <a:txBody>
                    <a:bodyPr/>
                    <a:lstStyle/>
                    <a:p>
                      <a:pPr algn="ctr" fontAlgn="ctr"/>
                      <a:r>
                        <a:rPr lang="en-GB" sz="900" b="0" i="0" u="none" strike="noStrike" dirty="0">
                          <a:solidFill>
                            <a:schemeClr val="tx1"/>
                          </a:solidFill>
                          <a:effectLst/>
                          <a:latin typeface="Arial" panose="020B0604020202020204" pitchFamily="34" charset="0"/>
                        </a:rPr>
                        <a:t>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20732">
                <a:tc>
                  <a:txBody>
                    <a:bodyPr/>
                    <a:lstStyle/>
                    <a:p>
                      <a:pPr algn="l" fontAlgn="ctr"/>
                      <a:r>
                        <a:rPr lang="en-GB" sz="900" b="0" i="0" u="none" strike="noStrike" dirty="0">
                          <a:solidFill>
                            <a:schemeClr val="tx1"/>
                          </a:solidFill>
                          <a:effectLst/>
                          <a:latin typeface="Arial" panose="020B0604020202020204" pitchFamily="34" charset="0"/>
                        </a:rPr>
                        <a:t>setting off on the trip (0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vMerge="1">
                  <a:txBody>
                    <a:bodyPr/>
                    <a:lstStyle/>
                    <a:p>
                      <a:endParaRPr lang="en-GB"/>
                    </a:p>
                  </a:txBody>
                  <a:tcPr/>
                </a:tc>
                <a:tc vMerge="1">
                  <a:txBody>
                    <a:bodyPr/>
                    <a:lstStyle/>
                    <a:p>
                      <a:endParaRPr lang="en-GB"/>
                    </a:p>
                  </a:txBody>
                  <a:tcPr/>
                </a:tc>
                <a:tc vMerge="1">
                  <a:txBody>
                    <a:bodyPr/>
                    <a:lstStyle/>
                    <a:p>
                      <a:endParaRPr lang="en-GB"/>
                    </a:p>
                  </a:txBody>
                  <a:tcPr/>
                </a:tc>
                <a:tc vMerge="1">
                  <a:txBody>
                    <a:bodyPr/>
                    <a:lstStyle/>
                    <a:p>
                      <a:endParaRPr lang="en-GB"/>
                    </a:p>
                  </a:txBody>
                  <a:tcPr/>
                </a:tc>
                <a:tc vMerge="1">
                  <a:txBody>
                    <a:bodyPr/>
                    <a:lstStyle/>
                    <a:p>
                      <a:endParaRPr lang="en-GB"/>
                    </a:p>
                  </a:txBody>
                  <a:tcPr/>
                </a:tc>
                <a:tc vMerge="1">
                  <a:txBody>
                    <a:bodyPr/>
                    <a:lstStyle/>
                    <a:p>
                      <a:endParaRPr lang="en-GB"/>
                    </a:p>
                  </a:txBody>
                  <a:tcPr/>
                </a:tc>
                <a:extLst>
                  <a:ext uri="{0D108BD9-81ED-4DB2-BD59-A6C34878D82A}">
                    <a16:rowId xmlns:a16="http://schemas.microsoft.com/office/drawing/2014/main" xmlns="" val="10013"/>
                  </a:ext>
                </a:extLst>
              </a:tr>
              <a:tr h="345078">
                <a:tc>
                  <a:txBody>
                    <a:bodyPr/>
                    <a:lstStyle/>
                    <a:p>
                      <a:pPr algn="l" fontAlgn="ctr"/>
                      <a:r>
                        <a:rPr lang="en-GB" sz="900" b="1" i="0" u="none" strike="noStrike" dirty="0">
                          <a:solidFill>
                            <a:schemeClr val="tx1"/>
                          </a:solidFill>
                          <a:effectLst/>
                          <a:latin typeface="Arial" panose="020B0604020202020204" pitchFamily="34" charset="0"/>
                        </a:rPr>
                        <a:t>Average booking lead time in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CBCBCB"/>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CBCBCB"/>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CBCBCB"/>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CBCBCB"/>
                    </a:solidFill>
                  </a:tcPr>
                </a:tc>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solidFill>
                      <a:srgbClr val="CBCBCB"/>
                    </a:solidFill>
                  </a:tcPr>
                </a:tc>
                <a:extLst>
                  <a:ext uri="{0D108BD9-81ED-4DB2-BD59-A6C34878D82A}">
                    <a16:rowId xmlns:a16="http://schemas.microsoft.com/office/drawing/2014/main" xmlns="" val="10014"/>
                  </a:ext>
                </a:extLst>
              </a:tr>
            </a:tbl>
          </a:graphicData>
        </a:graphic>
      </p:graphicFrame>
      <p:pic>
        <p:nvPicPr>
          <p:cNvPr id="18" name="Picture 17">
            <a:extLst>
              <a:ext uri="{FF2B5EF4-FFF2-40B4-BE49-F238E27FC236}">
                <a16:creationId xmlns:a16="http://schemas.microsoft.com/office/drawing/2014/main" xmlns="" id="{B60D9120-6E0C-4C72-9E8B-FE71F3BB5C02}"/>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7011782" y="1485773"/>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Action Button: Information 16">
            <a:hlinkClick r:id="rId3" action="ppaction://hlinksldjump" highlightClick="1"/>
          </p:cNvPr>
          <p:cNvSpPr/>
          <p:nvPr/>
        </p:nvSpPr>
        <p:spPr bwMode="ltGray">
          <a:xfrm>
            <a:off x="6691357" y="1522438"/>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9" name="Content Placeholder 25"/>
          <p:cNvSpPr txBox="1">
            <a:spLocks/>
          </p:cNvSpPr>
          <p:nvPr/>
        </p:nvSpPr>
        <p:spPr>
          <a:xfrm>
            <a:off x="8026303" y="1897063"/>
            <a:ext cx="3798985"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booking lead times by volume of trips, nights and spend for all purposes at the overall GB level.</a:t>
            </a:r>
            <a:endParaRPr lang="en-GB" sz="1050" b="1" dirty="0">
              <a:solidFill>
                <a:srgbClr val="717171"/>
              </a:solidFill>
            </a:endParaRPr>
          </a:p>
          <a:p>
            <a:r>
              <a:rPr lang="en-GB" sz="1050" b="1" dirty="0">
                <a:solidFill>
                  <a:srgbClr val="717171"/>
                </a:solidFill>
              </a:rPr>
              <a:t>Of those GB domestic overnight trips where accommodation was booked, on average it is booked around 71 days in advance of the trip.  </a:t>
            </a:r>
          </a:p>
          <a:p>
            <a:r>
              <a:rPr lang="en-GB" sz="1050" b="1" dirty="0">
                <a:solidFill>
                  <a:srgbClr val="717171"/>
                </a:solidFill>
              </a:rPr>
              <a:t>Around three fifths (59%) of trips were booked at least a month ahead of the trip. </a:t>
            </a:r>
          </a:p>
          <a:p>
            <a:r>
              <a:rPr lang="en-GB" sz="1050" b="1" dirty="0">
                <a:solidFill>
                  <a:srgbClr val="717171"/>
                </a:solidFill>
              </a:rPr>
              <a:t>Trips booked at least a month in advance tended to have a slightly higher share of nights (67%) and expenditure (63%), meaning that longer, more expensive trips are more likely to be booked further in advance.</a:t>
            </a:r>
            <a:endParaRPr lang="en-GB" sz="1050" b="1" dirty="0">
              <a:solidFill>
                <a:schemeClr val="accent1"/>
              </a:solidFill>
            </a:endParaRPr>
          </a:p>
          <a:p>
            <a:endParaRPr lang="en-GB" sz="1400" dirty="0">
              <a:solidFill>
                <a:schemeClr val="accent1"/>
              </a:solidFill>
              <a:latin typeface="+mj-lt"/>
            </a:endParaRPr>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3" name="Freeform 22">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1"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2"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1333074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64</a:t>
            </a:fld>
            <a:endParaRPr lang="en-GB" dirty="0"/>
          </a:p>
        </p:txBody>
      </p:sp>
      <p:sp>
        <p:nvSpPr>
          <p:cNvPr id="22" name="Title 4"/>
          <p:cNvSpPr>
            <a:spLocks noGrp="1"/>
          </p:cNvSpPr>
          <p:nvPr>
            <p:ph type="title"/>
          </p:nvPr>
        </p:nvSpPr>
        <p:spPr/>
        <p:txBody>
          <a:bodyPr/>
          <a:lstStyle/>
          <a:p>
            <a:r>
              <a:rPr lang="en-GB" dirty="0"/>
              <a:t>Booking lead times by destination</a:t>
            </a:r>
          </a:p>
        </p:txBody>
      </p:sp>
      <p:cxnSp>
        <p:nvCxnSpPr>
          <p:cNvPr id="16" name="Straight Connector 15"/>
          <p:cNvCxnSpPr/>
          <p:nvPr/>
        </p:nvCxnSpPr>
        <p:spPr>
          <a:xfrm>
            <a:off x="78340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449462885"/>
              </p:ext>
            </p:extLst>
          </p:nvPr>
        </p:nvGraphicFramePr>
        <p:xfrm>
          <a:off x="360363" y="1882133"/>
          <a:ext cx="7333376" cy="4030035"/>
        </p:xfrm>
        <a:graphic>
          <a:graphicData uri="http://schemas.openxmlformats.org/drawingml/2006/table">
            <a:tbl>
              <a:tblPr/>
              <a:tblGrid>
                <a:gridCol w="2488616">
                  <a:extLst>
                    <a:ext uri="{9D8B030D-6E8A-4147-A177-3AD203B41FA5}">
                      <a16:colId xmlns:a16="http://schemas.microsoft.com/office/drawing/2014/main" xmlns="" val="20000"/>
                    </a:ext>
                  </a:extLst>
                </a:gridCol>
                <a:gridCol w="605595">
                  <a:extLst>
                    <a:ext uri="{9D8B030D-6E8A-4147-A177-3AD203B41FA5}">
                      <a16:colId xmlns:a16="http://schemas.microsoft.com/office/drawing/2014/main" xmlns="" val="20001"/>
                    </a:ext>
                  </a:extLst>
                </a:gridCol>
                <a:gridCol w="605595">
                  <a:extLst>
                    <a:ext uri="{9D8B030D-6E8A-4147-A177-3AD203B41FA5}">
                      <a16:colId xmlns:a16="http://schemas.microsoft.com/office/drawing/2014/main" xmlns="" val="1880321221"/>
                    </a:ext>
                  </a:extLst>
                </a:gridCol>
                <a:gridCol w="605595">
                  <a:extLst>
                    <a:ext uri="{9D8B030D-6E8A-4147-A177-3AD203B41FA5}">
                      <a16:colId xmlns:a16="http://schemas.microsoft.com/office/drawing/2014/main" xmlns="" val="20002"/>
                    </a:ext>
                  </a:extLst>
                </a:gridCol>
                <a:gridCol w="605595">
                  <a:extLst>
                    <a:ext uri="{9D8B030D-6E8A-4147-A177-3AD203B41FA5}">
                      <a16:colId xmlns:a16="http://schemas.microsoft.com/office/drawing/2014/main" xmlns="" val="2278002776"/>
                    </a:ext>
                  </a:extLst>
                </a:gridCol>
                <a:gridCol w="605595">
                  <a:extLst>
                    <a:ext uri="{9D8B030D-6E8A-4147-A177-3AD203B41FA5}">
                      <a16:colId xmlns:a16="http://schemas.microsoft.com/office/drawing/2014/main" xmlns="" val="20003"/>
                    </a:ext>
                  </a:extLst>
                </a:gridCol>
                <a:gridCol w="605595">
                  <a:extLst>
                    <a:ext uri="{9D8B030D-6E8A-4147-A177-3AD203B41FA5}">
                      <a16:colId xmlns:a16="http://schemas.microsoft.com/office/drawing/2014/main" xmlns="" val="1835271140"/>
                    </a:ext>
                  </a:extLst>
                </a:gridCol>
                <a:gridCol w="605595">
                  <a:extLst>
                    <a:ext uri="{9D8B030D-6E8A-4147-A177-3AD203B41FA5}">
                      <a16:colId xmlns:a16="http://schemas.microsoft.com/office/drawing/2014/main" xmlns="" val="20004"/>
                    </a:ext>
                  </a:extLst>
                </a:gridCol>
                <a:gridCol w="605595">
                  <a:extLst>
                    <a:ext uri="{9D8B030D-6E8A-4147-A177-3AD203B41FA5}">
                      <a16:colId xmlns:a16="http://schemas.microsoft.com/office/drawing/2014/main" xmlns="" val="1019379446"/>
                    </a:ext>
                  </a:extLst>
                </a:gridCol>
              </a:tblGrid>
              <a:tr h="259023">
                <a:tc gridSpan="8">
                  <a:txBody>
                    <a:bodyPr/>
                    <a:lstStyle/>
                    <a:p>
                      <a:pPr algn="l" fontAlgn="ctr"/>
                      <a:r>
                        <a:rPr lang="en-GB" sz="900" b="1" i="0" u="none" strike="noStrike" dirty="0">
                          <a:solidFill>
                            <a:srgbClr val="FFFFFF"/>
                          </a:solidFill>
                          <a:effectLst/>
                          <a:latin typeface="Arial" panose="020B0604020202020204" pitchFamily="34" charset="0"/>
                        </a:rPr>
                        <a:t>Table 1.2.35 – Trip volumes by booking lead times and country </a:t>
                      </a:r>
                      <a:r>
                        <a:rPr lang="en-GB" sz="900" b="1" i="0" u="none" strike="noStrike" dirty="0">
                          <a:solidFill>
                            <a:schemeClr val="bg1"/>
                          </a:solidFill>
                          <a:effectLst/>
                          <a:latin typeface="Arial" panose="020B0604020202020204" pitchFamily="34" charset="0"/>
                        </a:rPr>
                        <a:t>visited - Holidays</a:t>
                      </a:r>
                    </a:p>
                  </a:txBody>
                  <a:tcPr marL="36000" marR="0" marT="0"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a:txBody>
                    <a:bodyPr/>
                    <a:lstStyle/>
                    <a:p>
                      <a:pPr algn="l" fontAlgn="ctr"/>
                      <a:endParaRPr lang="en-GB" sz="900" b="1" i="0" u="none" strike="noStrike" dirty="0">
                        <a:solidFill>
                          <a:schemeClr val="bg1"/>
                        </a:solidFill>
                        <a:effectLst/>
                        <a:latin typeface="Arial" panose="020B0604020202020204" pitchFamily="34" charset="0"/>
                      </a:endParaRPr>
                    </a:p>
                  </a:txBody>
                  <a:tcPr marL="0" marR="0" marT="0" marB="0" anchor="ctr">
                    <a:lnL>
                      <a:noFill/>
                    </a:lnL>
                    <a:lnR w="12700" cap="flat" cmpd="sng" algn="ctr">
                      <a:noFill/>
                      <a:prstDash val="solid"/>
                      <a:round/>
                      <a:headEnd type="none" w="med" len="med"/>
                      <a:tailEnd type="none" w="med" len="med"/>
                    </a:lnR>
                    <a:lnT>
                      <a:noFill/>
                    </a:lnT>
                    <a:lnB>
                      <a:noFill/>
                    </a:lnB>
                    <a:solidFill>
                      <a:srgbClr val="3EB1CC"/>
                    </a:solidFill>
                  </a:tcPr>
                </a:tc>
                <a:extLst>
                  <a:ext uri="{0D108BD9-81ED-4DB2-BD59-A6C34878D82A}">
                    <a16:rowId xmlns:a16="http://schemas.microsoft.com/office/drawing/2014/main" xmlns="" val="10000"/>
                  </a:ext>
                </a:extLst>
              </a:tr>
              <a:tr h="224124">
                <a:tc>
                  <a:txBody>
                    <a:bodyPr/>
                    <a:lstStyle/>
                    <a:p>
                      <a:pPr algn="ctr" fontAlgn="ctr"/>
                      <a:r>
                        <a:rPr lang="en-GB" sz="900" b="0" i="0" u="none" strike="noStrike" dirty="0">
                          <a:solidFill>
                            <a:schemeClr val="tx1"/>
                          </a:solidFill>
                          <a:effectLst/>
                          <a:latin typeface="Arial" panose="020B0604020202020204" pitchFamily="34" charset="0"/>
                        </a:rPr>
                        <a:t> </a:t>
                      </a:r>
                    </a:p>
                  </a:txBody>
                  <a:tcPr marL="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GB</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0"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England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0"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Scotland</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0"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Wales</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0"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279186">
                <a:tc>
                  <a:txBody>
                    <a:bodyPr/>
                    <a:lstStyle/>
                    <a:p>
                      <a:pPr algn="l" fontAlgn="ctr"/>
                      <a:r>
                        <a:rPr lang="en-GB" sz="900" b="1" i="0" u="none" strike="noStrike" dirty="0">
                          <a:solidFill>
                            <a:schemeClr val="tx1"/>
                          </a:solidFill>
                          <a:effectLst/>
                          <a:latin typeface="Arial" panose="020B0604020202020204" pitchFamily="34" charset="0"/>
                        </a:rPr>
                        <a:t>Accommodation booking lead times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Million</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1" i="0" u="none" strike="noStrike" dirty="0">
                          <a:solidFill>
                            <a:schemeClr val="tx1"/>
                          </a:solidFill>
                          <a:effectLst/>
                          <a:latin typeface="Arial" panose="020B0604020202020204" pitchFamily="34" charset="0"/>
                        </a:rPr>
                        <a:t>%</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224124">
                <a:tc>
                  <a:txBody>
                    <a:bodyPr/>
                    <a:lstStyle/>
                    <a:p>
                      <a:pPr algn="l" fontAlgn="ctr"/>
                      <a:r>
                        <a:rPr lang="en-GB" sz="900" b="1" i="0" u="none" strike="noStrike" dirty="0">
                          <a:solidFill>
                            <a:schemeClr val="tx1"/>
                          </a:solidFill>
                          <a:effectLst/>
                          <a:latin typeface="Arial" panose="020B0604020202020204" pitchFamily="34" charset="0"/>
                        </a:rPr>
                        <a:t>Total all holidays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55.888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44.706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5.929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5.588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chemeClr val="tx1">
                        <a:lumMod val="20000"/>
                        <a:lumOff val="80000"/>
                      </a:schemeClr>
                    </a:solidFill>
                  </a:tcPr>
                </a:tc>
                <a:extLst>
                  <a:ext uri="{0D108BD9-81ED-4DB2-BD59-A6C34878D82A}">
                    <a16:rowId xmlns:a16="http://schemas.microsoft.com/office/drawing/2014/main" xmlns="" val="10003"/>
                  </a:ext>
                </a:extLst>
              </a:tr>
              <a:tr h="224124">
                <a:tc>
                  <a:txBody>
                    <a:bodyPr/>
                    <a:lstStyle/>
                    <a:p>
                      <a:pPr algn="l" fontAlgn="ctr"/>
                      <a:r>
                        <a:rPr lang="en-GB" sz="900" b="1" i="0" u="none" strike="noStrike" dirty="0">
                          <a:solidFill>
                            <a:schemeClr val="tx1"/>
                          </a:solidFill>
                          <a:effectLst/>
                          <a:latin typeface="Arial" panose="020B0604020202020204" pitchFamily="34" charset="0"/>
                        </a:rPr>
                        <a:t>Holidays booked in advance</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43.509</a:t>
                      </a:r>
                    </a:p>
                  </a:txBody>
                  <a:tcPr marL="0" marR="0" marT="0" marB="0" anchor="ctr">
                    <a:lnL w="12700" cap="flat" cmpd="sng" algn="ctr">
                      <a:solidFill>
                        <a:srgbClr val="BFBFBF"/>
                      </a:solidFill>
                      <a:prstDash val="solid"/>
                      <a:round/>
                      <a:headEnd type="none" w="med" len="med"/>
                      <a:tailEnd type="none" w="med" len="med"/>
                    </a:lnL>
                    <a:lnR w="6350" cap="flat" cmpd="sng" algn="ctr">
                      <a:solidFill>
                        <a:srgbClr val="000000"/>
                      </a:solidFill>
                      <a:prstDash val="dot"/>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35.229</a:t>
                      </a:r>
                    </a:p>
                  </a:txBody>
                  <a:tcPr marL="0" marR="0" marT="0"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a:noFill/>
                    </a:lnT>
                    <a:lnB>
                      <a:noFill/>
                    </a:lnB>
                    <a:solidFill>
                      <a:srgbClr val="E6E7E8"/>
                    </a:solidFill>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6350" cap="flat" cmpd="sng" algn="ctr">
                      <a:solidFill>
                        <a:srgbClr val="000000"/>
                      </a:solidFill>
                      <a:prstDash val="dot"/>
                      <a:round/>
                      <a:headEnd type="none" w="med" len="med"/>
                      <a:tailEnd type="none" w="med" len="med"/>
                    </a:lnL>
                    <a:lnR w="6350" cap="flat" cmpd="sng" algn="ctr">
                      <a:solidFill>
                        <a:srgbClr val="000000"/>
                      </a:solidFill>
                      <a:prstDash val="dot"/>
                      <a:round/>
                      <a:headEnd type="none" w="med" len="med"/>
                      <a:tailEnd type="none" w="med" len="med"/>
                    </a:lnR>
                    <a:lnT>
                      <a:noFill/>
                    </a:lnT>
                    <a:lnB>
                      <a:noFill/>
                    </a:lnB>
                    <a:solidFill>
                      <a:srgbClr val="E6E7E8"/>
                    </a:solidFill>
                  </a:tcPr>
                </a:tc>
                <a:tc>
                  <a:txBody>
                    <a:bodyPr/>
                    <a:lstStyle/>
                    <a:p>
                      <a:pPr algn="ctr" fontAlgn="ctr"/>
                      <a:r>
                        <a:rPr lang="en-GB" sz="900" b="1" i="0" u="none" strike="noStrike" dirty="0">
                          <a:solidFill>
                            <a:schemeClr val="tx1"/>
                          </a:solidFill>
                          <a:effectLst/>
                          <a:latin typeface="Arial" panose="020B0604020202020204" pitchFamily="34" charset="0"/>
                        </a:rPr>
                        <a:t>4.442</a:t>
                      </a:r>
                    </a:p>
                  </a:txBody>
                  <a:tcPr marL="0" marR="0" marT="0" marB="0" anchor="ctr">
                    <a:lnL w="6350" cap="flat" cmpd="sng" algn="ctr">
                      <a:solidFill>
                        <a:srgbClr val="000000"/>
                      </a:solidFill>
                      <a:prstDash val="dot"/>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355187">
                <a:tc>
                  <a:txBody>
                    <a:bodyPr/>
                    <a:lstStyle/>
                    <a:p>
                      <a:pPr algn="l" fontAlgn="ctr"/>
                      <a:r>
                        <a:rPr lang="en-GB" sz="900" b="1" i="0" u="none" strike="noStrike" dirty="0">
                          <a:solidFill>
                            <a:schemeClr val="tx1"/>
                          </a:solidFill>
                          <a:effectLst/>
                          <a:latin typeface="Arial" panose="020B0604020202020204" pitchFamily="34" charset="0"/>
                        </a:rPr>
                        <a:t>Percent of holidays booked in advance </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78%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75%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tx1">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72%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chemeClr val="tx1">
                        <a:lumMod val="20000"/>
                        <a:lumOff val="80000"/>
                      </a:schemeClr>
                    </a:solidFill>
                  </a:tcPr>
                </a:tc>
                <a:extLst>
                  <a:ext uri="{0D108BD9-81ED-4DB2-BD59-A6C34878D82A}">
                    <a16:rowId xmlns:a16="http://schemas.microsoft.com/office/drawing/2014/main" xmlns="" val="10005"/>
                  </a:ext>
                </a:extLst>
              </a:tr>
              <a:tr h="224124">
                <a:tc>
                  <a:txBody>
                    <a:bodyPr/>
                    <a:lstStyle/>
                    <a:p>
                      <a:pPr algn="l" fontAlgn="ctr"/>
                      <a:r>
                        <a:rPr lang="en-GB" sz="900" b="0" i="0" u="none" strike="noStrike" dirty="0">
                          <a:solidFill>
                            <a:schemeClr val="tx1"/>
                          </a:solidFill>
                          <a:effectLst/>
                          <a:latin typeface="Arial" panose="020B0604020202020204" pitchFamily="34" charset="0"/>
                        </a:rPr>
                        <a:t>More than 6 months before (365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5.516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4.339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0.599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24124">
                <a:tc>
                  <a:txBody>
                    <a:bodyPr/>
                    <a:lstStyle/>
                    <a:p>
                      <a:pPr algn="l" fontAlgn="ctr"/>
                      <a:r>
                        <a:rPr lang="en-GB" sz="900" b="0" i="0" u="none" strike="noStrike" dirty="0">
                          <a:solidFill>
                            <a:schemeClr val="tx1"/>
                          </a:solidFill>
                          <a:effectLst/>
                          <a:latin typeface="Arial" panose="020B0604020202020204" pitchFamily="34" charset="0"/>
                        </a:rPr>
                        <a:t>4-6 months before (150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6.045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5.026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0.532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24124">
                <a:tc>
                  <a:txBody>
                    <a:bodyPr/>
                    <a:lstStyle/>
                    <a:p>
                      <a:pPr algn="l" fontAlgn="ctr"/>
                      <a:r>
                        <a:rPr lang="en-GB" sz="900" b="0" i="0" u="none" strike="noStrike" dirty="0">
                          <a:solidFill>
                            <a:schemeClr val="tx1"/>
                          </a:solidFill>
                          <a:effectLst/>
                          <a:latin typeface="Arial" panose="020B0604020202020204" pitchFamily="34" charset="0"/>
                        </a:rPr>
                        <a:t>2-3 months before (45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10.819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8.908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0.983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1.017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24124">
                <a:tc>
                  <a:txBody>
                    <a:bodyPr/>
                    <a:lstStyle/>
                    <a:p>
                      <a:pPr algn="l" fontAlgn="ctr"/>
                      <a:r>
                        <a:rPr lang="en-GB" sz="900" b="0" i="0" u="none" strike="noStrike" dirty="0">
                          <a:solidFill>
                            <a:schemeClr val="tx1"/>
                          </a:solidFill>
                          <a:effectLst/>
                          <a:latin typeface="Arial" panose="020B0604020202020204" pitchFamily="34" charset="0"/>
                        </a:rPr>
                        <a:t>About a month before (30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6.369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5.127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0.652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24124">
                <a:tc>
                  <a:txBody>
                    <a:bodyPr/>
                    <a:lstStyle/>
                    <a:p>
                      <a:pPr algn="l" fontAlgn="ctr"/>
                      <a:r>
                        <a:rPr lang="en-GB" sz="900" b="0" i="0" u="none" strike="noStrike" dirty="0">
                          <a:solidFill>
                            <a:schemeClr val="tx1"/>
                          </a:solidFill>
                          <a:effectLst/>
                          <a:latin typeface="Arial" panose="020B0604020202020204" pitchFamily="34" charset="0"/>
                        </a:rPr>
                        <a:t>2-3 weeks before (17.5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6.655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5.328</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24124">
                <a:tc>
                  <a:txBody>
                    <a:bodyPr/>
                    <a:lstStyle/>
                    <a:p>
                      <a:pPr algn="l" fontAlgn="ctr"/>
                      <a:r>
                        <a:rPr lang="en-GB" sz="900" b="0" i="0" u="none" strike="noStrike" dirty="0">
                          <a:solidFill>
                            <a:schemeClr val="tx1"/>
                          </a:solidFill>
                          <a:effectLst/>
                          <a:latin typeface="Arial" panose="020B0604020202020204" pitchFamily="34" charset="0"/>
                        </a:rPr>
                        <a:t>4-7 days before (5.5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4.369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3.543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0.467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224124">
                <a:tc>
                  <a:txBody>
                    <a:bodyPr/>
                    <a:lstStyle/>
                    <a:p>
                      <a:pPr algn="l" fontAlgn="ctr"/>
                      <a:r>
                        <a:rPr lang="en-GB" sz="900" b="0" i="0" u="none" strike="noStrike" dirty="0">
                          <a:solidFill>
                            <a:schemeClr val="tx1"/>
                          </a:solidFill>
                          <a:effectLst/>
                          <a:latin typeface="Arial" panose="020B0604020202020204" pitchFamily="34" charset="0"/>
                        </a:rPr>
                        <a:t>2-3 days before (2.5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2.204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1.873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0.129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24124">
                <a:tc>
                  <a:txBody>
                    <a:bodyPr/>
                    <a:lstStyle/>
                    <a:p>
                      <a:pPr algn="l" fontAlgn="ctr"/>
                      <a:r>
                        <a:rPr lang="en-GB" sz="900" b="0" i="0" u="none" strike="noStrike" dirty="0">
                          <a:solidFill>
                            <a:schemeClr val="tx1"/>
                          </a:solidFill>
                          <a:effectLst/>
                          <a:latin typeface="Arial" panose="020B0604020202020204" pitchFamily="34" charset="0"/>
                        </a:rPr>
                        <a:t>The day before (1 day)</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0.811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0.121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0.092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355187">
                <a:tc>
                  <a:txBody>
                    <a:bodyPr/>
                    <a:lstStyle/>
                    <a:p>
                      <a:pPr algn="l" fontAlgn="ctr"/>
                      <a:r>
                        <a:rPr lang="en-GB" sz="900" b="0" i="0" u="none" strike="noStrike" dirty="0">
                          <a:solidFill>
                            <a:schemeClr val="tx1"/>
                          </a:solidFill>
                          <a:effectLst/>
                          <a:latin typeface="Arial" panose="020B0604020202020204" pitchFamily="34" charset="0"/>
                        </a:rPr>
                        <a:t>Booked same day/booked after setting off on the trip (0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0.514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0.344</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0.096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0.076</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a:t>
                      </a: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316088">
                <a:tc>
                  <a:txBody>
                    <a:bodyPr/>
                    <a:lstStyle/>
                    <a:p>
                      <a:pPr algn="l" fontAlgn="ctr"/>
                      <a:r>
                        <a:rPr lang="en-GB" sz="900" b="1" i="0" u="none" strike="noStrike" dirty="0">
                          <a:solidFill>
                            <a:schemeClr val="tx1"/>
                          </a:solidFill>
                          <a:effectLst/>
                          <a:latin typeface="Arial" panose="020B0604020202020204" pitchFamily="34" charset="0"/>
                        </a:rPr>
                        <a:t>Average booking lead time in days</a:t>
                      </a:r>
                    </a:p>
                  </a:txBody>
                  <a:tcPr marL="36000" marR="0" marT="0" marB="0" anchor="ctr">
                    <a:lnL>
                      <a:noFill/>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r>
                        <a:rPr lang="en-GB" sz="900" b="1" i="0" u="none" strike="noStrike" dirty="0">
                          <a:solidFill>
                            <a:schemeClr val="tx1"/>
                          </a:solidFill>
                          <a:effectLst/>
                          <a:latin typeface="Arial" panose="020B0604020202020204" pitchFamily="34" charset="0"/>
                        </a:rPr>
                        <a:t>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81</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79</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87</a:t>
                      </a:r>
                    </a:p>
                  </a:txBody>
                  <a:tcPr marL="0" marR="0"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chemeClr val="bg1"/>
                    </a:solidFill>
                  </a:tcPr>
                </a:tc>
                <a:tc>
                  <a:txBody>
                    <a:bodyPr/>
                    <a:lstStyle/>
                    <a:p>
                      <a:pPr algn="ctr" fontAlgn="ctr"/>
                      <a:endParaRPr lang="en-GB" sz="900" b="1" i="0" u="none" strike="noStrike" dirty="0">
                        <a:solidFill>
                          <a:schemeClr val="tx1"/>
                        </a:solidFill>
                        <a:effectLst/>
                        <a:latin typeface="Arial" panose="020B0604020202020204" pitchFamily="34" charset="0"/>
                      </a:endParaRPr>
                    </a:p>
                  </a:txBody>
                  <a:tcPr marL="0" marR="0" marT="0"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5"/>
                  </a:ext>
                </a:extLst>
              </a:tr>
            </a:tbl>
          </a:graphicData>
        </a:graphic>
      </p:graphicFrame>
      <p:sp>
        <p:nvSpPr>
          <p:cNvPr id="17" name="Action Button: Information 16">
            <a:hlinkClick r:id="rId2" action="ppaction://hlinksldjump" highlightClick="1"/>
          </p:cNvPr>
          <p:cNvSpPr/>
          <p:nvPr/>
        </p:nvSpPr>
        <p:spPr bwMode="ltGray">
          <a:xfrm>
            <a:off x="4577952" y="152595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18" name="Content Placeholder 25"/>
          <p:cNvSpPr txBox="1">
            <a:spLocks/>
          </p:cNvSpPr>
          <p:nvPr/>
        </p:nvSpPr>
        <p:spPr>
          <a:xfrm>
            <a:off x="8026303" y="1897063"/>
            <a:ext cx="3798985"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 volumes by booking lead times and the country visited for holiday tourism.</a:t>
            </a:r>
            <a:endParaRPr lang="en-GB" sz="1050" b="1" dirty="0">
              <a:solidFill>
                <a:srgbClr val="717171"/>
              </a:solidFill>
            </a:endParaRPr>
          </a:p>
          <a:p>
            <a:r>
              <a:rPr lang="en-GB" sz="1050" b="1" dirty="0">
                <a:solidFill>
                  <a:srgbClr val="717171"/>
                </a:solidFill>
              </a:rPr>
              <a:t>Comparison of individual destinations (Table 1.2.35) shows they tended to be broadly similar in terms of the proportion of holiday trips booked in advance (GB 78%, England 79%, Scotland 75% and Wales 72%).</a:t>
            </a:r>
          </a:p>
          <a:p>
            <a:r>
              <a:rPr lang="en-GB" sz="1050" b="1" dirty="0">
                <a:solidFill>
                  <a:srgbClr val="717171"/>
                </a:solidFill>
              </a:rPr>
              <a:t>Holiday trips booked in advance tended to be booked on average almost three months prior to the trip. Trips to Wales were booked a little further in advance, with an average booking lead time of 87 days.</a:t>
            </a: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267987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65</a:t>
            </a:fld>
            <a:endParaRPr lang="en-GB" dirty="0"/>
          </a:p>
        </p:txBody>
      </p:sp>
      <p:sp>
        <p:nvSpPr>
          <p:cNvPr id="22" name="Title 4"/>
          <p:cNvSpPr>
            <a:spLocks noGrp="1"/>
          </p:cNvSpPr>
          <p:nvPr>
            <p:ph type="title"/>
          </p:nvPr>
        </p:nvSpPr>
        <p:spPr/>
        <p:txBody>
          <a:bodyPr/>
          <a:lstStyle/>
          <a:p>
            <a:r>
              <a:rPr lang="en-GB" dirty="0"/>
              <a:t>Booking lead times by booking channel</a:t>
            </a:r>
          </a:p>
        </p:txBody>
      </p:sp>
      <p:cxnSp>
        <p:nvCxnSpPr>
          <p:cNvPr id="16" name="Straight Connector 15"/>
          <p:cNvCxnSpPr/>
          <p:nvPr/>
        </p:nvCxnSpPr>
        <p:spPr>
          <a:xfrm>
            <a:off x="8318664"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2565737775"/>
              </p:ext>
            </p:extLst>
          </p:nvPr>
        </p:nvGraphicFramePr>
        <p:xfrm>
          <a:off x="360076" y="1881188"/>
          <a:ext cx="7863914" cy="4052796"/>
        </p:xfrm>
        <a:graphic>
          <a:graphicData uri="http://schemas.openxmlformats.org/drawingml/2006/table">
            <a:tbl>
              <a:tblPr/>
              <a:tblGrid>
                <a:gridCol w="1513652">
                  <a:extLst>
                    <a:ext uri="{9D8B030D-6E8A-4147-A177-3AD203B41FA5}">
                      <a16:colId xmlns:a16="http://schemas.microsoft.com/office/drawing/2014/main" xmlns="" val="20000"/>
                    </a:ext>
                  </a:extLst>
                </a:gridCol>
                <a:gridCol w="645274">
                  <a:extLst>
                    <a:ext uri="{9D8B030D-6E8A-4147-A177-3AD203B41FA5}">
                      <a16:colId xmlns:a16="http://schemas.microsoft.com/office/drawing/2014/main" xmlns="" val="20001"/>
                    </a:ext>
                  </a:extLst>
                </a:gridCol>
                <a:gridCol w="886130">
                  <a:extLst>
                    <a:ext uri="{9D8B030D-6E8A-4147-A177-3AD203B41FA5}">
                      <a16:colId xmlns:a16="http://schemas.microsoft.com/office/drawing/2014/main" xmlns="" val="20002"/>
                    </a:ext>
                  </a:extLst>
                </a:gridCol>
                <a:gridCol w="779083">
                  <a:extLst>
                    <a:ext uri="{9D8B030D-6E8A-4147-A177-3AD203B41FA5}">
                      <a16:colId xmlns:a16="http://schemas.microsoft.com/office/drawing/2014/main" xmlns="" val="20003"/>
                    </a:ext>
                  </a:extLst>
                </a:gridCol>
                <a:gridCol w="799073">
                  <a:extLst>
                    <a:ext uri="{9D8B030D-6E8A-4147-A177-3AD203B41FA5}">
                      <a16:colId xmlns:a16="http://schemas.microsoft.com/office/drawing/2014/main" xmlns="" val="20004"/>
                    </a:ext>
                  </a:extLst>
                </a:gridCol>
                <a:gridCol w="818615">
                  <a:extLst>
                    <a:ext uri="{9D8B030D-6E8A-4147-A177-3AD203B41FA5}">
                      <a16:colId xmlns:a16="http://schemas.microsoft.com/office/drawing/2014/main" xmlns="" val="20005"/>
                    </a:ext>
                  </a:extLst>
                </a:gridCol>
                <a:gridCol w="844938">
                  <a:extLst>
                    <a:ext uri="{9D8B030D-6E8A-4147-A177-3AD203B41FA5}">
                      <a16:colId xmlns:a16="http://schemas.microsoft.com/office/drawing/2014/main" xmlns="" val="20006"/>
                    </a:ext>
                  </a:extLst>
                </a:gridCol>
                <a:gridCol w="591255">
                  <a:extLst>
                    <a:ext uri="{9D8B030D-6E8A-4147-A177-3AD203B41FA5}">
                      <a16:colId xmlns:a16="http://schemas.microsoft.com/office/drawing/2014/main" xmlns="" val="20007"/>
                    </a:ext>
                  </a:extLst>
                </a:gridCol>
                <a:gridCol w="473572">
                  <a:extLst>
                    <a:ext uri="{9D8B030D-6E8A-4147-A177-3AD203B41FA5}">
                      <a16:colId xmlns:a16="http://schemas.microsoft.com/office/drawing/2014/main" xmlns="" val="20008"/>
                    </a:ext>
                  </a:extLst>
                </a:gridCol>
                <a:gridCol w="512322">
                  <a:extLst>
                    <a:ext uri="{9D8B030D-6E8A-4147-A177-3AD203B41FA5}">
                      <a16:colId xmlns:a16="http://schemas.microsoft.com/office/drawing/2014/main" xmlns="" val="20009"/>
                    </a:ext>
                  </a:extLst>
                </a:gridCol>
              </a:tblGrid>
              <a:tr h="185118">
                <a:tc gridSpan="10">
                  <a:txBody>
                    <a:bodyPr/>
                    <a:lstStyle/>
                    <a:p>
                      <a:pPr algn="l" fontAlgn="ctr"/>
                      <a:r>
                        <a:rPr lang="en-GB" sz="800" b="1" i="0" u="none" strike="noStrike" dirty="0">
                          <a:solidFill>
                            <a:srgbClr val="FFFFFF"/>
                          </a:solidFill>
                          <a:effectLst/>
                          <a:latin typeface="Arial" panose="020B0604020202020204" pitchFamily="34" charset="0"/>
                        </a:rPr>
                        <a:t>Table 1.2.36 – Trip volumes by booking lead times and accommodation booking channel – Overall GB</a:t>
                      </a:r>
                      <a:r>
                        <a:rPr lang="en-GB" sz="800" b="1" i="0" u="none" strike="noStrike" dirty="0">
                          <a:solidFill>
                            <a:srgbClr val="FF0000"/>
                          </a:solidFill>
                          <a:effectLst/>
                          <a:latin typeface="Arial" panose="020B0604020202020204" pitchFamily="34" charset="0"/>
                        </a:rPr>
                        <a:t> </a:t>
                      </a:r>
                      <a:endParaRPr lang="en-GB" sz="800" b="1" i="0" u="none" strike="noStrike" dirty="0">
                        <a:solidFill>
                          <a:srgbClr val="FFFFFF"/>
                        </a:solidFill>
                        <a:effectLst/>
                        <a:latin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856232">
                <a:tc>
                  <a:txBody>
                    <a:bodyPr/>
                    <a:lstStyle/>
                    <a:p>
                      <a:pPr algn="l" fontAlgn="ctr"/>
                      <a:r>
                        <a:rPr lang="en-GB" sz="8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baseline="0" dirty="0">
                          <a:solidFill>
                            <a:schemeClr val="tx1"/>
                          </a:solidFill>
                          <a:effectLst/>
                          <a:latin typeface="Arial" panose="020B0604020202020204" pitchFamily="34" charset="0"/>
                        </a:rPr>
                        <a:t>A traditional travel agent’s shop (e.g. Thomas Cook, Thomson, Trailfinders)</a:t>
                      </a:r>
                    </a:p>
                  </a:txBody>
                  <a:tcPr marL="9525" marR="9525" marT="9525"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The website of a traditional travel agent (e.g. </a:t>
                      </a:r>
                      <a:r>
                        <a:rPr lang="en-GB" sz="800" b="0" i="0" u="none" strike="noStrike" baseline="0" dirty="0" err="1">
                          <a:solidFill>
                            <a:schemeClr val="tx1"/>
                          </a:solidFill>
                          <a:effectLst/>
                          <a:latin typeface="Arial" panose="020B0604020202020204" pitchFamily="34" charset="0"/>
                        </a:rPr>
                        <a:t>thomascook.com,Thomson.co.uk</a:t>
                      </a:r>
                      <a:r>
                        <a:rPr lang="en-GB" sz="800" b="0" i="0" u="none" strike="noStrike" baseline="0" dirty="0">
                          <a:solidFill>
                            <a:schemeClr val="tx1"/>
                          </a:solidFill>
                          <a:effectLst/>
                          <a:latin typeface="Arial" panose="020B0604020202020204" pitchFamily="34" charset="0"/>
                        </a:rPr>
                        <a:t>, Trailfinders.co.uk)</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A travel website </a:t>
                      </a:r>
                    </a:p>
                    <a:p>
                      <a:pPr algn="ctr" fontAlgn="ctr"/>
                      <a:r>
                        <a:rPr lang="en-GB" sz="800" b="0" i="0" u="none" strike="noStrike" baseline="0" dirty="0">
                          <a:solidFill>
                            <a:schemeClr val="tx1"/>
                          </a:solidFill>
                          <a:effectLst/>
                          <a:latin typeface="Arial" panose="020B0604020202020204" pitchFamily="34" charset="0"/>
                        </a:rPr>
                        <a:t>(e.g. Expedia, Booking.com, Lastminute.com Tripadvisor)</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A tour operator or travel company </a:t>
                      </a:r>
                    </a:p>
                    <a:p>
                      <a:pPr algn="ctr" fontAlgn="ctr"/>
                      <a:r>
                        <a:rPr lang="en-GB" sz="800" b="0" i="0" u="none" strike="noStrike" baseline="0" dirty="0">
                          <a:solidFill>
                            <a:schemeClr val="tx1"/>
                          </a:solidFill>
                          <a:effectLst/>
                          <a:latin typeface="Arial" panose="020B0604020202020204" pitchFamily="34" charset="0"/>
                        </a:rPr>
                        <a:t>(e.g. Haven, English Country Cottages, Superbreak)</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A transport provider </a:t>
                      </a:r>
                    </a:p>
                    <a:p>
                      <a:pPr algn="ctr" fontAlgn="ctr"/>
                      <a:r>
                        <a:rPr lang="en-GB" sz="800" b="0" i="0" u="none" strike="noStrike" baseline="0" dirty="0">
                          <a:solidFill>
                            <a:schemeClr val="tx1"/>
                          </a:solidFill>
                          <a:effectLst/>
                          <a:latin typeface="Arial" panose="020B0604020202020204" pitchFamily="34" charset="0"/>
                        </a:rPr>
                        <a:t>(e.g. Virgin Trains, British Airways, National Express)</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A hotel or other </a:t>
                      </a:r>
                      <a:r>
                        <a:rPr lang="en-GB" sz="800" b="0" i="0" u="none" strike="noStrike" baseline="0" dirty="0" err="1">
                          <a:solidFill>
                            <a:schemeClr val="tx1"/>
                          </a:solidFill>
                          <a:effectLst/>
                          <a:latin typeface="Arial" panose="020B0604020202020204" pitchFamily="34" charset="0"/>
                        </a:rPr>
                        <a:t>accom</a:t>
                      </a:r>
                      <a:r>
                        <a:rPr lang="en-GB" sz="800" b="0" i="0" u="none" strike="noStrike" baseline="0" dirty="0">
                          <a:solidFill>
                            <a:schemeClr val="tx1"/>
                          </a:solidFill>
                          <a:effectLst/>
                          <a:latin typeface="Arial" panose="020B0604020202020204" pitchFamily="34" charset="0"/>
                        </a:rPr>
                        <a:t> provider (</a:t>
                      </a:r>
                      <a:r>
                        <a:rPr lang="en-GB" sz="800" b="0" i="0" u="none" strike="noStrike" baseline="0" dirty="0" err="1">
                          <a:solidFill>
                            <a:schemeClr val="tx1"/>
                          </a:solidFill>
                          <a:effectLst/>
                          <a:latin typeface="Arial" panose="020B0604020202020204" pitchFamily="34" charset="0"/>
                        </a:rPr>
                        <a:t>e.g</a:t>
                      </a:r>
                      <a:r>
                        <a:rPr lang="en-GB" sz="800" b="0" i="0" u="none" strike="noStrike" baseline="0" dirty="0">
                          <a:solidFill>
                            <a:schemeClr val="tx1"/>
                          </a:solidFill>
                          <a:effectLst/>
                          <a:latin typeface="Arial" panose="020B0604020202020204" pitchFamily="34" charset="0"/>
                        </a:rPr>
                        <a:t> hotel company, </a:t>
                      </a:r>
                    </a:p>
                    <a:p>
                      <a:pPr algn="ctr" fontAlgn="ctr"/>
                      <a:r>
                        <a:rPr lang="en-GB" sz="800" b="0" i="0" u="none" strike="noStrike" baseline="0" dirty="0">
                          <a:solidFill>
                            <a:schemeClr val="tx1"/>
                          </a:solidFill>
                          <a:effectLst/>
                          <a:latin typeface="Arial" panose="020B0604020202020204" pitchFamily="34" charset="0"/>
                        </a:rPr>
                        <a:t>B &amp; B owner, cottage owner)</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A tourist information centre or tourist board office</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Other</a:t>
                      </a:r>
                    </a:p>
                  </a:txBody>
                  <a:tcPr marL="9525" marR="9525" marT="9525" marB="0" anchor="ctr">
                    <a:lnL>
                      <a:noFill/>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baseline="0" dirty="0">
                          <a:solidFill>
                            <a:schemeClr val="tx1"/>
                          </a:solidFill>
                          <a:effectLst/>
                          <a:latin typeface="Arial" panose="020B0604020202020204" pitchFamily="34" charset="0"/>
                        </a:rPr>
                        <a:t>Don't know</a:t>
                      </a:r>
                    </a:p>
                  </a:txBody>
                  <a:tcPr marL="9525" marR="9525" marT="9525" marB="0" anchor="ctr">
                    <a:lnL>
                      <a:noFill/>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1"/>
                  </a:ext>
                </a:extLst>
              </a:tr>
              <a:tr h="246767">
                <a:tc>
                  <a:txBody>
                    <a:bodyPr/>
                    <a:lstStyle/>
                    <a:p>
                      <a:pPr algn="l" fontAlgn="ctr"/>
                      <a:r>
                        <a:rPr lang="en-GB" sz="800" b="1" i="0" u="none" strike="noStrike" dirty="0">
                          <a:solidFill>
                            <a:schemeClr val="tx1"/>
                          </a:solidFill>
                          <a:effectLst/>
                          <a:latin typeface="Arial" panose="020B0604020202020204" pitchFamily="34" charset="0"/>
                        </a:rPr>
                        <a:t>Accommodation booking lead times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solidFill>
                      <a:srgbClr val="DEDEDE"/>
                    </a:solidFill>
                  </a:tcPr>
                </a:tc>
                <a:extLst>
                  <a:ext uri="{0D108BD9-81ED-4DB2-BD59-A6C34878D82A}">
                    <a16:rowId xmlns:a16="http://schemas.microsoft.com/office/drawing/2014/main" xmlns="" val="10002"/>
                  </a:ext>
                </a:extLst>
              </a:tr>
              <a:tr h="246767">
                <a:tc>
                  <a:txBody>
                    <a:bodyPr/>
                    <a:lstStyle/>
                    <a:p>
                      <a:pPr algn="l" fontAlgn="ctr"/>
                      <a:r>
                        <a:rPr lang="en-GB" sz="800" b="0" i="0" u="none" strike="noStrike" dirty="0">
                          <a:solidFill>
                            <a:schemeClr val="tx1"/>
                          </a:solidFill>
                          <a:effectLst/>
                          <a:latin typeface="Arial" panose="020B0604020202020204" pitchFamily="34" charset="0"/>
                        </a:rPr>
                        <a:t>Holidays booked in advance</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1.062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4.249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11.612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3.205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1.445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32.746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0.483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4.697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4.588</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246767">
                <a:tc>
                  <a:txBody>
                    <a:bodyPr/>
                    <a:lstStyle/>
                    <a:p>
                      <a:pPr algn="l" fontAlgn="ctr"/>
                      <a:r>
                        <a:rPr lang="en-GB" sz="800" b="0" i="0" u="none" strike="noStrike" dirty="0">
                          <a:solidFill>
                            <a:schemeClr val="tx1"/>
                          </a:solidFill>
                          <a:effectLst/>
                          <a:latin typeface="Arial" panose="020B0604020202020204" pitchFamily="34" charset="0"/>
                        </a:rPr>
                        <a:t>More than 6 months before (270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0.473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0.817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0.740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3.803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0.066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0.626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0.507</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46767">
                <a:tc>
                  <a:txBody>
                    <a:bodyPr/>
                    <a:lstStyle/>
                    <a:p>
                      <a:pPr algn="l" fontAlgn="ctr"/>
                      <a:r>
                        <a:rPr lang="en-GB" sz="800" b="0" i="0" u="none" strike="noStrike" dirty="0">
                          <a:solidFill>
                            <a:schemeClr val="tx1"/>
                          </a:solidFill>
                          <a:effectLst/>
                          <a:latin typeface="Arial" panose="020B0604020202020204" pitchFamily="34" charset="0"/>
                        </a:rPr>
                        <a:t>4-6 months before </a:t>
                      </a:r>
                    </a:p>
                    <a:p>
                      <a:pPr algn="l" fontAlgn="ctr"/>
                      <a:r>
                        <a:rPr lang="en-GB" sz="800" b="0" i="0" u="none" strike="noStrike" dirty="0">
                          <a:solidFill>
                            <a:schemeClr val="tx1"/>
                          </a:solidFill>
                          <a:effectLst/>
                          <a:latin typeface="Arial" panose="020B0604020202020204" pitchFamily="34" charset="0"/>
                        </a:rPr>
                        <a:t>(150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0.709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1.023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0.570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3.735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0.514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0.475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46767">
                <a:tc>
                  <a:txBody>
                    <a:bodyPr/>
                    <a:lstStyle/>
                    <a:p>
                      <a:pPr algn="l" fontAlgn="ctr"/>
                      <a:r>
                        <a:rPr lang="en-GB" sz="800" b="0" i="0" u="none" strike="noStrike" dirty="0">
                          <a:solidFill>
                            <a:schemeClr val="tx1"/>
                          </a:solidFill>
                          <a:effectLst/>
                          <a:latin typeface="Arial" panose="020B0604020202020204" pitchFamily="34" charset="0"/>
                        </a:rPr>
                        <a:t>2-3 months before </a:t>
                      </a:r>
                    </a:p>
                    <a:p>
                      <a:pPr algn="l" fontAlgn="ctr"/>
                      <a:r>
                        <a:rPr lang="en-GB" sz="800" b="0" i="0" u="none" strike="noStrike" dirty="0">
                          <a:solidFill>
                            <a:schemeClr val="tx1"/>
                          </a:solidFill>
                          <a:effectLst/>
                          <a:latin typeface="Arial" panose="020B0604020202020204" pitchFamily="34" charset="0"/>
                        </a:rPr>
                        <a:t>(75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0.230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0.893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2.287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0.800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0.349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7.709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1.266</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46767">
                <a:tc>
                  <a:txBody>
                    <a:bodyPr/>
                    <a:lstStyle/>
                    <a:p>
                      <a:pPr algn="l" fontAlgn="ctr"/>
                      <a:r>
                        <a:rPr lang="en-GB" sz="800" b="0" i="0" u="none" strike="noStrike" dirty="0">
                          <a:solidFill>
                            <a:schemeClr val="tx1"/>
                          </a:solidFill>
                          <a:effectLst/>
                          <a:latin typeface="Arial" panose="020B0604020202020204" pitchFamily="34" charset="0"/>
                        </a:rPr>
                        <a:t>About a month before </a:t>
                      </a:r>
                    </a:p>
                    <a:p>
                      <a:pPr algn="l" fontAlgn="ctr"/>
                      <a:r>
                        <a:rPr lang="en-GB" sz="800" b="0" i="0" u="none" strike="noStrike" dirty="0">
                          <a:solidFill>
                            <a:schemeClr val="tx1"/>
                          </a:solidFill>
                          <a:effectLst/>
                          <a:latin typeface="Arial" panose="020B0604020202020204" pitchFamily="34" charset="0"/>
                        </a:rPr>
                        <a:t>(30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0.232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0.431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1.801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0.368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4.712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0.077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0.731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0.603</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46767">
                <a:tc>
                  <a:txBody>
                    <a:bodyPr/>
                    <a:lstStyle/>
                    <a:p>
                      <a:pPr algn="l" fontAlgn="ctr"/>
                      <a:r>
                        <a:rPr lang="en-GB" sz="800" b="0" i="0" u="none" strike="noStrike" dirty="0">
                          <a:solidFill>
                            <a:schemeClr val="tx1"/>
                          </a:solidFill>
                          <a:effectLst/>
                          <a:latin typeface="Arial" panose="020B0604020202020204" pitchFamily="34" charset="0"/>
                        </a:rPr>
                        <a:t>2-3 weeks before (17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2.186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0.399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0.279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5.232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0.081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0.853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0.493</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46767">
                <a:tc>
                  <a:txBody>
                    <a:bodyPr/>
                    <a:lstStyle/>
                    <a:p>
                      <a:pPr algn="l" fontAlgn="ctr"/>
                      <a:r>
                        <a:rPr lang="en-GB" sz="800" b="0" i="0" u="none" strike="noStrike" dirty="0">
                          <a:solidFill>
                            <a:schemeClr val="tx1"/>
                          </a:solidFill>
                          <a:effectLst/>
                          <a:latin typeface="Arial" panose="020B0604020202020204" pitchFamily="34" charset="0"/>
                        </a:rPr>
                        <a:t>4-7 days before (5.5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0.486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1.628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0.214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0.187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3.647</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0.405</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0.612</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46767">
                <a:tc>
                  <a:txBody>
                    <a:bodyPr/>
                    <a:lstStyle/>
                    <a:p>
                      <a:pPr algn="l" fontAlgn="ctr"/>
                      <a:r>
                        <a:rPr lang="en-GB" sz="800" b="0" i="0" u="none" strike="noStrike" dirty="0">
                          <a:solidFill>
                            <a:schemeClr val="tx1"/>
                          </a:solidFill>
                          <a:effectLst/>
                          <a:latin typeface="Arial" panose="020B0604020202020204" pitchFamily="34" charset="0"/>
                        </a:rPr>
                        <a:t>2-3 days before (2.5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0.252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1.074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0.071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0.172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2.231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0.340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0.249</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127524">
                <a:tc>
                  <a:txBody>
                    <a:bodyPr/>
                    <a:lstStyle/>
                    <a:p>
                      <a:pPr algn="l" fontAlgn="ctr"/>
                      <a:r>
                        <a:rPr lang="en-GB" sz="800" b="0" i="0" u="none" strike="noStrike" dirty="0">
                          <a:solidFill>
                            <a:schemeClr val="tx1"/>
                          </a:solidFill>
                          <a:effectLst/>
                          <a:latin typeface="Arial" panose="020B0604020202020204" pitchFamily="34" charset="0"/>
                        </a:rPr>
                        <a:t>The day before (1 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0.121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0.554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0.030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1.056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0.008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0.209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0" i="0" u="none" strike="noStrike" dirty="0">
                          <a:solidFill>
                            <a:schemeClr val="tx1"/>
                          </a:solidFill>
                          <a:effectLst/>
                          <a:latin typeface="Arial" panose="020B0604020202020204" pitchFamily="34" charset="0"/>
                        </a:rPr>
                        <a:t>0.227</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366010">
                <a:tc>
                  <a:txBody>
                    <a:bodyPr/>
                    <a:lstStyle/>
                    <a:p>
                      <a:pPr algn="l" fontAlgn="ctr"/>
                      <a:r>
                        <a:rPr lang="en-GB" sz="800" b="0" i="0" u="none" strike="noStrike" dirty="0">
                          <a:solidFill>
                            <a:schemeClr val="tx1"/>
                          </a:solidFill>
                          <a:effectLst/>
                          <a:latin typeface="Arial" panose="020B0604020202020204" pitchFamily="34" charset="0"/>
                        </a:rPr>
                        <a:t>Booked same day/booked after setting off on the trip (0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0.033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0.242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0.013</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0.622</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0.020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0.188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b"/>
                      <a:r>
                        <a:rPr lang="en-GB" sz="800" b="0" i="0" u="none" strike="noStrike" dirty="0">
                          <a:solidFill>
                            <a:schemeClr val="tx1"/>
                          </a:solidFill>
                          <a:effectLst/>
                          <a:latin typeface="Arial" panose="020B0604020202020204" pitchFamily="34" charset="0"/>
                        </a:rPr>
                        <a:t>0.155</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46767">
                <a:tc>
                  <a:txBody>
                    <a:bodyPr/>
                    <a:lstStyle/>
                    <a:p>
                      <a:pPr algn="l" fontAlgn="ctr"/>
                      <a:r>
                        <a:rPr lang="en-GB" sz="800" b="1" i="0" u="none" strike="noStrike" dirty="0">
                          <a:solidFill>
                            <a:schemeClr val="tx1"/>
                          </a:solidFill>
                          <a:effectLst/>
                          <a:latin typeface="Arial" panose="020B0604020202020204" pitchFamily="34" charset="0"/>
                        </a:rPr>
                        <a:t>Average booking lead time in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78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114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59</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84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74</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b"/>
                      <a:r>
                        <a:rPr lang="en-GB" sz="800" b="1"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C0C0C0"/>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bl>
          </a:graphicData>
        </a:graphic>
      </p:graphicFrame>
      <p:pic>
        <p:nvPicPr>
          <p:cNvPr id="18" name="Picture 17">
            <a:extLst>
              <a:ext uri="{FF2B5EF4-FFF2-40B4-BE49-F238E27FC236}">
                <a16:creationId xmlns:a16="http://schemas.microsoft.com/office/drawing/2014/main" xmlns="" id="{D892397B-DFF3-4C35-9F60-B348CF594CB6}"/>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5281543" y="147391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a:extLst>
              <a:ext uri="{FF2B5EF4-FFF2-40B4-BE49-F238E27FC236}">
                <a16:creationId xmlns:a16="http://schemas.microsoft.com/office/drawing/2014/main" xmlns="" id="{A1E81C3C-1E0D-4731-BE20-D1AD03CEE753}"/>
              </a:ext>
            </a:extLst>
          </p:cNvPr>
          <p:cNvSpPr txBox="1"/>
          <p:nvPr/>
        </p:nvSpPr>
        <p:spPr>
          <a:xfrm>
            <a:off x="8417607" y="5684861"/>
            <a:ext cx="3407681" cy="415498"/>
          </a:xfrm>
          <a:prstGeom prst="rect">
            <a:avLst/>
          </a:prstGeom>
          <a:noFill/>
        </p:spPr>
        <p:txBody>
          <a:bodyPr wrap="square" lIns="0" tIns="0" rIns="0" bIns="0" rtlCol="0">
            <a:spAutoFit/>
          </a:bodyPr>
          <a:lstStyle/>
          <a:p>
            <a:r>
              <a:rPr lang="en-GB" sz="900" i="1" dirty="0"/>
              <a:t>*Please note: This question was changed in March 2016 and as such is based on 10 months of data. It therefore is not directly comparable to previous years. </a:t>
            </a:r>
          </a:p>
        </p:txBody>
      </p:sp>
      <p:sp>
        <p:nvSpPr>
          <p:cNvPr id="19" name="Content Placeholder 25"/>
          <p:cNvSpPr txBox="1">
            <a:spLocks/>
          </p:cNvSpPr>
          <p:nvPr/>
        </p:nvSpPr>
        <p:spPr>
          <a:xfrm>
            <a:off x="8417607" y="1897063"/>
            <a:ext cx="3407681"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 volumes by booking lead times and accommodation booking channel for all purposes at the overall GB level.</a:t>
            </a:r>
            <a:endParaRPr lang="en-GB" sz="1050" b="1" dirty="0"/>
          </a:p>
          <a:p>
            <a:r>
              <a:rPr lang="en-GB" sz="1050" b="1" dirty="0"/>
              <a:t>Table 1.2.36 illustrates that there were notable variations in booking lead times by the different booking channels used for GB holiday overnight trips. Trips where accommodation was booked through an online travel website or directly through a transport provider tended to see the shortest booking lead times (56 days and 59 days respectively).</a:t>
            </a:r>
          </a:p>
          <a:p>
            <a:r>
              <a:rPr lang="en-GB" sz="1050" b="1" dirty="0"/>
              <a:t>Bookings made directly through a tour operator saw the longest booking lead times, with an average of 114 days. </a:t>
            </a:r>
            <a:endParaRPr lang="en-GB" sz="1050" b="1" dirty="0">
              <a:latin typeface="+mj-lt"/>
            </a:endParaRPr>
          </a:p>
        </p:txBody>
      </p:sp>
      <p:sp>
        <p:nvSpPr>
          <p:cNvPr id="21" name="Freeform 20">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4" name="Freeform 23">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413582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66</a:t>
            </a:fld>
            <a:endParaRPr lang="en-GB" dirty="0"/>
          </a:p>
        </p:txBody>
      </p:sp>
      <p:sp>
        <p:nvSpPr>
          <p:cNvPr id="22" name="Title 4"/>
          <p:cNvSpPr>
            <a:spLocks noGrp="1"/>
          </p:cNvSpPr>
          <p:nvPr>
            <p:ph type="title"/>
          </p:nvPr>
        </p:nvSpPr>
        <p:spPr/>
        <p:txBody>
          <a:bodyPr/>
          <a:lstStyle/>
          <a:p>
            <a:r>
              <a:rPr lang="en-GB" dirty="0"/>
              <a:t>Booking lead times by length of trip</a:t>
            </a:r>
          </a:p>
        </p:txBody>
      </p:sp>
      <p:cxnSp>
        <p:nvCxnSpPr>
          <p:cNvPr id="16" name="Straight Connector 15"/>
          <p:cNvCxnSpPr/>
          <p:nvPr/>
        </p:nvCxnSpPr>
        <p:spPr>
          <a:xfrm>
            <a:off x="78340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357236674"/>
              </p:ext>
            </p:extLst>
          </p:nvPr>
        </p:nvGraphicFramePr>
        <p:xfrm>
          <a:off x="365973" y="1988063"/>
          <a:ext cx="7324860" cy="3685574"/>
        </p:xfrm>
        <a:graphic>
          <a:graphicData uri="http://schemas.openxmlformats.org/drawingml/2006/table">
            <a:tbl>
              <a:tblPr/>
              <a:tblGrid>
                <a:gridCol w="3263333">
                  <a:extLst>
                    <a:ext uri="{9D8B030D-6E8A-4147-A177-3AD203B41FA5}">
                      <a16:colId xmlns:a16="http://schemas.microsoft.com/office/drawing/2014/main" xmlns="" val="20000"/>
                    </a:ext>
                  </a:extLst>
                </a:gridCol>
                <a:gridCol w="1393532">
                  <a:extLst>
                    <a:ext uri="{9D8B030D-6E8A-4147-A177-3AD203B41FA5}">
                      <a16:colId xmlns:a16="http://schemas.microsoft.com/office/drawing/2014/main" xmlns="" val="20001"/>
                    </a:ext>
                  </a:extLst>
                </a:gridCol>
                <a:gridCol w="1309743">
                  <a:extLst>
                    <a:ext uri="{9D8B030D-6E8A-4147-A177-3AD203B41FA5}">
                      <a16:colId xmlns:a16="http://schemas.microsoft.com/office/drawing/2014/main" xmlns="" val="20002"/>
                    </a:ext>
                  </a:extLst>
                </a:gridCol>
                <a:gridCol w="1358252">
                  <a:extLst>
                    <a:ext uri="{9D8B030D-6E8A-4147-A177-3AD203B41FA5}">
                      <a16:colId xmlns:a16="http://schemas.microsoft.com/office/drawing/2014/main" xmlns="" val="20003"/>
                    </a:ext>
                  </a:extLst>
                </a:gridCol>
              </a:tblGrid>
              <a:tr h="291999">
                <a:tc gridSpan="4">
                  <a:txBody>
                    <a:bodyPr/>
                    <a:lstStyle/>
                    <a:p>
                      <a:pPr algn="l" fontAlgn="ctr"/>
                      <a:r>
                        <a:rPr lang="en-GB" sz="1000" b="1" i="0" u="none" strike="noStrike" dirty="0">
                          <a:solidFill>
                            <a:srgbClr val="FFFFFF"/>
                          </a:solidFill>
                          <a:effectLst/>
                          <a:latin typeface="Arial" panose="020B0604020202020204" pitchFamily="34" charset="0"/>
                        </a:rPr>
                        <a:t>Table 1.2.37 – Trip volumes by booking lead times and length of trips – Overall GB</a:t>
                      </a:r>
                      <a:r>
                        <a:rPr lang="en-GB" sz="1000" b="1" i="0" u="none" strike="noStrike" dirty="0">
                          <a:solidFill>
                            <a:srgbClr val="FF0000"/>
                          </a:solidFill>
                          <a:effectLst/>
                          <a:latin typeface="Arial" panose="020B0604020202020204" pitchFamily="34" charset="0"/>
                        </a:rPr>
                        <a:t> </a:t>
                      </a:r>
                      <a:endParaRPr lang="en-GB" sz="1000" b="1" i="0" u="none" strike="noStrike" dirty="0">
                        <a:solidFill>
                          <a:srgbClr val="FFFFFF"/>
                        </a:solidFill>
                        <a:effectLst/>
                        <a:latin typeface="Arial" panose="020B0604020202020204" pitchFamily="34" charset="0"/>
                      </a:endParaRP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292480">
                <a:tc>
                  <a:txBody>
                    <a:bodyPr/>
                    <a:lstStyle/>
                    <a:p>
                      <a:pPr algn="l" fontAlgn="ctr"/>
                      <a:r>
                        <a:rPr lang="en-GB" sz="10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 to 3 nights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 to 7 nights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8+ nights</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234796">
                <a:tc>
                  <a:txBody>
                    <a:bodyPr/>
                    <a:lstStyle/>
                    <a:p>
                      <a:pPr algn="l" fontAlgn="ctr"/>
                      <a:r>
                        <a:rPr lang="en-GB" sz="1000" b="1" i="0" u="none" strike="noStrike" dirty="0">
                          <a:solidFill>
                            <a:schemeClr val="tx1"/>
                          </a:solidFill>
                          <a:effectLst/>
                          <a:latin typeface="Arial" panose="020B0604020202020204" pitchFamily="34" charset="0"/>
                        </a:rPr>
                        <a:t>Accommodation booking lead times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1000" b="1" i="0" u="none" strike="noStrike" dirty="0">
                          <a:solidFill>
                            <a:schemeClr val="tx1"/>
                          </a:solidFill>
                          <a:effectLst/>
                          <a:latin typeface="Arial" panose="020B0604020202020204" pitchFamily="34" charset="0"/>
                        </a:rPr>
                        <a:t>Million</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234796">
                <a:tc>
                  <a:txBody>
                    <a:bodyPr/>
                    <a:lstStyle/>
                    <a:p>
                      <a:pPr algn="l" fontAlgn="ctr"/>
                      <a:r>
                        <a:rPr lang="en-GB" sz="1000" b="0" i="0" u="none" strike="noStrike" dirty="0">
                          <a:solidFill>
                            <a:schemeClr val="tx1"/>
                          </a:solidFill>
                          <a:effectLst/>
                          <a:latin typeface="Arial" panose="020B0604020202020204" pitchFamily="34" charset="0"/>
                        </a:rPr>
                        <a:t>Trips booked in advance</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47.967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17.249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2.280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372099">
                <a:tc>
                  <a:txBody>
                    <a:bodyPr/>
                    <a:lstStyle/>
                    <a:p>
                      <a:pPr algn="l" fontAlgn="ctr"/>
                      <a:r>
                        <a:rPr lang="en-GB" sz="1000" b="0" i="0" u="none" strike="noStrike" dirty="0">
                          <a:solidFill>
                            <a:schemeClr val="tx1"/>
                          </a:solidFill>
                          <a:effectLst/>
                          <a:latin typeface="Arial" panose="020B0604020202020204" pitchFamily="34" charset="0"/>
                        </a:rPr>
                        <a:t>More than 6 months before (365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3.533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3.165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0.639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4796">
                <a:tc>
                  <a:txBody>
                    <a:bodyPr/>
                    <a:lstStyle/>
                    <a:p>
                      <a:pPr algn="l" fontAlgn="ctr"/>
                      <a:r>
                        <a:rPr lang="en-GB" sz="1000" b="0" i="0" u="none" strike="noStrike" dirty="0">
                          <a:solidFill>
                            <a:schemeClr val="tx1"/>
                          </a:solidFill>
                          <a:effectLst/>
                          <a:latin typeface="Arial" panose="020B0604020202020204" pitchFamily="34" charset="0"/>
                        </a:rPr>
                        <a:t>4-6 months before (150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4.239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2.912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0.403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234796">
                <a:tc>
                  <a:txBody>
                    <a:bodyPr/>
                    <a:lstStyle/>
                    <a:p>
                      <a:pPr algn="l" fontAlgn="ctr"/>
                      <a:r>
                        <a:rPr lang="en-GB" sz="1000" b="0" i="0" u="none" strike="noStrike" dirty="0">
                          <a:solidFill>
                            <a:schemeClr val="tx1"/>
                          </a:solidFill>
                          <a:effectLst/>
                          <a:latin typeface="Arial" panose="020B0604020202020204" pitchFamily="34" charset="0"/>
                        </a:rPr>
                        <a:t>2-3 months before (45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10.324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4.368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0.473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234796">
                <a:tc>
                  <a:txBody>
                    <a:bodyPr/>
                    <a:lstStyle/>
                    <a:p>
                      <a:pPr algn="l" fontAlgn="ctr"/>
                      <a:r>
                        <a:rPr lang="en-GB" sz="1000" b="0" i="0" u="none" strike="noStrike" dirty="0">
                          <a:solidFill>
                            <a:schemeClr val="tx1"/>
                          </a:solidFill>
                          <a:effectLst/>
                          <a:latin typeface="Arial" panose="020B0604020202020204" pitchFamily="34" charset="0"/>
                        </a:rPr>
                        <a:t>About a month before (30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7.333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2.295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0.201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234796">
                <a:tc>
                  <a:txBody>
                    <a:bodyPr/>
                    <a:lstStyle/>
                    <a:p>
                      <a:pPr algn="l" fontAlgn="ctr"/>
                      <a:r>
                        <a:rPr lang="en-GB" sz="1000" b="0" i="0" u="none" strike="noStrike" dirty="0">
                          <a:solidFill>
                            <a:schemeClr val="tx1"/>
                          </a:solidFill>
                          <a:effectLst/>
                          <a:latin typeface="Arial" panose="020B0604020202020204" pitchFamily="34" charset="0"/>
                        </a:rPr>
                        <a:t>2-3 weeks before (17.5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8.858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0.171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234796">
                <a:tc>
                  <a:txBody>
                    <a:bodyPr/>
                    <a:lstStyle/>
                    <a:p>
                      <a:pPr algn="l" fontAlgn="ctr"/>
                      <a:r>
                        <a:rPr lang="en-GB" sz="1000" b="0" i="0" u="none" strike="noStrike" dirty="0">
                          <a:solidFill>
                            <a:schemeClr val="tx1"/>
                          </a:solidFill>
                          <a:effectLst/>
                          <a:latin typeface="Arial" panose="020B0604020202020204" pitchFamily="34" charset="0"/>
                        </a:rPr>
                        <a:t>4-7 days before (5.5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6.680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1.230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0.150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234796">
                <a:tc>
                  <a:txBody>
                    <a:bodyPr/>
                    <a:lstStyle/>
                    <a:p>
                      <a:pPr algn="l" fontAlgn="ctr"/>
                      <a:r>
                        <a:rPr lang="en-GB" sz="1000" b="0" i="0" u="none" strike="noStrike" dirty="0">
                          <a:solidFill>
                            <a:schemeClr val="tx1"/>
                          </a:solidFill>
                          <a:effectLst/>
                          <a:latin typeface="Arial" panose="020B0604020202020204" pitchFamily="34" charset="0"/>
                        </a:rPr>
                        <a:t>2-3 days before (2.5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3.933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0.670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0.158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234796">
                <a:tc>
                  <a:txBody>
                    <a:bodyPr/>
                    <a:lstStyle/>
                    <a:p>
                      <a:pPr algn="l" fontAlgn="ctr"/>
                      <a:r>
                        <a:rPr lang="en-GB" sz="1000" b="0" i="0" u="none" strike="noStrike" dirty="0">
                          <a:solidFill>
                            <a:schemeClr val="tx1"/>
                          </a:solidFill>
                          <a:effectLst/>
                          <a:latin typeface="Arial" panose="020B0604020202020204" pitchFamily="34" charset="0"/>
                        </a:rPr>
                        <a:t>The day before (1 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1.878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0.304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0.059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372099">
                <a:tc>
                  <a:txBody>
                    <a:bodyPr/>
                    <a:lstStyle/>
                    <a:p>
                      <a:pPr algn="l" fontAlgn="ctr"/>
                      <a:r>
                        <a:rPr lang="en-GB" sz="1000" b="0" i="0" u="none" strike="noStrike" dirty="0">
                          <a:solidFill>
                            <a:schemeClr val="tx1"/>
                          </a:solidFill>
                          <a:effectLst/>
                          <a:latin typeface="Arial" panose="020B0604020202020204" pitchFamily="34" charset="0"/>
                        </a:rPr>
                        <a:t>Booked same day/booked after setting off on the trip (0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0.183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0.026</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243733">
                <a:tc>
                  <a:txBody>
                    <a:bodyPr/>
                    <a:lstStyle/>
                    <a:p>
                      <a:pPr algn="l" fontAlgn="ctr"/>
                      <a:r>
                        <a:rPr lang="en-GB" sz="1000" b="1" i="0" u="none" strike="noStrike" dirty="0">
                          <a:solidFill>
                            <a:schemeClr val="tx1"/>
                          </a:solidFill>
                          <a:effectLst/>
                          <a:latin typeface="Arial" panose="020B0604020202020204" pitchFamily="34" charset="0"/>
                        </a:rPr>
                        <a:t>Average booking lead time in days</a:t>
                      </a:r>
                    </a:p>
                  </a:txBody>
                  <a:tcPr marL="36000" marR="9525" marT="9525"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122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13"/>
                  </a:ext>
                </a:extLst>
              </a:tr>
            </a:tbl>
          </a:graphicData>
        </a:graphic>
      </p:graphicFrame>
      <p:pic>
        <p:nvPicPr>
          <p:cNvPr id="18" name="Picture 17">
            <a:extLst>
              <a:ext uri="{FF2B5EF4-FFF2-40B4-BE49-F238E27FC236}">
                <a16:creationId xmlns:a16="http://schemas.microsoft.com/office/drawing/2014/main" xmlns="" id="{38E408F3-15B9-4487-92D5-77AAC4B9DDF4}"/>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4808785" y="1471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Content Placeholder 25"/>
          <p:cNvSpPr txBox="1">
            <a:spLocks/>
          </p:cNvSpPr>
          <p:nvPr/>
        </p:nvSpPr>
        <p:spPr>
          <a:xfrm>
            <a:off x="8026303" y="1897063"/>
            <a:ext cx="3798985"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trip volumes by booking lead times and length of trip for all purposes at the overall GB level.</a:t>
            </a:r>
            <a:endParaRPr lang="en-GB" sz="1050" b="1" dirty="0">
              <a:solidFill>
                <a:srgbClr val="717171"/>
              </a:solidFill>
            </a:endParaRPr>
          </a:p>
          <a:p>
            <a:r>
              <a:rPr lang="en-GB" sz="1050" b="1" dirty="0">
                <a:solidFill>
                  <a:srgbClr val="717171"/>
                </a:solidFill>
              </a:rPr>
              <a:t>As might be expected, shorter trips tended to have shorter booking lead times, with an average of 58 days between booking and travelling for trips that were one to three nights in length.</a:t>
            </a:r>
          </a:p>
          <a:p>
            <a:r>
              <a:rPr lang="en-GB" sz="1050" b="1" dirty="0">
                <a:solidFill>
                  <a:srgbClr val="717171"/>
                </a:solidFill>
              </a:rPr>
              <a:t>Trips of four to seven days had an average booking lead time of 100 days, while trips of over one week’s duration had much longer average booking lead times of 122 days.  </a:t>
            </a:r>
            <a:endParaRPr lang="en-GB" sz="1050" b="1" dirty="0">
              <a:solidFill>
                <a:schemeClr val="accent1"/>
              </a:solidFill>
              <a:latin typeface="+mj-lt"/>
            </a:endParaRPr>
          </a:p>
        </p:txBody>
      </p:sp>
      <p:sp>
        <p:nvSpPr>
          <p:cNvPr id="19" name="Freeform 18">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8">
            <a:hlinkClick r:id="rId9"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10"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1"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41621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5"/>
          </p:nvPr>
        </p:nvSpPr>
        <p:spPr/>
        <p:txBody>
          <a:bodyPr/>
          <a:lstStyle/>
          <a:p>
            <a:r>
              <a:rPr lang="en-GB" dirty="0"/>
              <a:t>2016 Long-term trends</a:t>
            </a:r>
          </a:p>
        </p:txBody>
      </p:sp>
      <p:pic>
        <p:nvPicPr>
          <p:cNvPr id="4" name="Picture 3"/>
          <p:cNvPicPr/>
          <p:nvPr/>
        </p:nvPicPr>
        <p:blipFill rotWithShape="1">
          <a:blip r:embed="rId2" cstate="print">
            <a:extLst>
              <a:ext uri="{28A0092B-C50C-407E-A947-70E740481C1C}">
                <a14:useLocalDpi xmlns:a14="http://schemas.microsoft.com/office/drawing/2010/main" val="0"/>
              </a:ext>
            </a:extLst>
          </a:blip>
          <a:srcRect r="-2821" b="14927"/>
          <a:stretch/>
        </p:blipFill>
        <p:spPr>
          <a:xfrm>
            <a:off x="4275138" y="583839"/>
            <a:ext cx="7772960" cy="5818069"/>
          </a:xfrm>
          <a:prstGeom prst="rect">
            <a:avLst/>
          </a:prstGeom>
          <a:noFill/>
          <a:ln>
            <a:noFill/>
          </a:ln>
        </p:spPr>
      </p:pic>
    </p:spTree>
    <p:extLst>
      <p:ext uri="{BB962C8B-B14F-4D97-AF65-F5344CB8AC3E}">
        <p14:creationId xmlns:p14="http://schemas.microsoft.com/office/powerpoint/2010/main" val="10248694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68</a:t>
            </a:fld>
            <a:endParaRPr lang="en-GB" dirty="0"/>
          </a:p>
        </p:txBody>
      </p:sp>
      <p:sp>
        <p:nvSpPr>
          <p:cNvPr id="22" name="Title 4"/>
          <p:cNvSpPr>
            <a:spLocks noGrp="1"/>
          </p:cNvSpPr>
          <p:nvPr>
            <p:ph type="title"/>
          </p:nvPr>
        </p:nvSpPr>
        <p:spPr>
          <a:xfrm>
            <a:off x="311640" y="860318"/>
            <a:ext cx="11452423" cy="704346"/>
          </a:xfrm>
        </p:spPr>
        <p:txBody>
          <a:bodyPr/>
          <a:lstStyle/>
          <a:p>
            <a:r>
              <a:rPr lang="en-GB" dirty="0"/>
              <a:t>Tourism Overnight Visits – Summary of longer term trends</a:t>
            </a:r>
          </a:p>
        </p:txBody>
      </p:sp>
      <p:sp>
        <p:nvSpPr>
          <p:cNvPr id="13" name="Freeform 12">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2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2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Title 4">
            <a:extLst>
              <a:ext uri="{FF2B5EF4-FFF2-40B4-BE49-F238E27FC236}">
                <a16:creationId xmlns:a16="http://schemas.microsoft.com/office/drawing/2014/main" xmlns="" id="{18B67368-0C9C-44CC-9D2F-5A8F47EBC9AC}"/>
              </a:ext>
            </a:extLst>
          </p:cNvPr>
          <p:cNvSpPr txBox="1">
            <a:spLocks/>
          </p:cNvSpPr>
          <p:nvPr/>
        </p:nvSpPr>
        <p:spPr>
          <a:xfrm>
            <a:off x="351328" y="1620314"/>
            <a:ext cx="11452423" cy="242063"/>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200" b="0" i="1" dirty="0"/>
              <a:t>This section focuses on identifying the long-term trends in the data between 2006 – 2016 by both country visited and purpose. </a:t>
            </a:r>
          </a:p>
        </p:txBody>
      </p:sp>
      <p:sp>
        <p:nvSpPr>
          <p:cNvPr id="18" name="Title 4">
            <a:extLst>
              <a:ext uri="{FF2B5EF4-FFF2-40B4-BE49-F238E27FC236}">
                <a16:creationId xmlns:a16="http://schemas.microsoft.com/office/drawing/2014/main" xmlns="" id="{51AD7BE1-7C04-4DE3-99D4-F1CFA2F5813F}"/>
              </a:ext>
            </a:extLst>
          </p:cNvPr>
          <p:cNvSpPr txBox="1">
            <a:spLocks/>
          </p:cNvSpPr>
          <p:nvPr/>
        </p:nvSpPr>
        <p:spPr>
          <a:xfrm>
            <a:off x="351328" y="1949157"/>
            <a:ext cx="5153733" cy="3879362"/>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Longer term domestic tourism trends in trips of all purposes [2010-2016]</a:t>
            </a:r>
          </a:p>
          <a:p>
            <a:pPr marL="285750" indent="-285750" algn="just">
              <a:buFont typeface="Wingdings" panose="05000000000000000000" pitchFamily="2" charset="2"/>
              <a:buChar char="§"/>
            </a:pPr>
            <a:r>
              <a:rPr lang="en-US" sz="1200" b="0" dirty="0"/>
              <a:t>In 2016 there were 119.5m trips to GB. This represents an 0.7% increase on the average volume of trips in the past 6 years. The volume of trips reached their peak in 2011 at 126.6 million trips, and their low point in 2014 at 114.2 million trips.</a:t>
            </a:r>
            <a:endParaRPr lang="en-GB" sz="1200" b="0" dirty="0"/>
          </a:p>
          <a:p>
            <a:pPr marL="285750" indent="-285750" algn="just">
              <a:buFont typeface="Wingdings" panose="05000000000000000000" pitchFamily="2" charset="2"/>
              <a:buChar char="§"/>
            </a:pPr>
            <a:r>
              <a:rPr lang="en-US" sz="1200" b="0" dirty="0"/>
              <a:t>In 2016 there were 99.3m trips to England. This represents an 0.9% increase on the average volume of trips in the past 6 years. The volume of trips reached their peak in 2012 at 104.5 million trips, and their low point in 2014 at 92.6 million trips.</a:t>
            </a:r>
          </a:p>
          <a:p>
            <a:pPr marL="285750" indent="-285750" algn="just">
              <a:buFont typeface="Wingdings" panose="05000000000000000000" pitchFamily="2" charset="2"/>
              <a:buChar char="§"/>
            </a:pPr>
            <a:r>
              <a:rPr lang="en-US" sz="1200" b="0" dirty="0"/>
              <a:t>In 2016 there were 11.5m trips to Scotland, which was the lowest volume over the period 2006 to 2016. This represents an -0.7% decrease on the average volume of trips in the past 6 years. The volume of trips reached their peak in 2011 at 13.4 million trips.</a:t>
            </a:r>
          </a:p>
          <a:p>
            <a:pPr marL="285750" indent="-285750" algn="just">
              <a:buFont typeface="Wingdings" panose="05000000000000000000" pitchFamily="2" charset="2"/>
              <a:buChar char="§"/>
            </a:pPr>
            <a:r>
              <a:rPr lang="en-US" sz="1200" b="0" dirty="0"/>
              <a:t>In 2016 there were 9.3m trips to Wales. This represents an 1.4% increase on the average volume of trips in the past 6 years. The volume of trips reached their peak in 2015 </a:t>
            </a:r>
            <a:r>
              <a:rPr lang="en-US" sz="1200" b="0"/>
              <a:t>at 10.4 </a:t>
            </a:r>
            <a:r>
              <a:rPr lang="en-US" sz="1200" b="0" dirty="0"/>
              <a:t>million trips, and their low point in 2010 </a:t>
            </a:r>
            <a:r>
              <a:rPr lang="en-US" sz="1200" b="0"/>
              <a:t>at 8.7 </a:t>
            </a:r>
            <a:r>
              <a:rPr lang="en-US" sz="1200" b="0" dirty="0"/>
              <a:t>million trips.</a:t>
            </a:r>
            <a:endParaRPr lang="en-GB" sz="1200" b="0" dirty="0"/>
          </a:p>
        </p:txBody>
      </p:sp>
      <p:sp>
        <p:nvSpPr>
          <p:cNvPr id="26" name="Title 4">
            <a:extLst>
              <a:ext uri="{FF2B5EF4-FFF2-40B4-BE49-F238E27FC236}">
                <a16:creationId xmlns:a16="http://schemas.microsoft.com/office/drawing/2014/main" xmlns="" id="{14AC4A17-B3DE-4D70-B48E-54BD94DB8FA4}"/>
              </a:ext>
            </a:extLst>
          </p:cNvPr>
          <p:cNvSpPr txBox="1">
            <a:spLocks/>
          </p:cNvSpPr>
          <p:nvPr/>
        </p:nvSpPr>
        <p:spPr>
          <a:xfrm>
            <a:off x="5691673" y="1944231"/>
            <a:ext cx="6251511" cy="3849458"/>
          </a:xfrm>
          <a:prstGeom prst="rect">
            <a:avLst/>
          </a:prstGeom>
        </p:spPr>
        <p:txBody>
          <a:bodyPr vert="horz" lIns="0" tIns="0" rIns="0" bIns="0" rtlCol="0" anchor="t">
            <a:noAutofit/>
          </a:bodyPr>
          <a:lstStyle>
            <a:lvl1pPr algn="l" defTabSz="914400" rtl="0" eaLnBrk="1" latinLnBrk="0" hangingPunct="1">
              <a:lnSpc>
                <a:spcPct val="100000"/>
              </a:lnSpc>
              <a:spcBef>
                <a:spcPts val="600"/>
              </a:spcBef>
              <a:buNone/>
              <a:defRPr sz="2000" b="1" kern="1200">
                <a:solidFill>
                  <a:schemeClr val="tx1"/>
                </a:solidFill>
                <a:latin typeface="+mj-lt"/>
                <a:ea typeface="+mj-ea"/>
                <a:cs typeface="+mj-cs"/>
              </a:defRPr>
            </a:lvl1pPr>
          </a:lstStyle>
          <a:p>
            <a:r>
              <a:rPr lang="en-GB" sz="1400" dirty="0"/>
              <a:t>Trends in tourism trips, nights and spend within England</a:t>
            </a:r>
          </a:p>
          <a:p>
            <a:pPr marL="171450" indent="-171450">
              <a:buFont typeface="Wingdings" panose="05000000000000000000" pitchFamily="2" charset="2"/>
              <a:buChar char="§"/>
            </a:pPr>
            <a:r>
              <a:rPr lang="en-GB" sz="1200" b="0" dirty="0"/>
              <a:t>The volume of overnight domestic trips to England have increased since 2010, by</a:t>
            </a:r>
            <a:r>
              <a:rPr lang="en-GB" sz="1200" b="0" dirty="0">
                <a:solidFill>
                  <a:srgbClr val="E6304B"/>
                </a:solidFill>
              </a:rPr>
              <a:t> </a:t>
            </a:r>
            <a:r>
              <a:rPr lang="en-GB" sz="1200" b="0" dirty="0"/>
              <a:t> 0.9%, as has the volume of nights, increasing by 0.3% since 2010. The value of these trips has increased by +1.9%.  </a:t>
            </a:r>
          </a:p>
          <a:p>
            <a:r>
              <a:rPr lang="en-GB" sz="1400" dirty="0"/>
              <a:t>Trends in tourism trips, nights and spend within Scotland</a:t>
            </a:r>
          </a:p>
          <a:p>
            <a:pPr marL="285750" indent="-285750" algn="just">
              <a:buFont typeface="Wingdings" panose="05000000000000000000" pitchFamily="2" charset="2"/>
              <a:buChar char="§"/>
            </a:pPr>
            <a:r>
              <a:rPr lang="en-GB" sz="1200" b="0" dirty="0"/>
              <a:t>On average, there has been a small decrease in trip volume within Scotland since 2010, -0.7%. The volume of nights in Scotland has also decreased since 2010, by -1.9%. In the same period, the spend on these trips was up by  2.9%.  </a:t>
            </a:r>
            <a:endParaRPr lang="en-GB" sz="1400" dirty="0"/>
          </a:p>
          <a:p>
            <a:r>
              <a:rPr lang="en-GB" sz="1400" dirty="0"/>
              <a:t>Trends in tourism trips, nights and spend within Wales</a:t>
            </a:r>
          </a:p>
          <a:p>
            <a:pPr marL="171450" indent="-171450" algn="just">
              <a:buFont typeface="Wingdings" panose="05000000000000000000" pitchFamily="2" charset="2"/>
              <a:buChar char="§"/>
            </a:pPr>
            <a:r>
              <a:rPr lang="en-GB" sz="1200" b="0" dirty="0"/>
              <a:t>The long term trend of tourism trips in Wales, from 2010 to 2016, shows an average annual increase in trip volume of 1.4%. The volume of </a:t>
            </a:r>
            <a:r>
              <a:rPr lang="en-GB" sz="1200" b="0" dirty="0" err="1"/>
              <a:t>bednights</a:t>
            </a:r>
            <a:r>
              <a:rPr lang="en-GB" sz="1200" b="0" dirty="0"/>
              <a:t> shows little change since 2010, increasing by 0.2%. In the same period spend is up +3.4%.  </a:t>
            </a:r>
            <a:endParaRPr lang="en-GB" sz="1400" dirty="0"/>
          </a:p>
          <a:p>
            <a:r>
              <a:rPr lang="en-GB" sz="1400" dirty="0"/>
              <a:t>Holiday trips by lifestage</a:t>
            </a:r>
          </a:p>
          <a:p>
            <a:pPr marL="171450" indent="-171450" algn="just">
              <a:buFont typeface="Wingdings" panose="05000000000000000000" pitchFamily="2" charset="2"/>
              <a:buChar char="§"/>
            </a:pPr>
            <a:r>
              <a:rPr lang="en-GB" sz="1200" b="0" dirty="0"/>
              <a:t>Overall, looking at holiday tourism trips taken in GB, it is the ‘empty nesters’ who have seen the greatest increase between 2010 and 2016, of 2.3%. The ‘older independents’ and ‘families’ both saw increases in trip volume, although smaller. However, t</a:t>
            </a:r>
            <a:r>
              <a:rPr lang="en-GB" sz="1200" b="0" dirty="0">
                <a:solidFill>
                  <a:srgbClr val="717171"/>
                </a:solidFill>
              </a:rPr>
              <a:t>he ‘pre-nesters’, saw a decrease in holiday tourism trips over this period, of -2.3%.</a:t>
            </a:r>
          </a:p>
          <a:p>
            <a:endParaRPr lang="en-GB" sz="1400" dirty="0"/>
          </a:p>
        </p:txBody>
      </p:sp>
    </p:spTree>
    <p:extLst>
      <p:ext uri="{BB962C8B-B14F-4D97-AF65-F5344CB8AC3E}">
        <p14:creationId xmlns:p14="http://schemas.microsoft.com/office/powerpoint/2010/main" val="1062821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69</a:t>
            </a:fld>
            <a:endParaRPr lang="en-GB" dirty="0"/>
          </a:p>
        </p:txBody>
      </p:sp>
      <p:sp>
        <p:nvSpPr>
          <p:cNvPr id="22" name="Title 4"/>
          <p:cNvSpPr>
            <a:spLocks noGrp="1"/>
          </p:cNvSpPr>
          <p:nvPr>
            <p:ph type="title"/>
          </p:nvPr>
        </p:nvSpPr>
        <p:spPr/>
        <p:txBody>
          <a:bodyPr/>
          <a:lstStyle/>
          <a:p>
            <a:r>
              <a:rPr lang="en-GB" dirty="0"/>
              <a:t>Tourism trips taken in GB  </a:t>
            </a:r>
          </a:p>
        </p:txBody>
      </p:sp>
      <p:cxnSp>
        <p:nvCxnSpPr>
          <p:cNvPr id="16" name="Straight Connector 15"/>
          <p:cNvCxnSpPr/>
          <p:nvPr/>
        </p:nvCxnSpPr>
        <p:spPr>
          <a:xfrm>
            <a:off x="86228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886781286"/>
              </p:ext>
            </p:extLst>
          </p:nvPr>
        </p:nvGraphicFramePr>
        <p:xfrm>
          <a:off x="357742" y="1898567"/>
          <a:ext cx="8189214" cy="3382381"/>
        </p:xfrm>
        <a:graphic>
          <a:graphicData uri="http://schemas.openxmlformats.org/drawingml/2006/table">
            <a:tbl>
              <a:tblPr/>
              <a:tblGrid>
                <a:gridCol w="781884">
                  <a:extLst>
                    <a:ext uri="{9D8B030D-6E8A-4147-A177-3AD203B41FA5}">
                      <a16:colId xmlns:a16="http://schemas.microsoft.com/office/drawing/2014/main" xmlns="" val="20000"/>
                    </a:ext>
                  </a:extLst>
                </a:gridCol>
                <a:gridCol w="493822">
                  <a:extLst>
                    <a:ext uri="{9D8B030D-6E8A-4147-A177-3AD203B41FA5}">
                      <a16:colId xmlns:a16="http://schemas.microsoft.com/office/drawing/2014/main" xmlns="" val="20001"/>
                    </a:ext>
                  </a:extLst>
                </a:gridCol>
                <a:gridCol w="493822">
                  <a:extLst>
                    <a:ext uri="{9D8B030D-6E8A-4147-A177-3AD203B41FA5}">
                      <a16:colId xmlns:a16="http://schemas.microsoft.com/office/drawing/2014/main" xmlns="" val="20002"/>
                    </a:ext>
                  </a:extLst>
                </a:gridCol>
                <a:gridCol w="493822">
                  <a:extLst>
                    <a:ext uri="{9D8B030D-6E8A-4147-A177-3AD203B41FA5}">
                      <a16:colId xmlns:a16="http://schemas.microsoft.com/office/drawing/2014/main" xmlns="" val="20003"/>
                    </a:ext>
                  </a:extLst>
                </a:gridCol>
                <a:gridCol w="493822">
                  <a:extLst>
                    <a:ext uri="{9D8B030D-6E8A-4147-A177-3AD203B41FA5}">
                      <a16:colId xmlns:a16="http://schemas.microsoft.com/office/drawing/2014/main" xmlns="" val="20004"/>
                    </a:ext>
                  </a:extLst>
                </a:gridCol>
                <a:gridCol w="493822">
                  <a:extLst>
                    <a:ext uri="{9D8B030D-6E8A-4147-A177-3AD203B41FA5}">
                      <a16:colId xmlns:a16="http://schemas.microsoft.com/office/drawing/2014/main" xmlns="" val="20005"/>
                    </a:ext>
                  </a:extLst>
                </a:gridCol>
                <a:gridCol w="493822">
                  <a:extLst>
                    <a:ext uri="{9D8B030D-6E8A-4147-A177-3AD203B41FA5}">
                      <a16:colId xmlns:a16="http://schemas.microsoft.com/office/drawing/2014/main" xmlns="" val="20006"/>
                    </a:ext>
                  </a:extLst>
                </a:gridCol>
                <a:gridCol w="493822">
                  <a:extLst>
                    <a:ext uri="{9D8B030D-6E8A-4147-A177-3AD203B41FA5}">
                      <a16:colId xmlns:a16="http://schemas.microsoft.com/office/drawing/2014/main" xmlns="" val="20007"/>
                    </a:ext>
                  </a:extLst>
                </a:gridCol>
                <a:gridCol w="493822">
                  <a:extLst>
                    <a:ext uri="{9D8B030D-6E8A-4147-A177-3AD203B41FA5}">
                      <a16:colId xmlns:a16="http://schemas.microsoft.com/office/drawing/2014/main" xmlns="" val="20008"/>
                    </a:ext>
                  </a:extLst>
                </a:gridCol>
                <a:gridCol w="493822">
                  <a:extLst>
                    <a:ext uri="{9D8B030D-6E8A-4147-A177-3AD203B41FA5}">
                      <a16:colId xmlns:a16="http://schemas.microsoft.com/office/drawing/2014/main" xmlns="" val="20009"/>
                    </a:ext>
                  </a:extLst>
                </a:gridCol>
                <a:gridCol w="493822">
                  <a:extLst>
                    <a:ext uri="{9D8B030D-6E8A-4147-A177-3AD203B41FA5}">
                      <a16:colId xmlns:a16="http://schemas.microsoft.com/office/drawing/2014/main" xmlns="" val="20010"/>
                    </a:ext>
                  </a:extLst>
                </a:gridCol>
                <a:gridCol w="493822">
                  <a:extLst>
                    <a:ext uri="{9D8B030D-6E8A-4147-A177-3AD203B41FA5}">
                      <a16:colId xmlns:a16="http://schemas.microsoft.com/office/drawing/2014/main" xmlns="" val="20011"/>
                    </a:ext>
                  </a:extLst>
                </a:gridCol>
                <a:gridCol w="493822">
                  <a:extLst>
                    <a:ext uri="{9D8B030D-6E8A-4147-A177-3AD203B41FA5}">
                      <a16:colId xmlns:a16="http://schemas.microsoft.com/office/drawing/2014/main" xmlns="" val="20012"/>
                    </a:ext>
                  </a:extLst>
                </a:gridCol>
                <a:gridCol w="493822">
                  <a:extLst>
                    <a:ext uri="{9D8B030D-6E8A-4147-A177-3AD203B41FA5}">
                      <a16:colId xmlns:a16="http://schemas.microsoft.com/office/drawing/2014/main" xmlns="" val="20013"/>
                    </a:ext>
                  </a:extLst>
                </a:gridCol>
                <a:gridCol w="493822">
                  <a:extLst>
                    <a:ext uri="{9D8B030D-6E8A-4147-A177-3AD203B41FA5}">
                      <a16:colId xmlns:a16="http://schemas.microsoft.com/office/drawing/2014/main" xmlns="" val="20014"/>
                    </a:ext>
                  </a:extLst>
                </a:gridCol>
                <a:gridCol w="493822">
                  <a:extLst>
                    <a:ext uri="{9D8B030D-6E8A-4147-A177-3AD203B41FA5}">
                      <a16:colId xmlns:a16="http://schemas.microsoft.com/office/drawing/2014/main" xmlns="" val="20015"/>
                    </a:ext>
                  </a:extLst>
                </a:gridCol>
              </a:tblGrid>
              <a:tr h="215773">
                <a:tc gridSpan="16">
                  <a:txBody>
                    <a:bodyPr/>
                    <a:lstStyle/>
                    <a:p>
                      <a:pPr algn="l" fontAlgn="b"/>
                      <a:r>
                        <a:rPr lang="en-GB" sz="1000" b="1" i="0" u="none" strike="noStrike" dirty="0">
                          <a:solidFill>
                            <a:srgbClr val="FFFFFF"/>
                          </a:solidFill>
                          <a:effectLst/>
                          <a:latin typeface="Arial" panose="020B0604020202020204" pitchFamily="34" charset="0"/>
                        </a:rPr>
                        <a:t>Table 1.3.1 – Tourism trips taken in GB (2010-2016)*</a:t>
                      </a:r>
                    </a:p>
                  </a:txBody>
                  <a:tcPr marL="36000" marR="9525" marT="9525" marB="0" anchor="ctr">
                    <a:lnL>
                      <a:noFill/>
                    </a:lnL>
                    <a:lnR>
                      <a:noFill/>
                    </a:lnR>
                    <a:lnT>
                      <a:noFill/>
                    </a:lnT>
                    <a:lnB>
                      <a:noFill/>
                    </a:lnB>
                    <a:solidFill>
                      <a:srgbClr val="4BACC6"/>
                    </a:solidFill>
                  </a:tcPr>
                </a:tc>
                <a:tc hMerge="1">
                  <a:txBody>
                    <a:bodyPr/>
                    <a:lstStyle/>
                    <a:p>
                      <a:pPr algn="ctr"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4BACC6"/>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724111">
                <a:tc>
                  <a:txBody>
                    <a:bodyPr/>
                    <a:lstStyle/>
                    <a:p>
                      <a:pPr algn="ctr" fontAlgn="ctr"/>
                      <a:endParaRPr lang="en-GB" sz="1000" b="0" i="0" u="none" strike="noStrike" dirty="0">
                        <a:solidFill>
                          <a:schemeClr val="tx1"/>
                        </a:solidFill>
                        <a:effectLst/>
                        <a:latin typeface="Arial" panose="020B0604020202020204" pitchFamily="34" charset="0"/>
                      </a:endParaRP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10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t>
                      </a:r>
                    </a:p>
                    <a:p>
                      <a:pPr algn="ctr" fontAlgn="ctr"/>
                      <a:r>
                        <a:rPr lang="en-GB" sz="10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Average annual</a:t>
                      </a:r>
                    </a:p>
                    <a:p>
                      <a:pPr algn="ctr" fontAlgn="ctr"/>
                      <a:r>
                        <a:rPr lang="en-GB" sz="10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321502">
                <a:tc>
                  <a:txBody>
                    <a:bodyPr/>
                    <a:lstStyle/>
                    <a:p>
                      <a:pPr algn="l" fontAlgn="ctr"/>
                      <a:r>
                        <a:rPr lang="en-GB" sz="1000" b="0" i="0" u="none" strike="noStrike" dirty="0">
                          <a:solidFill>
                            <a:schemeClr val="tx1"/>
                          </a:solidFill>
                          <a:effectLst/>
                          <a:latin typeface="Arial" panose="020B0604020202020204" pitchFamily="34" charset="0"/>
                        </a:rPr>
                        <a:t>Trips </a:t>
                      </a:r>
                    </a:p>
                    <a:p>
                      <a:pPr algn="l" fontAlgn="ctr"/>
                      <a:r>
                        <a:rPr lang="en-GB" sz="1000" b="0" i="0" u="none" strike="noStrike" dirty="0">
                          <a:solidFill>
                            <a:schemeClr val="tx1"/>
                          </a:solidFill>
                          <a:effectLst/>
                          <a:latin typeface="Arial" panose="020B0604020202020204" pitchFamily="34" charset="0"/>
                        </a:rPr>
                        <a:t>(millions)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115.711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126.635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126.019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122.905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114.242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124.426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1000" b="0" i="1" u="none" strike="noStrike" dirty="0">
                          <a:solidFill>
                            <a:schemeClr val="tx1"/>
                          </a:solidFill>
                          <a:effectLst/>
                          <a:latin typeface="Arial" panose="020B0604020202020204" pitchFamily="34" charset="0"/>
                        </a:rPr>
                        <a:t>125.162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0" i="0" u="none" strike="noStrike" dirty="0">
                          <a:solidFill>
                            <a:schemeClr val="tx1"/>
                          </a:solidFill>
                          <a:effectLst/>
                          <a:latin typeface="Arial" panose="020B0604020202020204" pitchFamily="34" charset="0"/>
                        </a:rPr>
                        <a:t>119.455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3"/>
                  </a:ext>
                </a:extLst>
              </a:tr>
              <a:tr h="321502">
                <a:tc>
                  <a:txBody>
                    <a:bodyPr/>
                    <a:lstStyle/>
                    <a:p>
                      <a:pPr algn="l" fontAlgn="ctr"/>
                      <a:r>
                        <a:rPr lang="en-GB" sz="1000" b="0" i="0" u="none" strike="noStrike" dirty="0">
                          <a:solidFill>
                            <a:schemeClr val="tx1"/>
                          </a:solidFill>
                          <a:effectLst/>
                          <a:latin typeface="Arial" panose="020B0604020202020204" pitchFamily="34" charset="0"/>
                        </a:rPr>
                        <a:t>Nights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361.398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387.329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388.240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373.607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349.546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377.101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1000" b="0" i="1" u="none" strike="noStrike" dirty="0">
                          <a:solidFill>
                            <a:schemeClr val="tx1"/>
                          </a:solidFill>
                          <a:effectLst/>
                          <a:latin typeface="Arial" panose="020B0604020202020204" pitchFamily="34" charset="0"/>
                        </a:rPr>
                        <a:t>379.449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0" i="0" u="none" strike="noStrike" dirty="0">
                          <a:solidFill>
                            <a:schemeClr val="tx1"/>
                          </a:solidFill>
                          <a:effectLst/>
                          <a:latin typeface="Arial" panose="020B0604020202020204" pitchFamily="34" charset="0"/>
                        </a:rPr>
                        <a:t>359.557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321502">
                <a:tc>
                  <a:txBody>
                    <a:bodyPr/>
                    <a:lstStyle/>
                    <a:p>
                      <a:pPr algn="l" fontAlgn="ctr"/>
                      <a:r>
                        <a:rPr lang="en-GB" sz="1000" b="0" i="0" u="none" strike="noStrike" dirty="0">
                          <a:solidFill>
                            <a:schemeClr val="tx1"/>
                          </a:solidFill>
                          <a:effectLst/>
                          <a:latin typeface="Arial" panose="020B0604020202020204" pitchFamily="34" charset="0"/>
                        </a:rPr>
                        <a:t>Spending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£19,797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£22,666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14.5%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£23,976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£23,294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£22,691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£24,825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1000" b="0" i="1" u="none" strike="noStrike" dirty="0">
                          <a:solidFill>
                            <a:schemeClr val="tx1"/>
                          </a:solidFill>
                          <a:effectLst/>
                          <a:latin typeface="Arial" panose="020B0604020202020204" pitchFamily="34" charset="0"/>
                        </a:rPr>
                        <a:t>£24,100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0" i="0" u="none" strike="noStrike" dirty="0">
                          <a:solidFill>
                            <a:schemeClr val="tx1"/>
                          </a:solidFill>
                          <a:effectLst/>
                          <a:latin typeface="Arial" panose="020B0604020202020204" pitchFamily="34" charset="0"/>
                        </a:rPr>
                        <a:t>£23,079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476859">
                <a:tc>
                  <a:txBody>
                    <a:bodyPr/>
                    <a:lstStyle/>
                    <a:p>
                      <a:pPr algn="l" fontAlgn="ctr"/>
                      <a:r>
                        <a:rPr lang="en-GB" sz="1000" b="1" i="0" u="none" strike="noStrike" dirty="0">
                          <a:solidFill>
                            <a:schemeClr val="tx1"/>
                          </a:solidFill>
                          <a:effectLst/>
                          <a:latin typeface="Arial" panose="020B0604020202020204" pitchFamily="34" charset="0"/>
                        </a:rPr>
                        <a:t>Average nights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3.03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1000" b="1" i="1" u="none" strike="noStrike" dirty="0">
                          <a:solidFill>
                            <a:schemeClr val="tx1"/>
                          </a:solidFill>
                          <a:effectLst/>
                          <a:latin typeface="Arial" panose="020B0604020202020204" pitchFamily="34" charset="0"/>
                        </a:rPr>
                        <a:t>3.03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1" i="0" u="none" strike="noStrike" dirty="0">
                          <a:solidFill>
                            <a:schemeClr val="tx1"/>
                          </a:solidFill>
                          <a:effectLst/>
                          <a:latin typeface="Arial" panose="020B0604020202020204" pitchFamily="34" charset="0"/>
                        </a:rPr>
                        <a:t>3.01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10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476859">
                <a:tc>
                  <a:txBody>
                    <a:bodyPr/>
                    <a:lstStyle/>
                    <a:p>
                      <a:pPr algn="l" fontAlgn="ctr"/>
                      <a:r>
                        <a:rPr lang="en-GB" sz="1000" b="1" i="0" u="none" strike="noStrike" dirty="0">
                          <a:solidFill>
                            <a:schemeClr val="tx1"/>
                          </a:solidFill>
                          <a:effectLst/>
                          <a:latin typeface="Arial" panose="020B0604020202020204" pitchFamily="34" charset="0"/>
                        </a:rPr>
                        <a:t>Average spend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£179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£199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1000" b="1" i="1" u="none" strike="noStrike" dirty="0">
                          <a:solidFill>
                            <a:schemeClr val="tx1"/>
                          </a:solidFill>
                          <a:effectLst/>
                          <a:latin typeface="Arial" panose="020B0604020202020204" pitchFamily="34" charset="0"/>
                        </a:rPr>
                        <a:t>£193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1000" b="1" i="0" u="none" strike="noStrike" dirty="0">
                          <a:solidFill>
                            <a:schemeClr val="tx1"/>
                          </a:solidFill>
                          <a:effectLst/>
                          <a:latin typeface="Arial" panose="020B0604020202020204" pitchFamily="34" charset="0"/>
                        </a:rPr>
                        <a:t>£193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10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476859">
                <a:tc>
                  <a:txBody>
                    <a:bodyPr/>
                    <a:lstStyle/>
                    <a:p>
                      <a:pPr algn="l" fontAlgn="ctr"/>
                      <a:r>
                        <a:rPr lang="en-GB" sz="1000" b="1" i="0" u="none" strike="noStrike" dirty="0">
                          <a:solidFill>
                            <a:schemeClr val="tx1"/>
                          </a:solidFill>
                          <a:effectLst/>
                          <a:latin typeface="Arial" panose="020B0604020202020204" pitchFamily="34" charset="0"/>
                        </a:rPr>
                        <a:t>Average spend per night</a:t>
                      </a:r>
                    </a:p>
                  </a:txBody>
                  <a:tcPr marL="36000" marR="9525" marT="9525"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£59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5.1%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1" u="none" strike="noStrike" dirty="0">
                          <a:solidFill>
                            <a:schemeClr val="tx1"/>
                          </a:solidFill>
                          <a:effectLst/>
                          <a:latin typeface="Arial" panose="020B0604020202020204" pitchFamily="34" charset="0"/>
                        </a:rPr>
                        <a:t>£64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1000" b="1" i="0" u="none" strike="noStrike" dirty="0">
                          <a:solidFill>
                            <a:schemeClr val="tx1"/>
                          </a:solidFill>
                          <a:effectLst/>
                          <a:latin typeface="Arial" panose="020B0604020202020204" pitchFamily="34" charset="0"/>
                        </a:rPr>
                        <a:t>£64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1000" b="1"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xmlns="" val="10008"/>
                  </a:ext>
                </a:extLst>
              </a:tr>
            </a:tbl>
          </a:graphicData>
        </a:graphic>
      </p:graphicFrame>
      <p:pic>
        <p:nvPicPr>
          <p:cNvPr id="20" name="Picture 19"/>
          <p:cNvPicPr/>
          <p:nvPr/>
        </p:nvPicPr>
        <p:blipFill>
          <a:blip r:embed="rId2">
            <a:extLst>
              <a:ext uri="{28A0092B-C50C-407E-A947-70E740481C1C}">
                <a14:useLocalDpi xmlns:a14="http://schemas.microsoft.com/office/drawing/2010/main" val="0"/>
              </a:ext>
            </a:extLst>
          </a:blip>
          <a:srcRect/>
          <a:stretch>
            <a:fillRect/>
          </a:stretch>
        </p:blipFill>
        <p:spPr bwMode="auto">
          <a:xfrm>
            <a:off x="3870737" y="1469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19" name="Action Button: Information 18">
            <a:hlinkClick r:id="rId3" action="ppaction://hlinksldjump" highlightClick="1"/>
          </p:cNvPr>
          <p:cNvSpPr/>
          <p:nvPr/>
        </p:nvSpPr>
        <p:spPr bwMode="ltGray">
          <a:xfrm>
            <a:off x="3542955" y="150624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3" name="Content Placeholder 25"/>
          <p:cNvSpPr txBox="1">
            <a:spLocks/>
          </p:cNvSpPr>
          <p:nvPr/>
        </p:nvSpPr>
        <p:spPr>
          <a:xfrm>
            <a:off x="8739616" y="1892302"/>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GB tourism trips, nights and spend for all purposes between 2010 and 2016.</a:t>
            </a:r>
          </a:p>
          <a:p>
            <a:r>
              <a:rPr lang="en-GB" sz="1050" b="1" dirty="0"/>
              <a:t>Compared with 2015 the volume of tourism trips has decreased by -4.6%. The trend since 2010 is still marginally a positive one with a small uplift of +0.7% in this period.  </a:t>
            </a:r>
          </a:p>
          <a:p>
            <a:r>
              <a:rPr lang="en-GB" sz="1050" b="1" dirty="0"/>
              <a:t>Since 2010 the volume of nights spent has remained effectively static, while spend has increased by +2.9%. The year on year proportional change figures for nights and spend comparing 2016 to 2015 were +5.2% and -4.2%.  </a:t>
            </a:r>
          </a:p>
        </p:txBody>
      </p:sp>
      <p:sp>
        <p:nvSpPr>
          <p:cNvPr id="24" name="Freeform 23">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834813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70</a:t>
            </a:fld>
            <a:endParaRPr lang="en-GB" dirty="0"/>
          </a:p>
        </p:txBody>
      </p:sp>
      <p:sp>
        <p:nvSpPr>
          <p:cNvPr id="22" name="Title 4"/>
          <p:cNvSpPr>
            <a:spLocks noGrp="1"/>
          </p:cNvSpPr>
          <p:nvPr>
            <p:ph type="title"/>
          </p:nvPr>
        </p:nvSpPr>
        <p:spPr/>
        <p:txBody>
          <a:bodyPr/>
          <a:lstStyle/>
          <a:p>
            <a:r>
              <a:rPr lang="en-GB" dirty="0"/>
              <a:t>Total GB trips by purpose  </a:t>
            </a:r>
          </a:p>
        </p:txBody>
      </p:sp>
      <p:cxnSp>
        <p:nvCxnSpPr>
          <p:cNvPr id="16" name="Straight Connector 15"/>
          <p:cNvCxnSpPr/>
          <p:nvPr/>
        </p:nvCxnSpPr>
        <p:spPr>
          <a:xfrm>
            <a:off x="8634733" y="1616539"/>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375480521"/>
              </p:ext>
            </p:extLst>
          </p:nvPr>
        </p:nvGraphicFramePr>
        <p:xfrm>
          <a:off x="364820" y="1881188"/>
          <a:ext cx="8182125" cy="3971592"/>
        </p:xfrm>
        <a:graphic>
          <a:graphicData uri="http://schemas.openxmlformats.org/drawingml/2006/table">
            <a:tbl>
              <a:tblPr/>
              <a:tblGrid>
                <a:gridCol w="679890">
                  <a:extLst>
                    <a:ext uri="{9D8B030D-6E8A-4147-A177-3AD203B41FA5}">
                      <a16:colId xmlns:a16="http://schemas.microsoft.com/office/drawing/2014/main" xmlns="" val="20000"/>
                    </a:ext>
                  </a:extLst>
                </a:gridCol>
                <a:gridCol w="500149">
                  <a:extLst>
                    <a:ext uri="{9D8B030D-6E8A-4147-A177-3AD203B41FA5}">
                      <a16:colId xmlns:a16="http://schemas.microsoft.com/office/drawing/2014/main" xmlns="" val="20001"/>
                    </a:ext>
                  </a:extLst>
                </a:gridCol>
                <a:gridCol w="500149">
                  <a:extLst>
                    <a:ext uri="{9D8B030D-6E8A-4147-A177-3AD203B41FA5}">
                      <a16:colId xmlns:a16="http://schemas.microsoft.com/office/drawing/2014/main" xmlns="" val="20002"/>
                    </a:ext>
                  </a:extLst>
                </a:gridCol>
                <a:gridCol w="500149">
                  <a:extLst>
                    <a:ext uri="{9D8B030D-6E8A-4147-A177-3AD203B41FA5}">
                      <a16:colId xmlns:a16="http://schemas.microsoft.com/office/drawing/2014/main" xmlns="" val="20003"/>
                    </a:ext>
                  </a:extLst>
                </a:gridCol>
                <a:gridCol w="500149">
                  <a:extLst>
                    <a:ext uri="{9D8B030D-6E8A-4147-A177-3AD203B41FA5}">
                      <a16:colId xmlns:a16="http://schemas.microsoft.com/office/drawing/2014/main" xmlns="" val="20004"/>
                    </a:ext>
                  </a:extLst>
                </a:gridCol>
                <a:gridCol w="500149">
                  <a:extLst>
                    <a:ext uri="{9D8B030D-6E8A-4147-A177-3AD203B41FA5}">
                      <a16:colId xmlns:a16="http://schemas.microsoft.com/office/drawing/2014/main" xmlns="" val="20005"/>
                    </a:ext>
                  </a:extLst>
                </a:gridCol>
                <a:gridCol w="500149">
                  <a:extLst>
                    <a:ext uri="{9D8B030D-6E8A-4147-A177-3AD203B41FA5}">
                      <a16:colId xmlns:a16="http://schemas.microsoft.com/office/drawing/2014/main" xmlns="" val="20006"/>
                    </a:ext>
                  </a:extLst>
                </a:gridCol>
                <a:gridCol w="500149">
                  <a:extLst>
                    <a:ext uri="{9D8B030D-6E8A-4147-A177-3AD203B41FA5}">
                      <a16:colId xmlns:a16="http://schemas.microsoft.com/office/drawing/2014/main" xmlns="" val="20007"/>
                    </a:ext>
                  </a:extLst>
                </a:gridCol>
                <a:gridCol w="500149">
                  <a:extLst>
                    <a:ext uri="{9D8B030D-6E8A-4147-A177-3AD203B41FA5}">
                      <a16:colId xmlns:a16="http://schemas.microsoft.com/office/drawing/2014/main" xmlns="" val="20008"/>
                    </a:ext>
                  </a:extLst>
                </a:gridCol>
                <a:gridCol w="500149">
                  <a:extLst>
                    <a:ext uri="{9D8B030D-6E8A-4147-A177-3AD203B41FA5}">
                      <a16:colId xmlns:a16="http://schemas.microsoft.com/office/drawing/2014/main" xmlns="" val="20009"/>
                    </a:ext>
                  </a:extLst>
                </a:gridCol>
                <a:gridCol w="500149">
                  <a:extLst>
                    <a:ext uri="{9D8B030D-6E8A-4147-A177-3AD203B41FA5}">
                      <a16:colId xmlns:a16="http://schemas.microsoft.com/office/drawing/2014/main" xmlns="" val="20010"/>
                    </a:ext>
                  </a:extLst>
                </a:gridCol>
                <a:gridCol w="500149">
                  <a:extLst>
                    <a:ext uri="{9D8B030D-6E8A-4147-A177-3AD203B41FA5}">
                      <a16:colId xmlns:a16="http://schemas.microsoft.com/office/drawing/2014/main" xmlns="" val="20011"/>
                    </a:ext>
                  </a:extLst>
                </a:gridCol>
                <a:gridCol w="500149">
                  <a:extLst>
                    <a:ext uri="{9D8B030D-6E8A-4147-A177-3AD203B41FA5}">
                      <a16:colId xmlns:a16="http://schemas.microsoft.com/office/drawing/2014/main" xmlns="" val="20012"/>
                    </a:ext>
                  </a:extLst>
                </a:gridCol>
                <a:gridCol w="500149">
                  <a:extLst>
                    <a:ext uri="{9D8B030D-6E8A-4147-A177-3AD203B41FA5}">
                      <a16:colId xmlns:a16="http://schemas.microsoft.com/office/drawing/2014/main" xmlns="" val="20013"/>
                    </a:ext>
                  </a:extLst>
                </a:gridCol>
                <a:gridCol w="500149">
                  <a:extLst>
                    <a:ext uri="{9D8B030D-6E8A-4147-A177-3AD203B41FA5}">
                      <a16:colId xmlns:a16="http://schemas.microsoft.com/office/drawing/2014/main" xmlns="" val="20014"/>
                    </a:ext>
                  </a:extLst>
                </a:gridCol>
                <a:gridCol w="500149">
                  <a:extLst>
                    <a:ext uri="{9D8B030D-6E8A-4147-A177-3AD203B41FA5}">
                      <a16:colId xmlns:a16="http://schemas.microsoft.com/office/drawing/2014/main" xmlns="" val="20015"/>
                    </a:ext>
                  </a:extLst>
                </a:gridCol>
              </a:tblGrid>
              <a:tr h="167771">
                <a:tc gridSpan="16">
                  <a:txBody>
                    <a:bodyPr/>
                    <a:lstStyle/>
                    <a:p>
                      <a:pPr algn="l" fontAlgn="ctr"/>
                      <a:r>
                        <a:rPr lang="en-GB" sz="900" b="1" i="0" u="none" strike="noStrike" dirty="0">
                          <a:solidFill>
                            <a:srgbClr val="FFFFFF"/>
                          </a:solidFill>
                          <a:effectLst/>
                          <a:latin typeface="Arial" panose="020B0604020202020204" pitchFamily="34" charset="0"/>
                        </a:rPr>
                        <a:t>Table 1.3.2 – Purpose of domestic trips in GB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10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l" fontAlgn="ctr"/>
                      <a:endParaRPr lang="en-GB" sz="10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lnL w="12700" cmpd="sng">
                      <a:noFill/>
                      <a:prstDash val="solid"/>
                    </a:ln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28409">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0" i="0" u="none" strike="noStrike" dirty="0">
                          <a:solidFill>
                            <a:schemeClr val="tx1"/>
                          </a:solidFill>
                          <a:effectLst/>
                          <a:latin typeface="Arial" panose="020B0604020202020204" pitchFamily="34" charset="0"/>
                        </a:rPr>
                        <a:t>change</a:t>
                      </a:r>
                    </a:p>
                    <a:p>
                      <a:pPr algn="ctr" fontAlgn="ctr"/>
                      <a:r>
                        <a:rPr lang="en-GB" sz="900" b="0" i="0" u="none" strike="noStrike" dirty="0">
                          <a:solidFill>
                            <a:schemeClr val="tx1"/>
                          </a:solidFill>
                          <a:effectLst/>
                          <a:latin typeface="Arial" panose="020B0604020202020204" pitchFamily="34" charset="0"/>
                        </a:rPr>
                        <a:t>(10-11)</a:t>
                      </a:r>
                    </a:p>
                  </a:txBody>
                  <a:tcPr marL="9525" marR="9525" marT="9525" marB="0" anchor="b">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w="12700" cap="flat" cmpd="sng" algn="ctr">
                      <a:noFill/>
                      <a:prstDash val="solid"/>
                      <a:round/>
                      <a:headEnd type="none" w="med" len="med"/>
                      <a:tailEnd type="none" w="med" len="med"/>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 change</a:t>
                      </a:r>
                    </a:p>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b"/>
                      <a:r>
                        <a:rPr lang="en-GB" sz="900" b="0" i="0" u="none" strike="noStrike" dirty="0">
                          <a:solidFill>
                            <a:schemeClr val="tx1"/>
                          </a:solidFill>
                          <a:effectLst/>
                          <a:latin typeface="Calibri"/>
                        </a:rPr>
                        <a:t> </a:t>
                      </a: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change</a:t>
                      </a:r>
                    </a:p>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b"/>
                      <a:r>
                        <a:rPr lang="en-GB" sz="900" b="0" i="0" u="none" strike="noStrike" dirty="0">
                          <a:solidFill>
                            <a:schemeClr val="tx1"/>
                          </a:solidFill>
                          <a:effectLst/>
                          <a:latin typeface="Calibri"/>
                        </a:rPr>
                        <a:t> </a:t>
                      </a:r>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change</a:t>
                      </a:r>
                    </a:p>
                    <a:p>
                      <a:pPr algn="ctr" fontAlgn="b"/>
                      <a:r>
                        <a:rPr lang="en-GB" sz="900" b="0" i="0" u="none" strike="noStrike" dirty="0">
                          <a:solidFill>
                            <a:schemeClr val="tx1"/>
                          </a:solidFill>
                          <a:effectLst/>
                          <a:latin typeface="Arial" panose="020B0604020202020204" pitchFamily="34" charset="0"/>
                          <a:ea typeface="Verdana" panose="020B0604030504040204" pitchFamily="34" charset="0"/>
                          <a:cs typeface="Arial" panose="020B0604020202020204" pitchFamily="34" charset="0"/>
                        </a:rPr>
                        <a:t>(13-14)</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a:t>
                      </a:r>
                    </a:p>
                    <a:p>
                      <a:pPr algn="ctr" fontAlgn="ctr"/>
                      <a:r>
                        <a:rPr lang="en-GB" sz="900" b="0" i="0" u="none" strike="noStrike" dirty="0">
                          <a:solidFill>
                            <a:schemeClr val="tx1"/>
                          </a:solidFill>
                          <a:effectLst/>
                          <a:latin typeface="Arial" panose="020B0604020202020204" pitchFamily="34" charset="0"/>
                        </a:rPr>
                        <a:t>(14-15)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1" i="1" u="none" strike="noStrike" dirty="0">
                          <a:solidFill>
                            <a:schemeClr val="tx1"/>
                          </a:solidFill>
                          <a:effectLst/>
                          <a:latin typeface="Arial" panose="020B0604020202020204" pitchFamily="34" charset="0"/>
                        </a:rPr>
                        <a:t>2015</a:t>
                      </a:r>
                    </a:p>
                    <a:p>
                      <a:pPr algn="ctr" fontAlgn="ctr"/>
                      <a:r>
                        <a:rPr lang="en-GB" sz="900" b="1" i="1" u="none" strike="noStrike" dirty="0">
                          <a:solidFill>
                            <a:schemeClr val="tx1"/>
                          </a:solidFill>
                          <a:effectLst/>
                          <a:latin typeface="Arial" panose="020B0604020202020204" pitchFamily="34" charset="0"/>
                        </a:rPr>
                        <a:t>(RP)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a:t>
                      </a:r>
                    </a:p>
                    <a:p>
                      <a:pPr algn="ctr" fontAlgn="ctr"/>
                      <a:r>
                        <a:rPr lang="en-GB" sz="900" b="0" i="0" u="none" strike="noStrike" dirty="0">
                          <a:solidFill>
                            <a:schemeClr val="tx1"/>
                          </a:solidFill>
                          <a:effectLst/>
                          <a:latin typeface="Arial" panose="020B0604020202020204" pitchFamily="34" charset="0"/>
                        </a:rPr>
                        <a:t>(15-16)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a:t>
                      </a:r>
                    </a:p>
                    <a:p>
                      <a:pPr algn="ctr" fontAlgn="ctr"/>
                      <a:r>
                        <a:rPr lang="en-GB" sz="900" b="0" i="0" u="none" strike="noStrike" dirty="0">
                          <a:solidFill>
                            <a:schemeClr val="tx1"/>
                          </a:solidFill>
                          <a:effectLst/>
                          <a:latin typeface="Arial" panose="020B0604020202020204" pitchFamily="34" charset="0"/>
                        </a:rPr>
                        <a:t>(10-16)</a:t>
                      </a:r>
                    </a:p>
                  </a:txBody>
                  <a:tcPr marL="9525" marR="9525" marT="9525"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167771">
                <a:tc>
                  <a:txBody>
                    <a:bodyPr/>
                    <a:lstStyle/>
                    <a:p>
                      <a:pPr algn="ctr" fontAlgn="ctr"/>
                      <a:r>
                        <a:rPr lang="en-GB" sz="900" b="1"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a:noFill/>
                    </a:lnR>
                    <a:lnT w="12700" cmpd="sng">
                      <a:noFill/>
                      <a:prstDash val="solid"/>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4"/>
                  </a:ext>
                </a:extLst>
              </a:tr>
              <a:tr h="167771">
                <a:tc>
                  <a:txBody>
                    <a:bodyPr/>
                    <a:lstStyle/>
                    <a:p>
                      <a:pPr algn="l" fontAlgn="ctr"/>
                      <a:r>
                        <a:rPr lang="en-GB" sz="9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115.711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126.635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126.019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122.905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114.242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124.426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125.162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119.455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682688">
                <a:tc>
                  <a:txBody>
                    <a:bodyPr/>
                    <a:lstStyle/>
                    <a:p>
                      <a:pPr algn="l" fontAlgn="ctr"/>
                      <a:r>
                        <a:rPr lang="en-GB" sz="9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76.001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82.350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83.142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82.616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79.210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85.185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86.265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84.833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167771">
                <a:tc>
                  <a:txBody>
                    <a:bodyPr/>
                    <a:lstStyle/>
                    <a:p>
                      <a:pPr algn="l" fontAlgn="ctr"/>
                      <a:r>
                        <a:rPr lang="en-GB" sz="9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50.070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55.279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10.4%</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56.357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56.221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53.929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58.328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59.065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58.223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167771">
                <a:tc>
                  <a:txBody>
                    <a:bodyPr/>
                    <a:lstStyle/>
                    <a:p>
                      <a:pPr algn="l" fontAlgn="ctr"/>
                      <a:r>
                        <a:rPr lang="en-GB" sz="9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21.761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22.406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22.277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21.346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22.748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22.940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22.722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167771">
                <a:tc>
                  <a:txBody>
                    <a:bodyPr/>
                    <a:lstStyle/>
                    <a:p>
                      <a:pPr algn="l" fontAlgn="ctr"/>
                      <a:r>
                        <a:rPr lang="en-GB" sz="9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4.665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11.8%</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4.260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3.837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167771">
                <a:tc>
                  <a:txBody>
                    <a:bodyPr/>
                    <a:lstStyle/>
                    <a:p>
                      <a:pPr algn="l" fontAlgn="ctr"/>
                      <a:r>
                        <a:rPr lang="en-GB" sz="9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54.743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58.435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6.7%</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57.695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56.969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52.903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55.960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57.110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55.888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167771">
                <a:tc>
                  <a:txBody>
                    <a:bodyPr/>
                    <a:lstStyle/>
                    <a:p>
                      <a:pPr algn="l" fontAlgn="ctr"/>
                      <a:r>
                        <a:rPr lang="en-GB" sz="9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34.406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37.090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7.8%</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37.331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36.785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33.869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36.533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37.392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36.142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167771">
                <a:tc>
                  <a:txBody>
                    <a:bodyPr/>
                    <a:lstStyle/>
                    <a:p>
                      <a:pPr algn="l" fontAlgn="ctr"/>
                      <a:r>
                        <a:rPr lang="en-GB" sz="9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17.328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18.081</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4.4%</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17.213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17.236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16.326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16.793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17.021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17.173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167771">
                <a:tc>
                  <a:txBody>
                    <a:bodyPr/>
                    <a:lstStyle/>
                    <a:p>
                      <a:pPr algn="l" fontAlgn="ctr"/>
                      <a:r>
                        <a:rPr lang="en-GB" sz="9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3.263</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2.697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2.573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167771">
                <a:tc>
                  <a:txBody>
                    <a:bodyPr/>
                    <a:lstStyle/>
                    <a:p>
                      <a:pPr algn="l" fontAlgn="ctr"/>
                      <a:r>
                        <a:rPr lang="en-GB" sz="9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41.554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45.723</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10.0%</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45.137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44.200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42.533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46.554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46.582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42.294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49979">
                <a:tc>
                  <a:txBody>
                    <a:bodyPr/>
                    <a:lstStyle/>
                    <a:p>
                      <a:pPr algn="l" fontAlgn="ctr"/>
                      <a:r>
                        <a:rPr lang="en-GB" sz="900" b="0" i="0" u="none" strike="noStrike" dirty="0">
                          <a:solidFill>
                            <a:schemeClr val="tx1"/>
                          </a:solidFill>
                          <a:effectLst/>
                          <a:latin typeface="Arial" panose="020B0604020202020204" pitchFamily="34" charset="0"/>
                        </a:rPr>
                        <a:t> VFR-holiday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21.259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23.916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12.5%</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25.446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25.647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26.307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29.225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29.154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28.945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r h="167771">
                <a:tc>
                  <a:txBody>
                    <a:bodyPr/>
                    <a:lstStyle/>
                    <a:p>
                      <a:pPr algn="l" fontAlgn="ctr"/>
                      <a:r>
                        <a:rPr lang="en-GB" sz="900" b="0" i="0" u="none" strike="noStrike" dirty="0">
                          <a:solidFill>
                            <a:schemeClr val="tx1"/>
                          </a:solidFill>
                          <a:effectLst/>
                          <a:latin typeface="Arial" panose="020B0604020202020204" pitchFamily="34" charset="0"/>
                        </a:rPr>
                        <a:t> 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20.295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21.808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7.5%</a:t>
                      </a:r>
                    </a:p>
                  </a:txBody>
                  <a:tcPr marL="9525" marR="9525" marT="9525" marB="0" anchor="ctr">
                    <a:lnL w="12700" cap="flat" cmpd="sng" algn="ctr">
                      <a:no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19.690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16.227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17.329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17.427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13.350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6"/>
                  </a:ext>
                </a:extLst>
              </a:tr>
              <a:tr h="256529">
                <a:tc>
                  <a:txBody>
                    <a:bodyPr/>
                    <a:lstStyle/>
                    <a:p>
                      <a:pPr algn="l" fontAlgn="ctr"/>
                      <a:r>
                        <a:rPr lang="en-GB" sz="900" b="1" i="0" u="none" strike="noStrike" dirty="0">
                          <a:solidFill>
                            <a:schemeClr val="tx1"/>
                          </a:solidFill>
                          <a:effectLst/>
                          <a:latin typeface="Arial" panose="020B0604020202020204" pitchFamily="34" charset="0"/>
                        </a:rPr>
                        <a:t>Business / work</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16.341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18.572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18.944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17.772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15.895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16.495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16.997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16.765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7"/>
                  </a:ext>
                </a:extLst>
              </a:tr>
            </a:tbl>
          </a:graphicData>
        </a:graphic>
      </p:graphicFrame>
      <p:sp>
        <p:nvSpPr>
          <p:cNvPr id="20" name="TextBox 19">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pic>
        <p:nvPicPr>
          <p:cNvPr id="23" name="Picture 22"/>
          <p:cNvPicPr/>
          <p:nvPr/>
        </p:nvPicPr>
        <p:blipFill>
          <a:blip r:embed="rId2">
            <a:extLst>
              <a:ext uri="{28A0092B-C50C-407E-A947-70E740481C1C}">
                <a14:useLocalDpi xmlns:a14="http://schemas.microsoft.com/office/drawing/2010/main" val="0"/>
              </a:ext>
            </a:extLst>
          </a:blip>
          <a:srcRect/>
          <a:stretch>
            <a:fillRect/>
          </a:stretch>
        </p:blipFill>
        <p:spPr bwMode="auto">
          <a:xfrm>
            <a:off x="3870737" y="1469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Action Button: Information 23">
            <a:hlinkClick r:id="rId3" action="ppaction://hlinksldjump" highlightClick="1"/>
          </p:cNvPr>
          <p:cNvSpPr/>
          <p:nvPr/>
        </p:nvSpPr>
        <p:spPr bwMode="ltGray">
          <a:xfrm>
            <a:off x="3542955" y="150624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739616" y="1560355"/>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00" b="1" i="1" dirty="0"/>
              <a:t>Showing the volume of trips in GB between 2010 and 2016 split by purpose. </a:t>
            </a:r>
            <a:endParaRPr lang="en-GB" sz="1000" b="1" dirty="0"/>
          </a:p>
          <a:p>
            <a:r>
              <a:rPr lang="en-GB" sz="1000" b="1" dirty="0"/>
              <a:t>In total, across all trip purposes, a decrease was observed of -4.6%; although examining the trend from 2010 to 2016, a small increase of +0.7% was shown.</a:t>
            </a:r>
          </a:p>
          <a:p>
            <a:r>
              <a:rPr lang="en-GB" sz="1000" b="1" dirty="0"/>
              <a:t>Total holiday trips (including those to visit friends and relatives) made up the largest proportion of domestic trips taken in GB, with 84.8 million trips having been taken for this purpose during the period of January to December 2016, a decrease of -1.7%. Almost 7 in 10 (58.2 million) of these trips were shorter in length, lasting 1-3 nights.</a:t>
            </a:r>
          </a:p>
          <a:p>
            <a:r>
              <a:rPr lang="en-GB" sz="1000" b="1" dirty="0"/>
              <a:t>Holiday trips in Britain (excluding VFR) have similarly decreased in 2016 declining by -2.1% to 55.9 million, compared to 2015. </a:t>
            </a:r>
          </a:p>
          <a:p>
            <a:r>
              <a:rPr lang="en-GB" sz="1000" b="1" dirty="0"/>
              <a:t>2016 saw a decrease in VFR trips, with 42.3 million trips taken, a decline of -9.2%. A decline was also evident amongst overnight business trips, down -1.4% on 2015, to 16.8 million.</a:t>
            </a:r>
          </a:p>
          <a:p>
            <a:endParaRPr lang="en-GB" sz="1200" dirty="0"/>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331693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71</a:t>
            </a:fld>
            <a:endParaRPr lang="en-GB" dirty="0"/>
          </a:p>
        </p:txBody>
      </p:sp>
      <p:sp>
        <p:nvSpPr>
          <p:cNvPr id="22" name="Title 4"/>
          <p:cNvSpPr>
            <a:spLocks noGrp="1"/>
          </p:cNvSpPr>
          <p:nvPr>
            <p:ph type="title"/>
          </p:nvPr>
        </p:nvSpPr>
        <p:spPr/>
        <p:txBody>
          <a:bodyPr/>
          <a:lstStyle/>
          <a:p>
            <a:r>
              <a:rPr lang="en-GB" dirty="0"/>
              <a:t>Total GB </a:t>
            </a:r>
            <a:r>
              <a:rPr lang="en-GB" dirty="0" err="1"/>
              <a:t>bednights</a:t>
            </a:r>
            <a:r>
              <a:rPr lang="en-GB" dirty="0"/>
              <a:t> by purpose  </a:t>
            </a:r>
          </a:p>
        </p:txBody>
      </p:sp>
      <p:cxnSp>
        <p:nvCxnSpPr>
          <p:cNvPr id="16" name="Straight Connector 15"/>
          <p:cNvCxnSpPr/>
          <p:nvPr/>
        </p:nvCxnSpPr>
        <p:spPr>
          <a:xfrm>
            <a:off x="8622858" y="1490481"/>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1939638486"/>
              </p:ext>
            </p:extLst>
          </p:nvPr>
        </p:nvGraphicFramePr>
        <p:xfrm>
          <a:off x="360363" y="1976985"/>
          <a:ext cx="8186591" cy="3752029"/>
        </p:xfrm>
        <a:graphic>
          <a:graphicData uri="http://schemas.openxmlformats.org/drawingml/2006/table">
            <a:tbl>
              <a:tblPr/>
              <a:tblGrid>
                <a:gridCol w="708065">
                  <a:extLst>
                    <a:ext uri="{9D8B030D-6E8A-4147-A177-3AD203B41FA5}">
                      <a16:colId xmlns:a16="http://schemas.microsoft.com/office/drawing/2014/main" xmlns="" val="20000"/>
                    </a:ext>
                  </a:extLst>
                </a:gridCol>
                <a:gridCol w="427918">
                  <a:extLst>
                    <a:ext uri="{9D8B030D-6E8A-4147-A177-3AD203B41FA5}">
                      <a16:colId xmlns:a16="http://schemas.microsoft.com/office/drawing/2014/main" xmlns="" val="20001"/>
                    </a:ext>
                  </a:extLst>
                </a:gridCol>
                <a:gridCol w="526062">
                  <a:extLst>
                    <a:ext uri="{9D8B030D-6E8A-4147-A177-3AD203B41FA5}">
                      <a16:colId xmlns:a16="http://schemas.microsoft.com/office/drawing/2014/main" xmlns="" val="20002"/>
                    </a:ext>
                  </a:extLst>
                </a:gridCol>
                <a:gridCol w="461902">
                  <a:extLst>
                    <a:ext uri="{9D8B030D-6E8A-4147-A177-3AD203B41FA5}">
                      <a16:colId xmlns:a16="http://schemas.microsoft.com/office/drawing/2014/main" xmlns="" val="20003"/>
                    </a:ext>
                  </a:extLst>
                </a:gridCol>
                <a:gridCol w="434362">
                  <a:extLst>
                    <a:ext uri="{9D8B030D-6E8A-4147-A177-3AD203B41FA5}">
                      <a16:colId xmlns:a16="http://schemas.microsoft.com/office/drawing/2014/main" xmlns="" val="20004"/>
                    </a:ext>
                  </a:extLst>
                </a:gridCol>
                <a:gridCol w="511662">
                  <a:extLst>
                    <a:ext uri="{9D8B030D-6E8A-4147-A177-3AD203B41FA5}">
                      <a16:colId xmlns:a16="http://schemas.microsoft.com/office/drawing/2014/main" xmlns="" val="20005"/>
                    </a:ext>
                  </a:extLst>
                </a:gridCol>
                <a:gridCol w="511662">
                  <a:extLst>
                    <a:ext uri="{9D8B030D-6E8A-4147-A177-3AD203B41FA5}">
                      <a16:colId xmlns:a16="http://schemas.microsoft.com/office/drawing/2014/main" xmlns="" val="20006"/>
                    </a:ext>
                  </a:extLst>
                </a:gridCol>
                <a:gridCol w="511662">
                  <a:extLst>
                    <a:ext uri="{9D8B030D-6E8A-4147-A177-3AD203B41FA5}">
                      <a16:colId xmlns:a16="http://schemas.microsoft.com/office/drawing/2014/main" xmlns="" val="20007"/>
                    </a:ext>
                  </a:extLst>
                </a:gridCol>
                <a:gridCol w="511662">
                  <a:extLst>
                    <a:ext uri="{9D8B030D-6E8A-4147-A177-3AD203B41FA5}">
                      <a16:colId xmlns:a16="http://schemas.microsoft.com/office/drawing/2014/main" xmlns="" val="20008"/>
                    </a:ext>
                  </a:extLst>
                </a:gridCol>
                <a:gridCol w="511662">
                  <a:extLst>
                    <a:ext uri="{9D8B030D-6E8A-4147-A177-3AD203B41FA5}">
                      <a16:colId xmlns:a16="http://schemas.microsoft.com/office/drawing/2014/main" xmlns="" val="20009"/>
                    </a:ext>
                  </a:extLst>
                </a:gridCol>
                <a:gridCol w="511662">
                  <a:extLst>
                    <a:ext uri="{9D8B030D-6E8A-4147-A177-3AD203B41FA5}">
                      <a16:colId xmlns:a16="http://schemas.microsoft.com/office/drawing/2014/main" xmlns="" val="20010"/>
                    </a:ext>
                  </a:extLst>
                </a:gridCol>
                <a:gridCol w="511662">
                  <a:extLst>
                    <a:ext uri="{9D8B030D-6E8A-4147-A177-3AD203B41FA5}">
                      <a16:colId xmlns:a16="http://schemas.microsoft.com/office/drawing/2014/main" xmlns="" val="20011"/>
                    </a:ext>
                  </a:extLst>
                </a:gridCol>
                <a:gridCol w="511662">
                  <a:extLst>
                    <a:ext uri="{9D8B030D-6E8A-4147-A177-3AD203B41FA5}">
                      <a16:colId xmlns:a16="http://schemas.microsoft.com/office/drawing/2014/main" xmlns="" val="20012"/>
                    </a:ext>
                  </a:extLst>
                </a:gridCol>
                <a:gridCol w="511662">
                  <a:extLst>
                    <a:ext uri="{9D8B030D-6E8A-4147-A177-3AD203B41FA5}">
                      <a16:colId xmlns:a16="http://schemas.microsoft.com/office/drawing/2014/main" xmlns="" val="20013"/>
                    </a:ext>
                  </a:extLst>
                </a:gridCol>
                <a:gridCol w="511662">
                  <a:extLst>
                    <a:ext uri="{9D8B030D-6E8A-4147-A177-3AD203B41FA5}">
                      <a16:colId xmlns:a16="http://schemas.microsoft.com/office/drawing/2014/main" xmlns="" val="20014"/>
                    </a:ext>
                  </a:extLst>
                </a:gridCol>
                <a:gridCol w="511662">
                  <a:extLst>
                    <a:ext uri="{9D8B030D-6E8A-4147-A177-3AD203B41FA5}">
                      <a16:colId xmlns:a16="http://schemas.microsoft.com/office/drawing/2014/main" xmlns="" val="20015"/>
                    </a:ext>
                  </a:extLst>
                </a:gridCol>
              </a:tblGrid>
              <a:tr h="174220">
                <a:tc gridSpan="16">
                  <a:txBody>
                    <a:bodyPr/>
                    <a:lstStyle/>
                    <a:p>
                      <a:pPr algn="l" fontAlgn="ctr"/>
                      <a:r>
                        <a:rPr lang="en-GB" sz="800" b="1" i="0" u="none" strike="noStrike" dirty="0">
                          <a:solidFill>
                            <a:srgbClr val="FFFFFF"/>
                          </a:solidFill>
                          <a:effectLst/>
                          <a:latin typeface="Arial" panose="020B0604020202020204" pitchFamily="34" charset="0"/>
                        </a:rPr>
                        <a:t>Table 1.3.3 – Purpose of domestic nights in GB (2010-2016) *</a:t>
                      </a:r>
                    </a:p>
                  </a:txBody>
                  <a:tcPr marL="36000" marR="9525" marT="9525" marB="0" anchor="ctr">
                    <a:lnL>
                      <a:noFill/>
                    </a:lnL>
                    <a:lnR>
                      <a:noFill/>
                    </a:lnR>
                    <a:lnT>
                      <a:noFill/>
                    </a:lnT>
                    <a:lnB>
                      <a:noFill/>
                    </a:lnB>
                    <a:solidFill>
                      <a:srgbClr val="3EB1CC"/>
                    </a:solidFill>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ctr"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479616">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p>
                      <a:pPr algn="ctr" fontAlgn="ctr"/>
                      <a:r>
                        <a:rPr lang="en-GB" sz="8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p>
                      <a:pPr algn="ctr" fontAlgn="ctr"/>
                      <a:r>
                        <a:rPr lang="en-GB" sz="8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p>
                      <a:pPr algn="ctr" fontAlgn="ctr"/>
                      <a:r>
                        <a:rPr lang="en-GB" sz="8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Average annual</a:t>
                      </a:r>
                    </a:p>
                    <a:p>
                      <a:pPr algn="ctr" fontAlgn="ctr"/>
                      <a:r>
                        <a:rPr lang="en-GB" sz="8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78489">
                <a:tc>
                  <a:txBody>
                    <a:bodyPr/>
                    <a:lstStyle/>
                    <a:p>
                      <a:pPr algn="ctr" fontAlgn="ctr"/>
                      <a:r>
                        <a:rPr lang="en-GB" sz="800" b="1"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3"/>
                  </a:ext>
                </a:extLst>
              </a:tr>
              <a:tr h="178489">
                <a:tc>
                  <a:txBody>
                    <a:bodyPr/>
                    <a:lstStyle/>
                    <a:p>
                      <a:pPr algn="l" fontAlgn="ctr"/>
                      <a:r>
                        <a:rPr lang="en-GB" sz="8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361.40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387.33</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388.24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373.61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349.55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377.10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379.45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359.56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666134">
                <a:tc>
                  <a:txBody>
                    <a:bodyPr/>
                    <a:lstStyle/>
                    <a:p>
                      <a:pPr algn="l" fontAlgn="ctr"/>
                      <a:r>
                        <a:rPr lang="en-GB" sz="8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263.96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281.51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282.41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277.70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264.45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283.13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285.87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275.26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78489">
                <a:tc>
                  <a:txBody>
                    <a:bodyPr/>
                    <a:lstStyle/>
                    <a:p>
                      <a:pPr algn="l" fontAlgn="ctr"/>
                      <a:r>
                        <a:rPr lang="en-GB" sz="8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95.70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104.60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107.32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106.88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103.29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112.02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113.26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109.43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78489">
                <a:tc>
                  <a:txBody>
                    <a:bodyPr/>
                    <a:lstStyle/>
                    <a:p>
                      <a:pPr algn="l" fontAlgn="ctr"/>
                      <a:r>
                        <a:rPr lang="en-GB" sz="8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116.00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119.10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117.96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117.08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112.78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120.98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121.83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119.15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78489">
                <a:tc>
                  <a:txBody>
                    <a:bodyPr/>
                    <a:lstStyle/>
                    <a:p>
                      <a:pPr algn="l" fontAlgn="ctr"/>
                      <a:r>
                        <a:rPr lang="en-GB" sz="8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52.26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57.81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53.74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50.78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46.68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178489">
                <a:tc>
                  <a:txBody>
                    <a:bodyPr/>
                    <a:lstStyle/>
                    <a:p>
                      <a:pPr algn="l" fontAlgn="ctr"/>
                      <a:r>
                        <a:rPr lang="en-GB" sz="8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197.22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208.49</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203.10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198.23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184.80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194.64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196.10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190.90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78489">
                <a:tc>
                  <a:txBody>
                    <a:bodyPr/>
                    <a:lstStyle/>
                    <a:p>
                      <a:pPr algn="l" fontAlgn="ctr"/>
                      <a:r>
                        <a:rPr lang="en-GB" sz="8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66.76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71.32</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71.36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70.28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65.75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71.84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73.30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69.11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78489">
                <a:tc>
                  <a:txBody>
                    <a:bodyPr/>
                    <a:lstStyle/>
                    <a:p>
                      <a:pPr algn="l" fontAlgn="ctr"/>
                      <a:r>
                        <a:rPr lang="en-GB" sz="8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93.25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97.26</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92.28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91.99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87.21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90.57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91.70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91.47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78489">
                <a:tc>
                  <a:txBody>
                    <a:bodyPr/>
                    <a:lstStyle/>
                    <a:p>
                      <a:pPr algn="l" fontAlgn="ctr"/>
                      <a:r>
                        <a:rPr lang="en-GB" sz="8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37.21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39.91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32.78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30.32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78489">
                <a:tc>
                  <a:txBody>
                    <a:bodyPr/>
                    <a:lstStyle/>
                    <a:p>
                      <a:pPr algn="l" fontAlgn="ctr"/>
                      <a:r>
                        <a:rPr lang="en-GB" sz="8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117.44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125.70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129.03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124.77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118.26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131.34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131.38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116.07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3"/>
                  </a:ext>
                </a:extLst>
              </a:tr>
              <a:tr h="178489">
                <a:tc>
                  <a:txBody>
                    <a:bodyPr/>
                    <a:lstStyle/>
                    <a:p>
                      <a:pPr algn="l" fontAlgn="ctr"/>
                      <a:r>
                        <a:rPr lang="en-GB" sz="800" b="0" i="0" u="none" strike="noStrike" dirty="0">
                          <a:solidFill>
                            <a:schemeClr val="tx1"/>
                          </a:solidFill>
                          <a:effectLst/>
                          <a:latin typeface="Arial" panose="020B0604020202020204" pitchFamily="34" charset="0"/>
                        </a:rPr>
                        <a:t> VFR-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66.74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73.02</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79.31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79.47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79.65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88.09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84.36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78489">
                <a:tc>
                  <a:txBody>
                    <a:bodyPr/>
                    <a:lstStyle/>
                    <a:p>
                      <a:pPr algn="l" fontAlgn="ctr"/>
                      <a:r>
                        <a:rPr lang="en-GB" sz="800" b="0" i="0" u="none" strike="noStrike" dirty="0">
                          <a:solidFill>
                            <a:schemeClr val="tx1"/>
                          </a:solidFill>
                          <a:effectLst/>
                          <a:latin typeface="Arial" panose="020B0604020202020204" pitchFamily="34" charset="0"/>
                        </a:rPr>
                        <a:t> 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50.69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52.68</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49.72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42.85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43.29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31.71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272602">
                <a:tc>
                  <a:txBody>
                    <a:bodyPr/>
                    <a:lstStyle/>
                    <a:p>
                      <a:pPr algn="l" fontAlgn="ctr"/>
                      <a:r>
                        <a:rPr lang="en-GB" sz="800" b="1" i="0" u="none" strike="noStrike" dirty="0">
                          <a:solidFill>
                            <a:schemeClr val="tx1"/>
                          </a:solidFill>
                          <a:effectLst/>
                          <a:latin typeface="Arial" panose="020B0604020202020204" pitchFamily="34" charset="0"/>
                        </a:rPr>
                        <a:t>Business / work</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l" fontAlgn="ctr"/>
                      <a:r>
                        <a:rPr lang="en-GB" sz="800" b="1" i="0" u="none" strike="noStrike" dirty="0">
                          <a:solidFill>
                            <a:schemeClr val="tx1"/>
                          </a:solidFill>
                          <a:effectLst/>
                          <a:latin typeface="Arial" panose="020B0604020202020204" pitchFamily="34" charset="0"/>
                        </a:rPr>
                        <a:t>37.70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41.76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44.47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6.5%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41.53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38.11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37.64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38.83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38.72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6"/>
                  </a:ext>
                </a:extLst>
              </a:tr>
            </a:tbl>
          </a:graphicData>
        </a:graphic>
      </p:graphicFrame>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pic>
        <p:nvPicPr>
          <p:cNvPr id="23" name="Picture 22"/>
          <p:cNvPicPr/>
          <p:nvPr/>
        </p:nvPicPr>
        <p:blipFill>
          <a:blip r:embed="rId2">
            <a:extLst>
              <a:ext uri="{28A0092B-C50C-407E-A947-70E740481C1C}">
                <a14:useLocalDpi xmlns:a14="http://schemas.microsoft.com/office/drawing/2010/main" val="0"/>
              </a:ext>
            </a:extLst>
          </a:blip>
          <a:srcRect/>
          <a:stretch>
            <a:fillRect/>
          </a:stretch>
        </p:blipFill>
        <p:spPr bwMode="auto">
          <a:xfrm>
            <a:off x="4547612" y="1469575"/>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Action Button: Information 23">
            <a:hlinkClick r:id="rId3" action="ppaction://hlinksldjump" highlightClick="1"/>
          </p:cNvPr>
          <p:cNvSpPr/>
          <p:nvPr/>
        </p:nvSpPr>
        <p:spPr bwMode="ltGray">
          <a:xfrm>
            <a:off x="4219830" y="151602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31" name="Content Placeholder 25"/>
          <p:cNvSpPr txBox="1">
            <a:spLocks/>
          </p:cNvSpPr>
          <p:nvPr/>
        </p:nvSpPr>
        <p:spPr>
          <a:xfrm>
            <a:off x="8739616" y="146803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volume of nights in GB between 2010 and 2016 split by purpose. </a:t>
            </a:r>
            <a:endParaRPr lang="en-GB" sz="1050" b="1" dirty="0"/>
          </a:p>
          <a:p>
            <a:r>
              <a:rPr lang="en-GB" sz="1050" b="1" dirty="0"/>
              <a:t>In 2016, the number of nights spent has decreased to 275.3 million, with a -3.7% decline. Between 2010 and 2016 the overall average annual percentage change was +1.6%. </a:t>
            </a:r>
          </a:p>
          <a:p>
            <a:r>
              <a:rPr lang="en-GB" sz="1050" b="1" dirty="0"/>
              <a:t>Total domestic holiday </a:t>
            </a:r>
            <a:r>
              <a:rPr lang="en-GB" sz="1050" b="1" dirty="0" err="1"/>
              <a:t>bednights</a:t>
            </a:r>
            <a:r>
              <a:rPr lang="en-GB" sz="1050" b="1" dirty="0"/>
              <a:t> (including VFR) stayed in 2016 was 275.3 million (-3.7% on 2015). Trips of more than a week declined the most within this holiday type (-8.1%).  </a:t>
            </a:r>
          </a:p>
          <a:p>
            <a:r>
              <a:rPr lang="en-GB" sz="1050" b="1" dirty="0"/>
              <a:t>Similarly, there was a decrease (-2.7%) in the number of holiday </a:t>
            </a:r>
            <a:r>
              <a:rPr lang="en-GB" sz="1050" b="1" dirty="0" err="1"/>
              <a:t>bednights</a:t>
            </a:r>
            <a:r>
              <a:rPr lang="en-GB" sz="1050" b="1" dirty="0"/>
              <a:t> in 2016. Again, trips of more than a week declined the most within holidays (</a:t>
            </a:r>
            <a:r>
              <a:rPr lang="en-GB" sz="1050" b="1" dirty="0" err="1"/>
              <a:t>excl</a:t>
            </a:r>
            <a:r>
              <a:rPr lang="en-GB" sz="1050" b="1" dirty="0"/>
              <a:t> VFR) (-7.5%).  </a:t>
            </a:r>
          </a:p>
          <a:p>
            <a:r>
              <a:rPr lang="en-GB" sz="1050" b="1" dirty="0"/>
              <a:t>The number of nights spent on business trips fell (by -0.3%) to 38.7 million. Nights on visits to friends and relatives decreased by -11.7% to 116.1 million</a:t>
            </a:r>
            <a:r>
              <a:rPr lang="en-GB" sz="1400" dirty="0"/>
              <a:t>.</a:t>
            </a:r>
          </a:p>
          <a:p>
            <a:endParaRPr lang="en-GB" sz="1400" dirty="0"/>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141288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72</a:t>
            </a:fld>
            <a:endParaRPr lang="en-GB" dirty="0"/>
          </a:p>
        </p:txBody>
      </p:sp>
      <p:sp>
        <p:nvSpPr>
          <p:cNvPr id="22" name="Title 4"/>
          <p:cNvSpPr>
            <a:spLocks noGrp="1"/>
          </p:cNvSpPr>
          <p:nvPr>
            <p:ph type="title"/>
          </p:nvPr>
        </p:nvSpPr>
        <p:spPr/>
        <p:txBody>
          <a:bodyPr/>
          <a:lstStyle/>
          <a:p>
            <a:r>
              <a:rPr lang="en-GB" dirty="0"/>
              <a:t>Total GB spend by purpose  </a:t>
            </a:r>
          </a:p>
        </p:txBody>
      </p:sp>
      <p:cxnSp>
        <p:nvCxnSpPr>
          <p:cNvPr id="16" name="Straight Connector 15"/>
          <p:cNvCxnSpPr/>
          <p:nvPr/>
        </p:nvCxnSpPr>
        <p:spPr>
          <a:xfrm>
            <a:off x="86703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4096913826"/>
              </p:ext>
            </p:extLst>
          </p:nvPr>
        </p:nvGraphicFramePr>
        <p:xfrm>
          <a:off x="369887" y="1952438"/>
          <a:ext cx="8177075" cy="3913248"/>
        </p:xfrm>
        <a:graphic>
          <a:graphicData uri="http://schemas.openxmlformats.org/drawingml/2006/table">
            <a:tbl>
              <a:tblPr/>
              <a:tblGrid>
                <a:gridCol w="810352">
                  <a:extLst>
                    <a:ext uri="{9D8B030D-6E8A-4147-A177-3AD203B41FA5}">
                      <a16:colId xmlns:a16="http://schemas.microsoft.com/office/drawing/2014/main" xmlns="" val="20000"/>
                    </a:ext>
                  </a:extLst>
                </a:gridCol>
                <a:gridCol w="483292">
                  <a:extLst>
                    <a:ext uri="{9D8B030D-6E8A-4147-A177-3AD203B41FA5}">
                      <a16:colId xmlns:a16="http://schemas.microsoft.com/office/drawing/2014/main" xmlns="" val="20001"/>
                    </a:ext>
                  </a:extLst>
                </a:gridCol>
                <a:gridCol w="550779">
                  <a:extLst>
                    <a:ext uri="{9D8B030D-6E8A-4147-A177-3AD203B41FA5}">
                      <a16:colId xmlns:a16="http://schemas.microsoft.com/office/drawing/2014/main" xmlns="" val="20002"/>
                    </a:ext>
                  </a:extLst>
                </a:gridCol>
                <a:gridCol w="397845">
                  <a:extLst>
                    <a:ext uri="{9D8B030D-6E8A-4147-A177-3AD203B41FA5}">
                      <a16:colId xmlns:a16="http://schemas.microsoft.com/office/drawing/2014/main" xmlns="" val="20003"/>
                    </a:ext>
                  </a:extLst>
                </a:gridCol>
                <a:gridCol w="502885">
                  <a:extLst>
                    <a:ext uri="{9D8B030D-6E8A-4147-A177-3AD203B41FA5}">
                      <a16:colId xmlns:a16="http://schemas.microsoft.com/office/drawing/2014/main" xmlns="" val="20004"/>
                    </a:ext>
                  </a:extLst>
                </a:gridCol>
                <a:gridCol w="402199">
                  <a:extLst>
                    <a:ext uri="{9D8B030D-6E8A-4147-A177-3AD203B41FA5}">
                      <a16:colId xmlns:a16="http://schemas.microsoft.com/office/drawing/2014/main" xmlns="" val="20005"/>
                    </a:ext>
                  </a:extLst>
                </a:gridCol>
                <a:gridCol w="534996">
                  <a:extLst>
                    <a:ext uri="{9D8B030D-6E8A-4147-A177-3AD203B41FA5}">
                      <a16:colId xmlns:a16="http://schemas.microsoft.com/office/drawing/2014/main" xmlns="" val="20006"/>
                    </a:ext>
                  </a:extLst>
                </a:gridCol>
                <a:gridCol w="478767">
                  <a:extLst>
                    <a:ext uri="{9D8B030D-6E8A-4147-A177-3AD203B41FA5}">
                      <a16:colId xmlns:a16="http://schemas.microsoft.com/office/drawing/2014/main" xmlns="" val="20007"/>
                    </a:ext>
                  </a:extLst>
                </a:gridCol>
                <a:gridCol w="501995">
                  <a:extLst>
                    <a:ext uri="{9D8B030D-6E8A-4147-A177-3AD203B41FA5}">
                      <a16:colId xmlns:a16="http://schemas.microsoft.com/office/drawing/2014/main" xmlns="" val="20008"/>
                    </a:ext>
                  </a:extLst>
                </a:gridCol>
                <a:gridCol w="501995">
                  <a:extLst>
                    <a:ext uri="{9D8B030D-6E8A-4147-A177-3AD203B41FA5}">
                      <a16:colId xmlns:a16="http://schemas.microsoft.com/office/drawing/2014/main" xmlns="" val="20009"/>
                    </a:ext>
                  </a:extLst>
                </a:gridCol>
                <a:gridCol w="501995">
                  <a:extLst>
                    <a:ext uri="{9D8B030D-6E8A-4147-A177-3AD203B41FA5}">
                      <a16:colId xmlns:a16="http://schemas.microsoft.com/office/drawing/2014/main" xmlns="" val="20010"/>
                    </a:ext>
                  </a:extLst>
                </a:gridCol>
                <a:gridCol w="501995">
                  <a:extLst>
                    <a:ext uri="{9D8B030D-6E8A-4147-A177-3AD203B41FA5}">
                      <a16:colId xmlns:a16="http://schemas.microsoft.com/office/drawing/2014/main" xmlns="" val="20011"/>
                    </a:ext>
                  </a:extLst>
                </a:gridCol>
                <a:gridCol w="501995">
                  <a:extLst>
                    <a:ext uri="{9D8B030D-6E8A-4147-A177-3AD203B41FA5}">
                      <a16:colId xmlns:a16="http://schemas.microsoft.com/office/drawing/2014/main" xmlns="" val="20012"/>
                    </a:ext>
                  </a:extLst>
                </a:gridCol>
                <a:gridCol w="501995">
                  <a:extLst>
                    <a:ext uri="{9D8B030D-6E8A-4147-A177-3AD203B41FA5}">
                      <a16:colId xmlns:a16="http://schemas.microsoft.com/office/drawing/2014/main" xmlns="" val="20013"/>
                    </a:ext>
                  </a:extLst>
                </a:gridCol>
                <a:gridCol w="501995">
                  <a:extLst>
                    <a:ext uri="{9D8B030D-6E8A-4147-A177-3AD203B41FA5}">
                      <a16:colId xmlns:a16="http://schemas.microsoft.com/office/drawing/2014/main" xmlns="" val="20014"/>
                    </a:ext>
                  </a:extLst>
                </a:gridCol>
                <a:gridCol w="501995">
                  <a:extLst>
                    <a:ext uri="{9D8B030D-6E8A-4147-A177-3AD203B41FA5}">
                      <a16:colId xmlns:a16="http://schemas.microsoft.com/office/drawing/2014/main" xmlns="" val="20015"/>
                    </a:ext>
                  </a:extLst>
                </a:gridCol>
              </a:tblGrid>
              <a:tr h="136624">
                <a:tc gridSpan="16">
                  <a:txBody>
                    <a:bodyPr/>
                    <a:lstStyle/>
                    <a:p>
                      <a:pPr algn="l" fontAlgn="ctr"/>
                      <a:r>
                        <a:rPr lang="en-GB" sz="900" b="1" i="0" u="none" strike="noStrike" dirty="0">
                          <a:solidFill>
                            <a:srgbClr val="FFFFFF"/>
                          </a:solidFill>
                          <a:effectLst/>
                          <a:latin typeface="Arial" panose="020B0604020202020204" pitchFamily="34" charset="0"/>
                        </a:rPr>
                        <a:t>Table 1.3.4 – Purpose of domestic spend in GB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ctr"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47633">
                <a:tc>
                  <a:txBody>
                    <a:bodyPr/>
                    <a:lstStyle/>
                    <a:p>
                      <a:pPr algn="l" fontAlgn="ctr"/>
                      <a:endParaRPr lang="en-GB" sz="900" b="0" i="0" u="none" strike="noStrike" dirty="0">
                        <a:solidFill>
                          <a:schemeClr val="tx1"/>
                        </a:solidFill>
                        <a:effectLst/>
                        <a:latin typeface="Arial" panose="020B0604020202020204" pitchFamily="34" charset="0"/>
                      </a:endParaRP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80914">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200334">
                <a:tc>
                  <a:txBody>
                    <a:bodyPr/>
                    <a:lstStyle/>
                    <a:p>
                      <a:pPr algn="l" fontAlgn="ctr"/>
                      <a:r>
                        <a:rPr lang="en-GB" sz="9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£19,797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£22,666</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£23,976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£23,294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£22,692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£24,825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£24,100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£23,079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519881">
                <a:tc>
                  <a:txBody>
                    <a:bodyPr/>
                    <a:lstStyle/>
                    <a:p>
                      <a:pPr algn="l" fontAlgn="ctr"/>
                      <a:r>
                        <a:rPr lang="en-GB" sz="9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£13,943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£15,698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£16,765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£16,457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£16,286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£17,903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£17,411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£16,585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80914">
                <a:tc>
                  <a:txBody>
                    <a:bodyPr/>
                    <a:lstStyle/>
                    <a:p>
                      <a:pPr algn="l" fontAlgn="ctr"/>
                      <a:r>
                        <a:rPr lang="en-GB" sz="9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£7,388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£8,171</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£9,064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£8,950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£8,620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£9,684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£9,373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£8,927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80914">
                <a:tc>
                  <a:txBody>
                    <a:bodyPr/>
                    <a:lstStyle/>
                    <a:p>
                      <a:pPr algn="l" fontAlgn="ctr"/>
                      <a:r>
                        <a:rPr lang="en-GB" sz="9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£5,190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£5,833</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£6,052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£5,980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£6,196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£6,638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£6,435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£6,298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80914">
                <a:tc>
                  <a:txBody>
                    <a:bodyPr/>
                    <a:lstStyle/>
                    <a:p>
                      <a:pPr algn="l" fontAlgn="ctr"/>
                      <a:r>
                        <a:rPr lang="en-GB" sz="9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£1,366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£1,694</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£1,581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£1,603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£1,360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200334">
                <a:tc>
                  <a:txBody>
                    <a:bodyPr/>
                    <a:lstStyle/>
                    <a:p>
                      <a:pPr algn="l" fontAlgn="ctr"/>
                      <a:r>
                        <a:rPr lang="en-GB" sz="9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£11,534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£13,000</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£13,763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£13,065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£14,171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£13,874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£13,313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80914">
                <a:tc>
                  <a:txBody>
                    <a:bodyPr/>
                    <a:lstStyle/>
                    <a:p>
                      <a:pPr algn="l" fontAlgn="ctr"/>
                      <a:r>
                        <a:rPr lang="en-GB" sz="900" b="0" i="0" u="none" strike="noStrike" dirty="0">
                          <a:solidFill>
                            <a:schemeClr val="tx1"/>
                          </a:solidFill>
                          <a:effectLst/>
                          <a:latin typeface="Arial" panose="020B0604020202020204" pitchFamily="34" charset="0"/>
                        </a:rPr>
                        <a:t> 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£5,845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£6,484</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£7,183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£6,586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£7,378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£7,213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£6,809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80914">
                <a:tc>
                  <a:txBody>
                    <a:bodyPr/>
                    <a:lstStyle/>
                    <a:p>
                      <a:pPr algn="l" fontAlgn="ctr"/>
                      <a:r>
                        <a:rPr lang="en-GB" sz="900" b="0" i="0" u="none" strike="noStrike" dirty="0">
                          <a:solidFill>
                            <a:schemeClr val="tx1"/>
                          </a:solidFill>
                          <a:effectLst/>
                          <a:latin typeface="Arial" panose="020B0604020202020204" pitchFamily="34" charset="0"/>
                        </a:rPr>
                        <a:t> 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£4,563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£5,148</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£5,214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£5,194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£5,343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£5,548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£5,417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£5,391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80914">
                <a:tc>
                  <a:txBody>
                    <a:bodyPr/>
                    <a:lstStyle/>
                    <a:p>
                      <a:pPr algn="l" fontAlgn="ctr"/>
                      <a:r>
                        <a:rPr lang="en-GB" sz="900" b="0" i="0" u="none" strike="noStrike" dirty="0">
                          <a:solidFill>
                            <a:schemeClr val="tx1"/>
                          </a:solidFill>
                          <a:effectLst/>
                          <a:latin typeface="Arial" panose="020B0604020202020204" pitchFamily="34" charset="0"/>
                        </a:rPr>
                        <a:t> 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£1,126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£1,368</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£1,243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£1,113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200334">
                <a:tc>
                  <a:txBody>
                    <a:bodyPr/>
                    <a:lstStyle/>
                    <a:p>
                      <a:pPr algn="l" fontAlgn="ctr"/>
                      <a:r>
                        <a:rPr lang="en-GB" sz="9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£4,193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£4,727</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£5,083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£4,847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£4,990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£5,646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£5,438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rgbClr val="808080"/>
                          </a:solidFill>
                          <a:effectLst/>
                          <a:latin typeface="Arial" panose="020B0604020202020204" pitchFamily="34" charset="0"/>
                        </a:rPr>
                        <a:t>£4,695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3"/>
                  </a:ext>
                </a:extLst>
              </a:tr>
              <a:tr h="180914">
                <a:tc>
                  <a:txBody>
                    <a:bodyPr/>
                    <a:lstStyle/>
                    <a:p>
                      <a:pPr algn="l" fontAlgn="ctr"/>
                      <a:r>
                        <a:rPr lang="en-GB" sz="900" b="0" i="0" u="none" strike="noStrike" dirty="0">
                          <a:solidFill>
                            <a:schemeClr val="tx1"/>
                          </a:solidFill>
                          <a:effectLst/>
                          <a:latin typeface="Arial" panose="020B0604020202020204" pitchFamily="34" charset="0"/>
                        </a:rPr>
                        <a:t> VFR-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£2,409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£2,698</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£3,538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£3,272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80914">
                <a:tc>
                  <a:txBody>
                    <a:bodyPr/>
                    <a:lstStyle/>
                    <a:p>
                      <a:pPr algn="l" fontAlgn="ctr"/>
                      <a:r>
                        <a:rPr lang="en-GB" sz="900" b="0" i="0" u="none" strike="noStrike" dirty="0">
                          <a:solidFill>
                            <a:schemeClr val="tx1"/>
                          </a:solidFill>
                          <a:effectLst/>
                          <a:latin typeface="Arial" panose="020B0604020202020204" pitchFamily="34" charset="0"/>
                        </a:rPr>
                        <a:t> 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£1,784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£2,029</a:t>
                      </a:r>
                    </a:p>
                  </a:txBody>
                  <a:tcPr marL="9525" marR="9525" marT="9525"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£1,769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£1,901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£1,423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264376">
                <a:tc>
                  <a:txBody>
                    <a:bodyPr/>
                    <a:lstStyle/>
                    <a:p>
                      <a:pPr algn="l" fontAlgn="ctr"/>
                      <a:r>
                        <a:rPr lang="en-GB" sz="900" b="1" i="0" u="none" strike="noStrike" dirty="0">
                          <a:solidFill>
                            <a:schemeClr val="tx1"/>
                          </a:solidFill>
                          <a:effectLst/>
                          <a:latin typeface="Arial" panose="020B0604020202020204" pitchFamily="34" charset="0"/>
                        </a:rPr>
                        <a:t>Business / work</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£3,645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£4,400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£4,486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£4,388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£4,101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£4,013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£4,090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rgbClr val="808080"/>
                          </a:solidFill>
                          <a:effectLst/>
                          <a:latin typeface="Arial" panose="020B0604020202020204" pitchFamily="34" charset="0"/>
                        </a:rPr>
                        <a:t>£4,369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6"/>
                  </a:ext>
                </a:extLst>
              </a:tr>
            </a:tbl>
          </a:graphicData>
        </a:graphic>
      </p:graphicFrame>
      <p:pic>
        <p:nvPicPr>
          <p:cNvPr id="23" name="Picture 22"/>
          <p:cNvPicPr/>
          <p:nvPr/>
        </p:nvPicPr>
        <p:blipFill>
          <a:blip r:embed="rId2">
            <a:extLst>
              <a:ext uri="{28A0092B-C50C-407E-A947-70E740481C1C}">
                <a14:useLocalDpi xmlns:a14="http://schemas.microsoft.com/office/drawing/2010/main" val="0"/>
              </a:ext>
            </a:extLst>
          </a:blip>
          <a:srcRect/>
          <a:stretch>
            <a:fillRect/>
          </a:stretch>
        </p:blipFill>
        <p:spPr bwMode="auto">
          <a:xfrm>
            <a:off x="4084487" y="1481450"/>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Action Button: Information 23">
            <a:hlinkClick r:id="rId3" action="ppaction://hlinksldjump" highlightClick="1"/>
          </p:cNvPr>
          <p:cNvSpPr/>
          <p:nvPr/>
        </p:nvSpPr>
        <p:spPr bwMode="ltGray">
          <a:xfrm>
            <a:off x="3756705" y="151811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TextBox 24">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6" name="Content Placeholder 25"/>
          <p:cNvSpPr txBox="1">
            <a:spLocks/>
          </p:cNvSpPr>
          <p:nvPr/>
        </p:nvSpPr>
        <p:spPr>
          <a:xfrm>
            <a:off x="8739616" y="1892302"/>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value of spend in GB between 2010 and 2016 split by purpose. </a:t>
            </a:r>
            <a:endParaRPr lang="en-GB" sz="1050" b="1" dirty="0"/>
          </a:p>
          <a:p>
            <a:r>
              <a:rPr lang="en-GB" sz="1050" b="1" dirty="0"/>
              <a:t>Expenditure on total overnight trips was down         -4.2% compared to 2015, although a small increase was evident when examining the 2010-2016 trend.</a:t>
            </a:r>
          </a:p>
          <a:p>
            <a:r>
              <a:rPr lang="en-GB" sz="1050" b="1" dirty="0"/>
              <a:t>Spend on holiday overnights (including VFR) declined in 2016 by -4.7% to £16.6 billion, similarly that spent on holidays (excluding VFR) was down -4.0% compared to 2015 at £13.3 billion.</a:t>
            </a:r>
          </a:p>
          <a:p>
            <a:r>
              <a:rPr lang="en-GB" sz="1050" b="1" dirty="0"/>
              <a:t>Spend on trips to visit friends and relatives was also down (-13.7%) in 2016 to £4.7 billion, while spend on business trips was up by +6.8% to £4.4 billion.</a:t>
            </a:r>
          </a:p>
          <a:p>
            <a:endParaRPr lang="en-GB" sz="1400" dirty="0"/>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018808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73</a:t>
            </a:fld>
            <a:endParaRPr lang="en-GB" dirty="0"/>
          </a:p>
        </p:txBody>
      </p:sp>
      <p:sp>
        <p:nvSpPr>
          <p:cNvPr id="22" name="Title 4"/>
          <p:cNvSpPr>
            <a:spLocks noGrp="1"/>
          </p:cNvSpPr>
          <p:nvPr>
            <p:ph type="title"/>
          </p:nvPr>
        </p:nvSpPr>
        <p:spPr/>
        <p:txBody>
          <a:bodyPr/>
          <a:lstStyle/>
          <a:p>
            <a:r>
              <a:rPr lang="en-GB" dirty="0"/>
              <a:t>Tourism trips taken in England  </a:t>
            </a:r>
          </a:p>
        </p:txBody>
      </p:sp>
      <p:cxnSp>
        <p:nvCxnSpPr>
          <p:cNvPr id="16" name="Straight Connector 15"/>
          <p:cNvCxnSpPr/>
          <p:nvPr/>
        </p:nvCxnSpPr>
        <p:spPr>
          <a:xfrm>
            <a:off x="86347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31778256"/>
              </p:ext>
            </p:extLst>
          </p:nvPr>
        </p:nvGraphicFramePr>
        <p:xfrm>
          <a:off x="360363" y="1946067"/>
          <a:ext cx="8186592" cy="3787277"/>
        </p:xfrm>
        <a:graphic>
          <a:graphicData uri="http://schemas.openxmlformats.org/drawingml/2006/table">
            <a:tbl>
              <a:tblPr/>
              <a:tblGrid>
                <a:gridCol w="593654">
                  <a:extLst>
                    <a:ext uri="{9D8B030D-6E8A-4147-A177-3AD203B41FA5}">
                      <a16:colId xmlns:a16="http://schemas.microsoft.com/office/drawing/2014/main" xmlns="" val="20000"/>
                    </a:ext>
                  </a:extLst>
                </a:gridCol>
                <a:gridCol w="493048">
                  <a:extLst>
                    <a:ext uri="{9D8B030D-6E8A-4147-A177-3AD203B41FA5}">
                      <a16:colId xmlns:a16="http://schemas.microsoft.com/office/drawing/2014/main" xmlns="" val="20001"/>
                    </a:ext>
                  </a:extLst>
                </a:gridCol>
                <a:gridCol w="507135">
                  <a:extLst>
                    <a:ext uri="{9D8B030D-6E8A-4147-A177-3AD203B41FA5}">
                      <a16:colId xmlns:a16="http://schemas.microsoft.com/office/drawing/2014/main" xmlns="" val="20002"/>
                    </a:ext>
                  </a:extLst>
                </a:gridCol>
                <a:gridCol w="507135">
                  <a:extLst>
                    <a:ext uri="{9D8B030D-6E8A-4147-A177-3AD203B41FA5}">
                      <a16:colId xmlns:a16="http://schemas.microsoft.com/office/drawing/2014/main" xmlns="" val="20003"/>
                    </a:ext>
                  </a:extLst>
                </a:gridCol>
                <a:gridCol w="507135">
                  <a:extLst>
                    <a:ext uri="{9D8B030D-6E8A-4147-A177-3AD203B41FA5}">
                      <a16:colId xmlns:a16="http://schemas.microsoft.com/office/drawing/2014/main" xmlns="" val="20004"/>
                    </a:ext>
                  </a:extLst>
                </a:gridCol>
                <a:gridCol w="507135">
                  <a:extLst>
                    <a:ext uri="{9D8B030D-6E8A-4147-A177-3AD203B41FA5}">
                      <a16:colId xmlns:a16="http://schemas.microsoft.com/office/drawing/2014/main" xmlns="" val="20005"/>
                    </a:ext>
                  </a:extLst>
                </a:gridCol>
                <a:gridCol w="507135">
                  <a:extLst>
                    <a:ext uri="{9D8B030D-6E8A-4147-A177-3AD203B41FA5}">
                      <a16:colId xmlns:a16="http://schemas.microsoft.com/office/drawing/2014/main" xmlns="" val="20006"/>
                    </a:ext>
                  </a:extLst>
                </a:gridCol>
                <a:gridCol w="507135">
                  <a:extLst>
                    <a:ext uri="{9D8B030D-6E8A-4147-A177-3AD203B41FA5}">
                      <a16:colId xmlns:a16="http://schemas.microsoft.com/office/drawing/2014/main" xmlns="" val="20007"/>
                    </a:ext>
                  </a:extLst>
                </a:gridCol>
                <a:gridCol w="507135">
                  <a:extLst>
                    <a:ext uri="{9D8B030D-6E8A-4147-A177-3AD203B41FA5}">
                      <a16:colId xmlns:a16="http://schemas.microsoft.com/office/drawing/2014/main" xmlns="" val="20008"/>
                    </a:ext>
                  </a:extLst>
                </a:gridCol>
                <a:gridCol w="507135">
                  <a:extLst>
                    <a:ext uri="{9D8B030D-6E8A-4147-A177-3AD203B41FA5}">
                      <a16:colId xmlns:a16="http://schemas.microsoft.com/office/drawing/2014/main" xmlns="" val="20009"/>
                    </a:ext>
                  </a:extLst>
                </a:gridCol>
                <a:gridCol w="507135">
                  <a:extLst>
                    <a:ext uri="{9D8B030D-6E8A-4147-A177-3AD203B41FA5}">
                      <a16:colId xmlns:a16="http://schemas.microsoft.com/office/drawing/2014/main" xmlns="" val="20010"/>
                    </a:ext>
                  </a:extLst>
                </a:gridCol>
                <a:gridCol w="507135">
                  <a:extLst>
                    <a:ext uri="{9D8B030D-6E8A-4147-A177-3AD203B41FA5}">
                      <a16:colId xmlns:a16="http://schemas.microsoft.com/office/drawing/2014/main" xmlns="" val="20011"/>
                    </a:ext>
                  </a:extLst>
                </a:gridCol>
                <a:gridCol w="507135">
                  <a:extLst>
                    <a:ext uri="{9D8B030D-6E8A-4147-A177-3AD203B41FA5}">
                      <a16:colId xmlns:a16="http://schemas.microsoft.com/office/drawing/2014/main" xmlns="" val="20012"/>
                    </a:ext>
                  </a:extLst>
                </a:gridCol>
                <a:gridCol w="507135">
                  <a:extLst>
                    <a:ext uri="{9D8B030D-6E8A-4147-A177-3AD203B41FA5}">
                      <a16:colId xmlns:a16="http://schemas.microsoft.com/office/drawing/2014/main" xmlns="" val="20013"/>
                    </a:ext>
                  </a:extLst>
                </a:gridCol>
                <a:gridCol w="507135">
                  <a:extLst>
                    <a:ext uri="{9D8B030D-6E8A-4147-A177-3AD203B41FA5}">
                      <a16:colId xmlns:a16="http://schemas.microsoft.com/office/drawing/2014/main" xmlns="" val="20014"/>
                    </a:ext>
                  </a:extLst>
                </a:gridCol>
                <a:gridCol w="507135">
                  <a:extLst>
                    <a:ext uri="{9D8B030D-6E8A-4147-A177-3AD203B41FA5}">
                      <a16:colId xmlns:a16="http://schemas.microsoft.com/office/drawing/2014/main" xmlns="" val="20015"/>
                    </a:ext>
                  </a:extLst>
                </a:gridCol>
              </a:tblGrid>
              <a:tr h="267204">
                <a:tc gridSpan="16">
                  <a:txBody>
                    <a:bodyPr/>
                    <a:lstStyle/>
                    <a:p>
                      <a:pPr algn="l" fontAlgn="ctr"/>
                      <a:r>
                        <a:rPr lang="en-GB" sz="900" b="1" i="0" u="none" strike="noStrike" dirty="0">
                          <a:solidFill>
                            <a:srgbClr val="FFFFFF"/>
                          </a:solidFill>
                          <a:effectLst/>
                          <a:latin typeface="Arial" panose="020B0604020202020204" pitchFamily="34" charset="0"/>
                        </a:rPr>
                        <a:t>Table 1.3.5 – Tourism trips taken in England (2010-2016)*</a:t>
                      </a:r>
                    </a:p>
                  </a:txBody>
                  <a:tcPr marL="36000" marR="9525" marT="9525" marB="0" anchor="ctr">
                    <a:lnL>
                      <a:noFill/>
                    </a:lnL>
                    <a:lnR>
                      <a:noFill/>
                    </a:lnR>
                    <a:lnT>
                      <a:noFill/>
                    </a:lnT>
                    <a:lnB>
                      <a:noFill/>
                    </a:lnB>
                    <a:solidFill>
                      <a:srgbClr val="3EB1CC"/>
                    </a:solidFill>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96304">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a:t>
                      </a:r>
                    </a:p>
                    <a:p>
                      <a:pPr algn="ctr" fontAlgn="ctr"/>
                      <a:r>
                        <a:rPr lang="en-GB" sz="900" b="1" i="1" u="none" strike="noStrike" dirty="0">
                          <a:solidFill>
                            <a:schemeClr val="tx1"/>
                          </a:solidFill>
                          <a:effectLst/>
                          <a:latin typeface="Arial" panose="020B0604020202020204" pitchFamily="34" charset="0"/>
                        </a:rPr>
                        <a:t>(RP)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212632">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3297141287"/>
                  </a:ext>
                </a:extLst>
              </a:tr>
              <a:tr h="348152">
                <a:tc>
                  <a:txBody>
                    <a:bodyPr/>
                    <a:lstStyle/>
                    <a:p>
                      <a:pPr algn="l" fontAlgn="ctr"/>
                      <a:r>
                        <a:rPr lang="en-GB" sz="900" b="0" i="0" u="none" strike="noStrike" dirty="0">
                          <a:solidFill>
                            <a:schemeClr val="tx1"/>
                          </a:solidFill>
                          <a:effectLst/>
                          <a:latin typeface="Arial" panose="020B0604020202020204" pitchFamily="34" charset="0"/>
                        </a:rPr>
                        <a:t>Trips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95.503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104.280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9.2%</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104.458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101.756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92.613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102.730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103.371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99.342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3"/>
                  </a:ext>
                </a:extLst>
              </a:tr>
              <a:tr h="348152">
                <a:tc>
                  <a:txBody>
                    <a:bodyPr/>
                    <a:lstStyle/>
                    <a:p>
                      <a:pPr algn="l" fontAlgn="ctr"/>
                      <a:r>
                        <a:rPr lang="en-GB" sz="900" b="0" i="0" u="none" strike="noStrike" dirty="0">
                          <a:solidFill>
                            <a:schemeClr val="tx1"/>
                          </a:solidFill>
                          <a:effectLst/>
                          <a:latin typeface="Arial" panose="020B0604020202020204" pitchFamily="34" charset="0"/>
                        </a:rPr>
                        <a:t>Nights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284.990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306.810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7.7%</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310.910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297.200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272.860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299.569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301.177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287.702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4"/>
                  </a:ext>
                </a:extLst>
              </a:tr>
              <a:tr h="348152">
                <a:tc>
                  <a:txBody>
                    <a:bodyPr/>
                    <a:lstStyle/>
                    <a:p>
                      <a:pPr algn="l" fontAlgn="ctr"/>
                      <a:r>
                        <a:rPr lang="en-GB" sz="900" b="0" i="0" u="none" strike="noStrike" dirty="0">
                          <a:solidFill>
                            <a:schemeClr val="tx1"/>
                          </a:solidFill>
                          <a:effectLst/>
                          <a:latin typeface="Arial" panose="020B0604020202020204" pitchFamily="34" charset="0"/>
                        </a:rPr>
                        <a:t>Spending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£15,842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£17,914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13.1%</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£19,497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£18,710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£18,085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£19,571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£19,063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£18,492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522227">
                <a:tc>
                  <a:txBody>
                    <a:bodyPr/>
                    <a:lstStyle/>
                    <a:p>
                      <a:pPr algn="l" fontAlgn="ctr"/>
                      <a:r>
                        <a:rPr lang="en-GB" sz="900" b="1" i="0" u="none" strike="noStrike" dirty="0">
                          <a:solidFill>
                            <a:srgbClr val="808080"/>
                          </a:solidFill>
                          <a:effectLst/>
                          <a:latin typeface="Arial" panose="020B0604020202020204" pitchFamily="34" charset="0"/>
                        </a:rPr>
                        <a:t>Average nights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-1.4%</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rgbClr val="808080"/>
                          </a:solidFill>
                          <a:effectLst/>
                          <a:latin typeface="Arial" panose="020B0604020202020204" pitchFamily="34" charset="0"/>
                        </a:rPr>
                        <a:t>2.91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rgbClr val="808080"/>
                          </a:solidFill>
                          <a:effectLst/>
                          <a:latin typeface="Arial" panose="020B0604020202020204" pitchFamily="34" charset="0"/>
                        </a:rPr>
                        <a:t>2.90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6"/>
                  </a:ext>
                </a:extLst>
              </a:tr>
              <a:tr h="522227">
                <a:tc>
                  <a:txBody>
                    <a:bodyPr/>
                    <a:lstStyle/>
                    <a:p>
                      <a:pPr algn="l" fontAlgn="ctr"/>
                      <a:r>
                        <a:rPr lang="en-GB" sz="900" b="1" i="0" u="none" strike="noStrike" dirty="0">
                          <a:solidFill>
                            <a:srgbClr val="808080"/>
                          </a:solidFill>
                          <a:effectLst/>
                          <a:latin typeface="Arial" panose="020B0604020202020204" pitchFamily="34" charset="0"/>
                        </a:rPr>
                        <a:t>Average spend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£172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3.6%</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8.5%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rgbClr val="808080"/>
                          </a:solidFill>
                          <a:effectLst/>
                          <a:latin typeface="Arial" panose="020B0604020202020204" pitchFamily="34" charset="0"/>
                        </a:rPr>
                        <a:t>£184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rgbClr val="808080"/>
                          </a:solidFill>
                          <a:effectLst/>
                          <a:latin typeface="Arial" panose="020B0604020202020204" pitchFamily="34" charset="0"/>
                        </a:rPr>
                        <a:t>£186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rgbClr val="808080"/>
                          </a:solidFill>
                          <a:effectLst/>
                          <a:latin typeface="Arial" panose="020B0604020202020204" pitchFamily="34" charset="0"/>
                        </a:rPr>
                        <a:t>1.9%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522227">
                <a:tc>
                  <a:txBody>
                    <a:bodyPr/>
                    <a:lstStyle/>
                    <a:p>
                      <a:pPr algn="l" fontAlgn="ctr"/>
                      <a:r>
                        <a:rPr lang="en-GB" sz="900" b="1" i="0" u="none" strike="noStrike" dirty="0">
                          <a:solidFill>
                            <a:srgbClr val="808080"/>
                          </a:solidFill>
                          <a:effectLst/>
                          <a:latin typeface="Arial" panose="020B0604020202020204" pitchFamily="34" charset="0"/>
                        </a:rPr>
                        <a:t>Average spend per night</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£58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chemeClr val="tx1">
                          <a:lumMod val="20000"/>
                          <a:lumOff val="80000"/>
                        </a:schemeClr>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5.0%</a:t>
                      </a:r>
                    </a:p>
                  </a:txBody>
                  <a:tcPr marL="9525" marR="9525" marT="9525" marB="0" anchor="ctr">
                    <a:lnL w="12700" cap="flat" cmpd="sng" algn="ctr">
                      <a:solidFill>
                        <a:schemeClr val="tx1">
                          <a:lumMod val="20000"/>
                          <a:lumOff val="80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8.4%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0.0%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rgbClr val="808080"/>
                          </a:solidFill>
                          <a:effectLst/>
                          <a:latin typeface="Arial" panose="020B0604020202020204" pitchFamily="34" charset="0"/>
                        </a:rPr>
                        <a:t>£63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rgbClr val="808080"/>
                          </a:solidFill>
                          <a:effectLst/>
                          <a:latin typeface="Arial" panose="020B0604020202020204" pitchFamily="34" charset="0"/>
                        </a:rPr>
                        <a:t>£64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rgbClr val="808080"/>
                          </a:solidFill>
                          <a:effectLst/>
                          <a:latin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8"/>
                  </a:ext>
                </a:extLst>
              </a:tr>
            </a:tbl>
          </a:graphicData>
        </a:graphic>
      </p:graphicFrame>
      <p:pic>
        <p:nvPicPr>
          <p:cNvPr id="20" name="Picture 19"/>
          <p:cNvPicPr/>
          <p:nvPr/>
        </p:nvPicPr>
        <p:blipFill rotWithShape="1">
          <a:blip r:embed="rId2">
            <a:extLst>
              <a:ext uri="{28A0092B-C50C-407E-A947-70E740481C1C}">
                <a14:useLocalDpi xmlns:a14="http://schemas.microsoft.com/office/drawing/2010/main" val="0"/>
              </a:ext>
            </a:extLst>
          </a:blip>
          <a:srcRect t="18228" b="17022"/>
          <a:stretch/>
        </p:blipFill>
        <p:spPr bwMode="auto">
          <a:xfrm>
            <a:off x="4475849" y="1478481"/>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3" name="Action Button: Information 22">
            <a:hlinkClick r:id="rId3" action="ppaction://hlinksldjump" highlightClick="1"/>
          </p:cNvPr>
          <p:cNvSpPr/>
          <p:nvPr/>
        </p:nvSpPr>
        <p:spPr bwMode="ltGray">
          <a:xfrm>
            <a:off x="4160455" y="1515146"/>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Content Placeholder 25"/>
          <p:cNvSpPr txBox="1">
            <a:spLocks/>
          </p:cNvSpPr>
          <p:nvPr/>
        </p:nvSpPr>
        <p:spPr>
          <a:xfrm>
            <a:off x="8739616" y="1892302"/>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England tourism trips, nights and spend for all purposes between 2010 and 2016.</a:t>
            </a:r>
            <a:endParaRPr lang="en-GB" sz="1050" b="1" dirty="0"/>
          </a:p>
          <a:p>
            <a:r>
              <a:rPr lang="en-GB" sz="1050" b="1" dirty="0"/>
              <a:t>For 2016, the volume of overnight domestic trips to England was 99.3 million, a decrease of -3.9% compared to 2015. </a:t>
            </a:r>
          </a:p>
          <a:p>
            <a:r>
              <a:rPr lang="en-GB" sz="1050" b="1" dirty="0"/>
              <a:t>There was also a decrease in the number of nights spent in England to 287.7 million (-4.5%) and a -3.0% reverse in spend to £18.5 billion.</a:t>
            </a:r>
          </a:p>
          <a:p>
            <a:r>
              <a:rPr lang="en-GB" sz="1050" b="1" dirty="0"/>
              <a:t>While the average length of trips in England has remained relatively unchanged since 2010, the value of these trips has increase slightly (+1.9%).  </a:t>
            </a:r>
          </a:p>
          <a:p>
            <a:endParaRPr lang="en-GB" sz="1400" dirty="0"/>
          </a:p>
        </p:txBody>
      </p:sp>
      <p:sp>
        <p:nvSpPr>
          <p:cNvPr id="21" name="Freeform 20">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974441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74</a:t>
            </a:fld>
            <a:endParaRPr lang="en-GB" dirty="0"/>
          </a:p>
        </p:txBody>
      </p:sp>
      <p:sp>
        <p:nvSpPr>
          <p:cNvPr id="22" name="Title 4"/>
          <p:cNvSpPr>
            <a:spLocks noGrp="1"/>
          </p:cNvSpPr>
          <p:nvPr>
            <p:ph type="title"/>
          </p:nvPr>
        </p:nvSpPr>
        <p:spPr/>
        <p:txBody>
          <a:bodyPr/>
          <a:lstStyle/>
          <a:p>
            <a:r>
              <a:rPr lang="en-GB" dirty="0"/>
              <a:t>Purpose of domestic trips in England  </a:t>
            </a:r>
          </a:p>
        </p:txBody>
      </p:sp>
      <p:cxnSp>
        <p:nvCxnSpPr>
          <p:cNvPr id="16" name="Straight Connector 15"/>
          <p:cNvCxnSpPr/>
          <p:nvPr/>
        </p:nvCxnSpPr>
        <p:spPr>
          <a:xfrm>
            <a:off x="86347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4158535345"/>
              </p:ext>
            </p:extLst>
          </p:nvPr>
        </p:nvGraphicFramePr>
        <p:xfrm>
          <a:off x="369882" y="1919583"/>
          <a:ext cx="8177073" cy="4046349"/>
        </p:xfrm>
        <a:graphic>
          <a:graphicData uri="http://schemas.openxmlformats.org/drawingml/2006/table">
            <a:tbl>
              <a:tblPr/>
              <a:tblGrid>
                <a:gridCol w="642212">
                  <a:extLst>
                    <a:ext uri="{9D8B030D-6E8A-4147-A177-3AD203B41FA5}">
                      <a16:colId xmlns:a16="http://schemas.microsoft.com/office/drawing/2014/main" xmlns="" val="20000"/>
                    </a:ext>
                  </a:extLst>
                </a:gridCol>
                <a:gridCol w="433515">
                  <a:extLst>
                    <a:ext uri="{9D8B030D-6E8A-4147-A177-3AD203B41FA5}">
                      <a16:colId xmlns:a16="http://schemas.microsoft.com/office/drawing/2014/main" xmlns="" val="20001"/>
                    </a:ext>
                  </a:extLst>
                </a:gridCol>
                <a:gridCol w="507239">
                  <a:extLst>
                    <a:ext uri="{9D8B030D-6E8A-4147-A177-3AD203B41FA5}">
                      <a16:colId xmlns:a16="http://schemas.microsoft.com/office/drawing/2014/main" xmlns="" val="20002"/>
                    </a:ext>
                  </a:extLst>
                </a:gridCol>
                <a:gridCol w="507239">
                  <a:extLst>
                    <a:ext uri="{9D8B030D-6E8A-4147-A177-3AD203B41FA5}">
                      <a16:colId xmlns:a16="http://schemas.microsoft.com/office/drawing/2014/main" xmlns="" val="20003"/>
                    </a:ext>
                  </a:extLst>
                </a:gridCol>
                <a:gridCol w="507239">
                  <a:extLst>
                    <a:ext uri="{9D8B030D-6E8A-4147-A177-3AD203B41FA5}">
                      <a16:colId xmlns:a16="http://schemas.microsoft.com/office/drawing/2014/main" xmlns="" val="20004"/>
                    </a:ext>
                  </a:extLst>
                </a:gridCol>
                <a:gridCol w="507239">
                  <a:extLst>
                    <a:ext uri="{9D8B030D-6E8A-4147-A177-3AD203B41FA5}">
                      <a16:colId xmlns:a16="http://schemas.microsoft.com/office/drawing/2014/main" xmlns="" val="20005"/>
                    </a:ext>
                  </a:extLst>
                </a:gridCol>
                <a:gridCol w="507239">
                  <a:extLst>
                    <a:ext uri="{9D8B030D-6E8A-4147-A177-3AD203B41FA5}">
                      <a16:colId xmlns:a16="http://schemas.microsoft.com/office/drawing/2014/main" xmlns="" val="20006"/>
                    </a:ext>
                  </a:extLst>
                </a:gridCol>
                <a:gridCol w="507239">
                  <a:extLst>
                    <a:ext uri="{9D8B030D-6E8A-4147-A177-3AD203B41FA5}">
                      <a16:colId xmlns:a16="http://schemas.microsoft.com/office/drawing/2014/main" xmlns="" val="20007"/>
                    </a:ext>
                  </a:extLst>
                </a:gridCol>
                <a:gridCol w="507239">
                  <a:extLst>
                    <a:ext uri="{9D8B030D-6E8A-4147-A177-3AD203B41FA5}">
                      <a16:colId xmlns:a16="http://schemas.microsoft.com/office/drawing/2014/main" xmlns="" val="20008"/>
                    </a:ext>
                  </a:extLst>
                </a:gridCol>
                <a:gridCol w="507239">
                  <a:extLst>
                    <a:ext uri="{9D8B030D-6E8A-4147-A177-3AD203B41FA5}">
                      <a16:colId xmlns:a16="http://schemas.microsoft.com/office/drawing/2014/main" xmlns="" val="20009"/>
                    </a:ext>
                  </a:extLst>
                </a:gridCol>
                <a:gridCol w="507239">
                  <a:extLst>
                    <a:ext uri="{9D8B030D-6E8A-4147-A177-3AD203B41FA5}">
                      <a16:colId xmlns:a16="http://schemas.microsoft.com/office/drawing/2014/main" xmlns="" val="20010"/>
                    </a:ext>
                  </a:extLst>
                </a:gridCol>
                <a:gridCol w="507239">
                  <a:extLst>
                    <a:ext uri="{9D8B030D-6E8A-4147-A177-3AD203B41FA5}">
                      <a16:colId xmlns:a16="http://schemas.microsoft.com/office/drawing/2014/main" xmlns="" val="20011"/>
                    </a:ext>
                  </a:extLst>
                </a:gridCol>
                <a:gridCol w="507239">
                  <a:extLst>
                    <a:ext uri="{9D8B030D-6E8A-4147-A177-3AD203B41FA5}">
                      <a16:colId xmlns:a16="http://schemas.microsoft.com/office/drawing/2014/main" xmlns="" val="20012"/>
                    </a:ext>
                  </a:extLst>
                </a:gridCol>
                <a:gridCol w="507239">
                  <a:extLst>
                    <a:ext uri="{9D8B030D-6E8A-4147-A177-3AD203B41FA5}">
                      <a16:colId xmlns:a16="http://schemas.microsoft.com/office/drawing/2014/main" xmlns="" val="20013"/>
                    </a:ext>
                  </a:extLst>
                </a:gridCol>
                <a:gridCol w="507239">
                  <a:extLst>
                    <a:ext uri="{9D8B030D-6E8A-4147-A177-3AD203B41FA5}">
                      <a16:colId xmlns:a16="http://schemas.microsoft.com/office/drawing/2014/main" xmlns="" val="20014"/>
                    </a:ext>
                  </a:extLst>
                </a:gridCol>
                <a:gridCol w="507239">
                  <a:extLst>
                    <a:ext uri="{9D8B030D-6E8A-4147-A177-3AD203B41FA5}">
                      <a16:colId xmlns:a16="http://schemas.microsoft.com/office/drawing/2014/main" xmlns="" val="20015"/>
                    </a:ext>
                  </a:extLst>
                </a:gridCol>
              </a:tblGrid>
              <a:tr h="143833">
                <a:tc gridSpan="16">
                  <a:txBody>
                    <a:bodyPr/>
                    <a:lstStyle/>
                    <a:p>
                      <a:pPr algn="l" fontAlgn="ctr"/>
                      <a:r>
                        <a:rPr lang="en-GB" sz="900" b="1" i="0" u="none" strike="noStrike" dirty="0">
                          <a:solidFill>
                            <a:srgbClr val="FFFFFF"/>
                          </a:solidFill>
                          <a:effectLst/>
                          <a:latin typeface="Arial" panose="020B0604020202020204" pitchFamily="34" charset="0"/>
                        </a:rPr>
                        <a:t>Table 1.3.6 – Purpose of domestic trips in England (2010-2016)*</a:t>
                      </a:r>
                    </a:p>
                  </a:txBody>
                  <a:tcPr marL="36000" marR="9525" marT="9525" marB="0" anchor="ctr">
                    <a:lnL>
                      <a:noFill/>
                    </a:lnL>
                    <a:lnR>
                      <a:noFill/>
                    </a:lnR>
                    <a:lnT>
                      <a:noFill/>
                    </a:lnT>
                    <a:lnB>
                      <a:noFill/>
                    </a:lnB>
                    <a:solidFill>
                      <a:srgbClr val="3EB1CC"/>
                    </a:solidFill>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81806">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a:t>
                      </a:r>
                    </a:p>
                    <a:p>
                      <a:pPr algn="ctr" fontAlgn="ctr"/>
                      <a:r>
                        <a:rPr lang="en-GB" sz="900" b="1" i="1" u="none" strike="noStrike" dirty="0">
                          <a:solidFill>
                            <a:schemeClr val="tx1"/>
                          </a:solidFill>
                          <a:effectLst/>
                          <a:latin typeface="Arial" panose="020B0604020202020204" pitchFamily="34" charset="0"/>
                        </a:rPr>
                        <a:t>(RP)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43833">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extLst>
                  <a:ext uri="{0D108BD9-81ED-4DB2-BD59-A6C34878D82A}">
                    <a16:rowId xmlns:a16="http://schemas.microsoft.com/office/drawing/2014/main" xmlns="" val="10003"/>
                  </a:ext>
                </a:extLst>
              </a:tr>
              <a:tr h="144148">
                <a:tc>
                  <a:txBody>
                    <a:bodyPr/>
                    <a:lstStyle/>
                    <a:p>
                      <a:pPr algn="l" fontAlgn="ctr"/>
                      <a:r>
                        <a:rPr lang="en-GB" sz="9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95.503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104.280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9.2%</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104.458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101.756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92.613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102.730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103.371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99.342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4"/>
                  </a:ext>
                </a:extLst>
              </a:tr>
              <a:tr h="681806">
                <a:tc>
                  <a:txBody>
                    <a:bodyPr/>
                    <a:lstStyle/>
                    <a:p>
                      <a:pPr algn="l" fontAlgn="ctr"/>
                      <a:r>
                        <a:rPr lang="en-GB" sz="9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61.443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66.645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67.468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66.868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63.003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68.920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69.843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69.934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93512">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41.393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45.789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46.467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46.417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43.535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48.183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48.879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48.807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6"/>
                  </a:ext>
                </a:extLst>
              </a:tr>
              <a:tr h="193512">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16.875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17.227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17.512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17.198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16.531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17.603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17.713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18.234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193512">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3.629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14.3%</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3.251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2.893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8"/>
                  </a:ext>
                </a:extLst>
              </a:tr>
              <a:tr h="143833">
                <a:tc>
                  <a:txBody>
                    <a:bodyPr/>
                    <a:lstStyle/>
                    <a:p>
                      <a:pPr algn="l" fontAlgn="ctr"/>
                      <a:r>
                        <a:rPr lang="en-GB" sz="9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43.544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46.157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45.992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44.926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40.740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43.724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44.695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44.706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r h="193512">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27.859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30.055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29.583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26.472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29.180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29.958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29.302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0"/>
                  </a:ext>
                </a:extLst>
              </a:tr>
              <a:tr h="193512">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13.399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13.678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13.295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13.134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12.329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12.658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12.806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13.585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1"/>
                  </a:ext>
                </a:extLst>
              </a:tr>
              <a:tr h="193512">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2.424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6.0%</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1.931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1.819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2"/>
                  </a:ext>
                </a:extLst>
              </a:tr>
              <a:tr h="143833">
                <a:tc>
                  <a:txBody>
                    <a:bodyPr/>
                    <a:lstStyle/>
                    <a:p>
                      <a:pPr algn="l" fontAlgn="ctr"/>
                      <a:r>
                        <a:rPr lang="en-GB" sz="9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35.963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39.382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38.920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38.194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35.908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40.552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40.610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36.912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3"/>
                  </a:ext>
                </a:extLst>
              </a:tr>
              <a:tr h="278326">
                <a:tc>
                  <a:txBody>
                    <a:bodyPr/>
                    <a:lstStyle/>
                    <a:p>
                      <a:pPr algn="l" fontAlgn="ctr"/>
                      <a:r>
                        <a:rPr lang="en-GB" sz="900" b="0" i="0" u="none" strike="noStrike" dirty="0">
                          <a:solidFill>
                            <a:schemeClr val="tx1"/>
                          </a:solidFill>
                          <a:effectLst/>
                          <a:latin typeface="Arial" panose="020B0604020202020204" pitchFamily="34" charset="0"/>
                        </a:rPr>
                        <a:t>VFR-holiday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17.899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20.487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21.476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21.942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22.263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25.196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25.148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25.228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4"/>
                  </a:ext>
                </a:extLst>
              </a:tr>
              <a:tr h="193512">
                <a:tc>
                  <a:txBody>
                    <a:bodyPr/>
                    <a:lstStyle/>
                    <a:p>
                      <a:pPr algn="l" fontAlgn="ctr"/>
                      <a:r>
                        <a:rPr lang="en-GB" sz="900" b="0" i="0" u="none" strike="noStrike" dirty="0">
                          <a:solidFill>
                            <a:schemeClr val="tx1"/>
                          </a:solidFill>
                          <a:effectLst/>
                          <a:latin typeface="Arial" panose="020B0604020202020204" pitchFamily="34" charset="0"/>
                        </a:rPr>
                        <a:t>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18.064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18.895</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17.445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16.523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15.356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15.463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11.684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15"/>
                  </a:ext>
                </a:extLst>
              </a:tr>
              <a:tr h="278326">
                <a:tc>
                  <a:txBody>
                    <a:bodyPr/>
                    <a:lstStyle/>
                    <a:p>
                      <a:pPr algn="l" fontAlgn="ctr"/>
                      <a:r>
                        <a:rPr lang="en-GB" sz="900" b="1" i="0" u="none" strike="noStrike" dirty="0">
                          <a:solidFill>
                            <a:schemeClr val="tx1"/>
                          </a:solidFill>
                          <a:effectLst/>
                          <a:latin typeface="Arial" panose="020B0604020202020204" pitchFamily="34" charset="0"/>
                        </a:rPr>
                        <a:t>Business / work</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13.454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15.502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15.901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15.589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13.547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13.868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14.207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14.125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16"/>
                  </a:ext>
                </a:extLst>
              </a:tr>
            </a:tbl>
          </a:graphicData>
        </a:graphic>
      </p:graphicFrame>
      <p:sp>
        <p:nvSpPr>
          <p:cNvPr id="23" name="TextBox 22">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pic>
        <p:nvPicPr>
          <p:cNvPr id="24" name="Picture 23"/>
          <p:cNvPicPr/>
          <p:nvPr/>
        </p:nvPicPr>
        <p:blipFill rotWithShape="1">
          <a:blip r:embed="rId2">
            <a:extLst>
              <a:ext uri="{28A0092B-C50C-407E-A947-70E740481C1C}">
                <a14:useLocalDpi xmlns:a14="http://schemas.microsoft.com/office/drawing/2010/main" val="0"/>
              </a:ext>
            </a:extLst>
          </a:blip>
          <a:srcRect t="18228" b="17022"/>
          <a:stretch/>
        </p:blipFill>
        <p:spPr bwMode="auto">
          <a:xfrm>
            <a:off x="5247724" y="1478481"/>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Action Button: Information 24">
            <a:hlinkClick r:id="rId3" action="ppaction://hlinksldjump" highlightClick="1"/>
          </p:cNvPr>
          <p:cNvSpPr/>
          <p:nvPr/>
        </p:nvSpPr>
        <p:spPr bwMode="ltGray">
          <a:xfrm>
            <a:off x="4932330" y="1516020"/>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6" name="Content Placeholder 25"/>
          <p:cNvSpPr txBox="1">
            <a:spLocks/>
          </p:cNvSpPr>
          <p:nvPr/>
        </p:nvSpPr>
        <p:spPr>
          <a:xfrm>
            <a:off x="8739616" y="1892302"/>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volume of trips in England between 2010 and 2016 split by purpose.</a:t>
            </a:r>
            <a:endParaRPr lang="en-GB" sz="1050" b="1" dirty="0"/>
          </a:p>
          <a:p>
            <a:r>
              <a:rPr lang="en-GB" sz="1050" b="1" dirty="0"/>
              <a:t>A decrease of -3.9% was observed at the total level of trips to England (across all purposes), although if examining the long term trend from 2010 a small increase is observed.</a:t>
            </a:r>
          </a:p>
          <a:p>
            <a:r>
              <a:rPr lang="en-GB" sz="1050" b="1" dirty="0"/>
              <a:t>In 2016 total holiday trips to England (including VFR) was virtually unchanged compared to 2015  but has increased by 2.3% since 2010. Holidays lasting 4-7 nights have increased in this period while longer trips are down slightly.  </a:t>
            </a:r>
          </a:p>
          <a:p>
            <a:r>
              <a:rPr lang="en-GB" sz="1050" b="1" dirty="0"/>
              <a:t>Non-VFR holiday volumes were also effectively unchanged. The total for VFR trips in 2016 was down by -9.1% compared to 2015.  </a:t>
            </a:r>
          </a:p>
          <a:p>
            <a:r>
              <a:rPr lang="en-GB" sz="1050" b="1" dirty="0"/>
              <a:t>Looking at business trips taken in England there was a small decrease of -0.6%.</a:t>
            </a:r>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0" name="Straight Connector 19"/>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1" name="Freeform 20">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8188118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75</a:t>
            </a:fld>
            <a:endParaRPr lang="en-GB" dirty="0"/>
          </a:p>
        </p:txBody>
      </p:sp>
      <p:sp>
        <p:nvSpPr>
          <p:cNvPr id="22" name="Title 4"/>
          <p:cNvSpPr>
            <a:spLocks noGrp="1"/>
          </p:cNvSpPr>
          <p:nvPr>
            <p:ph type="title"/>
          </p:nvPr>
        </p:nvSpPr>
        <p:spPr/>
        <p:txBody>
          <a:bodyPr/>
          <a:lstStyle/>
          <a:p>
            <a:r>
              <a:rPr lang="en-GB" dirty="0"/>
              <a:t>Tourism trips taken in Scotland  </a:t>
            </a:r>
          </a:p>
        </p:txBody>
      </p:sp>
      <p:cxnSp>
        <p:nvCxnSpPr>
          <p:cNvPr id="16" name="Straight Connector 15"/>
          <p:cNvCxnSpPr/>
          <p:nvPr/>
        </p:nvCxnSpPr>
        <p:spPr>
          <a:xfrm>
            <a:off x="86347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239344447"/>
              </p:ext>
            </p:extLst>
          </p:nvPr>
        </p:nvGraphicFramePr>
        <p:xfrm>
          <a:off x="360363" y="1922317"/>
          <a:ext cx="8186591" cy="3237272"/>
        </p:xfrm>
        <a:graphic>
          <a:graphicData uri="http://schemas.openxmlformats.org/drawingml/2006/table">
            <a:tbl>
              <a:tblPr/>
              <a:tblGrid>
                <a:gridCol w="592361">
                  <a:extLst>
                    <a:ext uri="{9D8B030D-6E8A-4147-A177-3AD203B41FA5}">
                      <a16:colId xmlns:a16="http://schemas.microsoft.com/office/drawing/2014/main" xmlns="" val="20000"/>
                    </a:ext>
                  </a:extLst>
                </a:gridCol>
                <a:gridCol w="430962">
                  <a:extLst>
                    <a:ext uri="{9D8B030D-6E8A-4147-A177-3AD203B41FA5}">
                      <a16:colId xmlns:a16="http://schemas.microsoft.com/office/drawing/2014/main" xmlns="" val="20001"/>
                    </a:ext>
                  </a:extLst>
                </a:gridCol>
                <a:gridCol w="511662">
                  <a:extLst>
                    <a:ext uri="{9D8B030D-6E8A-4147-A177-3AD203B41FA5}">
                      <a16:colId xmlns:a16="http://schemas.microsoft.com/office/drawing/2014/main" xmlns="" val="20002"/>
                    </a:ext>
                  </a:extLst>
                </a:gridCol>
                <a:gridCol w="511662">
                  <a:extLst>
                    <a:ext uri="{9D8B030D-6E8A-4147-A177-3AD203B41FA5}">
                      <a16:colId xmlns:a16="http://schemas.microsoft.com/office/drawing/2014/main" xmlns="" val="20003"/>
                    </a:ext>
                  </a:extLst>
                </a:gridCol>
                <a:gridCol w="511662">
                  <a:extLst>
                    <a:ext uri="{9D8B030D-6E8A-4147-A177-3AD203B41FA5}">
                      <a16:colId xmlns:a16="http://schemas.microsoft.com/office/drawing/2014/main" xmlns="" val="20004"/>
                    </a:ext>
                  </a:extLst>
                </a:gridCol>
                <a:gridCol w="511662">
                  <a:extLst>
                    <a:ext uri="{9D8B030D-6E8A-4147-A177-3AD203B41FA5}">
                      <a16:colId xmlns:a16="http://schemas.microsoft.com/office/drawing/2014/main" xmlns="" val="20005"/>
                    </a:ext>
                  </a:extLst>
                </a:gridCol>
                <a:gridCol w="511662">
                  <a:extLst>
                    <a:ext uri="{9D8B030D-6E8A-4147-A177-3AD203B41FA5}">
                      <a16:colId xmlns:a16="http://schemas.microsoft.com/office/drawing/2014/main" xmlns="" val="20006"/>
                    </a:ext>
                  </a:extLst>
                </a:gridCol>
                <a:gridCol w="511662">
                  <a:extLst>
                    <a:ext uri="{9D8B030D-6E8A-4147-A177-3AD203B41FA5}">
                      <a16:colId xmlns:a16="http://schemas.microsoft.com/office/drawing/2014/main" xmlns="" val="20007"/>
                    </a:ext>
                  </a:extLst>
                </a:gridCol>
                <a:gridCol w="511662">
                  <a:extLst>
                    <a:ext uri="{9D8B030D-6E8A-4147-A177-3AD203B41FA5}">
                      <a16:colId xmlns:a16="http://schemas.microsoft.com/office/drawing/2014/main" xmlns="" val="20008"/>
                    </a:ext>
                  </a:extLst>
                </a:gridCol>
                <a:gridCol w="511662">
                  <a:extLst>
                    <a:ext uri="{9D8B030D-6E8A-4147-A177-3AD203B41FA5}">
                      <a16:colId xmlns:a16="http://schemas.microsoft.com/office/drawing/2014/main" xmlns="" val="20009"/>
                    </a:ext>
                  </a:extLst>
                </a:gridCol>
                <a:gridCol w="511662">
                  <a:extLst>
                    <a:ext uri="{9D8B030D-6E8A-4147-A177-3AD203B41FA5}">
                      <a16:colId xmlns:a16="http://schemas.microsoft.com/office/drawing/2014/main" xmlns="" val="20010"/>
                    </a:ext>
                  </a:extLst>
                </a:gridCol>
                <a:gridCol w="511662">
                  <a:extLst>
                    <a:ext uri="{9D8B030D-6E8A-4147-A177-3AD203B41FA5}">
                      <a16:colId xmlns:a16="http://schemas.microsoft.com/office/drawing/2014/main" xmlns="" val="20011"/>
                    </a:ext>
                  </a:extLst>
                </a:gridCol>
                <a:gridCol w="511662">
                  <a:extLst>
                    <a:ext uri="{9D8B030D-6E8A-4147-A177-3AD203B41FA5}">
                      <a16:colId xmlns:a16="http://schemas.microsoft.com/office/drawing/2014/main" xmlns="" val="20012"/>
                    </a:ext>
                  </a:extLst>
                </a:gridCol>
                <a:gridCol w="511662">
                  <a:extLst>
                    <a:ext uri="{9D8B030D-6E8A-4147-A177-3AD203B41FA5}">
                      <a16:colId xmlns:a16="http://schemas.microsoft.com/office/drawing/2014/main" xmlns="" val="20013"/>
                    </a:ext>
                  </a:extLst>
                </a:gridCol>
                <a:gridCol w="511662">
                  <a:extLst>
                    <a:ext uri="{9D8B030D-6E8A-4147-A177-3AD203B41FA5}">
                      <a16:colId xmlns:a16="http://schemas.microsoft.com/office/drawing/2014/main" xmlns="" val="20014"/>
                    </a:ext>
                  </a:extLst>
                </a:gridCol>
                <a:gridCol w="511662">
                  <a:extLst>
                    <a:ext uri="{9D8B030D-6E8A-4147-A177-3AD203B41FA5}">
                      <a16:colId xmlns:a16="http://schemas.microsoft.com/office/drawing/2014/main" xmlns="" val="20015"/>
                    </a:ext>
                  </a:extLst>
                </a:gridCol>
              </a:tblGrid>
              <a:tr h="252930">
                <a:tc gridSpan="16">
                  <a:txBody>
                    <a:bodyPr/>
                    <a:lstStyle/>
                    <a:p>
                      <a:pPr algn="l" fontAlgn="ctr"/>
                      <a:r>
                        <a:rPr lang="en-GB" sz="900" b="1" i="0" u="none" strike="noStrike" dirty="0">
                          <a:solidFill>
                            <a:srgbClr val="FFFFFF"/>
                          </a:solidFill>
                          <a:effectLst/>
                          <a:latin typeface="Arial" panose="020B0604020202020204" pitchFamily="34" charset="0"/>
                        </a:rPr>
                        <a:t> Table 1.3.7 – Tourism trips taken in Scotland (2010-2016)*</a:t>
                      </a: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ctr"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07032">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a:t>
                      </a:r>
                    </a:p>
                    <a:p>
                      <a:pPr algn="ctr" fontAlgn="ctr"/>
                      <a:r>
                        <a:rPr lang="en-GB" sz="900" b="1" i="1" u="none" strike="noStrike" dirty="0">
                          <a:solidFill>
                            <a:schemeClr val="tx1"/>
                          </a:solidFill>
                          <a:effectLst/>
                          <a:latin typeface="Arial" panose="020B0604020202020204" pitchFamily="34" charset="0"/>
                        </a:rPr>
                        <a:t>(RP)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303516">
                <a:tc>
                  <a:txBody>
                    <a:bodyPr/>
                    <a:lstStyle/>
                    <a:p>
                      <a:pPr algn="l" fontAlgn="ctr"/>
                      <a:r>
                        <a:rPr lang="en-GB" sz="900" b="0" i="0" u="none" strike="noStrike" dirty="0">
                          <a:solidFill>
                            <a:schemeClr val="tx1"/>
                          </a:solidFill>
                          <a:effectLst/>
                          <a:latin typeface="Arial" panose="020B0604020202020204" pitchFamily="34" charset="0"/>
                        </a:rPr>
                        <a:t>Trips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12.095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13.360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12.752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12.087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11.514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3"/>
                  </a:ext>
                </a:extLst>
              </a:tr>
              <a:tr h="303516">
                <a:tc>
                  <a:txBody>
                    <a:bodyPr/>
                    <a:lstStyle/>
                    <a:p>
                      <a:pPr algn="l" fontAlgn="ctr"/>
                      <a:r>
                        <a:rPr lang="en-GB" sz="900" b="0" i="0" u="none" strike="noStrike" dirty="0">
                          <a:solidFill>
                            <a:schemeClr val="tx1"/>
                          </a:solidFill>
                          <a:effectLst/>
                          <a:latin typeface="Arial" panose="020B0604020202020204" pitchFamily="34" charset="0"/>
                        </a:rPr>
                        <a:t>Nights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43.640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45.580</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43.320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42.730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41.610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41.336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41.806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38.876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4"/>
                  </a:ext>
                </a:extLst>
              </a:tr>
              <a:tr h="303516">
                <a:tc>
                  <a:txBody>
                    <a:bodyPr/>
                    <a:lstStyle/>
                    <a:p>
                      <a:pPr algn="l" fontAlgn="ctr"/>
                      <a:r>
                        <a:rPr lang="en-GB" sz="900" b="0" i="0" u="none" strike="noStrike" dirty="0">
                          <a:solidFill>
                            <a:schemeClr val="tx1"/>
                          </a:solidFill>
                          <a:effectLst/>
                          <a:latin typeface="Arial" panose="020B0604020202020204" pitchFamily="34" charset="0"/>
                        </a:rPr>
                        <a:t>Spending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£3,018</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£3,279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£3,110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£2,897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455274">
                <a:tc>
                  <a:txBody>
                    <a:bodyPr/>
                    <a:lstStyle/>
                    <a:p>
                      <a:pPr algn="l" fontAlgn="ctr"/>
                      <a:r>
                        <a:rPr lang="en-GB" sz="900" b="1" i="0" u="none" strike="noStrike" dirty="0">
                          <a:solidFill>
                            <a:schemeClr val="tx1"/>
                          </a:solidFill>
                          <a:effectLst/>
                          <a:latin typeface="Arial" panose="020B0604020202020204" pitchFamily="34" charset="0"/>
                        </a:rPr>
                        <a:t>Average nights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3.41</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3.46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3.38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6"/>
                  </a:ext>
                </a:extLst>
              </a:tr>
              <a:tr h="455274">
                <a:tc>
                  <a:txBody>
                    <a:bodyPr/>
                    <a:lstStyle/>
                    <a:p>
                      <a:pPr algn="l" fontAlgn="ctr"/>
                      <a:r>
                        <a:rPr lang="en-GB" sz="900" b="1" i="0" u="none" strike="noStrike" dirty="0">
                          <a:solidFill>
                            <a:schemeClr val="tx1"/>
                          </a:solidFill>
                          <a:effectLst/>
                          <a:latin typeface="Arial" panose="020B0604020202020204" pitchFamily="34" charset="0"/>
                        </a:rPr>
                        <a:t>Average spend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£226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£257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£252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467921">
                <a:tc>
                  <a:txBody>
                    <a:bodyPr/>
                    <a:lstStyle/>
                    <a:p>
                      <a:pPr algn="l" fontAlgn="ctr"/>
                      <a:r>
                        <a:rPr lang="en-GB" sz="900" b="1" i="0" u="none" strike="noStrike" dirty="0">
                          <a:solidFill>
                            <a:schemeClr val="tx1"/>
                          </a:solidFill>
                          <a:effectLst/>
                          <a:latin typeface="Arial" panose="020B0604020202020204" pitchFamily="34" charset="0"/>
                        </a:rPr>
                        <a:t>Average spend per night</a:t>
                      </a:r>
                    </a:p>
                  </a:txBody>
                  <a:tcPr marL="36000" marR="9525" marT="9525"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14.8%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1" u="none" strike="noStrike" dirty="0">
                          <a:solidFill>
                            <a:schemeClr val="tx1"/>
                          </a:solidFill>
                          <a:effectLst/>
                          <a:latin typeface="Arial" panose="020B0604020202020204" pitchFamily="34" charset="0"/>
                        </a:rPr>
                        <a:t>£74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£75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900" b="1"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noFill/>
                  </a:tcPr>
                </a:tc>
                <a:extLst>
                  <a:ext uri="{0D108BD9-81ED-4DB2-BD59-A6C34878D82A}">
                    <a16:rowId xmlns:a16="http://schemas.microsoft.com/office/drawing/2014/main" xmlns="" val="10008"/>
                  </a:ext>
                </a:extLst>
              </a:tr>
            </a:tbl>
          </a:graphicData>
        </a:graphic>
      </p:graphicFrame>
      <p:pic>
        <p:nvPicPr>
          <p:cNvPr id="20" name="Picture 19"/>
          <p:cNvPicPr/>
          <p:nvPr/>
        </p:nvPicPr>
        <p:blipFill rotWithShape="1">
          <a:blip r:embed="rId2">
            <a:extLst>
              <a:ext uri="{28A0092B-C50C-407E-A947-70E740481C1C}">
                <a14:useLocalDpi xmlns:a14="http://schemas.microsoft.com/office/drawing/2010/main" val="0"/>
              </a:ext>
            </a:extLst>
          </a:blip>
          <a:srcRect t="16958" b="17355"/>
          <a:stretch/>
        </p:blipFill>
        <p:spPr bwMode="auto">
          <a:xfrm>
            <a:off x="4566279" y="1482288"/>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4" name="Action Button: Information 23">
            <a:hlinkClick r:id="rId3" action="ppaction://hlinksldjump" highlightClick="1"/>
          </p:cNvPr>
          <p:cNvSpPr/>
          <p:nvPr/>
        </p:nvSpPr>
        <p:spPr bwMode="ltGray">
          <a:xfrm>
            <a:off x="4219830" y="1518953"/>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Content Placeholder 25"/>
          <p:cNvSpPr txBox="1">
            <a:spLocks/>
          </p:cNvSpPr>
          <p:nvPr/>
        </p:nvSpPr>
        <p:spPr>
          <a:xfrm>
            <a:off x="8739616" y="1892302"/>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Scotland tourism trips, nights and spend for all purposes between 2010 and 2016.</a:t>
            </a:r>
            <a:endParaRPr lang="en-GB" sz="1050" b="1" dirty="0"/>
          </a:p>
          <a:p>
            <a:r>
              <a:rPr lang="en-GB" sz="1050" b="1" dirty="0"/>
              <a:t>The volume of trips taken in Scotland during 2016 decreased by -4.7% compared to 2015, falling to 11.5 million trips. On average, there has been no change in volume across the period 2010 to 2015. </a:t>
            </a:r>
          </a:p>
          <a:p>
            <a:r>
              <a:rPr lang="en-GB" sz="1050" b="1" dirty="0"/>
              <a:t>The length of trips in Scotland has fluctuated since 2010 but has fallen by -2.3% compared to 2015, with 3.38 nights being spent on average. In 2016 average spend per trip was down by roughly the same proportion (-1.9%), while per night spend was fractionally up (+1.4%).  </a:t>
            </a:r>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006861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76</a:t>
            </a:fld>
            <a:endParaRPr lang="en-GB" dirty="0"/>
          </a:p>
        </p:txBody>
      </p:sp>
      <p:sp>
        <p:nvSpPr>
          <p:cNvPr id="22" name="Title 4"/>
          <p:cNvSpPr>
            <a:spLocks noGrp="1"/>
          </p:cNvSpPr>
          <p:nvPr>
            <p:ph type="title"/>
          </p:nvPr>
        </p:nvSpPr>
        <p:spPr/>
        <p:txBody>
          <a:bodyPr/>
          <a:lstStyle/>
          <a:p>
            <a:r>
              <a:rPr lang="en-GB" dirty="0"/>
              <a:t>Purpose of domestic trips in Scotland  </a:t>
            </a:r>
          </a:p>
        </p:txBody>
      </p:sp>
      <p:cxnSp>
        <p:nvCxnSpPr>
          <p:cNvPr id="16" name="Straight Connector 15"/>
          <p:cNvCxnSpPr/>
          <p:nvPr/>
        </p:nvCxnSpPr>
        <p:spPr>
          <a:xfrm>
            <a:off x="86228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2" name="Table 1"/>
          <p:cNvGraphicFramePr>
            <a:graphicFrameLocks noGrp="1"/>
          </p:cNvGraphicFramePr>
          <p:nvPr>
            <p:extLst>
              <p:ext uri="{D42A27DB-BD31-4B8C-83A1-F6EECF244321}">
                <p14:modId xmlns:p14="http://schemas.microsoft.com/office/powerpoint/2010/main" val="778159539"/>
              </p:ext>
            </p:extLst>
          </p:nvPr>
        </p:nvGraphicFramePr>
        <p:xfrm>
          <a:off x="369883" y="1977184"/>
          <a:ext cx="8177071" cy="3934216"/>
        </p:xfrm>
        <a:graphic>
          <a:graphicData uri="http://schemas.openxmlformats.org/drawingml/2006/table">
            <a:tbl>
              <a:tblPr/>
              <a:tblGrid>
                <a:gridCol w="654800">
                  <a:extLst>
                    <a:ext uri="{9D8B030D-6E8A-4147-A177-3AD203B41FA5}">
                      <a16:colId xmlns:a16="http://schemas.microsoft.com/office/drawing/2014/main" xmlns="" val="20000"/>
                    </a:ext>
                  </a:extLst>
                </a:gridCol>
                <a:gridCol w="420925">
                  <a:extLst>
                    <a:ext uri="{9D8B030D-6E8A-4147-A177-3AD203B41FA5}">
                      <a16:colId xmlns:a16="http://schemas.microsoft.com/office/drawing/2014/main" xmlns="" val="20001"/>
                    </a:ext>
                  </a:extLst>
                </a:gridCol>
                <a:gridCol w="507239">
                  <a:extLst>
                    <a:ext uri="{9D8B030D-6E8A-4147-A177-3AD203B41FA5}">
                      <a16:colId xmlns:a16="http://schemas.microsoft.com/office/drawing/2014/main" xmlns="" val="20002"/>
                    </a:ext>
                  </a:extLst>
                </a:gridCol>
                <a:gridCol w="507239">
                  <a:extLst>
                    <a:ext uri="{9D8B030D-6E8A-4147-A177-3AD203B41FA5}">
                      <a16:colId xmlns:a16="http://schemas.microsoft.com/office/drawing/2014/main" xmlns="" val="20003"/>
                    </a:ext>
                  </a:extLst>
                </a:gridCol>
                <a:gridCol w="507239">
                  <a:extLst>
                    <a:ext uri="{9D8B030D-6E8A-4147-A177-3AD203B41FA5}">
                      <a16:colId xmlns:a16="http://schemas.microsoft.com/office/drawing/2014/main" xmlns="" val="20004"/>
                    </a:ext>
                  </a:extLst>
                </a:gridCol>
                <a:gridCol w="507239">
                  <a:extLst>
                    <a:ext uri="{9D8B030D-6E8A-4147-A177-3AD203B41FA5}">
                      <a16:colId xmlns:a16="http://schemas.microsoft.com/office/drawing/2014/main" xmlns="" val="20005"/>
                    </a:ext>
                  </a:extLst>
                </a:gridCol>
                <a:gridCol w="507239">
                  <a:extLst>
                    <a:ext uri="{9D8B030D-6E8A-4147-A177-3AD203B41FA5}">
                      <a16:colId xmlns:a16="http://schemas.microsoft.com/office/drawing/2014/main" xmlns="" val="20006"/>
                    </a:ext>
                  </a:extLst>
                </a:gridCol>
                <a:gridCol w="507239">
                  <a:extLst>
                    <a:ext uri="{9D8B030D-6E8A-4147-A177-3AD203B41FA5}">
                      <a16:colId xmlns:a16="http://schemas.microsoft.com/office/drawing/2014/main" xmlns="" val="20007"/>
                    </a:ext>
                  </a:extLst>
                </a:gridCol>
                <a:gridCol w="507239">
                  <a:extLst>
                    <a:ext uri="{9D8B030D-6E8A-4147-A177-3AD203B41FA5}">
                      <a16:colId xmlns:a16="http://schemas.microsoft.com/office/drawing/2014/main" xmlns="" val="20008"/>
                    </a:ext>
                  </a:extLst>
                </a:gridCol>
                <a:gridCol w="507239">
                  <a:extLst>
                    <a:ext uri="{9D8B030D-6E8A-4147-A177-3AD203B41FA5}">
                      <a16:colId xmlns:a16="http://schemas.microsoft.com/office/drawing/2014/main" xmlns="" val="20009"/>
                    </a:ext>
                  </a:extLst>
                </a:gridCol>
                <a:gridCol w="507239">
                  <a:extLst>
                    <a:ext uri="{9D8B030D-6E8A-4147-A177-3AD203B41FA5}">
                      <a16:colId xmlns:a16="http://schemas.microsoft.com/office/drawing/2014/main" xmlns="" val="20010"/>
                    </a:ext>
                  </a:extLst>
                </a:gridCol>
                <a:gridCol w="507239">
                  <a:extLst>
                    <a:ext uri="{9D8B030D-6E8A-4147-A177-3AD203B41FA5}">
                      <a16:colId xmlns:a16="http://schemas.microsoft.com/office/drawing/2014/main" xmlns="" val="20011"/>
                    </a:ext>
                  </a:extLst>
                </a:gridCol>
                <a:gridCol w="507239">
                  <a:extLst>
                    <a:ext uri="{9D8B030D-6E8A-4147-A177-3AD203B41FA5}">
                      <a16:colId xmlns:a16="http://schemas.microsoft.com/office/drawing/2014/main" xmlns="" val="20012"/>
                    </a:ext>
                  </a:extLst>
                </a:gridCol>
                <a:gridCol w="507239">
                  <a:extLst>
                    <a:ext uri="{9D8B030D-6E8A-4147-A177-3AD203B41FA5}">
                      <a16:colId xmlns:a16="http://schemas.microsoft.com/office/drawing/2014/main" xmlns="" val="20013"/>
                    </a:ext>
                  </a:extLst>
                </a:gridCol>
                <a:gridCol w="507239">
                  <a:extLst>
                    <a:ext uri="{9D8B030D-6E8A-4147-A177-3AD203B41FA5}">
                      <a16:colId xmlns:a16="http://schemas.microsoft.com/office/drawing/2014/main" xmlns="" val="20014"/>
                    </a:ext>
                  </a:extLst>
                </a:gridCol>
                <a:gridCol w="507239">
                  <a:extLst>
                    <a:ext uri="{9D8B030D-6E8A-4147-A177-3AD203B41FA5}">
                      <a16:colId xmlns:a16="http://schemas.microsoft.com/office/drawing/2014/main" xmlns="" val="20015"/>
                    </a:ext>
                  </a:extLst>
                </a:gridCol>
              </a:tblGrid>
              <a:tr h="128601">
                <a:tc gridSpan="16">
                  <a:txBody>
                    <a:bodyPr/>
                    <a:lstStyle/>
                    <a:p>
                      <a:pPr algn="l" fontAlgn="ctr"/>
                      <a:r>
                        <a:rPr lang="en-GB" sz="900" b="1" i="0" u="none" strike="noStrike" dirty="0">
                          <a:solidFill>
                            <a:srgbClr val="FFFFFF"/>
                          </a:solidFill>
                          <a:effectLst/>
                          <a:latin typeface="Arial" panose="020B0604020202020204" pitchFamily="34" charset="0"/>
                        </a:rPr>
                        <a:t>Table 1.3.8 – Purpose of domestic trips in Scotland (2010-2016)*</a:t>
                      </a: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09602">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128601">
                <a:tc>
                  <a:txBody>
                    <a:bodyPr/>
                    <a:lstStyle/>
                    <a:p>
                      <a:pPr algn="l" fontAlgn="ctr"/>
                      <a:r>
                        <a:rPr lang="en-GB" sz="900" b="1"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128601">
                <a:tc>
                  <a:txBody>
                    <a:bodyPr/>
                    <a:lstStyle/>
                    <a:p>
                      <a:pPr algn="l" fontAlgn="ctr"/>
                      <a:r>
                        <a:rPr lang="en-GB" sz="9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12.095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13.360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12.752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12.087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11.514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609602">
                <a:tc>
                  <a:txBody>
                    <a:bodyPr/>
                    <a:lstStyle/>
                    <a:p>
                      <a:pPr algn="l" fontAlgn="ctr"/>
                      <a:r>
                        <a:rPr lang="en-GB" sz="9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8.039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8.908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8.718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8.799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8.867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8.660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8.792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8.062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177493">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4.878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5.534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5.301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5.754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5.241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5.293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4.974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6"/>
                  </a:ext>
                </a:extLst>
              </a:tr>
              <a:tr h="177493">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2.633</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2.748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2.795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2.514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177493">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0.742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14.3%</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0.681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0.705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0.574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8"/>
                  </a:ext>
                </a:extLst>
              </a:tr>
              <a:tr h="128601">
                <a:tc>
                  <a:txBody>
                    <a:bodyPr/>
                    <a:lstStyle/>
                    <a:p>
                      <a:pPr algn="l" fontAlgn="ctr"/>
                      <a:r>
                        <a:rPr lang="en-GB" sz="9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6.572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15.3%</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6.168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6.480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6.516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5.929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9"/>
                  </a:ext>
                </a:extLst>
              </a:tr>
              <a:tr h="177493">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3.918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15.2%</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3.804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3.707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0"/>
                  </a:ext>
                </a:extLst>
              </a:tr>
              <a:tr h="177493">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2.079</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2.159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1.853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1"/>
                  </a:ext>
                </a:extLst>
              </a:tr>
              <a:tr h="177493">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0.576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0.553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0.368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2"/>
                  </a:ext>
                </a:extLst>
              </a:tr>
              <a:tr h="128601">
                <a:tc>
                  <a:txBody>
                    <a:bodyPr/>
                    <a:lstStyle/>
                    <a:p>
                      <a:pPr algn="l" fontAlgn="ctr"/>
                      <a:r>
                        <a:rPr lang="en-GB" sz="9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3.614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4.106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3.470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3.461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3.433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3.037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3"/>
                  </a:ext>
                </a:extLst>
              </a:tr>
              <a:tr h="248851">
                <a:tc>
                  <a:txBody>
                    <a:bodyPr/>
                    <a:lstStyle/>
                    <a:p>
                      <a:pPr algn="l" fontAlgn="ctr"/>
                      <a:r>
                        <a:rPr lang="en-GB" sz="900" b="0" i="0" u="none" strike="noStrike" dirty="0">
                          <a:solidFill>
                            <a:schemeClr val="tx1"/>
                          </a:solidFill>
                          <a:effectLst/>
                          <a:latin typeface="Arial" panose="020B0604020202020204" pitchFamily="34" charset="0"/>
                        </a:rPr>
                        <a:t>VFR-holiday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2.336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2.276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2.133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4"/>
                  </a:ext>
                </a:extLst>
              </a:tr>
              <a:tr h="177493">
                <a:tc>
                  <a:txBody>
                    <a:bodyPr/>
                    <a:lstStyle/>
                    <a:p>
                      <a:pPr algn="l" fontAlgn="ctr"/>
                      <a:r>
                        <a:rPr lang="en-GB" sz="900" b="0" i="0" u="none" strike="noStrike" dirty="0">
                          <a:solidFill>
                            <a:schemeClr val="tx1"/>
                          </a:solidFill>
                          <a:effectLst/>
                          <a:latin typeface="Arial" panose="020B0604020202020204" pitchFamily="34" charset="0"/>
                        </a:rPr>
                        <a:t>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1.770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-22.2%</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1.157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0.904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5"/>
                  </a:ext>
                </a:extLst>
              </a:tr>
              <a:tr h="248851">
                <a:tc>
                  <a:txBody>
                    <a:bodyPr/>
                    <a:lstStyle/>
                    <a:p>
                      <a:pPr algn="l" fontAlgn="ctr"/>
                      <a:r>
                        <a:rPr lang="en-GB" sz="900" b="1" i="0" u="none" strike="noStrike" dirty="0">
                          <a:solidFill>
                            <a:schemeClr val="tx1"/>
                          </a:solidFill>
                          <a:effectLst/>
                          <a:latin typeface="Arial" panose="020B0604020202020204" pitchFamily="34" charset="0"/>
                        </a:rPr>
                        <a:t>Business / work</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2.311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2.186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2.146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1.857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1.912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-2.9%</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6"/>
                  </a:ext>
                </a:extLst>
              </a:tr>
            </a:tbl>
          </a:graphicData>
        </a:graphic>
      </p:graphicFrame>
      <p:pic>
        <p:nvPicPr>
          <p:cNvPr id="20" name="Picture 19"/>
          <p:cNvPicPr/>
          <p:nvPr/>
        </p:nvPicPr>
        <p:blipFill rotWithShape="1">
          <a:blip r:embed="rId2">
            <a:extLst>
              <a:ext uri="{28A0092B-C50C-407E-A947-70E740481C1C}">
                <a14:useLocalDpi xmlns:a14="http://schemas.microsoft.com/office/drawing/2010/main" val="0"/>
              </a:ext>
            </a:extLst>
          </a:blip>
          <a:srcRect t="16958" b="17355"/>
          <a:stretch/>
        </p:blipFill>
        <p:spPr bwMode="auto">
          <a:xfrm>
            <a:off x="5317509" y="1478301"/>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Action Button: Information 22">
            <a:hlinkClick r:id="rId3" action="ppaction://hlinksldjump" highlightClick="1"/>
          </p:cNvPr>
          <p:cNvSpPr/>
          <p:nvPr/>
        </p:nvSpPr>
        <p:spPr bwMode="ltGray">
          <a:xfrm>
            <a:off x="5003580" y="1514966"/>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4" name="TextBox 23">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5"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volume of trips in Scotland between 2010 and 2016 split by purpose.</a:t>
            </a:r>
            <a:endParaRPr lang="en-GB" sz="1050" b="1" dirty="0"/>
          </a:p>
          <a:p>
            <a:r>
              <a:rPr lang="en-GB" sz="1050" b="1" dirty="0"/>
              <a:t>Overall, the volume of total trips, for any purpose was down -4.7% to 11.5m compared to 2015.</a:t>
            </a:r>
          </a:p>
          <a:p>
            <a:r>
              <a:rPr lang="en-GB" sz="1050" b="1" dirty="0"/>
              <a:t>Looking at holiday trips taken in Scotland, they fell during 2016, decreasing by -8.3% to 8.1 million but are relatively static looking at the last seven years.  </a:t>
            </a:r>
          </a:p>
          <a:p>
            <a:r>
              <a:rPr lang="en-GB" sz="1050" b="1" dirty="0"/>
              <a:t>Holiday trips (excluding VFR) followed a slightly different pattern, with a -9.0% decrease in 2016, driven by a decrease in mid-length (4-7 nights) and longer (8 night +) holidays, which fell by -14.2% and -33.5% in 2016. </a:t>
            </a:r>
          </a:p>
          <a:p>
            <a:r>
              <a:rPr lang="en-GB" sz="1050" b="1" dirty="0"/>
              <a:t>VFR trips to Scotland fell by -11.5% during 2015, while the volume of business trips taken in Scotland have increased after five consecutive periods of decline.  </a:t>
            </a:r>
          </a:p>
        </p:txBody>
      </p:sp>
      <p:sp>
        <p:nvSpPr>
          <p:cNvPr id="19" name="Freeform 18">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458614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77</a:t>
            </a:fld>
            <a:endParaRPr lang="en-GB" dirty="0"/>
          </a:p>
        </p:txBody>
      </p:sp>
      <p:sp>
        <p:nvSpPr>
          <p:cNvPr id="22" name="Title 4"/>
          <p:cNvSpPr>
            <a:spLocks noGrp="1"/>
          </p:cNvSpPr>
          <p:nvPr>
            <p:ph type="title"/>
          </p:nvPr>
        </p:nvSpPr>
        <p:spPr/>
        <p:txBody>
          <a:bodyPr/>
          <a:lstStyle/>
          <a:p>
            <a:r>
              <a:rPr lang="en-GB" dirty="0"/>
              <a:t>Tourism trips taken in Wales  </a:t>
            </a:r>
          </a:p>
        </p:txBody>
      </p:sp>
      <p:cxnSp>
        <p:nvCxnSpPr>
          <p:cNvPr id="16" name="Straight Connector 15"/>
          <p:cNvCxnSpPr/>
          <p:nvPr/>
        </p:nvCxnSpPr>
        <p:spPr>
          <a:xfrm>
            <a:off x="85753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032870140"/>
              </p:ext>
            </p:extLst>
          </p:nvPr>
        </p:nvGraphicFramePr>
        <p:xfrm>
          <a:off x="360626" y="1917827"/>
          <a:ext cx="8087760" cy="3429174"/>
        </p:xfrm>
        <a:graphic>
          <a:graphicData uri="http://schemas.openxmlformats.org/drawingml/2006/table">
            <a:tbl>
              <a:tblPr/>
              <a:tblGrid>
                <a:gridCol w="597720">
                  <a:extLst>
                    <a:ext uri="{9D8B030D-6E8A-4147-A177-3AD203B41FA5}">
                      <a16:colId xmlns:a16="http://schemas.microsoft.com/office/drawing/2014/main" xmlns="" val="20000"/>
                    </a:ext>
                  </a:extLst>
                </a:gridCol>
                <a:gridCol w="413250">
                  <a:extLst>
                    <a:ext uri="{9D8B030D-6E8A-4147-A177-3AD203B41FA5}">
                      <a16:colId xmlns:a16="http://schemas.microsoft.com/office/drawing/2014/main" xmlns="" val="20001"/>
                    </a:ext>
                  </a:extLst>
                </a:gridCol>
                <a:gridCol w="505485">
                  <a:extLst>
                    <a:ext uri="{9D8B030D-6E8A-4147-A177-3AD203B41FA5}">
                      <a16:colId xmlns:a16="http://schemas.microsoft.com/office/drawing/2014/main" xmlns="" val="20002"/>
                    </a:ext>
                  </a:extLst>
                </a:gridCol>
                <a:gridCol w="505485">
                  <a:extLst>
                    <a:ext uri="{9D8B030D-6E8A-4147-A177-3AD203B41FA5}">
                      <a16:colId xmlns:a16="http://schemas.microsoft.com/office/drawing/2014/main" xmlns="" val="20003"/>
                    </a:ext>
                  </a:extLst>
                </a:gridCol>
                <a:gridCol w="505485">
                  <a:extLst>
                    <a:ext uri="{9D8B030D-6E8A-4147-A177-3AD203B41FA5}">
                      <a16:colId xmlns:a16="http://schemas.microsoft.com/office/drawing/2014/main" xmlns="" val="20004"/>
                    </a:ext>
                  </a:extLst>
                </a:gridCol>
                <a:gridCol w="505485">
                  <a:extLst>
                    <a:ext uri="{9D8B030D-6E8A-4147-A177-3AD203B41FA5}">
                      <a16:colId xmlns:a16="http://schemas.microsoft.com/office/drawing/2014/main" xmlns="" val="20005"/>
                    </a:ext>
                  </a:extLst>
                </a:gridCol>
                <a:gridCol w="505485">
                  <a:extLst>
                    <a:ext uri="{9D8B030D-6E8A-4147-A177-3AD203B41FA5}">
                      <a16:colId xmlns:a16="http://schemas.microsoft.com/office/drawing/2014/main" xmlns="" val="20006"/>
                    </a:ext>
                  </a:extLst>
                </a:gridCol>
                <a:gridCol w="505485">
                  <a:extLst>
                    <a:ext uri="{9D8B030D-6E8A-4147-A177-3AD203B41FA5}">
                      <a16:colId xmlns:a16="http://schemas.microsoft.com/office/drawing/2014/main" xmlns="" val="20007"/>
                    </a:ext>
                  </a:extLst>
                </a:gridCol>
                <a:gridCol w="505485">
                  <a:extLst>
                    <a:ext uri="{9D8B030D-6E8A-4147-A177-3AD203B41FA5}">
                      <a16:colId xmlns:a16="http://schemas.microsoft.com/office/drawing/2014/main" xmlns="" val="20008"/>
                    </a:ext>
                  </a:extLst>
                </a:gridCol>
                <a:gridCol w="505485">
                  <a:extLst>
                    <a:ext uri="{9D8B030D-6E8A-4147-A177-3AD203B41FA5}">
                      <a16:colId xmlns:a16="http://schemas.microsoft.com/office/drawing/2014/main" xmlns="" val="20009"/>
                    </a:ext>
                  </a:extLst>
                </a:gridCol>
                <a:gridCol w="505485">
                  <a:extLst>
                    <a:ext uri="{9D8B030D-6E8A-4147-A177-3AD203B41FA5}">
                      <a16:colId xmlns:a16="http://schemas.microsoft.com/office/drawing/2014/main" xmlns="" val="20010"/>
                    </a:ext>
                  </a:extLst>
                </a:gridCol>
                <a:gridCol w="505485">
                  <a:extLst>
                    <a:ext uri="{9D8B030D-6E8A-4147-A177-3AD203B41FA5}">
                      <a16:colId xmlns:a16="http://schemas.microsoft.com/office/drawing/2014/main" xmlns="" val="20011"/>
                    </a:ext>
                  </a:extLst>
                </a:gridCol>
                <a:gridCol w="505485">
                  <a:extLst>
                    <a:ext uri="{9D8B030D-6E8A-4147-A177-3AD203B41FA5}">
                      <a16:colId xmlns:a16="http://schemas.microsoft.com/office/drawing/2014/main" xmlns="" val="20012"/>
                    </a:ext>
                  </a:extLst>
                </a:gridCol>
                <a:gridCol w="505485">
                  <a:extLst>
                    <a:ext uri="{9D8B030D-6E8A-4147-A177-3AD203B41FA5}">
                      <a16:colId xmlns:a16="http://schemas.microsoft.com/office/drawing/2014/main" xmlns="" val="20013"/>
                    </a:ext>
                  </a:extLst>
                </a:gridCol>
                <a:gridCol w="505485">
                  <a:extLst>
                    <a:ext uri="{9D8B030D-6E8A-4147-A177-3AD203B41FA5}">
                      <a16:colId xmlns:a16="http://schemas.microsoft.com/office/drawing/2014/main" xmlns="" val="20014"/>
                    </a:ext>
                  </a:extLst>
                </a:gridCol>
                <a:gridCol w="505485">
                  <a:extLst>
                    <a:ext uri="{9D8B030D-6E8A-4147-A177-3AD203B41FA5}">
                      <a16:colId xmlns:a16="http://schemas.microsoft.com/office/drawing/2014/main" xmlns="" val="20015"/>
                    </a:ext>
                  </a:extLst>
                </a:gridCol>
              </a:tblGrid>
              <a:tr h="273384">
                <a:tc gridSpan="16">
                  <a:txBody>
                    <a:bodyPr/>
                    <a:lstStyle/>
                    <a:p>
                      <a:pPr algn="l" fontAlgn="ctr"/>
                      <a:r>
                        <a:rPr lang="en-GB" sz="900" b="1" i="0" u="none" strike="noStrike" dirty="0">
                          <a:solidFill>
                            <a:srgbClr val="FFFFFF"/>
                          </a:solidFill>
                          <a:effectLst/>
                          <a:latin typeface="Arial" panose="020B0604020202020204" pitchFamily="34" charset="0"/>
                        </a:rPr>
                        <a:t> Table 1.3.9 – Tourism trips taken in Wales (2010-2016)*</a:t>
                      </a: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pPr algn="l" fontAlgn="ctr"/>
                      <a:endParaRPr lang="en-GB" sz="900" b="1" i="0" u="none" strike="noStrike">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56124">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a:t>
                      </a:r>
                      <a:r>
                        <a:rPr lang="en-GB" sz="900" b="0" i="0" u="none" strike="noStrike">
                          <a:solidFill>
                            <a:schemeClr val="tx1"/>
                          </a:solidFill>
                          <a:effectLst/>
                          <a:latin typeface="Arial" panose="020B0604020202020204" pitchFamily="34" charset="0"/>
                        </a:rPr>
                        <a:t>(</a:t>
                      </a:r>
                      <a:r>
                        <a:rPr lang="en-GB" sz="900" b="0" i="0" u="none" strike="noStrike" smtClean="0">
                          <a:solidFill>
                            <a:schemeClr val="tx1"/>
                          </a:solidFill>
                          <a:effectLst/>
                          <a:latin typeface="Arial" panose="020B0604020202020204" pitchFamily="34" charset="0"/>
                        </a:rPr>
                        <a:t>10-16</a:t>
                      </a:r>
                      <a:r>
                        <a:rPr lang="en-GB" sz="900" b="0" i="0" u="none" strike="noStrike" dirty="0">
                          <a:solidFill>
                            <a:schemeClr val="tx1"/>
                          </a:solidFill>
                          <a:effectLst/>
                          <a:latin typeface="Arial" panose="020B0604020202020204" pitchFamily="34" charset="0"/>
                        </a:rPr>
                        <a:t>)</a:t>
                      </a:r>
                    </a:p>
                  </a:txBody>
                  <a:tcPr marL="9525" marR="9525" marT="9525"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328062">
                <a:tc>
                  <a:txBody>
                    <a:bodyPr/>
                    <a:lstStyle/>
                    <a:p>
                      <a:pPr algn="l" fontAlgn="ctr"/>
                      <a:r>
                        <a:rPr lang="en-GB" sz="900" b="0" i="0" u="none" strike="noStrike" dirty="0">
                          <a:solidFill>
                            <a:schemeClr val="tx1"/>
                          </a:solidFill>
                          <a:effectLst/>
                          <a:latin typeface="Arial" panose="020B0604020202020204" pitchFamily="34" charset="0"/>
                        </a:rPr>
                        <a:t>Trips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8.666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9.697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9.603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9.929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10.449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10.480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9.307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3"/>
                  </a:ext>
                </a:extLst>
              </a:tr>
              <a:tr h="328062">
                <a:tc>
                  <a:txBody>
                    <a:bodyPr/>
                    <a:lstStyle/>
                    <a:p>
                      <a:pPr algn="l" fontAlgn="ctr"/>
                      <a:r>
                        <a:rPr lang="en-GB" sz="900" b="0" i="0" u="none" strike="noStrike" dirty="0">
                          <a:solidFill>
                            <a:schemeClr val="tx1"/>
                          </a:solidFill>
                          <a:effectLst/>
                          <a:latin typeface="Arial" panose="020B0604020202020204" pitchFamily="34" charset="0"/>
                        </a:rPr>
                        <a:t>Nights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32.770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34.940</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34.730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33.680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35.080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36.197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36.467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32.978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4"/>
                  </a:ext>
                </a:extLst>
              </a:tr>
              <a:tr h="328062">
                <a:tc>
                  <a:txBody>
                    <a:bodyPr/>
                    <a:lstStyle/>
                    <a:p>
                      <a:pPr algn="l" fontAlgn="ctr"/>
                      <a:r>
                        <a:rPr lang="en-GB" sz="900" b="0" i="0" u="none" strike="noStrike" dirty="0">
                          <a:solidFill>
                            <a:schemeClr val="tx1"/>
                          </a:solidFill>
                          <a:effectLst/>
                          <a:latin typeface="Arial" panose="020B0604020202020204" pitchFamily="34" charset="0"/>
                        </a:rPr>
                        <a:t>Spending (£millions)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£1,734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£1,926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£1,689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492093">
                <a:tc>
                  <a:txBody>
                    <a:bodyPr/>
                    <a:lstStyle/>
                    <a:p>
                      <a:pPr algn="l" fontAlgn="ctr"/>
                      <a:r>
                        <a:rPr lang="en-GB" sz="900" b="1" i="0" u="none" strike="noStrike" dirty="0">
                          <a:solidFill>
                            <a:schemeClr val="tx1"/>
                          </a:solidFill>
                          <a:effectLst/>
                          <a:latin typeface="Arial" panose="020B0604020202020204" pitchFamily="34" charset="0"/>
                        </a:rPr>
                        <a:t>Average nights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3.60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3.48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3.54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6"/>
                  </a:ext>
                </a:extLst>
              </a:tr>
              <a:tr h="492093">
                <a:tc>
                  <a:txBody>
                    <a:bodyPr/>
                    <a:lstStyle/>
                    <a:p>
                      <a:pPr algn="l" fontAlgn="ctr"/>
                      <a:r>
                        <a:rPr lang="en-GB" sz="900" b="1" i="0" u="none" strike="noStrike" dirty="0">
                          <a:solidFill>
                            <a:schemeClr val="tx1"/>
                          </a:solidFill>
                          <a:effectLst/>
                          <a:latin typeface="Arial" panose="020B0604020202020204" pitchFamily="34" charset="0"/>
                        </a:rPr>
                        <a:t>Average spend per trip</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£179</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£184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£181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492093">
                <a:tc>
                  <a:txBody>
                    <a:bodyPr/>
                    <a:lstStyle/>
                    <a:p>
                      <a:pPr algn="l" fontAlgn="ctr"/>
                      <a:r>
                        <a:rPr lang="en-GB" sz="900" b="1" i="0" u="none" strike="noStrike" dirty="0">
                          <a:solidFill>
                            <a:schemeClr val="tx1"/>
                          </a:solidFill>
                          <a:effectLst/>
                          <a:latin typeface="Arial" panose="020B0604020202020204" pitchFamily="34" charset="0"/>
                        </a:rPr>
                        <a:t>Average spend per night</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13.1%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-8.5%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9.5%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£53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8"/>
                  </a:ext>
                </a:extLst>
              </a:tr>
            </a:tbl>
          </a:graphicData>
        </a:graphic>
      </p:graphicFrame>
      <p:pic>
        <p:nvPicPr>
          <p:cNvPr id="20" name="Picture 19"/>
          <p:cNvPicPr/>
          <p:nvPr/>
        </p:nvPicPr>
        <p:blipFill>
          <a:blip r:embed="rId2">
            <a:extLst>
              <a:ext uri="{28A0092B-C50C-407E-A947-70E740481C1C}">
                <a14:useLocalDpi xmlns:a14="http://schemas.microsoft.com/office/drawing/2010/main" val="0"/>
              </a:ext>
            </a:extLst>
          </a:blip>
          <a:srcRect/>
          <a:stretch>
            <a:fillRect/>
          </a:stretch>
        </p:blipFill>
        <p:spPr bwMode="auto">
          <a:xfrm>
            <a:off x="4218833" y="1480384"/>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Wales tourism trips, nights and spend for all purposes between 2010 and 2016.</a:t>
            </a:r>
            <a:endParaRPr lang="en-GB" sz="1050" b="1" dirty="0"/>
          </a:p>
          <a:p>
            <a:r>
              <a:rPr lang="en-GB" sz="1050" b="1" dirty="0"/>
              <a:t>In 2016, the volume of overnight domestic tourism trips in Wales decreased by -11.2% to 9.3 million trips, but the long term trend shows a fairly consistent increase.</a:t>
            </a:r>
          </a:p>
          <a:p>
            <a:r>
              <a:rPr lang="en-GB" sz="1050" b="1" dirty="0"/>
              <a:t>The volume of </a:t>
            </a:r>
            <a:r>
              <a:rPr lang="en-GB" sz="1050" b="1" dirty="0" err="1"/>
              <a:t>bednights</a:t>
            </a:r>
            <a:r>
              <a:rPr lang="en-GB" sz="1050" b="1" dirty="0"/>
              <a:t> also decreased during 2016, by -9.6% to 33 million, but is broadly comparable with the level evident in 2010.  </a:t>
            </a:r>
          </a:p>
          <a:p>
            <a:r>
              <a:rPr lang="en-GB" sz="1050" b="1" dirty="0"/>
              <a:t>In the same period spend is up +3.4%, although there was a notable decrease in 2016 after a sustained period of growth.  </a:t>
            </a:r>
          </a:p>
          <a:p>
            <a:endParaRPr lang="en-GB" sz="1050" b="1" dirty="0"/>
          </a:p>
        </p:txBody>
      </p:sp>
      <p:sp>
        <p:nvSpPr>
          <p:cNvPr id="23" name="TextBox 22">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4" name="Action Button: Information 23">
            <a:hlinkClick r:id="rId3" action="ppaction://hlinksldjump" highlightClick="1"/>
          </p:cNvPr>
          <p:cNvSpPr/>
          <p:nvPr/>
        </p:nvSpPr>
        <p:spPr bwMode="ltGray">
          <a:xfrm>
            <a:off x="3887330" y="151704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Freeform 20">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29851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78</a:t>
            </a:fld>
            <a:endParaRPr lang="en-GB" dirty="0"/>
          </a:p>
        </p:txBody>
      </p:sp>
      <p:sp>
        <p:nvSpPr>
          <p:cNvPr id="22" name="Title 4"/>
          <p:cNvSpPr>
            <a:spLocks noGrp="1"/>
          </p:cNvSpPr>
          <p:nvPr>
            <p:ph type="title"/>
          </p:nvPr>
        </p:nvSpPr>
        <p:spPr/>
        <p:txBody>
          <a:bodyPr/>
          <a:lstStyle/>
          <a:p>
            <a:r>
              <a:rPr lang="en-GB" dirty="0"/>
              <a:t>Purpose of domestic trips in Wales  </a:t>
            </a:r>
          </a:p>
        </p:txBody>
      </p:sp>
      <p:cxnSp>
        <p:nvCxnSpPr>
          <p:cNvPr id="16" name="Straight Connector 15"/>
          <p:cNvCxnSpPr/>
          <p:nvPr/>
        </p:nvCxnSpPr>
        <p:spPr>
          <a:xfrm>
            <a:off x="86347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5" name="Table 4"/>
          <p:cNvGraphicFramePr>
            <a:graphicFrameLocks noGrp="1"/>
          </p:cNvGraphicFramePr>
          <p:nvPr>
            <p:extLst>
              <p:ext uri="{D42A27DB-BD31-4B8C-83A1-F6EECF244321}">
                <p14:modId xmlns:p14="http://schemas.microsoft.com/office/powerpoint/2010/main" val="4106620224"/>
              </p:ext>
            </p:extLst>
          </p:nvPr>
        </p:nvGraphicFramePr>
        <p:xfrm>
          <a:off x="360363" y="1881188"/>
          <a:ext cx="8186591" cy="4039708"/>
        </p:xfrm>
        <a:graphic>
          <a:graphicData uri="http://schemas.openxmlformats.org/drawingml/2006/table">
            <a:tbl>
              <a:tblPr/>
              <a:tblGrid>
                <a:gridCol w="630677">
                  <a:extLst>
                    <a:ext uri="{9D8B030D-6E8A-4147-A177-3AD203B41FA5}">
                      <a16:colId xmlns:a16="http://schemas.microsoft.com/office/drawing/2014/main" xmlns="" val="20000"/>
                    </a:ext>
                  </a:extLst>
                </a:gridCol>
                <a:gridCol w="392646">
                  <a:extLst>
                    <a:ext uri="{9D8B030D-6E8A-4147-A177-3AD203B41FA5}">
                      <a16:colId xmlns:a16="http://schemas.microsoft.com/office/drawing/2014/main" xmlns="" val="20001"/>
                    </a:ext>
                  </a:extLst>
                </a:gridCol>
                <a:gridCol w="511662">
                  <a:extLst>
                    <a:ext uri="{9D8B030D-6E8A-4147-A177-3AD203B41FA5}">
                      <a16:colId xmlns:a16="http://schemas.microsoft.com/office/drawing/2014/main" xmlns="" val="20002"/>
                    </a:ext>
                  </a:extLst>
                </a:gridCol>
                <a:gridCol w="511662">
                  <a:extLst>
                    <a:ext uri="{9D8B030D-6E8A-4147-A177-3AD203B41FA5}">
                      <a16:colId xmlns:a16="http://schemas.microsoft.com/office/drawing/2014/main" xmlns="" val="20003"/>
                    </a:ext>
                  </a:extLst>
                </a:gridCol>
                <a:gridCol w="511662">
                  <a:extLst>
                    <a:ext uri="{9D8B030D-6E8A-4147-A177-3AD203B41FA5}">
                      <a16:colId xmlns:a16="http://schemas.microsoft.com/office/drawing/2014/main" xmlns="" val="20004"/>
                    </a:ext>
                  </a:extLst>
                </a:gridCol>
                <a:gridCol w="511662">
                  <a:extLst>
                    <a:ext uri="{9D8B030D-6E8A-4147-A177-3AD203B41FA5}">
                      <a16:colId xmlns:a16="http://schemas.microsoft.com/office/drawing/2014/main" xmlns="" val="20005"/>
                    </a:ext>
                  </a:extLst>
                </a:gridCol>
                <a:gridCol w="511662">
                  <a:extLst>
                    <a:ext uri="{9D8B030D-6E8A-4147-A177-3AD203B41FA5}">
                      <a16:colId xmlns:a16="http://schemas.microsoft.com/office/drawing/2014/main" xmlns="" val="20006"/>
                    </a:ext>
                  </a:extLst>
                </a:gridCol>
                <a:gridCol w="511662">
                  <a:extLst>
                    <a:ext uri="{9D8B030D-6E8A-4147-A177-3AD203B41FA5}">
                      <a16:colId xmlns:a16="http://schemas.microsoft.com/office/drawing/2014/main" xmlns="" val="20007"/>
                    </a:ext>
                  </a:extLst>
                </a:gridCol>
                <a:gridCol w="511662">
                  <a:extLst>
                    <a:ext uri="{9D8B030D-6E8A-4147-A177-3AD203B41FA5}">
                      <a16:colId xmlns:a16="http://schemas.microsoft.com/office/drawing/2014/main" xmlns="" val="20008"/>
                    </a:ext>
                  </a:extLst>
                </a:gridCol>
                <a:gridCol w="511662">
                  <a:extLst>
                    <a:ext uri="{9D8B030D-6E8A-4147-A177-3AD203B41FA5}">
                      <a16:colId xmlns:a16="http://schemas.microsoft.com/office/drawing/2014/main" xmlns="" val="20009"/>
                    </a:ext>
                  </a:extLst>
                </a:gridCol>
                <a:gridCol w="511662">
                  <a:extLst>
                    <a:ext uri="{9D8B030D-6E8A-4147-A177-3AD203B41FA5}">
                      <a16:colId xmlns:a16="http://schemas.microsoft.com/office/drawing/2014/main" xmlns="" val="20010"/>
                    </a:ext>
                  </a:extLst>
                </a:gridCol>
                <a:gridCol w="511662">
                  <a:extLst>
                    <a:ext uri="{9D8B030D-6E8A-4147-A177-3AD203B41FA5}">
                      <a16:colId xmlns:a16="http://schemas.microsoft.com/office/drawing/2014/main" xmlns="" val="20011"/>
                    </a:ext>
                  </a:extLst>
                </a:gridCol>
                <a:gridCol w="511662">
                  <a:extLst>
                    <a:ext uri="{9D8B030D-6E8A-4147-A177-3AD203B41FA5}">
                      <a16:colId xmlns:a16="http://schemas.microsoft.com/office/drawing/2014/main" xmlns="" val="20012"/>
                    </a:ext>
                  </a:extLst>
                </a:gridCol>
                <a:gridCol w="511662">
                  <a:extLst>
                    <a:ext uri="{9D8B030D-6E8A-4147-A177-3AD203B41FA5}">
                      <a16:colId xmlns:a16="http://schemas.microsoft.com/office/drawing/2014/main" xmlns="" val="20013"/>
                    </a:ext>
                  </a:extLst>
                </a:gridCol>
                <a:gridCol w="511662">
                  <a:extLst>
                    <a:ext uri="{9D8B030D-6E8A-4147-A177-3AD203B41FA5}">
                      <a16:colId xmlns:a16="http://schemas.microsoft.com/office/drawing/2014/main" xmlns="" val="20014"/>
                    </a:ext>
                  </a:extLst>
                </a:gridCol>
                <a:gridCol w="511662">
                  <a:extLst>
                    <a:ext uri="{9D8B030D-6E8A-4147-A177-3AD203B41FA5}">
                      <a16:colId xmlns:a16="http://schemas.microsoft.com/office/drawing/2014/main" xmlns="" val="20015"/>
                    </a:ext>
                  </a:extLst>
                </a:gridCol>
              </a:tblGrid>
              <a:tr h="137218">
                <a:tc gridSpan="16">
                  <a:txBody>
                    <a:bodyPr/>
                    <a:lstStyle/>
                    <a:p>
                      <a:pPr algn="l" fontAlgn="ctr"/>
                      <a:r>
                        <a:rPr lang="en-GB" sz="900" b="1" i="0" u="none" strike="noStrike" dirty="0">
                          <a:solidFill>
                            <a:srgbClr val="FFFFFF"/>
                          </a:solidFill>
                          <a:effectLst/>
                          <a:latin typeface="Arial" panose="020B0604020202020204" pitchFamily="34" charset="0"/>
                        </a:rPr>
                        <a:t> Table 1.3.10 – Purpose of domestic trips in Wales (2010-2016)*</a:t>
                      </a:r>
                    </a:p>
                  </a:txBody>
                  <a:tcPr marL="36000" marR="9525" marT="9525" marB="0" anchor="ctr">
                    <a:lnL>
                      <a:noFill/>
                    </a:lnL>
                    <a:lnR w="12700" cap="flat" cmpd="sng" algn="ctr">
                      <a:noFill/>
                      <a:prstDash val="solid"/>
                      <a:round/>
                      <a:headEnd type="none" w="med" len="med"/>
                      <a:tailEnd type="none" w="med" len="med"/>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543732">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2015</a:t>
                      </a:r>
                    </a:p>
                    <a:p>
                      <a:pPr algn="ctr" fontAlgn="ctr"/>
                      <a:r>
                        <a:rPr lang="en-GB" sz="900" b="1" i="1" u="none" strike="noStrike" dirty="0">
                          <a:solidFill>
                            <a:schemeClr val="tx1"/>
                          </a:solidFill>
                          <a:effectLst/>
                          <a:latin typeface="Arial" panose="020B0604020202020204" pitchFamily="34" charset="0"/>
                        </a:rPr>
                        <a:t>(RP)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221962">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900" b="0" i="1" u="none" strike="noStrike" dirty="0">
                          <a:solidFill>
                            <a:schemeClr val="tx1"/>
                          </a:solidFill>
                          <a:effectLst/>
                          <a:latin typeface="Arial" panose="020B0604020202020204" pitchFamily="34" charset="0"/>
                        </a:rPr>
                        <a: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Millions</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900" b="0" i="0" u="none" strike="noStrike" dirty="0">
                          <a:solidFill>
                            <a:schemeClr val="tx1"/>
                          </a:solidFill>
                          <a:effectLst/>
                          <a:latin typeface="Arial" panose="020B0604020202020204" pitchFamily="34" charset="0"/>
                        </a:rPr>
                        <a:t> </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137218">
                <a:tc>
                  <a:txBody>
                    <a:bodyPr/>
                    <a:lstStyle/>
                    <a:p>
                      <a:pPr algn="l" fontAlgn="ctr"/>
                      <a:r>
                        <a:rPr lang="en-GB" sz="900" b="0" i="0" u="none" strike="noStrike" dirty="0">
                          <a:solidFill>
                            <a:schemeClr val="tx1"/>
                          </a:solidFill>
                          <a:effectLst/>
                          <a:latin typeface="Arial" panose="020B0604020202020204" pitchFamily="34" charset="0"/>
                        </a:rPr>
                        <a:t>All Tourism</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8.666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9.697</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9.603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9.929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10.449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10.480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9.307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543732">
                <a:tc>
                  <a:txBody>
                    <a:bodyPr/>
                    <a:lstStyle/>
                    <a:p>
                      <a:pPr algn="l" fontAlgn="ctr"/>
                      <a:r>
                        <a:rPr lang="en-GB" sz="900" b="1" i="0" u="none" strike="noStrike" dirty="0">
                          <a:solidFill>
                            <a:schemeClr val="tx1"/>
                          </a:solidFill>
                          <a:effectLst/>
                          <a:latin typeface="Arial" panose="020B0604020202020204" pitchFamily="34" charset="0"/>
                        </a:rPr>
                        <a:t>Total holiday (including VFR - 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6.908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7.290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7.458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7.652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7.972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8.188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8.248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7.445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192682">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4.046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4.614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4.744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5.046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4.572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6"/>
                  </a:ext>
                </a:extLst>
              </a:tr>
              <a:tr h="192682">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2.682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4.4%</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2.434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2.708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2.650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2.318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137218">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0.562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0.552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0.555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8"/>
                  </a:ext>
                </a:extLst>
              </a:tr>
              <a:tr h="137218">
                <a:tc>
                  <a:txBody>
                    <a:bodyPr/>
                    <a:lstStyle/>
                    <a:p>
                      <a:pPr algn="l" fontAlgn="ctr"/>
                      <a:r>
                        <a:rPr lang="en-GB" sz="900" b="1" i="0" u="none" strike="noStrike" dirty="0">
                          <a:solidFill>
                            <a:schemeClr val="tx1"/>
                          </a:solidFill>
                          <a:effectLst/>
                          <a:latin typeface="Arial" panose="020B0604020202020204" pitchFamily="34" charset="0"/>
                        </a:rPr>
                        <a:t>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6.036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5.914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6.293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5.588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9"/>
                  </a:ext>
                </a:extLst>
              </a:tr>
              <a:tr h="192682">
                <a:tc>
                  <a:txBody>
                    <a:bodyPr/>
                    <a:lstStyle/>
                    <a:p>
                      <a:pPr algn="l" fontAlgn="ctr"/>
                      <a:r>
                        <a:rPr lang="en-GB" sz="900" b="0" i="0" u="none" strike="noStrike" dirty="0">
                          <a:solidFill>
                            <a:schemeClr val="tx1"/>
                          </a:solidFill>
                          <a:effectLst/>
                          <a:latin typeface="Arial" panose="020B0604020202020204" pitchFamily="34" charset="0"/>
                        </a:rPr>
                        <a:t>1-3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3.214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3.168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3.419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3.740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3.748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3.200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0"/>
                  </a:ext>
                </a:extLst>
              </a:tr>
              <a:tr h="192682">
                <a:tc>
                  <a:txBody>
                    <a:bodyPr/>
                    <a:lstStyle/>
                    <a:p>
                      <a:pPr algn="l" fontAlgn="ctr"/>
                      <a:r>
                        <a:rPr lang="en-GB" sz="900" b="0" i="0" u="none" strike="noStrike" dirty="0">
                          <a:solidFill>
                            <a:schemeClr val="tx1"/>
                          </a:solidFill>
                          <a:effectLst/>
                          <a:latin typeface="Arial" panose="020B0604020202020204" pitchFamily="34" charset="0"/>
                        </a:rPr>
                        <a:t>4-7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2.422</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2.177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1.888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1"/>
                  </a:ext>
                </a:extLst>
              </a:tr>
              <a:tr h="137218">
                <a:tc>
                  <a:txBody>
                    <a:bodyPr/>
                    <a:lstStyle/>
                    <a:p>
                      <a:pPr algn="l" fontAlgn="ctr"/>
                      <a:r>
                        <a:rPr lang="en-GB" sz="900" b="0" i="0" u="none" strike="noStrike" dirty="0">
                          <a:solidFill>
                            <a:schemeClr val="tx1"/>
                          </a:solidFill>
                          <a:effectLst/>
                          <a:latin typeface="Arial" panose="020B0604020202020204" pitchFamily="34" charset="0"/>
                        </a:rPr>
                        <a:t>8+ Nights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0.446</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0.369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0.369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0.500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7.7%</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2"/>
                  </a:ext>
                </a:extLst>
              </a:tr>
              <a:tr h="137218">
                <a:tc>
                  <a:txBody>
                    <a:bodyPr/>
                    <a:lstStyle/>
                    <a:p>
                      <a:pPr algn="l" fontAlgn="ctr"/>
                      <a:r>
                        <a:rPr lang="en-GB" sz="900" b="1" i="0" u="none" strike="noStrike" dirty="0">
                          <a:solidFill>
                            <a:schemeClr val="tx1"/>
                          </a:solidFill>
                          <a:effectLst/>
                          <a:latin typeface="Arial" panose="020B0604020202020204" pitchFamily="34" charset="0"/>
                        </a:rPr>
                        <a:t>VFR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2.438</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12.6%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2.839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2.793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2.809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2.632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3"/>
                  </a:ext>
                </a:extLst>
              </a:tr>
              <a:tr h="221962">
                <a:tc>
                  <a:txBody>
                    <a:bodyPr/>
                    <a:lstStyle/>
                    <a:p>
                      <a:pPr algn="l" fontAlgn="ctr"/>
                      <a:r>
                        <a:rPr lang="en-GB" sz="900" b="0" i="0" u="none" strike="noStrike" dirty="0">
                          <a:solidFill>
                            <a:schemeClr val="tx1"/>
                          </a:solidFill>
                          <a:effectLst/>
                          <a:latin typeface="Arial" panose="020B0604020202020204" pitchFamily="34" charset="0"/>
                        </a:rPr>
                        <a:t>VFR-holiday</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1.254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9.4%</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1.954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1.857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8.8%</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4"/>
                  </a:ext>
                </a:extLst>
              </a:tr>
              <a:tr h="137218">
                <a:tc>
                  <a:txBody>
                    <a:bodyPr/>
                    <a:lstStyle/>
                    <a:p>
                      <a:pPr algn="l" fontAlgn="ctr"/>
                      <a:r>
                        <a:rPr lang="en-GB" sz="900" b="0" i="0" u="none" strike="noStrike" dirty="0">
                          <a:solidFill>
                            <a:schemeClr val="tx1"/>
                          </a:solidFill>
                          <a:effectLst/>
                          <a:latin typeface="Arial" panose="020B0604020202020204" pitchFamily="34" charset="0"/>
                        </a:rPr>
                        <a:t>VFR-other</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1.184</a:t>
                      </a:r>
                    </a:p>
                  </a:txBody>
                  <a:tcPr marL="9525" marR="9525" marT="9525" marB="0" anchor="ctr">
                    <a:lnL w="12700" cap="flat" cmpd="sng" algn="ctr">
                      <a:solidFill>
                        <a:srgbClr val="D9D9D9"/>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16.3%</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-30.1%</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44.0%</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0.855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0.855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0.776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5"/>
                  </a:ext>
                </a:extLst>
              </a:tr>
              <a:tr h="221962">
                <a:tc>
                  <a:txBody>
                    <a:bodyPr/>
                    <a:lstStyle/>
                    <a:p>
                      <a:pPr algn="l" fontAlgn="ctr"/>
                      <a:r>
                        <a:rPr lang="en-GB" sz="900" b="1" i="0" u="none" strike="noStrike" dirty="0">
                          <a:solidFill>
                            <a:schemeClr val="tx1"/>
                          </a:solidFill>
                          <a:effectLst/>
                          <a:latin typeface="Arial" panose="020B0604020202020204" pitchFamily="34" charset="0"/>
                        </a:rPr>
                        <a:t>Business / work </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0.616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0.994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61.4%</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1.101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10.8%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0.870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-19.8%</a:t>
                      </a:r>
                    </a:p>
                  </a:txBody>
                  <a:tcPr marL="9525" marR="9525" marT="9525"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0.574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-35.0%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0.974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69.7%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1" i="1" u="none" strike="noStrike" dirty="0">
                          <a:solidFill>
                            <a:schemeClr val="tx1"/>
                          </a:solidFill>
                          <a:effectLst/>
                          <a:latin typeface="Arial" panose="020B0604020202020204" pitchFamily="34" charset="0"/>
                        </a:rPr>
                        <a:t>0.992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0.790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11.4%</a:t>
                      </a:r>
                    </a:p>
                  </a:txBody>
                  <a:tcPr marL="9525" marR="9525" marT="9525"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6"/>
                  </a:ext>
                </a:extLst>
              </a:tr>
            </a:tbl>
          </a:graphicData>
        </a:graphic>
      </p:graphicFrame>
      <p:sp>
        <p:nvSpPr>
          <p:cNvPr id="19"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t>Showing the volume of trips in Wales between 2010 and 2016 split by purpose.</a:t>
            </a:r>
            <a:endParaRPr lang="en-GB" sz="1050" b="1" dirty="0"/>
          </a:p>
          <a:p>
            <a:r>
              <a:rPr lang="en-GB" sz="1050" b="1" dirty="0"/>
              <a:t>Overall, the volume of all tourism trips taken in Wales fell during 2016, decreasing by -11.2% to 9.3 million, but there has been a slight increase (+1.4%) over the past six years. </a:t>
            </a:r>
          </a:p>
          <a:p>
            <a:r>
              <a:rPr lang="en-GB" sz="1050" b="1" dirty="0"/>
              <a:t>Looking at total holidays, a decrease was also observed from 2015 to 2016, by -9.7%, again though when examining the average annual percentage change a small increase was noted.</a:t>
            </a:r>
          </a:p>
          <a:p>
            <a:r>
              <a:rPr lang="en-GB" sz="1050" b="1" dirty="0"/>
              <a:t>Holidays excluding VFR however, decreased more notably by -11.2%, also declining when looking at the past 6 years overall. </a:t>
            </a:r>
          </a:p>
          <a:p>
            <a:r>
              <a:rPr lang="en-GB" sz="1050" b="1" dirty="0"/>
              <a:t>VFR trips to Wales fell by -6.3% during 2016, while the volume of business trips taken in Wales decreased by -20.4%.</a:t>
            </a:r>
          </a:p>
        </p:txBody>
      </p:sp>
      <p:sp>
        <p:nvSpPr>
          <p:cNvPr id="23" name="TextBox 22">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pic>
        <p:nvPicPr>
          <p:cNvPr id="24" name="Picture 23"/>
          <p:cNvPicPr/>
          <p:nvPr/>
        </p:nvPicPr>
        <p:blipFill>
          <a:blip r:embed="rId2">
            <a:extLst>
              <a:ext uri="{28A0092B-C50C-407E-A947-70E740481C1C}">
                <a14:useLocalDpi xmlns:a14="http://schemas.microsoft.com/office/drawing/2010/main" val="0"/>
              </a:ext>
            </a:extLst>
          </a:blip>
          <a:srcRect/>
          <a:stretch>
            <a:fillRect/>
          </a:stretch>
        </p:blipFill>
        <p:spPr bwMode="auto">
          <a:xfrm>
            <a:off x="5014458" y="1480384"/>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Action Button: Information 24">
            <a:hlinkClick r:id="rId3" action="ppaction://hlinksldjump" highlightClick="1"/>
          </p:cNvPr>
          <p:cNvSpPr/>
          <p:nvPr/>
        </p:nvSpPr>
        <p:spPr bwMode="ltGray">
          <a:xfrm>
            <a:off x="4682955" y="151704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0" name="Freeform 19">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1" name="Straight Connector 2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8062264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79</a:t>
            </a:fld>
            <a:endParaRPr lang="en-GB" dirty="0"/>
          </a:p>
        </p:txBody>
      </p:sp>
      <p:sp>
        <p:nvSpPr>
          <p:cNvPr id="22" name="Title 4"/>
          <p:cNvSpPr>
            <a:spLocks noGrp="1"/>
          </p:cNvSpPr>
          <p:nvPr>
            <p:ph type="title"/>
          </p:nvPr>
        </p:nvSpPr>
        <p:spPr/>
        <p:txBody>
          <a:bodyPr/>
          <a:lstStyle/>
          <a:p>
            <a:r>
              <a:rPr lang="en-GB" dirty="0"/>
              <a:t>Tourism expenditure in GB  </a:t>
            </a:r>
          </a:p>
        </p:txBody>
      </p:sp>
      <p:cxnSp>
        <p:nvCxnSpPr>
          <p:cNvPr id="16" name="Straight Connector 15"/>
          <p:cNvCxnSpPr/>
          <p:nvPr/>
        </p:nvCxnSpPr>
        <p:spPr>
          <a:xfrm>
            <a:off x="864660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3537658948"/>
              </p:ext>
            </p:extLst>
          </p:nvPr>
        </p:nvGraphicFramePr>
        <p:xfrm>
          <a:off x="360364" y="1881189"/>
          <a:ext cx="8199172" cy="4070087"/>
        </p:xfrm>
        <a:graphic>
          <a:graphicData uri="http://schemas.openxmlformats.org/drawingml/2006/table">
            <a:tbl>
              <a:tblPr/>
              <a:tblGrid>
                <a:gridCol w="962250">
                  <a:extLst>
                    <a:ext uri="{9D8B030D-6E8A-4147-A177-3AD203B41FA5}">
                      <a16:colId xmlns:a16="http://schemas.microsoft.com/office/drawing/2014/main" xmlns="" val="20000"/>
                    </a:ext>
                  </a:extLst>
                </a:gridCol>
                <a:gridCol w="481125">
                  <a:extLst>
                    <a:ext uri="{9D8B030D-6E8A-4147-A177-3AD203B41FA5}">
                      <a16:colId xmlns:a16="http://schemas.microsoft.com/office/drawing/2014/main" xmlns="" val="20002"/>
                    </a:ext>
                  </a:extLst>
                </a:gridCol>
                <a:gridCol w="481125">
                  <a:extLst>
                    <a:ext uri="{9D8B030D-6E8A-4147-A177-3AD203B41FA5}">
                      <a16:colId xmlns:a16="http://schemas.microsoft.com/office/drawing/2014/main" xmlns="" val="20003"/>
                    </a:ext>
                  </a:extLst>
                </a:gridCol>
                <a:gridCol w="481125">
                  <a:extLst>
                    <a:ext uri="{9D8B030D-6E8A-4147-A177-3AD203B41FA5}">
                      <a16:colId xmlns:a16="http://schemas.microsoft.com/office/drawing/2014/main" xmlns="" val="20004"/>
                    </a:ext>
                  </a:extLst>
                </a:gridCol>
                <a:gridCol w="481125">
                  <a:extLst>
                    <a:ext uri="{9D8B030D-6E8A-4147-A177-3AD203B41FA5}">
                      <a16:colId xmlns:a16="http://schemas.microsoft.com/office/drawing/2014/main" xmlns="" val="20005"/>
                    </a:ext>
                  </a:extLst>
                </a:gridCol>
                <a:gridCol w="481125">
                  <a:extLst>
                    <a:ext uri="{9D8B030D-6E8A-4147-A177-3AD203B41FA5}">
                      <a16:colId xmlns:a16="http://schemas.microsoft.com/office/drawing/2014/main" xmlns="" val="20006"/>
                    </a:ext>
                  </a:extLst>
                </a:gridCol>
                <a:gridCol w="481125">
                  <a:extLst>
                    <a:ext uri="{9D8B030D-6E8A-4147-A177-3AD203B41FA5}">
                      <a16:colId xmlns:a16="http://schemas.microsoft.com/office/drawing/2014/main" xmlns="" val="20007"/>
                    </a:ext>
                  </a:extLst>
                </a:gridCol>
                <a:gridCol w="481125">
                  <a:extLst>
                    <a:ext uri="{9D8B030D-6E8A-4147-A177-3AD203B41FA5}">
                      <a16:colId xmlns:a16="http://schemas.microsoft.com/office/drawing/2014/main" xmlns="" val="20008"/>
                    </a:ext>
                  </a:extLst>
                </a:gridCol>
                <a:gridCol w="481125">
                  <a:extLst>
                    <a:ext uri="{9D8B030D-6E8A-4147-A177-3AD203B41FA5}">
                      <a16:colId xmlns:a16="http://schemas.microsoft.com/office/drawing/2014/main" xmlns="" val="20009"/>
                    </a:ext>
                  </a:extLst>
                </a:gridCol>
                <a:gridCol w="481125">
                  <a:extLst>
                    <a:ext uri="{9D8B030D-6E8A-4147-A177-3AD203B41FA5}">
                      <a16:colId xmlns:a16="http://schemas.microsoft.com/office/drawing/2014/main" xmlns="" val="20010"/>
                    </a:ext>
                  </a:extLst>
                </a:gridCol>
                <a:gridCol w="481125">
                  <a:extLst>
                    <a:ext uri="{9D8B030D-6E8A-4147-A177-3AD203B41FA5}">
                      <a16:colId xmlns:a16="http://schemas.microsoft.com/office/drawing/2014/main" xmlns="" val="20011"/>
                    </a:ext>
                  </a:extLst>
                </a:gridCol>
                <a:gridCol w="481125">
                  <a:extLst>
                    <a:ext uri="{9D8B030D-6E8A-4147-A177-3AD203B41FA5}">
                      <a16:colId xmlns:a16="http://schemas.microsoft.com/office/drawing/2014/main" xmlns="" val="20012"/>
                    </a:ext>
                  </a:extLst>
                </a:gridCol>
                <a:gridCol w="501172">
                  <a:extLst>
                    <a:ext uri="{9D8B030D-6E8A-4147-A177-3AD203B41FA5}">
                      <a16:colId xmlns:a16="http://schemas.microsoft.com/office/drawing/2014/main" xmlns="" val="20013"/>
                    </a:ext>
                  </a:extLst>
                </a:gridCol>
                <a:gridCol w="481125">
                  <a:extLst>
                    <a:ext uri="{9D8B030D-6E8A-4147-A177-3AD203B41FA5}">
                      <a16:colId xmlns:a16="http://schemas.microsoft.com/office/drawing/2014/main" xmlns="" val="20014"/>
                    </a:ext>
                  </a:extLst>
                </a:gridCol>
                <a:gridCol w="481125">
                  <a:extLst>
                    <a:ext uri="{9D8B030D-6E8A-4147-A177-3AD203B41FA5}">
                      <a16:colId xmlns:a16="http://schemas.microsoft.com/office/drawing/2014/main" xmlns="" val="20015"/>
                    </a:ext>
                  </a:extLst>
                </a:gridCol>
                <a:gridCol w="481125">
                  <a:extLst>
                    <a:ext uri="{9D8B030D-6E8A-4147-A177-3AD203B41FA5}">
                      <a16:colId xmlns:a16="http://schemas.microsoft.com/office/drawing/2014/main" xmlns="" val="20016"/>
                    </a:ext>
                  </a:extLst>
                </a:gridCol>
              </a:tblGrid>
              <a:tr h="126670">
                <a:tc gridSpan="16">
                  <a:txBody>
                    <a:bodyPr/>
                    <a:lstStyle/>
                    <a:p>
                      <a:pPr algn="l" fontAlgn="ctr"/>
                      <a:r>
                        <a:rPr lang="en-GB" sz="800" b="1" i="0" u="none" strike="noStrike" dirty="0">
                          <a:solidFill>
                            <a:srgbClr val="FFFFFF"/>
                          </a:solidFill>
                          <a:effectLst/>
                          <a:latin typeface="Arial" panose="020B0604020202020204" pitchFamily="34" charset="0"/>
                        </a:rPr>
                        <a:t> Table 1.3.11 – Tourism expenditure breakdown in GB (2010-2016)*</a:t>
                      </a:r>
                    </a:p>
                  </a:txBody>
                  <a:tcPr marL="36000" marR="7503" marT="7503"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700" b="1" i="0" u="none" strike="noStrike" dirty="0">
                        <a:solidFill>
                          <a:srgbClr val="FFFFFF"/>
                        </a:solidFill>
                        <a:effectLst/>
                        <a:latin typeface="Verdana"/>
                      </a:endParaRPr>
                    </a:p>
                  </a:txBody>
                  <a:tcPr marL="7503" marR="7503" marT="7503"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478052">
                <a:tc>
                  <a:txBody>
                    <a:bodyPr/>
                    <a:lstStyle/>
                    <a:p>
                      <a:pPr algn="ctr" fontAlgn="ctr"/>
                      <a:endParaRPr lang="en-GB" sz="800" b="0" i="0" u="none" strike="noStrike" dirty="0">
                        <a:solidFill>
                          <a:schemeClr val="tx1"/>
                        </a:solidFill>
                        <a:effectLst/>
                        <a:latin typeface="Arial" panose="020B0604020202020204" pitchFamily="34" charset="0"/>
                      </a:endParaRPr>
                    </a:p>
                  </a:txBody>
                  <a:tcPr marL="7503"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2010</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2011</a:t>
                      </a:r>
                    </a:p>
                  </a:txBody>
                  <a:tcPr marL="7503" marR="7503" marT="7503"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(10-11)</a:t>
                      </a:r>
                    </a:p>
                  </a:txBody>
                  <a:tcPr marL="7503" marR="7503" marT="7503"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2012</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(11-12)</a:t>
                      </a:r>
                    </a:p>
                  </a:txBody>
                  <a:tcPr marL="7503" marR="7503" marT="7503"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(12-13)</a:t>
                      </a:r>
                    </a:p>
                  </a:txBody>
                  <a:tcPr marL="7503" marR="7503" marT="7503"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(13-14)</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2015 (O)</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(14-15)</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7503" marR="7503" marT="7503"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7503" marR="7503" marT="7503"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(15-16)</a:t>
                      </a:r>
                    </a:p>
                  </a:txBody>
                  <a:tcPr marL="7503" marR="7503" marT="7503"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Average annual</a:t>
                      </a:r>
                    </a:p>
                    <a:p>
                      <a:pPr algn="ctr" fontAlgn="ctr"/>
                      <a:r>
                        <a:rPr lang="en-GB" sz="800" b="0" i="0" u="none" strike="noStrike" dirty="0">
                          <a:solidFill>
                            <a:schemeClr val="tx1"/>
                          </a:solidFill>
                          <a:effectLst/>
                          <a:latin typeface="Arial" panose="020B0604020202020204" pitchFamily="34" charset="0"/>
                        </a:rPr>
                        <a:t>% change (10-16)</a:t>
                      </a:r>
                    </a:p>
                  </a:txBody>
                  <a:tcPr marL="7503" marR="7503" marT="7503" marB="0" anchor="b">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1"/>
                  </a:ext>
                </a:extLst>
              </a:tr>
              <a:tr h="126670">
                <a:tc>
                  <a:txBody>
                    <a:bodyPr/>
                    <a:lstStyle/>
                    <a:p>
                      <a:pPr algn="l" fontAlgn="ctr"/>
                      <a:r>
                        <a:rPr lang="en-GB" sz="800" b="0" i="0" u="none" strike="noStrike" dirty="0">
                          <a:solidFill>
                            <a:schemeClr val="tx1"/>
                          </a:solidFill>
                          <a:effectLst/>
                          <a:latin typeface="Arial" panose="020B0604020202020204" pitchFamily="34" charset="0"/>
                        </a:rPr>
                        <a:t> </a:t>
                      </a:r>
                    </a:p>
                  </a:txBody>
                  <a:tcPr marL="7503"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126670">
                <a:tc>
                  <a:txBody>
                    <a:bodyPr/>
                    <a:lstStyle/>
                    <a:p>
                      <a:pPr algn="l" fontAlgn="ctr"/>
                      <a:r>
                        <a:rPr lang="en-GB" sz="800" b="1" i="0" u="none" strike="noStrike" dirty="0">
                          <a:solidFill>
                            <a:schemeClr val="tx1"/>
                          </a:solidFill>
                          <a:effectLst/>
                          <a:latin typeface="Arial" panose="020B0604020202020204" pitchFamily="34" charset="0"/>
                        </a:rPr>
                        <a:t>Total</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£19,797</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£22,666</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14.5%</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£23,976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5.8%</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£23,294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-2.8%</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£22,692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£24,825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9.4%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£24,100</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£23,079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-4.2%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3.4%</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360350">
                <a:tc>
                  <a:txBody>
                    <a:bodyPr/>
                    <a:lstStyle/>
                    <a:p>
                      <a:pPr algn="l" fontAlgn="ctr"/>
                      <a:r>
                        <a:rPr lang="en-GB" sz="800" b="0" i="0" u="none" strike="noStrike" dirty="0">
                          <a:solidFill>
                            <a:schemeClr val="tx1"/>
                          </a:solidFill>
                          <a:effectLst/>
                          <a:latin typeface="Arial" panose="020B0604020202020204" pitchFamily="34" charset="0"/>
                        </a:rPr>
                        <a:t>Price of package holiday / inclusive trip</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£722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£891</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23.4%</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£1,046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17.4%</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£912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-12.8%</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£875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£920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£875</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£716</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6"/>
                  </a:ext>
                </a:extLst>
              </a:tr>
              <a:tr h="126670">
                <a:tc>
                  <a:txBody>
                    <a:bodyPr/>
                    <a:lstStyle/>
                    <a:p>
                      <a:pPr algn="l" fontAlgn="ctr"/>
                      <a:r>
                        <a:rPr lang="en-GB" sz="800" b="0" i="0" u="none" strike="noStrike" dirty="0">
                          <a:solidFill>
                            <a:schemeClr val="tx1"/>
                          </a:solidFill>
                          <a:effectLst/>
                          <a:latin typeface="Arial" panose="020B0604020202020204" pitchFamily="34" charset="0"/>
                        </a:rPr>
                        <a:t>Accommodation</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£6,733</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£7,528</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11.8%</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£7,870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£7,888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£8,091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£8,627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£8,504</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£8,672</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35%</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8"/>
                  </a:ext>
                </a:extLst>
              </a:tr>
              <a:tr h="360350">
                <a:tc>
                  <a:txBody>
                    <a:bodyPr/>
                    <a:lstStyle/>
                    <a:p>
                      <a:pPr algn="l" fontAlgn="ctr"/>
                      <a:r>
                        <a:rPr lang="en-GB" sz="800" b="0" i="0" u="none" strike="noStrike" dirty="0">
                          <a:solidFill>
                            <a:schemeClr val="tx1"/>
                          </a:solidFill>
                          <a:effectLst/>
                          <a:latin typeface="Arial" panose="020B0604020202020204" pitchFamily="34" charset="0"/>
                        </a:rPr>
                        <a:t>Travel costs to and from destination, and during the trip</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£3,898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£4,813</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23.5%</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£5,024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4.4%</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£4,864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£4,521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£4,750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£4,539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£4,202</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9"/>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0"/>
                  </a:ext>
                </a:extLst>
              </a:tr>
              <a:tr h="360350">
                <a:tc>
                  <a:txBody>
                    <a:bodyPr/>
                    <a:lstStyle/>
                    <a:p>
                      <a:pPr algn="l" fontAlgn="ctr"/>
                      <a:r>
                        <a:rPr lang="en-GB" sz="800" b="0" i="0" u="none" strike="noStrike" dirty="0">
                          <a:solidFill>
                            <a:schemeClr val="tx1"/>
                          </a:solidFill>
                          <a:effectLst/>
                          <a:latin typeface="Arial" panose="020B0604020202020204" pitchFamily="34" charset="0"/>
                        </a:rPr>
                        <a:t>Services or advice (e.g. travel guides, tourist information)</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-17.0%</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89.7%</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£5,953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-43.2%</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-99.0%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£54</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-31.5%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-17.1%</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1"/>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2"/>
                  </a:ext>
                </a:extLst>
              </a:tr>
              <a:tr h="126670">
                <a:tc>
                  <a:txBody>
                    <a:bodyPr/>
                    <a:lstStyle/>
                    <a:p>
                      <a:pPr algn="l" fontAlgn="ctr"/>
                      <a:r>
                        <a:rPr lang="en-GB" sz="800" b="0" i="0" u="none" strike="noStrike" dirty="0">
                          <a:solidFill>
                            <a:schemeClr val="tx1"/>
                          </a:solidFill>
                          <a:effectLst/>
                          <a:latin typeface="Arial" panose="020B0604020202020204" pitchFamily="34" charset="0"/>
                        </a:rPr>
                        <a:t>Buying clothes</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£1,113</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£1,191</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7.0%</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£1,313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10.2%</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£1,155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-12.0%</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£1,080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£1,147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£1,107</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£1,087</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0.5%</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3"/>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endParaRPr lang="en-GB" sz="800" b="0" i="0" u="none" strike="noStrike" dirty="0">
                        <a:solidFill>
                          <a:schemeClr val="tx1"/>
                        </a:solidFill>
                        <a:effectLst/>
                        <a:latin typeface="Arial" panose="020B0604020202020204" pitchFamily="34" charset="0"/>
                      </a:endParaRP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4"/>
                  </a:ext>
                </a:extLst>
              </a:tr>
              <a:tr h="242648">
                <a:tc>
                  <a:txBody>
                    <a:bodyPr/>
                    <a:lstStyle/>
                    <a:p>
                      <a:pPr algn="l" fontAlgn="ctr"/>
                      <a:r>
                        <a:rPr lang="en-GB" sz="800" b="0" i="0" u="none" strike="noStrike" dirty="0">
                          <a:solidFill>
                            <a:schemeClr val="tx1"/>
                          </a:solidFill>
                          <a:effectLst/>
                          <a:latin typeface="Arial" panose="020B0604020202020204" pitchFamily="34" charset="0"/>
                        </a:rPr>
                        <a:t>Eating and drinking out</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£3,990</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£4,543</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13.9%</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£4,640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£4,635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-0.1%</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£4,563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£5,269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15.5%</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£5,169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£4,817</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5"/>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21%</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6"/>
                  </a:ext>
                </a:extLst>
              </a:tr>
              <a:tr h="126670">
                <a:tc>
                  <a:txBody>
                    <a:bodyPr/>
                    <a:lstStyle/>
                    <a:p>
                      <a:pPr algn="l" fontAlgn="ctr"/>
                      <a:r>
                        <a:rPr lang="en-GB" sz="800" b="0" i="0" u="none" strike="noStrike" dirty="0">
                          <a:solidFill>
                            <a:schemeClr val="tx1"/>
                          </a:solidFill>
                          <a:effectLst/>
                          <a:latin typeface="Arial" panose="020B0604020202020204" pitchFamily="34" charset="0"/>
                        </a:rPr>
                        <a:t>Other shopping</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£1,836</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£2,073</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12.9%</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£2,133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2.9%</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£2,038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-4.5%</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£1,881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£2,201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£2,109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£1,949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7"/>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9%</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8"/>
                  </a:ext>
                </a:extLst>
              </a:tr>
              <a:tr h="126670">
                <a:tc>
                  <a:txBody>
                    <a:bodyPr/>
                    <a:lstStyle/>
                    <a:p>
                      <a:pPr algn="l" fontAlgn="ctr"/>
                      <a:r>
                        <a:rPr lang="en-GB" sz="800" b="0" i="0" u="none" strike="noStrike" dirty="0">
                          <a:solidFill>
                            <a:schemeClr val="tx1"/>
                          </a:solidFill>
                          <a:effectLst/>
                          <a:latin typeface="Arial" panose="020B0604020202020204" pitchFamily="34" charset="0"/>
                        </a:rPr>
                        <a:t>Entertainment</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£1,106</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£1,223</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10.6%</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£1,450</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18.6%</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£1,398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£1,303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£1,452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11.4%</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£1,404</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£1,323</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-5.8%</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4.1%</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9"/>
                  </a:ext>
                </a:extLst>
              </a:tr>
              <a:tr h="12667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6%</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20"/>
                  </a:ext>
                </a:extLst>
              </a:tr>
              <a:tr h="126670">
                <a:tc>
                  <a:txBody>
                    <a:bodyPr/>
                    <a:lstStyle/>
                    <a:p>
                      <a:pPr algn="l" fontAlgn="ctr"/>
                      <a:r>
                        <a:rPr lang="en-GB" sz="800" b="0" i="0" u="none" strike="noStrike" dirty="0">
                          <a:solidFill>
                            <a:schemeClr val="tx1"/>
                          </a:solidFill>
                          <a:effectLst/>
                          <a:latin typeface="Arial" panose="020B0604020202020204" pitchFamily="34" charset="0"/>
                        </a:rPr>
                        <a:t>Anything else</a:t>
                      </a:r>
                    </a:p>
                  </a:txBody>
                  <a:tcPr marL="36000" marR="7503" marT="750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£364</a:t>
                      </a:r>
                    </a:p>
                  </a:txBody>
                  <a:tcPr marL="7503" marR="7503" marT="7503"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£427</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17.3%</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-15.2%</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25.2%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£338</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£276</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-18.3%</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-0.5%</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1"/>
                  </a:ext>
                </a:extLst>
              </a:tr>
              <a:tr h="133004">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3" marT="7503"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3" marR="7503" marT="7503"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1" u="none" strike="noStrike" dirty="0">
                          <a:solidFill>
                            <a:schemeClr val="tx1"/>
                          </a:solidFill>
                          <a:effectLst/>
                          <a:latin typeface="Arial" panose="020B0604020202020204" pitchFamily="34" charset="0"/>
                        </a:rPr>
                        <a:t>1%</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7503" marR="7503" marT="7503"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3" marR="7503" marT="750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22"/>
                  </a:ext>
                </a:extLst>
              </a:tr>
            </a:tbl>
          </a:graphicData>
        </a:graphic>
      </p:graphicFrame>
      <p:pic>
        <p:nvPicPr>
          <p:cNvPr id="21" name="Picture 20"/>
          <p:cNvPicPr/>
          <p:nvPr/>
        </p:nvPicPr>
        <p:blipFill>
          <a:blip r:embed="rId2">
            <a:extLst>
              <a:ext uri="{28A0092B-C50C-407E-A947-70E740481C1C}">
                <a14:useLocalDpi xmlns:a14="http://schemas.microsoft.com/office/drawing/2010/main" val="0"/>
              </a:ext>
            </a:extLst>
          </a:blip>
          <a:srcRect/>
          <a:stretch>
            <a:fillRect/>
          </a:stretch>
        </p:blipFill>
        <p:spPr bwMode="auto">
          <a:xfrm>
            <a:off x="3729302" y="1468509"/>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0" name="Content Placeholder 25"/>
          <p:cNvSpPr txBox="1">
            <a:spLocks/>
          </p:cNvSpPr>
          <p:nvPr/>
        </p:nvSpPr>
        <p:spPr>
          <a:xfrm>
            <a:off x="8795371" y="1803094"/>
            <a:ext cx="3029917"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breakdown of tourism expenditure in GB between 2010 and 2016.</a:t>
            </a:r>
            <a:endParaRPr lang="en-GB" sz="1050" b="1" dirty="0">
              <a:solidFill>
                <a:srgbClr val="717171"/>
              </a:solidFill>
            </a:endParaRPr>
          </a:p>
          <a:p>
            <a:r>
              <a:rPr lang="en-GB" sz="1050" b="1" dirty="0">
                <a:solidFill>
                  <a:srgbClr val="717171"/>
                </a:solidFill>
              </a:rPr>
              <a:t>Overall, tourism expenditure in GB examined over the period 2010-2016 has increased by 3.4%. Breaking this down by expenditure type, accommodation (4.6%) and entertainment (4.1%) have seen the greatest increases.</a:t>
            </a:r>
          </a:p>
          <a:p>
            <a:r>
              <a:rPr lang="en-GB" sz="1050" b="1" dirty="0">
                <a:solidFill>
                  <a:srgbClr val="717171"/>
                </a:solidFill>
              </a:rPr>
              <a:t>The ‘services or advice’ category has seen the largest decrease in spend (-17.1%), although caution should be used when examining this category due to the low base size.</a:t>
            </a:r>
          </a:p>
          <a:p>
            <a:endParaRPr lang="en-GB" sz="1400" dirty="0"/>
          </a:p>
        </p:txBody>
      </p:sp>
      <p:sp>
        <p:nvSpPr>
          <p:cNvPr id="23" name="Freeform 2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798359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80</a:t>
            </a:fld>
            <a:endParaRPr lang="en-GB" dirty="0"/>
          </a:p>
        </p:txBody>
      </p:sp>
      <p:sp>
        <p:nvSpPr>
          <p:cNvPr id="22" name="Title 4"/>
          <p:cNvSpPr>
            <a:spLocks noGrp="1"/>
          </p:cNvSpPr>
          <p:nvPr>
            <p:ph type="title"/>
          </p:nvPr>
        </p:nvSpPr>
        <p:spPr/>
        <p:txBody>
          <a:bodyPr/>
          <a:lstStyle/>
          <a:p>
            <a:r>
              <a:rPr lang="en-GB" dirty="0"/>
              <a:t>Holiday tourism expenditure in GB   </a:t>
            </a:r>
          </a:p>
        </p:txBody>
      </p:sp>
      <p:cxnSp>
        <p:nvCxnSpPr>
          <p:cNvPr id="16" name="Straight Connector 15"/>
          <p:cNvCxnSpPr/>
          <p:nvPr/>
        </p:nvCxnSpPr>
        <p:spPr>
          <a:xfrm>
            <a:off x="86228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19" name="Table 18"/>
          <p:cNvGraphicFramePr>
            <a:graphicFrameLocks noGrp="1"/>
          </p:cNvGraphicFramePr>
          <p:nvPr>
            <p:extLst>
              <p:ext uri="{D42A27DB-BD31-4B8C-83A1-F6EECF244321}">
                <p14:modId xmlns:p14="http://schemas.microsoft.com/office/powerpoint/2010/main" val="2607283080"/>
              </p:ext>
            </p:extLst>
          </p:nvPr>
        </p:nvGraphicFramePr>
        <p:xfrm>
          <a:off x="361038" y="1881188"/>
          <a:ext cx="8185914" cy="4104363"/>
        </p:xfrm>
        <a:graphic>
          <a:graphicData uri="http://schemas.openxmlformats.org/drawingml/2006/table">
            <a:tbl>
              <a:tblPr/>
              <a:tblGrid>
                <a:gridCol w="960694">
                  <a:extLst>
                    <a:ext uri="{9D8B030D-6E8A-4147-A177-3AD203B41FA5}">
                      <a16:colId xmlns:a16="http://schemas.microsoft.com/office/drawing/2014/main" xmlns="" val="20000"/>
                    </a:ext>
                  </a:extLst>
                </a:gridCol>
                <a:gridCol w="480347">
                  <a:extLst>
                    <a:ext uri="{9D8B030D-6E8A-4147-A177-3AD203B41FA5}">
                      <a16:colId xmlns:a16="http://schemas.microsoft.com/office/drawing/2014/main" xmlns="" val="20002"/>
                    </a:ext>
                  </a:extLst>
                </a:gridCol>
                <a:gridCol w="480347">
                  <a:extLst>
                    <a:ext uri="{9D8B030D-6E8A-4147-A177-3AD203B41FA5}">
                      <a16:colId xmlns:a16="http://schemas.microsoft.com/office/drawing/2014/main" xmlns="" val="20003"/>
                    </a:ext>
                  </a:extLst>
                </a:gridCol>
                <a:gridCol w="480347">
                  <a:extLst>
                    <a:ext uri="{9D8B030D-6E8A-4147-A177-3AD203B41FA5}">
                      <a16:colId xmlns:a16="http://schemas.microsoft.com/office/drawing/2014/main" xmlns="" val="20004"/>
                    </a:ext>
                  </a:extLst>
                </a:gridCol>
                <a:gridCol w="480347">
                  <a:extLst>
                    <a:ext uri="{9D8B030D-6E8A-4147-A177-3AD203B41FA5}">
                      <a16:colId xmlns:a16="http://schemas.microsoft.com/office/drawing/2014/main" xmlns="" val="20005"/>
                    </a:ext>
                  </a:extLst>
                </a:gridCol>
                <a:gridCol w="480347">
                  <a:extLst>
                    <a:ext uri="{9D8B030D-6E8A-4147-A177-3AD203B41FA5}">
                      <a16:colId xmlns:a16="http://schemas.microsoft.com/office/drawing/2014/main" xmlns="" val="20006"/>
                    </a:ext>
                  </a:extLst>
                </a:gridCol>
                <a:gridCol w="480347">
                  <a:extLst>
                    <a:ext uri="{9D8B030D-6E8A-4147-A177-3AD203B41FA5}">
                      <a16:colId xmlns:a16="http://schemas.microsoft.com/office/drawing/2014/main" xmlns="" val="20007"/>
                    </a:ext>
                  </a:extLst>
                </a:gridCol>
                <a:gridCol w="480347">
                  <a:extLst>
                    <a:ext uri="{9D8B030D-6E8A-4147-A177-3AD203B41FA5}">
                      <a16:colId xmlns:a16="http://schemas.microsoft.com/office/drawing/2014/main" xmlns="" val="20008"/>
                    </a:ext>
                  </a:extLst>
                </a:gridCol>
                <a:gridCol w="480347">
                  <a:extLst>
                    <a:ext uri="{9D8B030D-6E8A-4147-A177-3AD203B41FA5}">
                      <a16:colId xmlns:a16="http://schemas.microsoft.com/office/drawing/2014/main" xmlns="" val="20009"/>
                    </a:ext>
                  </a:extLst>
                </a:gridCol>
                <a:gridCol w="480347">
                  <a:extLst>
                    <a:ext uri="{9D8B030D-6E8A-4147-A177-3AD203B41FA5}">
                      <a16:colId xmlns:a16="http://schemas.microsoft.com/office/drawing/2014/main" xmlns="" val="20010"/>
                    </a:ext>
                  </a:extLst>
                </a:gridCol>
                <a:gridCol w="480347">
                  <a:extLst>
                    <a:ext uri="{9D8B030D-6E8A-4147-A177-3AD203B41FA5}">
                      <a16:colId xmlns:a16="http://schemas.microsoft.com/office/drawing/2014/main" xmlns="" val="20011"/>
                    </a:ext>
                  </a:extLst>
                </a:gridCol>
                <a:gridCol w="480347">
                  <a:extLst>
                    <a:ext uri="{9D8B030D-6E8A-4147-A177-3AD203B41FA5}">
                      <a16:colId xmlns:a16="http://schemas.microsoft.com/office/drawing/2014/main" xmlns="" val="20012"/>
                    </a:ext>
                  </a:extLst>
                </a:gridCol>
                <a:gridCol w="500362">
                  <a:extLst>
                    <a:ext uri="{9D8B030D-6E8A-4147-A177-3AD203B41FA5}">
                      <a16:colId xmlns:a16="http://schemas.microsoft.com/office/drawing/2014/main" xmlns="" val="20013"/>
                    </a:ext>
                  </a:extLst>
                </a:gridCol>
                <a:gridCol w="480347">
                  <a:extLst>
                    <a:ext uri="{9D8B030D-6E8A-4147-A177-3AD203B41FA5}">
                      <a16:colId xmlns:a16="http://schemas.microsoft.com/office/drawing/2014/main" xmlns="" val="20014"/>
                    </a:ext>
                  </a:extLst>
                </a:gridCol>
                <a:gridCol w="480347">
                  <a:extLst>
                    <a:ext uri="{9D8B030D-6E8A-4147-A177-3AD203B41FA5}">
                      <a16:colId xmlns:a16="http://schemas.microsoft.com/office/drawing/2014/main" xmlns="" val="20015"/>
                    </a:ext>
                  </a:extLst>
                </a:gridCol>
                <a:gridCol w="480347">
                  <a:extLst>
                    <a:ext uri="{9D8B030D-6E8A-4147-A177-3AD203B41FA5}">
                      <a16:colId xmlns:a16="http://schemas.microsoft.com/office/drawing/2014/main" xmlns="" val="20016"/>
                    </a:ext>
                  </a:extLst>
                </a:gridCol>
              </a:tblGrid>
              <a:tr h="131262">
                <a:tc gridSpan="16">
                  <a:txBody>
                    <a:bodyPr/>
                    <a:lstStyle/>
                    <a:p>
                      <a:pPr algn="l" fontAlgn="ctr"/>
                      <a:r>
                        <a:rPr lang="en-GB" sz="800" b="1" i="0" u="none" strike="noStrike" dirty="0">
                          <a:solidFill>
                            <a:srgbClr val="FFFFFF"/>
                          </a:solidFill>
                          <a:effectLst/>
                          <a:latin typeface="Arial" panose="020B0604020202020204" pitchFamily="34" charset="0"/>
                        </a:rPr>
                        <a:t> Table 1.3.12 – Holiday tourism expenditure breakdown in GB (2010-2016)*</a:t>
                      </a:r>
                    </a:p>
                  </a:txBody>
                  <a:tcPr marL="36000" marR="7509" marT="7509"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700" b="1" i="0" u="none" strike="noStrike" dirty="0">
                        <a:solidFill>
                          <a:srgbClr val="FFFFFF"/>
                        </a:solidFill>
                        <a:effectLst/>
                        <a:latin typeface="Verdana"/>
                      </a:endParaRPr>
                    </a:p>
                  </a:txBody>
                  <a:tcPr marL="7509" marR="7509" marT="7509"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434667">
                <a:tc>
                  <a:txBody>
                    <a:bodyPr/>
                    <a:lstStyle/>
                    <a:p>
                      <a:pPr algn="l" fontAlgn="ctr"/>
                      <a:endParaRPr lang="en-GB" sz="800" b="0" i="0" u="none" strike="noStrike" dirty="0">
                        <a:solidFill>
                          <a:schemeClr val="tx1"/>
                        </a:solidFill>
                        <a:effectLst/>
                        <a:latin typeface="Arial" panose="020B0604020202020204" pitchFamily="34" charset="0"/>
                      </a:endParaRPr>
                    </a:p>
                  </a:txBody>
                  <a:tcPr marL="7509"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2010</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2011</a:t>
                      </a:r>
                    </a:p>
                  </a:txBody>
                  <a:tcPr marL="7509" marR="7509" marT="7509"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(10-11)</a:t>
                      </a:r>
                    </a:p>
                  </a:txBody>
                  <a:tcPr marL="7509" marR="7509" marT="7509"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2012</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(11-12)</a:t>
                      </a:r>
                    </a:p>
                  </a:txBody>
                  <a:tcPr marL="7509" marR="7509" marT="7509"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(12-13)</a:t>
                      </a:r>
                    </a:p>
                  </a:txBody>
                  <a:tcPr marL="7509" marR="7509" marT="7509"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(13-14)</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2015 (O)</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(14-15)</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7509" marR="7509" marT="7509"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7509" marR="7509" marT="7509"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change </a:t>
                      </a:r>
                    </a:p>
                    <a:p>
                      <a:pPr algn="ctr" fontAlgn="ctr"/>
                      <a:r>
                        <a:rPr lang="en-GB" sz="800" b="0" i="0" u="none" strike="noStrike" dirty="0">
                          <a:solidFill>
                            <a:schemeClr val="tx1"/>
                          </a:solidFill>
                          <a:effectLst/>
                          <a:latin typeface="Arial" panose="020B0604020202020204" pitchFamily="34" charset="0"/>
                        </a:rPr>
                        <a:t>(15-16)</a:t>
                      </a:r>
                    </a:p>
                  </a:txBody>
                  <a:tcPr marL="7509" marR="7509" marT="7509"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Average annual</a:t>
                      </a:r>
                    </a:p>
                    <a:p>
                      <a:pPr algn="ctr" fontAlgn="ctr"/>
                      <a:r>
                        <a:rPr lang="en-GB" sz="800" b="0" i="0" u="none" strike="noStrike" dirty="0">
                          <a:solidFill>
                            <a:schemeClr val="tx1"/>
                          </a:solidFill>
                          <a:effectLst/>
                          <a:latin typeface="Arial" panose="020B0604020202020204" pitchFamily="34" charset="0"/>
                        </a:rPr>
                        <a:t>% change (10-16)</a:t>
                      </a:r>
                    </a:p>
                  </a:txBody>
                  <a:tcPr marL="7509" marR="7509" marT="7509"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1"/>
                  </a:ext>
                </a:extLst>
              </a:tr>
              <a:tr h="131262">
                <a:tc>
                  <a:txBody>
                    <a:bodyPr/>
                    <a:lstStyle/>
                    <a:p>
                      <a:pPr algn="l" fontAlgn="ctr"/>
                      <a:r>
                        <a:rPr lang="en-GB" sz="800" b="0" i="0" u="none" strike="noStrike" dirty="0">
                          <a:solidFill>
                            <a:schemeClr val="tx1"/>
                          </a:solidFill>
                          <a:effectLst/>
                          <a:latin typeface="Arial" panose="020B0604020202020204" pitchFamily="34" charset="0"/>
                        </a:rPr>
                        <a:t> </a:t>
                      </a:r>
                    </a:p>
                  </a:txBody>
                  <a:tcPr marL="7509"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3"/>
                  </a:ext>
                </a:extLst>
              </a:tr>
              <a:tr h="131262">
                <a:tc>
                  <a:txBody>
                    <a:bodyPr/>
                    <a:lstStyle/>
                    <a:p>
                      <a:pPr algn="l" fontAlgn="ctr"/>
                      <a:r>
                        <a:rPr lang="en-GB" sz="800" b="1" i="0" u="none" strike="noStrike" dirty="0">
                          <a:solidFill>
                            <a:schemeClr val="tx1"/>
                          </a:solidFill>
                          <a:effectLst/>
                          <a:latin typeface="Arial" panose="020B0604020202020204" pitchFamily="34" charset="0"/>
                        </a:rPr>
                        <a:t>Total</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£11,534</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£13,000</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12.7%</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£13,763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5.9%</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£13,472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-2.1%</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£13,065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-3.0%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£14,171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8.5%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1" i="1" u="none" strike="noStrike" dirty="0">
                          <a:solidFill>
                            <a:schemeClr val="tx1"/>
                          </a:solidFill>
                          <a:effectLst/>
                          <a:latin typeface="Arial" panose="020B0604020202020204" pitchFamily="34" charset="0"/>
                        </a:rPr>
                        <a:t>£13,874</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£13,313</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-4.0%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1" i="0" u="none" strike="noStrike" dirty="0">
                          <a:solidFill>
                            <a:schemeClr val="tx1"/>
                          </a:solidFill>
                          <a:effectLst/>
                          <a:latin typeface="Arial" panose="020B0604020202020204" pitchFamily="34" charset="0"/>
                        </a:rPr>
                        <a:t>3.0%</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4"/>
                  </a:ext>
                </a:extLst>
              </a:tr>
              <a:tr h="282243">
                <a:tc>
                  <a:txBody>
                    <a:bodyPr/>
                    <a:lstStyle/>
                    <a:p>
                      <a:pPr algn="l" fontAlgn="ctr"/>
                      <a:r>
                        <a:rPr lang="en-GB" sz="800" b="0" i="0" u="none" strike="noStrike" dirty="0">
                          <a:solidFill>
                            <a:schemeClr val="tx1"/>
                          </a:solidFill>
                          <a:effectLst/>
                          <a:latin typeface="Arial" panose="020B0604020202020204" pitchFamily="34" charset="0"/>
                        </a:rPr>
                        <a:t>Price of package holiday/ inclusive trip</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£581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£745</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28.2%</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£812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£678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-16.5%</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£699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£664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£657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£602</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5"/>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6"/>
                  </a:ext>
                </a:extLst>
              </a:tr>
              <a:tr h="131262">
                <a:tc>
                  <a:txBody>
                    <a:bodyPr/>
                    <a:lstStyle/>
                    <a:p>
                      <a:pPr algn="l" fontAlgn="ctr"/>
                      <a:r>
                        <a:rPr lang="en-GB" sz="800" b="0" i="0" u="none" strike="noStrike" dirty="0">
                          <a:solidFill>
                            <a:schemeClr val="tx1"/>
                          </a:solidFill>
                          <a:effectLst/>
                          <a:latin typeface="Arial" panose="020B0604020202020204" pitchFamily="34" charset="0"/>
                        </a:rPr>
                        <a:t>Accommodation</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£4,280</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£4,649</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8.6%</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£4,913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5.7%</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£4,911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£5,097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£5,415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£5,355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£5,337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7"/>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39%</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08"/>
                  </a:ext>
                </a:extLst>
              </a:tr>
              <a:tr h="327648">
                <a:tc>
                  <a:txBody>
                    <a:bodyPr/>
                    <a:lstStyle/>
                    <a:p>
                      <a:pPr algn="l" fontAlgn="ctr"/>
                      <a:r>
                        <a:rPr lang="en-GB" sz="800" b="0" i="0" u="none" strike="noStrike" dirty="0">
                          <a:solidFill>
                            <a:schemeClr val="tx1"/>
                          </a:solidFill>
                          <a:effectLst/>
                          <a:latin typeface="Arial" panose="020B0604020202020204" pitchFamily="34" charset="0"/>
                        </a:rPr>
                        <a:t>Travel costs to and from destination, and during the trip</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£1,565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£1,906</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21.8%</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£1,944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£1,964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£1,774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£1,839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£1,766</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£1,601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9"/>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13%</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0"/>
                  </a:ext>
                </a:extLst>
              </a:tr>
              <a:tr h="327648">
                <a:tc>
                  <a:txBody>
                    <a:bodyPr/>
                    <a:lstStyle/>
                    <a:p>
                      <a:pPr algn="l" fontAlgn="ctr"/>
                      <a:r>
                        <a:rPr lang="en-GB" sz="800" b="0" i="0" u="none" strike="noStrike" dirty="0">
                          <a:solidFill>
                            <a:schemeClr val="tx1"/>
                          </a:solidFill>
                          <a:effectLst/>
                          <a:latin typeface="Arial" panose="020B0604020202020204" pitchFamily="34" charset="0"/>
                        </a:rPr>
                        <a:t>Services or advice (e.g. travel guides, tourist information)</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£31</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-9.7%</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28.6%</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-25.0%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-28.6%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0.4%</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1"/>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2"/>
                  </a:ext>
                </a:extLst>
              </a:tr>
              <a:tr h="131262">
                <a:tc>
                  <a:txBody>
                    <a:bodyPr/>
                    <a:lstStyle/>
                    <a:p>
                      <a:pPr algn="l" fontAlgn="ctr"/>
                      <a:r>
                        <a:rPr lang="en-GB" sz="800" b="0" i="0" u="none" strike="noStrike" dirty="0">
                          <a:solidFill>
                            <a:schemeClr val="tx1"/>
                          </a:solidFill>
                          <a:effectLst/>
                          <a:latin typeface="Arial" panose="020B0604020202020204" pitchFamily="34" charset="0"/>
                        </a:rPr>
                        <a:t>Buying clothes</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£655</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£696</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6.3%</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£807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£742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-8.1%</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£619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£676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£664</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£690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3"/>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4"/>
                  </a:ext>
                </a:extLst>
              </a:tr>
              <a:tr h="220629">
                <a:tc>
                  <a:txBody>
                    <a:bodyPr/>
                    <a:lstStyle/>
                    <a:p>
                      <a:pPr algn="l" fontAlgn="ctr"/>
                      <a:r>
                        <a:rPr lang="en-GB" sz="800" b="0" i="0" u="none" strike="noStrike" dirty="0">
                          <a:solidFill>
                            <a:schemeClr val="tx1"/>
                          </a:solidFill>
                          <a:effectLst/>
                          <a:latin typeface="Arial" panose="020B0604020202020204" pitchFamily="34" charset="0"/>
                        </a:rPr>
                        <a:t>Eating and drinking out</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£2,313</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£2,620</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13.3%</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£2,688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£2,631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£2,618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£3,000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£2,944</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£2,710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5"/>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6"/>
                  </a:ext>
                </a:extLst>
              </a:tr>
              <a:tr h="131262">
                <a:tc>
                  <a:txBody>
                    <a:bodyPr/>
                    <a:lstStyle/>
                    <a:p>
                      <a:pPr algn="l" fontAlgn="ctr"/>
                      <a:r>
                        <a:rPr lang="en-GB" sz="800" b="0" i="0" u="none" strike="noStrike" dirty="0">
                          <a:solidFill>
                            <a:schemeClr val="tx1"/>
                          </a:solidFill>
                          <a:effectLst/>
                          <a:latin typeface="Arial" panose="020B0604020202020204" pitchFamily="34" charset="0"/>
                        </a:rPr>
                        <a:t>Other shopping</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£1,182</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£1,317</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11.4%</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£1,373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4.3%</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£1,360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£1,194</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£1,373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£1,347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£1,271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-5.6%</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7"/>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18"/>
                  </a:ext>
                </a:extLst>
              </a:tr>
              <a:tr h="131262">
                <a:tc>
                  <a:txBody>
                    <a:bodyPr/>
                    <a:lstStyle/>
                    <a:p>
                      <a:pPr algn="l" fontAlgn="ctr"/>
                      <a:r>
                        <a:rPr lang="en-GB" sz="800" b="0" i="0" u="none" strike="noStrike" dirty="0">
                          <a:solidFill>
                            <a:schemeClr val="tx1"/>
                          </a:solidFill>
                          <a:effectLst/>
                          <a:latin typeface="Arial" panose="020B0604020202020204" pitchFamily="34" charset="0"/>
                        </a:rPr>
                        <a:t>Entertainment</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£727</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£829</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£980</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18.2%</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£951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£863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-9.3%</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£967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£947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£929</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5.0%</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9"/>
                  </a:ext>
                </a:extLst>
              </a:tr>
              <a:tr h="131262">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20"/>
                  </a:ext>
                </a:extLst>
              </a:tr>
              <a:tr h="131262">
                <a:tc>
                  <a:txBody>
                    <a:bodyPr/>
                    <a:lstStyle/>
                    <a:p>
                      <a:pPr algn="l" fontAlgn="ctr"/>
                      <a:r>
                        <a:rPr lang="en-GB" sz="800" b="0" i="0" u="none" strike="noStrike" dirty="0">
                          <a:solidFill>
                            <a:schemeClr val="tx1"/>
                          </a:solidFill>
                          <a:effectLst/>
                          <a:latin typeface="Arial" panose="020B0604020202020204" pitchFamily="34" charset="0"/>
                        </a:rPr>
                        <a:t>Anything else</a:t>
                      </a:r>
                    </a:p>
                  </a:txBody>
                  <a:tcPr marL="36000" marR="7509" marT="7509"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£211</a:t>
                      </a:r>
                    </a:p>
                  </a:txBody>
                  <a:tcPr marL="7509" marR="7509" marT="7509" marB="0" anchor="ctr">
                    <a:lnL>
                      <a:noFill/>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0.0%</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£168</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£199</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£161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£149</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-7.5%</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1"/>
                  </a:ext>
                </a:extLst>
              </a:tr>
              <a:tr h="13782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7509" marT="7509"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9" marR="7509" marT="7509" marB="0" anchor="ctr">
                    <a:lnL>
                      <a:noFill/>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7509" marR="7509" marT="7509"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no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7509" marR="7509" marT="7509"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noFill/>
                  </a:tcPr>
                </a:tc>
                <a:extLst>
                  <a:ext uri="{0D108BD9-81ED-4DB2-BD59-A6C34878D82A}">
                    <a16:rowId xmlns:a16="http://schemas.microsoft.com/office/drawing/2014/main" xmlns="" val="10022"/>
                  </a:ext>
                </a:extLst>
              </a:tr>
            </a:tbl>
          </a:graphicData>
        </a:graphic>
      </p:graphicFrame>
      <p:pic>
        <p:nvPicPr>
          <p:cNvPr id="23" name="Picture 22"/>
          <p:cNvPicPr/>
          <p:nvPr/>
        </p:nvPicPr>
        <p:blipFill>
          <a:blip r:embed="rId2">
            <a:extLst>
              <a:ext uri="{28A0092B-C50C-407E-A947-70E740481C1C}">
                <a14:useLocalDpi xmlns:a14="http://schemas.microsoft.com/office/drawing/2010/main" val="0"/>
              </a:ext>
            </a:extLst>
          </a:blip>
          <a:srcRect/>
          <a:stretch>
            <a:fillRect/>
          </a:stretch>
        </p:blipFill>
        <p:spPr bwMode="auto">
          <a:xfrm>
            <a:off x="4651448" y="1456634"/>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1"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breakdown of holiday tourism expenditure in GB between 2010 and 2016.</a:t>
            </a:r>
            <a:endParaRPr lang="en-GB" sz="1050" b="1" dirty="0">
              <a:solidFill>
                <a:srgbClr val="717171"/>
              </a:solidFill>
            </a:endParaRPr>
          </a:p>
          <a:p>
            <a:r>
              <a:rPr lang="en-GB" sz="1050" b="1" dirty="0">
                <a:solidFill>
                  <a:srgbClr val="717171"/>
                </a:solidFill>
              </a:rPr>
              <a:t>Examining the breakdown of GB expenditure on holiday tourism trips shows a similar trend with accommodation (4.0%) and entertainment (5.0%) again seeing the largest increases. </a:t>
            </a:r>
          </a:p>
          <a:p>
            <a:r>
              <a:rPr lang="en-GB" sz="1050" b="1" dirty="0">
                <a:solidFill>
                  <a:srgbClr val="717171"/>
                </a:solidFill>
              </a:rPr>
              <a:t>The only category to see a decrease was ‘anything else’ (-1.9%), although again this is a notably small category and so caution should be used when drawing conclusions.</a:t>
            </a:r>
          </a:p>
          <a:p>
            <a:endParaRPr lang="en-GB" sz="1400" dirty="0"/>
          </a:p>
        </p:txBody>
      </p:sp>
      <p:sp>
        <p:nvSpPr>
          <p:cNvPr id="24" name="Freeform 23">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5" name="Straight Connector 2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Freeform 25">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1437159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81</a:t>
            </a:fld>
            <a:endParaRPr lang="en-GB" dirty="0"/>
          </a:p>
        </p:txBody>
      </p:sp>
      <p:sp>
        <p:nvSpPr>
          <p:cNvPr id="22" name="Title 4"/>
          <p:cNvSpPr>
            <a:spLocks noGrp="1"/>
          </p:cNvSpPr>
          <p:nvPr>
            <p:ph type="title"/>
          </p:nvPr>
        </p:nvSpPr>
        <p:spPr/>
        <p:txBody>
          <a:bodyPr/>
          <a:lstStyle/>
          <a:p>
            <a:r>
              <a:rPr lang="en-GB" dirty="0"/>
              <a:t>Tourism expenditure in England  </a:t>
            </a:r>
          </a:p>
        </p:txBody>
      </p:sp>
      <p:cxnSp>
        <p:nvCxnSpPr>
          <p:cNvPr id="16" name="Straight Connector 15"/>
          <p:cNvCxnSpPr/>
          <p:nvPr/>
        </p:nvCxnSpPr>
        <p:spPr>
          <a:xfrm>
            <a:off x="86703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783273401"/>
              </p:ext>
            </p:extLst>
          </p:nvPr>
        </p:nvGraphicFramePr>
        <p:xfrm>
          <a:off x="360363" y="1884579"/>
          <a:ext cx="8231392" cy="3953109"/>
        </p:xfrm>
        <a:graphic>
          <a:graphicData uri="http://schemas.openxmlformats.org/drawingml/2006/table">
            <a:tbl>
              <a:tblPr/>
              <a:tblGrid>
                <a:gridCol w="1318068">
                  <a:extLst>
                    <a:ext uri="{9D8B030D-6E8A-4147-A177-3AD203B41FA5}">
                      <a16:colId xmlns:a16="http://schemas.microsoft.com/office/drawing/2014/main" xmlns="" val="20000"/>
                    </a:ext>
                  </a:extLst>
                </a:gridCol>
                <a:gridCol w="584840">
                  <a:extLst>
                    <a:ext uri="{9D8B030D-6E8A-4147-A177-3AD203B41FA5}">
                      <a16:colId xmlns:a16="http://schemas.microsoft.com/office/drawing/2014/main" xmlns="" val="20002"/>
                    </a:ext>
                  </a:extLst>
                </a:gridCol>
                <a:gridCol w="584840">
                  <a:extLst>
                    <a:ext uri="{9D8B030D-6E8A-4147-A177-3AD203B41FA5}">
                      <a16:colId xmlns:a16="http://schemas.microsoft.com/office/drawing/2014/main" xmlns="" val="20003"/>
                    </a:ext>
                  </a:extLst>
                </a:gridCol>
                <a:gridCol w="584840">
                  <a:extLst>
                    <a:ext uri="{9D8B030D-6E8A-4147-A177-3AD203B41FA5}">
                      <a16:colId xmlns:a16="http://schemas.microsoft.com/office/drawing/2014/main" xmlns="" val="20004"/>
                    </a:ext>
                  </a:extLst>
                </a:gridCol>
                <a:gridCol w="584840">
                  <a:extLst>
                    <a:ext uri="{9D8B030D-6E8A-4147-A177-3AD203B41FA5}">
                      <a16:colId xmlns:a16="http://schemas.microsoft.com/office/drawing/2014/main" xmlns="" val="20005"/>
                    </a:ext>
                  </a:extLst>
                </a:gridCol>
                <a:gridCol w="558651">
                  <a:extLst>
                    <a:ext uri="{9D8B030D-6E8A-4147-A177-3AD203B41FA5}">
                      <a16:colId xmlns:a16="http://schemas.microsoft.com/office/drawing/2014/main" xmlns="" val="20006"/>
                    </a:ext>
                  </a:extLst>
                </a:gridCol>
                <a:gridCol w="558651">
                  <a:extLst>
                    <a:ext uri="{9D8B030D-6E8A-4147-A177-3AD203B41FA5}">
                      <a16:colId xmlns:a16="http://schemas.microsoft.com/office/drawing/2014/main" xmlns="" val="20007"/>
                    </a:ext>
                  </a:extLst>
                </a:gridCol>
                <a:gridCol w="584840">
                  <a:extLst>
                    <a:ext uri="{9D8B030D-6E8A-4147-A177-3AD203B41FA5}">
                      <a16:colId xmlns:a16="http://schemas.microsoft.com/office/drawing/2014/main" xmlns="" val="20008"/>
                    </a:ext>
                  </a:extLst>
                </a:gridCol>
                <a:gridCol w="584840">
                  <a:extLst>
                    <a:ext uri="{9D8B030D-6E8A-4147-A177-3AD203B41FA5}">
                      <a16:colId xmlns:a16="http://schemas.microsoft.com/office/drawing/2014/main" xmlns="" val="20009"/>
                    </a:ext>
                  </a:extLst>
                </a:gridCol>
                <a:gridCol w="584840">
                  <a:extLst>
                    <a:ext uri="{9D8B030D-6E8A-4147-A177-3AD203B41FA5}">
                      <a16:colId xmlns:a16="http://schemas.microsoft.com/office/drawing/2014/main" xmlns="" val="20010"/>
                    </a:ext>
                  </a:extLst>
                </a:gridCol>
                <a:gridCol w="584840">
                  <a:extLst>
                    <a:ext uri="{9D8B030D-6E8A-4147-A177-3AD203B41FA5}">
                      <a16:colId xmlns:a16="http://schemas.microsoft.com/office/drawing/2014/main" xmlns="" val="20011"/>
                    </a:ext>
                  </a:extLst>
                </a:gridCol>
                <a:gridCol w="558651">
                  <a:extLst>
                    <a:ext uri="{9D8B030D-6E8A-4147-A177-3AD203B41FA5}">
                      <a16:colId xmlns:a16="http://schemas.microsoft.com/office/drawing/2014/main" xmlns="" val="20012"/>
                    </a:ext>
                  </a:extLst>
                </a:gridCol>
                <a:gridCol w="558651">
                  <a:extLst>
                    <a:ext uri="{9D8B030D-6E8A-4147-A177-3AD203B41FA5}">
                      <a16:colId xmlns:a16="http://schemas.microsoft.com/office/drawing/2014/main" xmlns="" val="20013"/>
                    </a:ext>
                  </a:extLst>
                </a:gridCol>
              </a:tblGrid>
              <a:tr h="133931">
                <a:tc gridSpan="13">
                  <a:txBody>
                    <a:bodyPr/>
                    <a:lstStyle/>
                    <a:p>
                      <a:pPr algn="l" fontAlgn="ctr"/>
                      <a:r>
                        <a:rPr lang="en-GB" sz="800" b="1" i="0" u="none" strike="noStrike" dirty="0">
                          <a:solidFill>
                            <a:srgbClr val="FFFFFF"/>
                          </a:solidFill>
                          <a:effectLst/>
                          <a:latin typeface="Arial" panose="020B0604020202020204" pitchFamily="34" charset="0"/>
                        </a:rPr>
                        <a:t> Table 1.3.13 – Tourism expenditure breakdown in England (2013-16)*</a:t>
                      </a:r>
                    </a:p>
                  </a:txBody>
                  <a:tcPr marL="36000" marR="6873" marT="6873"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32011">
                <a:tc>
                  <a:txBody>
                    <a:bodyPr/>
                    <a:lstStyle/>
                    <a:p>
                      <a:pPr algn="l" fontAlgn="ctr"/>
                      <a:endParaRPr lang="en-GB" sz="800" b="1" i="0" u="none" strike="noStrike" dirty="0">
                        <a:solidFill>
                          <a:schemeClr val="tx1"/>
                        </a:solidFill>
                        <a:effectLst/>
                        <a:latin typeface="Arial" panose="020B0604020202020204" pitchFamily="34" charset="0"/>
                      </a:endParaRPr>
                    </a:p>
                  </a:txBody>
                  <a:tcPr marL="6873" marR="6873" marT="6873" marB="0" anchor="ctr">
                    <a:lnL>
                      <a:noFill/>
                    </a:lnL>
                    <a:lnR w="12700" cap="flat" cmpd="sng" algn="ctr">
                      <a:solidFill>
                        <a:srgbClr val="BFBFBF"/>
                      </a:solidFill>
                      <a:prstDash val="solid"/>
                      <a:round/>
                      <a:headEnd type="none" w="med" len="med"/>
                      <a:tailEnd type="none" w="med" len="med"/>
                    </a:lnR>
                    <a:lnT>
                      <a:noFill/>
                    </a:lnT>
                    <a:lnB>
                      <a:noFill/>
                    </a:lnB>
                  </a:tcPr>
                </a:tc>
                <a:tc gridSpan="6">
                  <a:txBody>
                    <a:bodyPr/>
                    <a:lstStyle/>
                    <a:p>
                      <a:pPr algn="ctr" fontAlgn="ctr"/>
                      <a:r>
                        <a:rPr lang="en-GB" sz="800" b="1" i="0" u="none" strike="noStrike" dirty="0">
                          <a:solidFill>
                            <a:schemeClr val="tx1"/>
                          </a:solidFill>
                          <a:effectLst/>
                          <a:latin typeface="Arial" panose="020B0604020202020204" pitchFamily="34" charset="0"/>
                        </a:rPr>
                        <a:t>All domestic tourism</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gridSpan="6">
                  <a:txBody>
                    <a:bodyPr/>
                    <a:lstStyle/>
                    <a:p>
                      <a:pPr algn="ctr" fontAlgn="ctr"/>
                      <a:r>
                        <a:rPr lang="en-GB" sz="800" b="1" i="0" u="none" strike="noStrike" dirty="0">
                          <a:solidFill>
                            <a:schemeClr val="tx1"/>
                          </a:solidFill>
                          <a:effectLst/>
                          <a:latin typeface="Arial" panose="020B0604020202020204" pitchFamily="34" charset="0"/>
                        </a:rPr>
                        <a:t>Domestic holidays</a:t>
                      </a:r>
                    </a:p>
                  </a:txBody>
                  <a:tcPr marL="6873" marR="6873" marT="6873" marB="0" anchor="ctr">
                    <a:lnL w="12700" cap="flat" cmpd="sng" algn="ctr">
                      <a:solidFill>
                        <a:srgbClr val="BFBFBF"/>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48804">
                <a:tc>
                  <a:txBody>
                    <a:bodyPr/>
                    <a:lstStyle/>
                    <a:p>
                      <a:pPr algn="l" fontAlgn="ctr"/>
                      <a:r>
                        <a:rPr lang="en-GB" sz="800" b="0" i="0" u="none" strike="noStrike" dirty="0">
                          <a:solidFill>
                            <a:schemeClr val="tx1"/>
                          </a:solidFill>
                          <a:effectLst/>
                          <a:latin typeface="Arial" panose="020B0604020202020204" pitchFamily="34" charset="0"/>
                        </a:rPr>
                        <a:t> </a:t>
                      </a:r>
                    </a:p>
                  </a:txBody>
                  <a:tcPr marL="6873"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873" marR="6873" marT="687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873" marR="6873" marT="6873"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2015 </a:t>
                      </a:r>
                    </a:p>
                    <a:p>
                      <a:pPr algn="ctr" fontAlgn="ctr"/>
                      <a:r>
                        <a:rPr lang="en-GB" sz="800" b="1" i="0" u="none" strike="noStrike" dirty="0">
                          <a:solidFill>
                            <a:schemeClr val="tx1"/>
                          </a:solidFill>
                          <a:effectLst/>
                          <a:latin typeface="Arial" panose="020B0604020202020204" pitchFamily="34" charset="0"/>
                        </a:rPr>
                        <a:t>(O)</a:t>
                      </a:r>
                    </a:p>
                  </a:txBody>
                  <a:tcPr marL="6873" marR="6873" marT="6873"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873" marR="6873" marT="6873"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873" marR="6873" marT="6873"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 change (15-16)</a:t>
                      </a:r>
                      <a:endParaRPr lang="en-GB" sz="800" b="1" i="0" u="none" strike="noStrike" dirty="0">
                        <a:solidFill>
                          <a:schemeClr val="tx1"/>
                        </a:solidFill>
                        <a:effectLst/>
                        <a:latin typeface="Arial" panose="020B0604020202020204" pitchFamily="34" charset="0"/>
                      </a:endParaRPr>
                    </a:p>
                  </a:txBody>
                  <a:tcPr marL="6873" marR="6873" marT="6873"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873" marR="6873" marT="687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873" marR="6873" marT="6873"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2015 </a:t>
                      </a:r>
                    </a:p>
                    <a:p>
                      <a:pPr algn="ctr" fontAlgn="ctr"/>
                      <a:r>
                        <a:rPr lang="en-GB" sz="800" b="1" i="0" u="none" strike="noStrike" dirty="0">
                          <a:solidFill>
                            <a:schemeClr val="tx1"/>
                          </a:solidFill>
                          <a:effectLst/>
                          <a:latin typeface="Arial" panose="020B0604020202020204" pitchFamily="34" charset="0"/>
                        </a:rPr>
                        <a:t>(O)</a:t>
                      </a:r>
                    </a:p>
                  </a:txBody>
                  <a:tcPr marL="6873" marR="6873" marT="6873"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873" marR="6873" marT="6873"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873" marR="6873" marT="6873"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 </a:t>
                      </a:r>
                    </a:p>
                    <a:p>
                      <a:pPr algn="ctr" fontAlgn="ctr"/>
                      <a:r>
                        <a:rPr lang="en-GB" sz="800" b="0" i="0" u="none" strike="noStrike" dirty="0">
                          <a:solidFill>
                            <a:schemeClr val="tx1"/>
                          </a:solidFill>
                          <a:effectLst/>
                          <a:latin typeface="Arial" panose="020B0604020202020204" pitchFamily="34" charset="0"/>
                        </a:rPr>
                        <a:t>change (15-16)</a:t>
                      </a:r>
                    </a:p>
                  </a:txBody>
                  <a:tcPr marL="6873" marR="6873" marT="6873" marB="0" anchor="b">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132011">
                <a:tc>
                  <a:txBody>
                    <a:bodyPr/>
                    <a:lstStyle/>
                    <a:p>
                      <a:pPr algn="l" fontAlgn="ctr"/>
                      <a:endParaRPr lang="en-GB" sz="800" b="0" i="0" u="none" strike="noStrike" dirty="0">
                        <a:solidFill>
                          <a:schemeClr val="tx1"/>
                        </a:solidFill>
                        <a:effectLst/>
                        <a:latin typeface="Arial" panose="020B0604020202020204" pitchFamily="34" charset="0"/>
                      </a:endParaRPr>
                    </a:p>
                  </a:txBody>
                  <a:tcPr marL="6873"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endParaRPr lang="en-GB" sz="800" b="0" i="0" u="none" strike="noStrike" dirty="0">
                        <a:solidFill>
                          <a:schemeClr val="tx1"/>
                        </a:solidFill>
                        <a:effectLst/>
                        <a:latin typeface="Arial" panose="020B0604020202020204" pitchFamily="34" charset="0"/>
                      </a:endParaRP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32011">
                <a:tc>
                  <a:txBody>
                    <a:bodyPr/>
                    <a:lstStyle/>
                    <a:p>
                      <a:pPr algn="l" fontAlgn="ctr"/>
                      <a:r>
                        <a:rPr lang="en-GB" sz="800" b="1" i="0" u="none" strike="noStrike" dirty="0">
                          <a:solidFill>
                            <a:schemeClr val="tx1"/>
                          </a:solidFill>
                          <a:effectLst/>
                          <a:latin typeface="Arial" panose="020B0604020202020204" pitchFamily="34" charset="0"/>
                        </a:rPr>
                        <a:t>Total</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£18,710</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£18,085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£19,571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£19,063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£18,492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-3.0%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£10,463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£10,046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£10,725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£10,530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£10,413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34681">
                <a:tc>
                  <a:txBody>
                    <a:bodyPr/>
                    <a:lstStyle/>
                    <a:p>
                      <a:pPr algn="l" fontAlgn="ctr"/>
                      <a:r>
                        <a:rPr lang="en-GB" sz="800" b="0" i="0" u="none" strike="noStrike" dirty="0">
                          <a:solidFill>
                            <a:schemeClr val="tx1"/>
                          </a:solidFill>
                          <a:effectLst/>
                          <a:latin typeface="Arial" panose="020B0604020202020204" pitchFamily="34" charset="0"/>
                        </a:rPr>
                        <a:t>Price of package holiday/inclusive trip</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£725</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£728</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£602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£534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£423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£456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7.8%</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132011">
                <a:tc>
                  <a:txBody>
                    <a:bodyPr/>
                    <a:lstStyle/>
                    <a:p>
                      <a:pPr algn="l" fontAlgn="ctr"/>
                      <a:r>
                        <a:rPr lang="en-GB" sz="800" b="0" i="0" u="none" strike="noStrike" dirty="0">
                          <a:solidFill>
                            <a:schemeClr val="tx1"/>
                          </a:solidFill>
                          <a:effectLst/>
                          <a:latin typeface="Arial" panose="020B0604020202020204" pitchFamily="34" charset="0"/>
                        </a:rPr>
                        <a:t>Accommodation</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£6,360</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£6,486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£6,896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£6,796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£6,942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£3,860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£3,959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£4,212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£4,178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£4,186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0.2%</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36%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348804">
                <a:tc>
                  <a:txBody>
                    <a:bodyPr/>
                    <a:lstStyle/>
                    <a:p>
                      <a:pPr algn="l" fontAlgn="ctr"/>
                      <a:r>
                        <a:rPr lang="en-GB" sz="800" b="0" i="0" u="none" strike="noStrike" dirty="0">
                          <a:solidFill>
                            <a:schemeClr val="tx1"/>
                          </a:solidFill>
                          <a:effectLst/>
                          <a:latin typeface="Arial" panose="020B0604020202020204" pitchFamily="34" charset="0"/>
                        </a:rPr>
                        <a:t>Travel costs to and from destination, and during the trip</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£3,896</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£3,564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£3,706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£3,534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£3,343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£1,483</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£1,296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£1,328</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£1,278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£1,211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19%</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348804">
                <a:tc>
                  <a:txBody>
                    <a:bodyPr/>
                    <a:lstStyle/>
                    <a:p>
                      <a:pPr algn="l" fontAlgn="ctr"/>
                      <a:r>
                        <a:rPr lang="en-GB" sz="800" b="0" i="0" u="none" strike="noStrike" dirty="0">
                          <a:solidFill>
                            <a:schemeClr val="tx1"/>
                          </a:solidFill>
                          <a:effectLst/>
                          <a:latin typeface="Arial" panose="020B0604020202020204" pitchFamily="34" charset="0"/>
                        </a:rPr>
                        <a:t>Services or advice (e.g. travel guides, tourist information)</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£39</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-9.1%</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132011">
                <a:tc>
                  <a:txBody>
                    <a:bodyPr/>
                    <a:lstStyle/>
                    <a:p>
                      <a:pPr algn="l" fontAlgn="ctr"/>
                      <a:r>
                        <a:rPr lang="en-GB" sz="800" b="0" i="0" u="none" strike="noStrike" dirty="0">
                          <a:solidFill>
                            <a:schemeClr val="tx1"/>
                          </a:solidFill>
                          <a:effectLst/>
                          <a:latin typeface="Arial" panose="020B0604020202020204" pitchFamily="34" charset="0"/>
                        </a:rPr>
                        <a:t>Buying clothes</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£920</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£891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£934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£911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£864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£494</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£527</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£534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199777">
                <a:tc>
                  <a:txBody>
                    <a:bodyPr/>
                    <a:lstStyle/>
                    <a:p>
                      <a:pPr algn="l" fontAlgn="ctr"/>
                      <a:r>
                        <a:rPr lang="en-GB" sz="800" b="0" i="0" u="none" strike="noStrike" dirty="0">
                          <a:solidFill>
                            <a:schemeClr val="tx1"/>
                          </a:solidFill>
                          <a:effectLst/>
                          <a:latin typeface="Arial" panose="020B0604020202020204" pitchFamily="34" charset="0"/>
                        </a:rPr>
                        <a:t>Eating and drinking out</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£3,752</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£4,211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£4,188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£3,935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£2,052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£2,005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£2,299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£2,276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£2,152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22%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6"/>
                  </a:ext>
                </a:extLst>
              </a:tr>
              <a:tr h="132011">
                <a:tc>
                  <a:txBody>
                    <a:bodyPr/>
                    <a:lstStyle/>
                    <a:p>
                      <a:pPr algn="l" fontAlgn="ctr"/>
                      <a:r>
                        <a:rPr lang="en-GB" sz="800" b="0" i="0" u="none" strike="noStrike" dirty="0">
                          <a:solidFill>
                            <a:schemeClr val="tx1"/>
                          </a:solidFill>
                          <a:effectLst/>
                          <a:latin typeface="Arial" panose="020B0604020202020204" pitchFamily="34" charset="0"/>
                        </a:rPr>
                        <a:t>Other shopping</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£1,562</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£1,483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£1,639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£1,604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£1,544</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£1,025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£907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£978</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£971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£992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7"/>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9%</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8"/>
                  </a:ext>
                </a:extLst>
              </a:tr>
              <a:tr h="132011">
                <a:tc>
                  <a:txBody>
                    <a:bodyPr/>
                    <a:lstStyle/>
                    <a:p>
                      <a:pPr algn="l" fontAlgn="ctr"/>
                      <a:r>
                        <a:rPr lang="en-GB" sz="800" b="0" i="0" u="none" strike="noStrike" dirty="0">
                          <a:solidFill>
                            <a:schemeClr val="tx1"/>
                          </a:solidFill>
                          <a:effectLst/>
                          <a:latin typeface="Arial" panose="020B0604020202020204" pitchFamily="34" charset="0"/>
                        </a:rPr>
                        <a:t>Entertainment</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£1,169</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£1,039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£1,179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£1,156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£1,069</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£780</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£675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£759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£743</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£745</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0.3%</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9"/>
                  </a:ext>
                </a:extLst>
              </a:tr>
              <a:tr h="132011">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7%</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0"/>
                  </a:ext>
                </a:extLst>
              </a:tr>
              <a:tr h="132011">
                <a:tc>
                  <a:txBody>
                    <a:bodyPr/>
                    <a:lstStyle/>
                    <a:p>
                      <a:pPr algn="l" fontAlgn="ctr"/>
                      <a:r>
                        <a:rPr lang="en-GB" sz="800" b="0" i="0" u="none" strike="noStrike" dirty="0">
                          <a:solidFill>
                            <a:schemeClr val="tx1"/>
                          </a:solidFill>
                          <a:effectLst/>
                          <a:latin typeface="Arial" panose="020B0604020202020204" pitchFamily="34" charset="0"/>
                        </a:rPr>
                        <a:t>Anything else</a:t>
                      </a:r>
                    </a:p>
                  </a:txBody>
                  <a:tcPr marL="36000" marR="6873" marT="687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£291</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£243</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£232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£230</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£165</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£116</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£129</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£112</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£117</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21"/>
                  </a:ext>
                </a:extLst>
              </a:tr>
              <a:tr h="138613">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873" marT="6873"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873" marR="6873" marT="687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873" marR="6873" marT="687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873" marR="6873" marT="687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extLst>
                  <a:ext uri="{0D108BD9-81ED-4DB2-BD59-A6C34878D82A}">
                    <a16:rowId xmlns:a16="http://schemas.microsoft.com/office/drawing/2014/main" xmlns="" val="10022"/>
                  </a:ext>
                </a:extLst>
              </a:tr>
            </a:tbl>
          </a:graphicData>
        </a:graphic>
      </p:graphicFrame>
      <p:pic>
        <p:nvPicPr>
          <p:cNvPr id="21" name="Picture 20"/>
          <p:cNvPicPr/>
          <p:nvPr/>
        </p:nvPicPr>
        <p:blipFill rotWithShape="1">
          <a:blip r:embed="rId2">
            <a:extLst>
              <a:ext uri="{28A0092B-C50C-407E-A947-70E740481C1C}">
                <a14:useLocalDpi xmlns:a14="http://schemas.microsoft.com/office/drawing/2010/main" val="0"/>
              </a:ext>
            </a:extLst>
          </a:blip>
          <a:srcRect t="18228" b="17022"/>
          <a:stretch/>
        </p:blipFill>
        <p:spPr bwMode="auto">
          <a:xfrm>
            <a:off x="4379516" y="1480384"/>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breakdown of tourism expenditure in England between 2013 and 2016 for all domestic tourism and domestic holiday tourism separately.</a:t>
            </a:r>
            <a:endParaRPr lang="en-GB" sz="1050" b="1" dirty="0">
              <a:solidFill>
                <a:srgbClr val="717171"/>
              </a:solidFill>
            </a:endParaRPr>
          </a:p>
          <a:p>
            <a:r>
              <a:rPr lang="en-GB" sz="1050" b="1" dirty="0">
                <a:solidFill>
                  <a:srgbClr val="717171"/>
                </a:solidFill>
              </a:rPr>
              <a:t>Looking specifically at all tourism expenditure in England between 2015-2016, the categories which have seen the greatest declines are ‘services or advice’ (-20.5%) and price of package holiday (-11.3%). Within all tourism spend there were no categories which recorded an increase.</a:t>
            </a:r>
          </a:p>
          <a:p>
            <a:r>
              <a:rPr lang="en-GB" sz="1050" b="1" dirty="0">
                <a:solidFill>
                  <a:srgbClr val="717171"/>
                </a:solidFill>
              </a:rPr>
              <a:t>However, looking at expenditure on holiday tourism within England between 2015-2016, the ‘price of package holiday/inclusive trip’ category saw a positive increase of (7.8%), as did accommodation, buying clothes, other shopping, entertainment and anything else.</a:t>
            </a:r>
            <a:endParaRPr lang="en-GB" sz="1400" dirty="0">
              <a:solidFill>
                <a:srgbClr val="717171"/>
              </a:solidFill>
            </a:endParaRPr>
          </a:p>
          <a:p>
            <a:endParaRPr lang="en-GB" sz="1400" dirty="0"/>
          </a:p>
        </p:txBody>
      </p:sp>
      <p:sp>
        <p:nvSpPr>
          <p:cNvPr id="23" name="Freeform 2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286095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82</a:t>
            </a:fld>
            <a:endParaRPr lang="en-GB" dirty="0"/>
          </a:p>
        </p:txBody>
      </p:sp>
      <p:sp>
        <p:nvSpPr>
          <p:cNvPr id="22" name="Title 4"/>
          <p:cNvSpPr>
            <a:spLocks noGrp="1"/>
          </p:cNvSpPr>
          <p:nvPr>
            <p:ph type="title"/>
          </p:nvPr>
        </p:nvSpPr>
        <p:spPr/>
        <p:txBody>
          <a:bodyPr/>
          <a:lstStyle/>
          <a:p>
            <a:r>
              <a:rPr lang="en-GB" dirty="0"/>
              <a:t>Tourism expenditure in Scotland  </a:t>
            </a:r>
          </a:p>
        </p:txBody>
      </p:sp>
      <p:cxnSp>
        <p:nvCxnSpPr>
          <p:cNvPr id="16" name="Straight Connector 15"/>
          <p:cNvCxnSpPr/>
          <p:nvPr/>
        </p:nvCxnSpPr>
        <p:spPr>
          <a:xfrm>
            <a:off x="85753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184072448"/>
              </p:ext>
            </p:extLst>
          </p:nvPr>
        </p:nvGraphicFramePr>
        <p:xfrm>
          <a:off x="360363" y="1881188"/>
          <a:ext cx="8052963" cy="4019657"/>
        </p:xfrm>
        <a:graphic>
          <a:graphicData uri="http://schemas.openxmlformats.org/drawingml/2006/table">
            <a:tbl>
              <a:tblPr/>
              <a:tblGrid>
                <a:gridCol w="1143616">
                  <a:extLst>
                    <a:ext uri="{9D8B030D-6E8A-4147-A177-3AD203B41FA5}">
                      <a16:colId xmlns:a16="http://schemas.microsoft.com/office/drawing/2014/main" xmlns="" val="20000"/>
                    </a:ext>
                  </a:extLst>
                </a:gridCol>
                <a:gridCol w="571808">
                  <a:extLst>
                    <a:ext uri="{9D8B030D-6E8A-4147-A177-3AD203B41FA5}">
                      <a16:colId xmlns:a16="http://schemas.microsoft.com/office/drawing/2014/main" xmlns="" val="20002"/>
                    </a:ext>
                  </a:extLst>
                </a:gridCol>
                <a:gridCol w="571808">
                  <a:extLst>
                    <a:ext uri="{9D8B030D-6E8A-4147-A177-3AD203B41FA5}">
                      <a16:colId xmlns:a16="http://schemas.microsoft.com/office/drawing/2014/main" xmlns="" val="20003"/>
                    </a:ext>
                  </a:extLst>
                </a:gridCol>
                <a:gridCol w="571808">
                  <a:extLst>
                    <a:ext uri="{9D8B030D-6E8A-4147-A177-3AD203B41FA5}">
                      <a16:colId xmlns:a16="http://schemas.microsoft.com/office/drawing/2014/main" xmlns="" val="20004"/>
                    </a:ext>
                  </a:extLst>
                </a:gridCol>
                <a:gridCol w="571808">
                  <a:extLst>
                    <a:ext uri="{9D8B030D-6E8A-4147-A177-3AD203B41FA5}">
                      <a16:colId xmlns:a16="http://schemas.microsoft.com/office/drawing/2014/main" xmlns="" val="20005"/>
                    </a:ext>
                  </a:extLst>
                </a:gridCol>
                <a:gridCol w="619459">
                  <a:extLst>
                    <a:ext uri="{9D8B030D-6E8A-4147-A177-3AD203B41FA5}">
                      <a16:colId xmlns:a16="http://schemas.microsoft.com/office/drawing/2014/main" xmlns="" val="20006"/>
                    </a:ext>
                  </a:extLst>
                </a:gridCol>
                <a:gridCol w="571808">
                  <a:extLst>
                    <a:ext uri="{9D8B030D-6E8A-4147-A177-3AD203B41FA5}">
                      <a16:colId xmlns:a16="http://schemas.microsoft.com/office/drawing/2014/main" xmlns="" val="20007"/>
                    </a:ext>
                  </a:extLst>
                </a:gridCol>
                <a:gridCol w="571808">
                  <a:extLst>
                    <a:ext uri="{9D8B030D-6E8A-4147-A177-3AD203B41FA5}">
                      <a16:colId xmlns:a16="http://schemas.microsoft.com/office/drawing/2014/main" xmlns="" val="20008"/>
                    </a:ext>
                  </a:extLst>
                </a:gridCol>
                <a:gridCol w="571808">
                  <a:extLst>
                    <a:ext uri="{9D8B030D-6E8A-4147-A177-3AD203B41FA5}">
                      <a16:colId xmlns:a16="http://schemas.microsoft.com/office/drawing/2014/main" xmlns="" val="20009"/>
                    </a:ext>
                  </a:extLst>
                </a:gridCol>
                <a:gridCol w="571808">
                  <a:extLst>
                    <a:ext uri="{9D8B030D-6E8A-4147-A177-3AD203B41FA5}">
                      <a16:colId xmlns:a16="http://schemas.microsoft.com/office/drawing/2014/main" xmlns="" val="20010"/>
                    </a:ext>
                  </a:extLst>
                </a:gridCol>
                <a:gridCol w="571808">
                  <a:extLst>
                    <a:ext uri="{9D8B030D-6E8A-4147-A177-3AD203B41FA5}">
                      <a16:colId xmlns:a16="http://schemas.microsoft.com/office/drawing/2014/main" xmlns="" val="20011"/>
                    </a:ext>
                  </a:extLst>
                </a:gridCol>
                <a:gridCol w="571808">
                  <a:extLst>
                    <a:ext uri="{9D8B030D-6E8A-4147-A177-3AD203B41FA5}">
                      <a16:colId xmlns:a16="http://schemas.microsoft.com/office/drawing/2014/main" xmlns="" val="20012"/>
                    </a:ext>
                  </a:extLst>
                </a:gridCol>
                <a:gridCol w="571808">
                  <a:extLst>
                    <a:ext uri="{9D8B030D-6E8A-4147-A177-3AD203B41FA5}">
                      <a16:colId xmlns:a16="http://schemas.microsoft.com/office/drawing/2014/main" xmlns="" val="20013"/>
                    </a:ext>
                  </a:extLst>
                </a:gridCol>
              </a:tblGrid>
              <a:tr h="132089">
                <a:tc gridSpan="13">
                  <a:txBody>
                    <a:bodyPr/>
                    <a:lstStyle/>
                    <a:p>
                      <a:pPr algn="l" fontAlgn="ctr"/>
                      <a:r>
                        <a:rPr lang="en-GB" sz="800" b="1" i="0" u="none" strike="noStrike" dirty="0">
                          <a:solidFill>
                            <a:srgbClr val="FFFFFF"/>
                          </a:solidFill>
                          <a:effectLst/>
                          <a:latin typeface="Arial" panose="020B0604020202020204" pitchFamily="34" charset="0"/>
                        </a:rPr>
                        <a:t> Table 1.3.14 – Tourism expenditure breakdown in Scotland (2013-16)*</a:t>
                      </a:r>
                    </a:p>
                  </a:txBody>
                  <a:tcPr marL="36000" marR="6671" marT="6671"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32089">
                <a:tc>
                  <a:txBody>
                    <a:bodyPr/>
                    <a:lstStyle/>
                    <a:p>
                      <a:pPr algn="ctr" fontAlgn="ctr"/>
                      <a:endParaRPr lang="en-GB" sz="800" b="1" i="0" u="none" strike="noStrike" dirty="0">
                        <a:solidFill>
                          <a:schemeClr val="tx1"/>
                        </a:solidFill>
                        <a:effectLst/>
                        <a:latin typeface="Arial" panose="020B0604020202020204" pitchFamily="34" charset="0"/>
                      </a:endParaRPr>
                    </a:p>
                  </a:txBody>
                  <a:tcPr marL="6671" marR="6671" marT="6671" marB="0" anchor="ctr">
                    <a:lnL>
                      <a:noFill/>
                    </a:lnL>
                    <a:lnR w="12700" cap="flat" cmpd="sng" algn="ctr">
                      <a:solidFill>
                        <a:srgbClr val="BFBFBF"/>
                      </a:solidFill>
                      <a:prstDash val="solid"/>
                      <a:round/>
                      <a:headEnd type="none" w="med" len="med"/>
                      <a:tailEnd type="none" w="med" len="med"/>
                    </a:lnR>
                    <a:lnT>
                      <a:noFill/>
                    </a:lnT>
                    <a:lnB>
                      <a:noFill/>
                    </a:lnB>
                  </a:tcPr>
                </a:tc>
                <a:tc gridSpan="6">
                  <a:txBody>
                    <a:bodyPr/>
                    <a:lstStyle/>
                    <a:p>
                      <a:pPr algn="ctr" fontAlgn="ctr"/>
                      <a:r>
                        <a:rPr lang="en-GB" sz="800" b="1" i="0" u="none" strike="noStrike" dirty="0">
                          <a:solidFill>
                            <a:schemeClr val="tx1"/>
                          </a:solidFill>
                          <a:effectLst/>
                          <a:latin typeface="Arial" panose="020B0604020202020204" pitchFamily="34" charset="0"/>
                        </a:rPr>
                        <a:t>All domestic tourism</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gridSpan="6">
                  <a:txBody>
                    <a:bodyPr/>
                    <a:lstStyle/>
                    <a:p>
                      <a:pPr algn="ctr" fontAlgn="ctr"/>
                      <a:r>
                        <a:rPr lang="en-GB" sz="800" b="1" i="0" u="none" strike="noStrike" dirty="0">
                          <a:solidFill>
                            <a:schemeClr val="tx1"/>
                          </a:solidFill>
                          <a:effectLst/>
                          <a:latin typeface="Arial" panose="020B0604020202020204" pitchFamily="34" charset="0"/>
                        </a:rPr>
                        <a:t>Domestic holidays</a:t>
                      </a:r>
                    </a:p>
                  </a:txBody>
                  <a:tcPr marL="6671" marR="6671" marT="6671" marB="0" anchor="ctr">
                    <a:lnL w="12700" cap="flat" cmpd="sng" algn="ctr">
                      <a:solidFill>
                        <a:srgbClr val="BFBFBF"/>
                      </a:solidFill>
                      <a:prstDash val="solid"/>
                      <a:round/>
                      <a:headEnd type="none" w="med" len="med"/>
                      <a:tailEnd type="none" w="med" len="med"/>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353037">
                <a:tc>
                  <a:txBody>
                    <a:bodyPr/>
                    <a:lstStyle/>
                    <a:p>
                      <a:pPr algn="ctr" fontAlgn="ctr"/>
                      <a:r>
                        <a:rPr lang="en-GB" sz="800" b="1" i="0" u="none" strike="noStrike" dirty="0">
                          <a:solidFill>
                            <a:schemeClr val="tx1"/>
                          </a:solidFill>
                          <a:effectLst/>
                          <a:latin typeface="Arial" panose="020B0604020202020204" pitchFamily="34" charset="0"/>
                        </a:rPr>
                        <a:t> </a:t>
                      </a:r>
                    </a:p>
                  </a:txBody>
                  <a:tcPr marL="6671"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671" marR="6671" marT="6671"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671" marR="6671" marT="6671"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2015 </a:t>
                      </a:r>
                    </a:p>
                    <a:p>
                      <a:pPr algn="ctr" fontAlgn="ctr"/>
                      <a:r>
                        <a:rPr lang="en-GB" sz="800" b="1" i="0" u="none" strike="noStrike" dirty="0">
                          <a:solidFill>
                            <a:schemeClr val="tx1"/>
                          </a:solidFill>
                          <a:effectLst/>
                          <a:latin typeface="Arial" panose="020B0604020202020204" pitchFamily="34" charset="0"/>
                        </a:rPr>
                        <a:t>(O)</a:t>
                      </a:r>
                    </a:p>
                  </a:txBody>
                  <a:tcPr marL="6671" marR="6671" marT="6671"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671" marR="6671" marT="6671"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671" marR="6671" marT="6671"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 change (15-16)</a:t>
                      </a:r>
                    </a:p>
                  </a:txBody>
                  <a:tcPr marL="6671" marR="6671" marT="6671" marB="0" anchor="b">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671" marR="6671" marT="6671"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671" marR="6671" marT="6671"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a:t>
                      </a:r>
                    </a:p>
                    <a:p>
                      <a:pPr algn="ctr" fontAlgn="ctr"/>
                      <a:r>
                        <a:rPr lang="en-GB" sz="800" b="1" i="1" u="none" strike="noStrike" dirty="0">
                          <a:solidFill>
                            <a:schemeClr val="tx1"/>
                          </a:solidFill>
                          <a:effectLst/>
                          <a:latin typeface="Arial" panose="020B0604020202020204" pitchFamily="34" charset="0"/>
                        </a:rPr>
                        <a:t>(O)</a:t>
                      </a:r>
                    </a:p>
                  </a:txBody>
                  <a:tcPr marL="6671" marR="6671" marT="6671"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671" marR="6671" marT="6671"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671" marR="6671" marT="6671"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 change (15-16)</a:t>
                      </a:r>
                    </a:p>
                  </a:txBody>
                  <a:tcPr marL="6671" marR="6671" marT="6671" marB="0" anchor="b">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132089">
                <a:tc>
                  <a:txBody>
                    <a:bodyPr/>
                    <a:lstStyle/>
                    <a:p>
                      <a:pPr algn="ctr" fontAlgn="ctr"/>
                      <a:endParaRPr lang="en-GB" sz="800" b="1" i="0" u="none" strike="noStrike" dirty="0">
                        <a:solidFill>
                          <a:schemeClr val="tx1"/>
                        </a:solidFill>
                        <a:effectLst/>
                        <a:latin typeface="Arial" panose="020B0604020202020204" pitchFamily="34" charset="0"/>
                      </a:endParaRPr>
                    </a:p>
                  </a:txBody>
                  <a:tcPr marL="6671"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£millions</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endParaRPr lang="en-GB" sz="800" b="1" i="0" u="none" strike="noStrike" dirty="0">
                        <a:solidFill>
                          <a:schemeClr val="tx1"/>
                        </a:solidFill>
                        <a:effectLst/>
                        <a:latin typeface="Arial" panose="020B0604020202020204" pitchFamily="34" charset="0"/>
                      </a:endParaRP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32089">
                <a:tc>
                  <a:txBody>
                    <a:bodyPr/>
                    <a:lstStyle/>
                    <a:p>
                      <a:pPr algn="l" fontAlgn="ctr"/>
                      <a:r>
                        <a:rPr lang="en-GB" sz="800" b="1" i="0" u="none" strike="noStrike" dirty="0">
                          <a:solidFill>
                            <a:schemeClr val="tx1"/>
                          </a:solidFill>
                          <a:effectLst/>
                          <a:latin typeface="Arial" panose="020B0604020202020204" pitchFamily="34" charset="0"/>
                        </a:rPr>
                        <a:t>Total</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£2,889</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£2,871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£3,279</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£3,110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£2,897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-6.8%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£1,814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£1,732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£2,068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£1,979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£1,676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-15.3%</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291916">
                <a:tc>
                  <a:txBody>
                    <a:bodyPr/>
                    <a:lstStyle/>
                    <a:p>
                      <a:pPr algn="l" fontAlgn="ctr"/>
                      <a:r>
                        <a:rPr lang="en-GB" sz="800" b="0" i="0" u="none" strike="noStrike" dirty="0">
                          <a:solidFill>
                            <a:schemeClr val="tx1"/>
                          </a:solidFill>
                          <a:effectLst/>
                          <a:latin typeface="Arial" panose="020B0604020202020204" pitchFamily="34" charset="0"/>
                        </a:rPr>
                        <a:t>Price of package holiday/inclusive trip</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£138</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£115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£141</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22.6%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£109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132089">
                <a:tc>
                  <a:txBody>
                    <a:bodyPr/>
                    <a:lstStyle/>
                    <a:p>
                      <a:pPr algn="l" fontAlgn="ctr"/>
                      <a:r>
                        <a:rPr lang="en-GB" sz="800" b="0" i="0" u="none" strike="noStrike" dirty="0">
                          <a:solidFill>
                            <a:schemeClr val="tx1"/>
                          </a:solidFill>
                          <a:effectLst/>
                          <a:latin typeface="Arial" panose="020B0604020202020204" pitchFamily="34" charset="0"/>
                        </a:rPr>
                        <a:t>Accommodation</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£954</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£978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£1,064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£1,062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£1,061</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£618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£725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£704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£635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-9.8%</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34%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353037">
                <a:tc>
                  <a:txBody>
                    <a:bodyPr/>
                    <a:lstStyle/>
                    <a:p>
                      <a:pPr algn="l" fontAlgn="ctr"/>
                      <a:r>
                        <a:rPr lang="en-GB" sz="800" b="0" i="0" u="none" strike="noStrike" dirty="0">
                          <a:solidFill>
                            <a:schemeClr val="tx1"/>
                          </a:solidFill>
                          <a:effectLst/>
                          <a:latin typeface="Arial" panose="020B0604020202020204" pitchFamily="34" charset="0"/>
                        </a:rPr>
                        <a:t>Travel costs to and from destination, and during the trip</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£632</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£628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£584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£289</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£305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£240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-21.3%</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20%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353037">
                <a:tc>
                  <a:txBody>
                    <a:bodyPr/>
                    <a:lstStyle/>
                    <a:p>
                      <a:pPr algn="l" fontAlgn="ctr"/>
                      <a:r>
                        <a:rPr lang="en-GB" sz="800" b="0" i="0" u="none" strike="noStrike" dirty="0">
                          <a:solidFill>
                            <a:schemeClr val="tx1"/>
                          </a:solidFill>
                          <a:effectLst/>
                          <a:latin typeface="Arial" panose="020B0604020202020204" pitchFamily="34" charset="0"/>
                        </a:rPr>
                        <a:t>Services or advice (e.g. travel guides, tourist information)</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-75.0%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-66.7%</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132089">
                <a:tc>
                  <a:txBody>
                    <a:bodyPr/>
                    <a:lstStyle/>
                    <a:p>
                      <a:pPr algn="l" fontAlgn="ctr"/>
                      <a:r>
                        <a:rPr lang="en-GB" sz="800" b="0" i="0" u="none" strike="noStrike" dirty="0">
                          <a:solidFill>
                            <a:schemeClr val="tx1"/>
                          </a:solidFill>
                          <a:effectLst/>
                          <a:latin typeface="Arial" panose="020B0604020202020204" pitchFamily="34" charset="0"/>
                        </a:rPr>
                        <a:t>Buying clothes</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£171</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£135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£144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£80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£83</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19.3%</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32846">
                <a:tc>
                  <a:txBody>
                    <a:bodyPr/>
                    <a:lstStyle/>
                    <a:p>
                      <a:pPr algn="l" fontAlgn="ctr"/>
                      <a:r>
                        <a:rPr lang="en-GB" sz="800" b="0" i="0" u="none" strike="noStrike" dirty="0">
                          <a:solidFill>
                            <a:schemeClr val="tx1"/>
                          </a:solidFill>
                          <a:effectLst/>
                          <a:latin typeface="Arial" panose="020B0604020202020204" pitchFamily="34" charset="0"/>
                        </a:rPr>
                        <a:t>Eating and drinking out</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£546</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£631</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£525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£397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£298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-24.9%</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20%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19%</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6"/>
                  </a:ext>
                </a:extLst>
              </a:tr>
              <a:tr h="132089">
                <a:tc>
                  <a:txBody>
                    <a:bodyPr/>
                    <a:lstStyle/>
                    <a:p>
                      <a:pPr algn="l" fontAlgn="ctr"/>
                      <a:r>
                        <a:rPr lang="en-GB" sz="800" b="0" i="0" u="none" strike="noStrike" dirty="0">
                          <a:solidFill>
                            <a:schemeClr val="tx1"/>
                          </a:solidFill>
                          <a:effectLst/>
                          <a:latin typeface="Arial" panose="020B0604020202020204" pitchFamily="34" charset="0"/>
                        </a:rPr>
                        <a:t>Other shopping</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£266</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£288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£232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£212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£207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£150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-27.5%</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7"/>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8"/>
                  </a:ext>
                </a:extLst>
              </a:tr>
              <a:tr h="132089">
                <a:tc>
                  <a:txBody>
                    <a:bodyPr/>
                    <a:lstStyle/>
                    <a:p>
                      <a:pPr algn="l" fontAlgn="ctr"/>
                      <a:r>
                        <a:rPr lang="en-GB" sz="800" b="0" i="0" u="none" strike="noStrike" dirty="0">
                          <a:solidFill>
                            <a:schemeClr val="tx1"/>
                          </a:solidFill>
                          <a:effectLst/>
                          <a:latin typeface="Arial" panose="020B0604020202020204" pitchFamily="34" charset="0"/>
                        </a:rPr>
                        <a:t>Entertainment</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£135</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£170</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£168</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£175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£127</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£130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-3.8%</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9"/>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5%</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6%</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0"/>
                  </a:ext>
                </a:extLst>
              </a:tr>
              <a:tr h="132089">
                <a:tc>
                  <a:txBody>
                    <a:bodyPr/>
                    <a:lstStyle/>
                    <a:p>
                      <a:pPr algn="l" fontAlgn="ctr"/>
                      <a:r>
                        <a:rPr lang="en-GB" sz="800" b="0" i="0" u="none" strike="noStrike" dirty="0">
                          <a:solidFill>
                            <a:schemeClr val="tx1"/>
                          </a:solidFill>
                          <a:effectLst/>
                          <a:latin typeface="Arial" panose="020B0604020202020204" pitchFamily="34" charset="0"/>
                        </a:rPr>
                        <a:t>Anything else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£44</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£73</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£55</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£34</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-41.2%</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21"/>
                  </a:ext>
                </a:extLst>
              </a:tr>
              <a:tr h="132089">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71" marT="6671"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71" marR="6671" marT="6671"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a:t>
                      </a:r>
                    </a:p>
                  </a:txBody>
                  <a:tcPr marL="6671" marR="6671" marT="6671"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71" marR="6671" marT="6671"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71" marR="6671" marT="6671"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2"/>
                  </a:ext>
                </a:extLst>
              </a:tr>
            </a:tbl>
          </a:graphicData>
        </a:graphic>
      </p:graphicFrame>
      <p:pic>
        <p:nvPicPr>
          <p:cNvPr id="21" name="Picture 20"/>
          <p:cNvPicPr/>
          <p:nvPr/>
        </p:nvPicPr>
        <p:blipFill rotWithShape="1">
          <a:blip r:embed="rId2">
            <a:extLst>
              <a:ext uri="{28A0092B-C50C-407E-A947-70E740481C1C}">
                <a14:useLocalDpi xmlns:a14="http://schemas.microsoft.com/office/drawing/2010/main" val="0"/>
              </a:ext>
            </a:extLst>
          </a:blip>
          <a:srcRect t="16958" b="17355"/>
          <a:stretch/>
        </p:blipFill>
        <p:spPr bwMode="auto">
          <a:xfrm>
            <a:off x="4466951" y="1468509"/>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breakdown of tourism expenditure in Scotland between 2013 and 2016 for all domestic tourism and domestic holiday tourism separately.</a:t>
            </a:r>
            <a:endParaRPr lang="en-GB" sz="1050" b="1" dirty="0">
              <a:solidFill>
                <a:srgbClr val="717171"/>
              </a:solidFill>
            </a:endParaRPr>
          </a:p>
          <a:p>
            <a:r>
              <a:rPr lang="en-GB" sz="1050" b="1" dirty="0">
                <a:solidFill>
                  <a:srgbClr val="717171"/>
                </a:solidFill>
              </a:rPr>
              <a:t>Looking specifically at all tourism expenditure in Scotland between 2015-2016, the categories which have seen the greatest declines are ‘services or advice’ (-75.0%) and anything else  (-56.2%). The category recording the greatest increase was the ‘price of package holiday/ inclusive trip’ category (22.6%).</a:t>
            </a:r>
          </a:p>
          <a:p>
            <a:r>
              <a:rPr lang="en-GB" sz="1050" b="1" dirty="0">
                <a:solidFill>
                  <a:srgbClr val="717171"/>
                </a:solidFill>
              </a:rPr>
              <a:t>However, looking at expenditure on holiday tourism within Scotland between 2015-2016, the only category to see an increase was the buying clothes category (19.3%). Within holiday tourism, the greatest decreases were observed in the ‘services or advice’ (-66.7%) and anything else (-41.2%) categories.</a:t>
            </a:r>
            <a:endParaRPr lang="en-GB" sz="1400" dirty="0">
              <a:solidFill>
                <a:srgbClr val="717171"/>
              </a:solidFill>
            </a:endParaRPr>
          </a:p>
          <a:p>
            <a:endParaRPr lang="en-GB" sz="1400" dirty="0"/>
          </a:p>
        </p:txBody>
      </p:sp>
      <p:sp>
        <p:nvSpPr>
          <p:cNvPr id="23" name="Freeform 2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2370280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83</a:t>
            </a:fld>
            <a:endParaRPr lang="en-GB" dirty="0"/>
          </a:p>
        </p:txBody>
      </p:sp>
      <p:sp>
        <p:nvSpPr>
          <p:cNvPr id="22" name="Title 4"/>
          <p:cNvSpPr>
            <a:spLocks noGrp="1"/>
          </p:cNvSpPr>
          <p:nvPr>
            <p:ph type="title"/>
          </p:nvPr>
        </p:nvSpPr>
        <p:spPr/>
        <p:txBody>
          <a:bodyPr/>
          <a:lstStyle/>
          <a:p>
            <a:r>
              <a:rPr lang="en-GB" dirty="0"/>
              <a:t>Tourism expenditure in Wales  </a:t>
            </a:r>
          </a:p>
        </p:txBody>
      </p:sp>
      <p:cxnSp>
        <p:nvCxnSpPr>
          <p:cNvPr id="16" name="Straight Connector 15"/>
          <p:cNvCxnSpPr/>
          <p:nvPr/>
        </p:nvCxnSpPr>
        <p:spPr>
          <a:xfrm>
            <a:off x="85872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912629035"/>
              </p:ext>
            </p:extLst>
          </p:nvPr>
        </p:nvGraphicFramePr>
        <p:xfrm>
          <a:off x="360363" y="1882202"/>
          <a:ext cx="8069166" cy="4128314"/>
        </p:xfrm>
        <a:graphic>
          <a:graphicData uri="http://schemas.openxmlformats.org/drawingml/2006/table">
            <a:tbl>
              <a:tblPr/>
              <a:tblGrid>
                <a:gridCol w="1152738">
                  <a:extLst>
                    <a:ext uri="{9D8B030D-6E8A-4147-A177-3AD203B41FA5}">
                      <a16:colId xmlns:a16="http://schemas.microsoft.com/office/drawing/2014/main" xmlns="" val="20000"/>
                    </a:ext>
                  </a:extLst>
                </a:gridCol>
                <a:gridCol w="576369">
                  <a:extLst>
                    <a:ext uri="{9D8B030D-6E8A-4147-A177-3AD203B41FA5}">
                      <a16:colId xmlns:a16="http://schemas.microsoft.com/office/drawing/2014/main" xmlns="" val="20002"/>
                    </a:ext>
                  </a:extLst>
                </a:gridCol>
                <a:gridCol w="576369">
                  <a:extLst>
                    <a:ext uri="{9D8B030D-6E8A-4147-A177-3AD203B41FA5}">
                      <a16:colId xmlns:a16="http://schemas.microsoft.com/office/drawing/2014/main" xmlns="" val="20003"/>
                    </a:ext>
                  </a:extLst>
                </a:gridCol>
                <a:gridCol w="576369">
                  <a:extLst>
                    <a:ext uri="{9D8B030D-6E8A-4147-A177-3AD203B41FA5}">
                      <a16:colId xmlns:a16="http://schemas.microsoft.com/office/drawing/2014/main" xmlns="" val="20004"/>
                    </a:ext>
                  </a:extLst>
                </a:gridCol>
                <a:gridCol w="576369">
                  <a:extLst>
                    <a:ext uri="{9D8B030D-6E8A-4147-A177-3AD203B41FA5}">
                      <a16:colId xmlns:a16="http://schemas.microsoft.com/office/drawing/2014/main" xmlns="" val="20005"/>
                    </a:ext>
                  </a:extLst>
                </a:gridCol>
                <a:gridCol w="576369">
                  <a:extLst>
                    <a:ext uri="{9D8B030D-6E8A-4147-A177-3AD203B41FA5}">
                      <a16:colId xmlns:a16="http://schemas.microsoft.com/office/drawing/2014/main" xmlns="" val="20006"/>
                    </a:ext>
                  </a:extLst>
                </a:gridCol>
                <a:gridCol w="576369">
                  <a:extLst>
                    <a:ext uri="{9D8B030D-6E8A-4147-A177-3AD203B41FA5}">
                      <a16:colId xmlns:a16="http://schemas.microsoft.com/office/drawing/2014/main" xmlns="" val="20007"/>
                    </a:ext>
                  </a:extLst>
                </a:gridCol>
                <a:gridCol w="576369">
                  <a:extLst>
                    <a:ext uri="{9D8B030D-6E8A-4147-A177-3AD203B41FA5}">
                      <a16:colId xmlns:a16="http://schemas.microsoft.com/office/drawing/2014/main" xmlns="" val="20008"/>
                    </a:ext>
                  </a:extLst>
                </a:gridCol>
                <a:gridCol w="576369">
                  <a:extLst>
                    <a:ext uri="{9D8B030D-6E8A-4147-A177-3AD203B41FA5}">
                      <a16:colId xmlns:a16="http://schemas.microsoft.com/office/drawing/2014/main" xmlns="" val="20009"/>
                    </a:ext>
                  </a:extLst>
                </a:gridCol>
                <a:gridCol w="576369">
                  <a:extLst>
                    <a:ext uri="{9D8B030D-6E8A-4147-A177-3AD203B41FA5}">
                      <a16:colId xmlns:a16="http://schemas.microsoft.com/office/drawing/2014/main" xmlns="" val="20010"/>
                    </a:ext>
                  </a:extLst>
                </a:gridCol>
                <a:gridCol w="576369">
                  <a:extLst>
                    <a:ext uri="{9D8B030D-6E8A-4147-A177-3AD203B41FA5}">
                      <a16:colId xmlns:a16="http://schemas.microsoft.com/office/drawing/2014/main" xmlns="" val="20011"/>
                    </a:ext>
                  </a:extLst>
                </a:gridCol>
                <a:gridCol w="576369">
                  <a:extLst>
                    <a:ext uri="{9D8B030D-6E8A-4147-A177-3AD203B41FA5}">
                      <a16:colId xmlns:a16="http://schemas.microsoft.com/office/drawing/2014/main" xmlns="" val="20012"/>
                    </a:ext>
                  </a:extLst>
                </a:gridCol>
                <a:gridCol w="576369">
                  <a:extLst>
                    <a:ext uri="{9D8B030D-6E8A-4147-A177-3AD203B41FA5}">
                      <a16:colId xmlns:a16="http://schemas.microsoft.com/office/drawing/2014/main" xmlns="" val="20013"/>
                    </a:ext>
                  </a:extLst>
                </a:gridCol>
              </a:tblGrid>
              <a:tr h="138296">
                <a:tc gridSpan="13">
                  <a:txBody>
                    <a:bodyPr/>
                    <a:lstStyle/>
                    <a:p>
                      <a:pPr algn="l" fontAlgn="ctr"/>
                      <a:r>
                        <a:rPr lang="en-GB" sz="800" b="1" i="0" u="none" strike="noStrike" dirty="0">
                          <a:solidFill>
                            <a:srgbClr val="FFFFFF"/>
                          </a:solidFill>
                          <a:effectLst/>
                          <a:latin typeface="Arial" panose="020B0604020202020204" pitchFamily="34" charset="0"/>
                        </a:rPr>
                        <a:t> Table 1.3.15 – Tourism Expenditure Breakdown in Wales (2013-16)*</a:t>
                      </a:r>
                    </a:p>
                  </a:txBody>
                  <a:tcPr marL="36000" marR="6623" marT="6623"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138296">
                <a:tc>
                  <a:txBody>
                    <a:bodyPr/>
                    <a:lstStyle/>
                    <a:p>
                      <a:pPr algn="l" fontAlgn="ctr"/>
                      <a:endParaRPr lang="en-GB" sz="800" b="0" i="0" u="none" strike="noStrike" dirty="0">
                        <a:solidFill>
                          <a:schemeClr val="tx1"/>
                        </a:solidFill>
                        <a:effectLst/>
                        <a:latin typeface="Arial" panose="020B0604020202020204" pitchFamily="34" charset="0"/>
                      </a:endParaRPr>
                    </a:p>
                  </a:txBody>
                  <a:tcPr marL="6623" marR="6623" marT="6623" marB="0" anchor="ctr">
                    <a:lnL>
                      <a:noFill/>
                    </a:lnL>
                    <a:lnR w="12700" cap="flat" cmpd="sng" algn="ctr">
                      <a:solidFill>
                        <a:srgbClr val="BFBFBF"/>
                      </a:solidFill>
                      <a:prstDash val="solid"/>
                      <a:round/>
                      <a:headEnd type="none" w="med" len="med"/>
                      <a:tailEnd type="none" w="med" len="med"/>
                    </a:lnR>
                    <a:lnT>
                      <a:noFill/>
                    </a:lnT>
                    <a:lnB>
                      <a:noFill/>
                    </a:lnB>
                  </a:tcPr>
                </a:tc>
                <a:tc gridSpan="6">
                  <a:txBody>
                    <a:bodyPr/>
                    <a:lstStyle/>
                    <a:p>
                      <a:pPr algn="ctr" fontAlgn="ctr"/>
                      <a:r>
                        <a:rPr lang="en-GB" sz="800" b="0" i="0" u="none" strike="noStrike" dirty="0">
                          <a:solidFill>
                            <a:schemeClr val="tx1"/>
                          </a:solidFill>
                          <a:effectLst/>
                          <a:latin typeface="Arial" panose="020B0604020202020204" pitchFamily="34" charset="0"/>
                        </a:rPr>
                        <a:t>All domestic tourism</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gridSpan="6">
                  <a:txBody>
                    <a:bodyPr/>
                    <a:lstStyle/>
                    <a:p>
                      <a:pPr algn="ctr" fontAlgn="ctr"/>
                      <a:r>
                        <a:rPr lang="en-GB" sz="800" b="0" i="0" u="none" strike="noStrike" dirty="0">
                          <a:solidFill>
                            <a:schemeClr val="tx1"/>
                          </a:solidFill>
                          <a:effectLst/>
                          <a:latin typeface="Arial" panose="020B0604020202020204" pitchFamily="34" charset="0"/>
                        </a:rPr>
                        <a:t>Domestic Holidays</a:t>
                      </a:r>
                    </a:p>
                  </a:txBody>
                  <a:tcPr marL="6623" marR="6623" marT="6623" marB="0" anchor="ctr">
                    <a:lnL w="12700" cap="flat" cmpd="sng" algn="ctr">
                      <a:solidFill>
                        <a:srgbClr val="C0C0C0"/>
                      </a:solidFill>
                      <a:prstDash val="solid"/>
                      <a:round/>
                      <a:headEnd type="none" w="med" len="med"/>
                      <a:tailEnd type="none" w="med" len="med"/>
                    </a:lnL>
                    <a:lnR>
                      <a:noFill/>
                    </a:lnR>
                    <a:lnT>
                      <a:noFill/>
                    </a:lnT>
                    <a:lnB>
                      <a:noFill/>
                    </a:lnB>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1"/>
                  </a:ext>
                </a:extLst>
              </a:tr>
              <a:tr h="293335">
                <a:tc>
                  <a:txBody>
                    <a:bodyPr/>
                    <a:lstStyle/>
                    <a:p>
                      <a:pPr algn="ctr" fontAlgn="ctr"/>
                      <a:r>
                        <a:rPr lang="en-GB" sz="800" b="0" i="0" u="none" strike="noStrike" dirty="0">
                          <a:solidFill>
                            <a:schemeClr val="tx1"/>
                          </a:solidFill>
                          <a:effectLst/>
                          <a:latin typeface="Arial" panose="020B0604020202020204" pitchFamily="34" charset="0"/>
                        </a:rPr>
                        <a:t> </a:t>
                      </a:r>
                    </a:p>
                  </a:txBody>
                  <a:tcPr marL="6623"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623" marR="6623" marT="6623" marB="0" anchor="b">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623" marR="6623" marT="6623"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2015 </a:t>
                      </a:r>
                    </a:p>
                    <a:p>
                      <a:pPr algn="ctr" fontAlgn="ctr"/>
                      <a:r>
                        <a:rPr lang="en-GB" sz="800" b="1" i="0" u="none" strike="noStrike" dirty="0">
                          <a:solidFill>
                            <a:schemeClr val="tx1"/>
                          </a:solidFill>
                          <a:effectLst/>
                          <a:latin typeface="Arial" panose="020B0604020202020204" pitchFamily="34" charset="0"/>
                        </a:rPr>
                        <a:t>(O)</a:t>
                      </a:r>
                    </a:p>
                  </a:txBody>
                  <a:tcPr marL="6623" marR="6623" marT="6623"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623" marR="6623" marT="6623"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623" marR="6623" marT="6623"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 change (15-16)</a:t>
                      </a:r>
                    </a:p>
                  </a:txBody>
                  <a:tcPr marL="6623" marR="6623" marT="6623" marB="0" anchor="b">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2013</a:t>
                      </a:r>
                    </a:p>
                  </a:txBody>
                  <a:tcPr marL="6623" marR="6623" marT="6623" marB="0" anchor="b">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2014</a:t>
                      </a:r>
                    </a:p>
                  </a:txBody>
                  <a:tcPr marL="6623" marR="6623" marT="6623" marB="0" anchor="b">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1" i="0" u="none" strike="noStrike" dirty="0">
                          <a:solidFill>
                            <a:schemeClr val="tx1"/>
                          </a:solidFill>
                          <a:effectLst/>
                          <a:latin typeface="Arial" panose="020B0604020202020204" pitchFamily="34" charset="0"/>
                        </a:rPr>
                        <a:t>2015 </a:t>
                      </a:r>
                    </a:p>
                    <a:p>
                      <a:pPr algn="ctr" fontAlgn="ctr"/>
                      <a:r>
                        <a:rPr lang="en-GB" sz="800" b="1" i="0" u="none" strike="noStrike" dirty="0">
                          <a:solidFill>
                            <a:schemeClr val="tx1"/>
                          </a:solidFill>
                          <a:effectLst/>
                          <a:latin typeface="Arial" panose="020B0604020202020204" pitchFamily="34" charset="0"/>
                        </a:rPr>
                        <a:t>(O)</a:t>
                      </a:r>
                    </a:p>
                  </a:txBody>
                  <a:tcPr marL="6623" marR="6623" marT="6623" marB="0" anchor="b">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DEDEDE"/>
                    </a:solidFill>
                  </a:tcPr>
                </a:tc>
                <a:tc>
                  <a:txBody>
                    <a:bodyPr/>
                    <a:lstStyle/>
                    <a:p>
                      <a:pPr algn="ctr" fontAlgn="ctr"/>
                      <a:r>
                        <a:rPr lang="en-GB" sz="800" b="1" i="1" u="none" strike="noStrike" dirty="0">
                          <a:solidFill>
                            <a:schemeClr val="tx1"/>
                          </a:solidFill>
                          <a:effectLst/>
                          <a:latin typeface="Arial" panose="020B0604020202020204" pitchFamily="34" charset="0"/>
                        </a:rPr>
                        <a:t>2015 (RP)</a:t>
                      </a:r>
                    </a:p>
                  </a:txBody>
                  <a:tcPr marL="6623" marR="6623" marT="6623"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2016</a:t>
                      </a:r>
                    </a:p>
                  </a:txBody>
                  <a:tcPr marL="6623" marR="6623" marT="6623" marB="0" anchor="b">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DEDEDE"/>
                    </a:solidFill>
                  </a:tcPr>
                </a:tc>
                <a:tc>
                  <a:txBody>
                    <a:bodyPr/>
                    <a:lstStyle/>
                    <a:p>
                      <a:pPr algn="ctr" fontAlgn="ctr"/>
                      <a:r>
                        <a:rPr lang="en-GB" sz="800" b="0" i="0" u="none" strike="noStrike" dirty="0">
                          <a:solidFill>
                            <a:schemeClr val="tx1"/>
                          </a:solidFill>
                          <a:effectLst/>
                          <a:latin typeface="Arial" panose="020B0604020202020204" pitchFamily="34" charset="0"/>
                        </a:rPr>
                        <a:t>%</a:t>
                      </a:r>
                    </a:p>
                    <a:p>
                      <a:pPr algn="ctr" fontAlgn="ctr"/>
                      <a:r>
                        <a:rPr lang="en-GB" sz="800" b="0" i="0" u="none" strike="noStrike" dirty="0">
                          <a:solidFill>
                            <a:schemeClr val="tx1"/>
                          </a:solidFill>
                          <a:effectLst/>
                          <a:latin typeface="Arial" panose="020B0604020202020204" pitchFamily="34" charset="0"/>
                        </a:rPr>
                        <a:t> change (15-16)</a:t>
                      </a:r>
                    </a:p>
                  </a:txBody>
                  <a:tcPr marL="6623" marR="6623" marT="6623" marB="0" anchor="b">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DEDEDE"/>
                    </a:solidFill>
                  </a:tcPr>
                </a:tc>
                <a:extLst>
                  <a:ext uri="{0D108BD9-81ED-4DB2-BD59-A6C34878D82A}">
                    <a16:rowId xmlns:a16="http://schemas.microsoft.com/office/drawing/2014/main" xmlns="" val="10002"/>
                  </a:ext>
                </a:extLst>
              </a:tr>
              <a:tr h="138296">
                <a:tc>
                  <a:txBody>
                    <a:bodyPr/>
                    <a:lstStyle/>
                    <a:p>
                      <a:pPr algn="ctr" fontAlgn="ctr"/>
                      <a:endParaRPr lang="en-GB" sz="800" b="0" i="0" u="none" strike="noStrike" dirty="0">
                        <a:solidFill>
                          <a:schemeClr val="tx1"/>
                        </a:solidFill>
                        <a:effectLst/>
                        <a:latin typeface="Arial" panose="020B0604020202020204" pitchFamily="34" charset="0"/>
                      </a:endParaRPr>
                    </a:p>
                  </a:txBody>
                  <a:tcPr marL="6623"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 </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£million</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endParaRPr lang="en-GB" sz="800" b="1" i="0" u="none" strike="noStrike" dirty="0">
                        <a:solidFill>
                          <a:schemeClr val="tx1"/>
                        </a:solidFill>
                        <a:effectLst/>
                        <a:latin typeface="Arial" panose="020B0604020202020204" pitchFamily="34" charset="0"/>
                      </a:endParaRP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3"/>
                  </a:ext>
                </a:extLst>
              </a:tr>
              <a:tr h="138296">
                <a:tc>
                  <a:txBody>
                    <a:bodyPr/>
                    <a:lstStyle/>
                    <a:p>
                      <a:pPr algn="l" fontAlgn="ctr"/>
                      <a:r>
                        <a:rPr lang="en-GB" sz="800" b="1" i="0" u="none" strike="noStrike" dirty="0">
                          <a:solidFill>
                            <a:schemeClr val="tx1"/>
                          </a:solidFill>
                          <a:effectLst/>
                          <a:latin typeface="Arial" panose="020B0604020202020204" pitchFamily="34" charset="0"/>
                        </a:rPr>
                        <a:t>Total</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£1,696</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£1,735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£1,975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£1,926</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£1,689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£1,195</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£1,287</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1" i="0" u="none" strike="noStrike" dirty="0">
                          <a:solidFill>
                            <a:schemeClr val="tx1"/>
                          </a:solidFill>
                          <a:effectLst/>
                          <a:latin typeface="Arial" panose="020B0604020202020204" pitchFamily="34" charset="0"/>
                        </a:rPr>
                        <a:t>£1,378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1" i="1" u="none" strike="noStrike" dirty="0">
                          <a:solidFill>
                            <a:schemeClr val="tx1"/>
                          </a:solidFill>
                          <a:effectLst/>
                          <a:latin typeface="Arial" panose="020B0604020202020204" pitchFamily="34" charset="0"/>
                        </a:rPr>
                        <a:t>£1,364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1" i="0" u="none" strike="noStrike" dirty="0">
                          <a:solidFill>
                            <a:schemeClr val="tx1"/>
                          </a:solidFill>
                          <a:effectLst/>
                          <a:latin typeface="Arial" panose="020B0604020202020204" pitchFamily="34" charset="0"/>
                        </a:rPr>
                        <a:t>£1,225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-10.2%</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4"/>
                  </a:ext>
                </a:extLst>
              </a:tr>
              <a:tr h="305635">
                <a:tc>
                  <a:txBody>
                    <a:bodyPr/>
                    <a:lstStyle/>
                    <a:p>
                      <a:pPr algn="l" fontAlgn="ctr"/>
                      <a:r>
                        <a:rPr lang="en-GB" sz="800" b="0" i="0" u="none" strike="noStrike" dirty="0">
                          <a:solidFill>
                            <a:schemeClr val="tx1"/>
                          </a:solidFill>
                          <a:effectLst/>
                          <a:latin typeface="Arial" panose="020B0604020202020204" pitchFamily="34" charset="0"/>
                        </a:rPr>
                        <a:t>Price of package holiday/inclusive trip</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£131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-68.7%</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£126</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-69.0%</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5"/>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7%</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6"/>
                  </a:ext>
                </a:extLst>
              </a:tr>
              <a:tr h="138296">
                <a:tc>
                  <a:txBody>
                    <a:bodyPr/>
                    <a:lstStyle/>
                    <a:p>
                      <a:pPr algn="l" fontAlgn="ctr"/>
                      <a:r>
                        <a:rPr lang="en-GB" sz="800" b="0" i="0" u="none" strike="noStrike" dirty="0">
                          <a:solidFill>
                            <a:schemeClr val="tx1"/>
                          </a:solidFill>
                          <a:effectLst/>
                          <a:latin typeface="Arial" panose="020B0604020202020204" pitchFamily="34" charset="0"/>
                        </a:rPr>
                        <a:t>Accommodation</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£574</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£627</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£666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£645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£668</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£433</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£510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£471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£517</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9.8%</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7"/>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34%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36%</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35%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42%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08"/>
                  </a:ext>
                </a:extLst>
              </a:tr>
              <a:tr h="331911">
                <a:tc>
                  <a:txBody>
                    <a:bodyPr/>
                    <a:lstStyle/>
                    <a:p>
                      <a:pPr algn="l" fontAlgn="ctr"/>
                      <a:r>
                        <a:rPr lang="en-GB" sz="800" b="0" i="0" u="none" strike="noStrike" dirty="0">
                          <a:solidFill>
                            <a:schemeClr val="tx1"/>
                          </a:solidFill>
                          <a:effectLst/>
                          <a:latin typeface="Arial" panose="020B0604020202020204" pitchFamily="34" charset="0"/>
                        </a:rPr>
                        <a:t>Travel costs to and from destination, and during the trip</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£337</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£313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£361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£340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£275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£192</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£189</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£190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£182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£150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-17.6%</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09"/>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18%</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16%</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0"/>
                  </a:ext>
                </a:extLst>
              </a:tr>
              <a:tr h="354499">
                <a:tc>
                  <a:txBody>
                    <a:bodyPr/>
                    <a:lstStyle/>
                    <a:p>
                      <a:pPr algn="l" fontAlgn="ctr"/>
                      <a:r>
                        <a:rPr lang="en-GB" sz="800" b="0" i="0" u="none" strike="noStrike" dirty="0">
                          <a:solidFill>
                            <a:schemeClr val="tx1"/>
                          </a:solidFill>
                          <a:effectLst/>
                          <a:latin typeface="Arial" panose="020B0604020202020204" pitchFamily="34" charset="0"/>
                        </a:rPr>
                        <a:t>Services or advice (e.g. travel guides, tourist information)</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0.0%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-33.3%</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1"/>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2"/>
                  </a:ext>
                </a:extLst>
              </a:tr>
              <a:tr h="138296">
                <a:tc>
                  <a:txBody>
                    <a:bodyPr/>
                    <a:lstStyle/>
                    <a:p>
                      <a:pPr algn="l" fontAlgn="ctr"/>
                      <a:r>
                        <a:rPr lang="en-GB" sz="800" b="0" i="0" u="none" strike="noStrike" dirty="0">
                          <a:solidFill>
                            <a:schemeClr val="tx1"/>
                          </a:solidFill>
                          <a:effectLst/>
                          <a:latin typeface="Arial" panose="020B0604020202020204" pitchFamily="34" charset="0"/>
                        </a:rPr>
                        <a:t>Buying clothes</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£64</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£83</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£48</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£54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£57</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5.6%</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3"/>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4"/>
                  </a:ext>
                </a:extLst>
              </a:tr>
              <a:tr h="209288">
                <a:tc>
                  <a:txBody>
                    <a:bodyPr/>
                    <a:lstStyle/>
                    <a:p>
                      <a:pPr algn="l" fontAlgn="ctr"/>
                      <a:r>
                        <a:rPr lang="en-GB" sz="800" b="0" i="0" u="none" strike="noStrike" dirty="0">
                          <a:solidFill>
                            <a:schemeClr val="tx1"/>
                          </a:solidFill>
                          <a:effectLst/>
                          <a:latin typeface="Arial" panose="020B0604020202020204" pitchFamily="34" charset="0"/>
                        </a:rPr>
                        <a:t>Eating and drinking out</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£337</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£377</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£394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£382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£357</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-6.5%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£238</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£268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£282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£271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£260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-4.1%</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5"/>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20%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20%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21%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6"/>
                  </a:ext>
                </a:extLst>
              </a:tr>
              <a:tr h="138296">
                <a:tc>
                  <a:txBody>
                    <a:bodyPr/>
                    <a:lstStyle/>
                    <a:p>
                      <a:pPr algn="l" fontAlgn="ctr"/>
                      <a:r>
                        <a:rPr lang="en-GB" sz="800" b="0" i="0" u="none" strike="noStrike" dirty="0">
                          <a:solidFill>
                            <a:schemeClr val="tx1"/>
                          </a:solidFill>
                          <a:effectLst/>
                          <a:latin typeface="Arial" panose="020B0604020202020204" pitchFamily="34" charset="0"/>
                        </a:rPr>
                        <a:t>Other shopping</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£210</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£160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£219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£172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-21.5%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£152</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£125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£170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£130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-23.5%</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7"/>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9%</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18"/>
                  </a:ext>
                </a:extLst>
              </a:tr>
              <a:tr h="138296">
                <a:tc>
                  <a:txBody>
                    <a:bodyPr/>
                    <a:lstStyle/>
                    <a:p>
                      <a:pPr algn="l" fontAlgn="ctr"/>
                      <a:r>
                        <a:rPr lang="en-GB" sz="800" b="0" i="0" u="none" strike="noStrike" dirty="0">
                          <a:solidFill>
                            <a:schemeClr val="tx1"/>
                          </a:solidFill>
                          <a:effectLst/>
                          <a:latin typeface="Arial" panose="020B0604020202020204" pitchFamily="34" charset="0"/>
                        </a:rPr>
                        <a:t>Entertainment</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£94</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£109</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£102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£96</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£78</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-18.8%</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£73</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£81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£74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£59</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-20.3%</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19"/>
                  </a:ext>
                </a:extLst>
              </a:tr>
              <a:tr h="138296">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7%</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6%</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solidFill>
                      <a:srgbClr val="F2F2F2"/>
                    </a:solidFill>
                  </a:tcPr>
                </a:tc>
                <a:extLst>
                  <a:ext uri="{0D108BD9-81ED-4DB2-BD59-A6C34878D82A}">
                    <a16:rowId xmlns:a16="http://schemas.microsoft.com/office/drawing/2014/main" xmlns="" val="10020"/>
                  </a:ext>
                </a:extLst>
              </a:tr>
              <a:tr h="138296">
                <a:tc>
                  <a:txBody>
                    <a:bodyPr/>
                    <a:lstStyle/>
                    <a:p>
                      <a:pPr algn="l" fontAlgn="ctr"/>
                      <a:r>
                        <a:rPr lang="en-GB" sz="800" b="0" i="0" u="none" strike="noStrike" dirty="0">
                          <a:solidFill>
                            <a:schemeClr val="tx1"/>
                          </a:solidFill>
                          <a:effectLst/>
                          <a:latin typeface="Arial" panose="020B0604020202020204" pitchFamily="34" charset="0"/>
                        </a:rPr>
                        <a:t>Anything else</a:t>
                      </a:r>
                    </a:p>
                  </a:txBody>
                  <a:tcPr marL="36000" marR="6623" marT="6623"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£27</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£33</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 £25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-40.0%</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£18</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£24</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£15</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800" b="0" i="1" u="none" strike="noStrike" dirty="0">
                          <a:solidFill>
                            <a:schemeClr val="tx1"/>
                          </a:solidFill>
                          <a:effectLst/>
                          <a:latin typeface="Arial" panose="020B0604020202020204" pitchFamily="34" charset="0"/>
                        </a:rPr>
                        <a:t>£14</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£12</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a:noFill/>
                    </a:lnB>
                  </a:tcPr>
                </a:tc>
                <a:tc>
                  <a:txBody>
                    <a:bodyPr/>
                    <a:lstStyle/>
                    <a:p>
                      <a:pPr algn="ctr" fontAlgn="ctr"/>
                      <a:r>
                        <a:rPr lang="en-GB" sz="800" b="0" i="0" u="none" strike="noStrike" dirty="0">
                          <a:solidFill>
                            <a:schemeClr val="tx1"/>
                          </a:solidFill>
                          <a:effectLst/>
                          <a:latin typeface="Arial" panose="020B0604020202020204" pitchFamily="34" charset="0"/>
                        </a:rPr>
                        <a:t>-14.3%</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a:noFill/>
                    </a:lnB>
                  </a:tcPr>
                </a:tc>
                <a:extLst>
                  <a:ext uri="{0D108BD9-81ED-4DB2-BD59-A6C34878D82A}">
                    <a16:rowId xmlns:a16="http://schemas.microsoft.com/office/drawing/2014/main" xmlns="" val="10021"/>
                  </a:ext>
                </a:extLst>
              </a:tr>
              <a:tr h="145210">
                <a:tc>
                  <a:txBody>
                    <a:bodyPr/>
                    <a:lstStyle/>
                    <a:p>
                      <a:pPr algn="l" fontAlgn="ctr"/>
                      <a:r>
                        <a:rPr lang="en-GB" sz="800" b="0" i="0" u="none" strike="noStrike" dirty="0">
                          <a:solidFill>
                            <a:schemeClr val="tx1"/>
                          </a:solidFill>
                          <a:effectLst/>
                          <a:latin typeface="Arial" panose="020B0604020202020204" pitchFamily="34" charset="0"/>
                        </a:rPr>
                        <a:t>% share</a:t>
                      </a:r>
                    </a:p>
                  </a:txBody>
                  <a:tcPr marL="36000" marR="6623" marT="6623" marB="0" anchor="ctr">
                    <a:lnL>
                      <a:noFill/>
                    </a:lnL>
                    <a:lnR w="12700" cap="flat" cmpd="sng" algn="ctr">
                      <a:solidFill>
                        <a:srgbClr val="BFBFBF"/>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BFBFBF"/>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 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C0C0C0"/>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C0C0C0"/>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2%</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23" marR="6623" marT="6623" marB="0" anchor="ctr">
                    <a:lnL w="12700" cap="flat" cmpd="sng" algn="ctr">
                      <a:solidFill>
                        <a:srgbClr val="D9D9D9"/>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1" u="none" strike="noStrike" dirty="0">
                          <a:solidFill>
                            <a:schemeClr val="tx1"/>
                          </a:solidFill>
                          <a:effectLst/>
                          <a:latin typeface="Arial" panose="020B0604020202020204" pitchFamily="34" charset="0"/>
                        </a:rPr>
                        <a:t>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w="12700" cap="flat" cmpd="sng" algn="ctr">
                      <a:noFill/>
                      <a:prstDash val="solid"/>
                      <a:round/>
                      <a:headEnd type="none" w="med" len="med"/>
                      <a:tailEnd type="none" w="med" len="med"/>
                    </a:lnB>
                    <a:solidFill>
                      <a:schemeClr val="accent6">
                        <a:lumMod val="20000"/>
                        <a:lumOff val="80000"/>
                      </a:schemeClr>
                    </a:solidFill>
                  </a:tcPr>
                </a:tc>
                <a:tc>
                  <a:txBody>
                    <a:bodyPr/>
                    <a:lstStyle/>
                    <a:p>
                      <a:pPr algn="ctr" fontAlgn="ctr"/>
                      <a:r>
                        <a:rPr lang="en-GB" sz="800" b="0" i="0" u="none" strike="noStrike" dirty="0">
                          <a:solidFill>
                            <a:schemeClr val="tx1"/>
                          </a:solidFill>
                          <a:effectLst/>
                          <a:latin typeface="Arial" panose="020B0604020202020204" pitchFamily="34" charset="0"/>
                        </a:rPr>
                        <a:t>1%</a:t>
                      </a:r>
                    </a:p>
                  </a:txBody>
                  <a:tcPr marL="6623" marR="6623" marT="6623" marB="0" anchor="ctr">
                    <a:lnL w="12700" cap="flat" cmpd="sng" algn="ctr">
                      <a:solidFill>
                        <a:schemeClr val="bg1">
                          <a:lumMod val="65000"/>
                        </a:schemeClr>
                      </a:solidFill>
                      <a:prstDash val="solid"/>
                      <a:round/>
                      <a:headEnd type="none" w="med" len="med"/>
                      <a:tailEnd type="none" w="med" len="med"/>
                    </a:lnL>
                    <a:lnR w="12700" cap="flat" cmpd="sng" algn="ctr">
                      <a:solidFill>
                        <a:srgbClr val="D9D9D9"/>
                      </a:solid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tc>
                  <a:txBody>
                    <a:bodyPr/>
                    <a:lstStyle/>
                    <a:p>
                      <a:pPr algn="ctr" fontAlgn="ctr"/>
                      <a:r>
                        <a:rPr lang="en-GB" sz="800" b="0" i="0" u="none" strike="noStrike" dirty="0">
                          <a:solidFill>
                            <a:schemeClr val="tx1"/>
                          </a:solidFill>
                          <a:effectLst/>
                          <a:latin typeface="Arial" panose="020B0604020202020204" pitchFamily="34" charset="0"/>
                        </a:rPr>
                        <a:t>-</a:t>
                      </a:r>
                    </a:p>
                  </a:txBody>
                  <a:tcPr marL="6623" marR="6623" marT="6623" marB="0" anchor="ctr">
                    <a:lnL w="12700" cap="flat" cmpd="sng" algn="ctr">
                      <a:solidFill>
                        <a:srgbClr val="D9D9D9"/>
                      </a:solid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solidFill>
                      <a:srgbClr val="F2F2F2"/>
                    </a:solidFill>
                  </a:tcPr>
                </a:tc>
                <a:extLst>
                  <a:ext uri="{0D108BD9-81ED-4DB2-BD59-A6C34878D82A}">
                    <a16:rowId xmlns:a16="http://schemas.microsoft.com/office/drawing/2014/main" xmlns="" val="10022"/>
                  </a:ext>
                </a:extLst>
              </a:tr>
            </a:tbl>
          </a:graphicData>
        </a:graphic>
      </p:graphicFrame>
      <p:pic>
        <p:nvPicPr>
          <p:cNvPr id="21" name="Picture 20"/>
          <p:cNvPicPr/>
          <p:nvPr/>
        </p:nvPicPr>
        <p:blipFill>
          <a:blip r:embed="rId2">
            <a:extLst>
              <a:ext uri="{28A0092B-C50C-407E-A947-70E740481C1C}">
                <a14:useLocalDpi xmlns:a14="http://schemas.microsoft.com/office/drawing/2010/main" val="0"/>
              </a:ext>
            </a:extLst>
          </a:blip>
          <a:srcRect/>
          <a:stretch>
            <a:fillRect/>
          </a:stretch>
        </p:blipFill>
        <p:spPr bwMode="auto">
          <a:xfrm>
            <a:off x="4098039" y="1464867"/>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TextBox 18">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breakdown of tourism expenditure in Wales between 2013 and 2016 for all domestic tourism and domestic holiday tourism separately.</a:t>
            </a:r>
            <a:endParaRPr lang="en-GB" sz="1050" b="1" dirty="0">
              <a:solidFill>
                <a:srgbClr val="717171"/>
              </a:solidFill>
            </a:endParaRPr>
          </a:p>
          <a:p>
            <a:r>
              <a:rPr lang="en-GB" sz="1050" b="1" dirty="0">
                <a:solidFill>
                  <a:srgbClr val="717171"/>
                </a:solidFill>
              </a:rPr>
              <a:t>Looking specifically at all tourism expenditure in Wales between 2015-2016, declines were observed across nearly all categories, with the exception of ‘services or advice’ which remained stable at (0.0%). The greatest decline was in the ‘price of package holiday/inclusive trip’ category (-68.7%).</a:t>
            </a:r>
          </a:p>
          <a:p>
            <a:r>
              <a:rPr lang="en-GB" sz="1050" b="1" dirty="0">
                <a:solidFill>
                  <a:srgbClr val="717171"/>
                </a:solidFill>
              </a:rPr>
              <a:t>However, looking at expenditure on holiday tourism within Wales between 2015-2016, both accommodation (9.8%) and buying clothes (5.6%) saw increases.</a:t>
            </a:r>
            <a:endParaRPr lang="en-GB" sz="1400" dirty="0">
              <a:solidFill>
                <a:srgbClr val="717171"/>
              </a:solidFill>
            </a:endParaRPr>
          </a:p>
          <a:p>
            <a:endParaRPr lang="en-GB" sz="1400" dirty="0"/>
          </a:p>
        </p:txBody>
      </p:sp>
      <p:sp>
        <p:nvSpPr>
          <p:cNvPr id="23" name="Freeform 2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35387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84</a:t>
            </a:fld>
            <a:endParaRPr lang="en-GB" dirty="0"/>
          </a:p>
        </p:txBody>
      </p:sp>
      <p:sp>
        <p:nvSpPr>
          <p:cNvPr id="22" name="Title 4"/>
          <p:cNvSpPr>
            <a:spLocks noGrp="1"/>
          </p:cNvSpPr>
          <p:nvPr>
            <p:ph type="title"/>
          </p:nvPr>
        </p:nvSpPr>
        <p:spPr/>
        <p:txBody>
          <a:bodyPr/>
          <a:lstStyle/>
          <a:p>
            <a:r>
              <a:rPr lang="en-GB" dirty="0"/>
              <a:t>Holiday trips in GB by lifestage  </a:t>
            </a:r>
          </a:p>
        </p:txBody>
      </p:sp>
      <p:sp>
        <p:nvSpPr>
          <p:cNvPr id="15" name="Content Placeholder 25"/>
          <p:cNvSpPr>
            <a:spLocks noGrp="1"/>
          </p:cNvSpPr>
          <p:nvPr>
            <p:ph idx="4294967295"/>
          </p:nvPr>
        </p:nvSpPr>
        <p:spPr>
          <a:xfrm>
            <a:off x="8739615" y="1803400"/>
            <a:ext cx="3085673" cy="3819525"/>
          </a:xfrm>
          <a:prstGeom prst="rect">
            <a:avLst/>
          </a:prstGeom>
        </p:spPr>
        <p:txBody>
          <a:bodyPr/>
          <a:lstStyle/>
          <a:p>
            <a:pPr lvl="0"/>
            <a:r>
              <a:rPr lang="en-GB" sz="1050" b="1" i="1" dirty="0">
                <a:solidFill>
                  <a:srgbClr val="717171"/>
                </a:solidFill>
              </a:rPr>
              <a:t>Showing the volume of holiday tourism trips taken in GB by lifestage between 2010 and 2016.</a:t>
            </a:r>
          </a:p>
          <a:p>
            <a:r>
              <a:rPr lang="en-GB" sz="1050" b="1" dirty="0"/>
              <a:t>Overall, it is the empty nesters (55+) who have seen the greatest increase in holiday tourism trips taken in GB between 2010 and 2016 (2.3%). Older independents (35-54 no children) also saw an increase, although smaller as did families (16-34 with children &amp; 35-54 with children).</a:t>
            </a:r>
          </a:p>
          <a:p>
            <a:r>
              <a:rPr lang="en-GB" sz="1050" b="1" dirty="0">
                <a:solidFill>
                  <a:srgbClr val="717171"/>
                </a:solidFill>
              </a:rPr>
              <a:t>The pre-nesters (16-34 unmarried &amp; married no children) however, saw a decrease in holiday tourism trips (-2.3%).</a:t>
            </a:r>
          </a:p>
        </p:txBody>
      </p:sp>
      <p:cxnSp>
        <p:nvCxnSpPr>
          <p:cNvPr id="16" name="Straight Connector 15"/>
          <p:cNvCxnSpPr/>
          <p:nvPr/>
        </p:nvCxnSpPr>
        <p:spPr>
          <a:xfrm>
            <a:off x="859910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graphicFrame>
        <p:nvGraphicFramePr>
          <p:cNvPr id="3" name="Table 2"/>
          <p:cNvGraphicFramePr>
            <a:graphicFrameLocks noGrp="1"/>
          </p:cNvGraphicFramePr>
          <p:nvPr>
            <p:extLst>
              <p:ext uri="{D42A27DB-BD31-4B8C-83A1-F6EECF244321}">
                <p14:modId xmlns:p14="http://schemas.microsoft.com/office/powerpoint/2010/main" val="496566262"/>
              </p:ext>
            </p:extLst>
          </p:nvPr>
        </p:nvGraphicFramePr>
        <p:xfrm>
          <a:off x="369885" y="1928688"/>
          <a:ext cx="8073475" cy="2025462"/>
        </p:xfrm>
        <a:graphic>
          <a:graphicData uri="http://schemas.openxmlformats.org/drawingml/2006/table">
            <a:tbl>
              <a:tblPr/>
              <a:tblGrid>
                <a:gridCol w="900775">
                  <a:extLst>
                    <a:ext uri="{9D8B030D-6E8A-4147-A177-3AD203B41FA5}">
                      <a16:colId xmlns:a16="http://schemas.microsoft.com/office/drawing/2014/main" xmlns="" val="20000"/>
                    </a:ext>
                  </a:extLst>
                </a:gridCol>
                <a:gridCol w="478180">
                  <a:extLst>
                    <a:ext uri="{9D8B030D-6E8A-4147-A177-3AD203B41FA5}">
                      <a16:colId xmlns:a16="http://schemas.microsoft.com/office/drawing/2014/main" xmlns="" val="20001"/>
                    </a:ext>
                  </a:extLst>
                </a:gridCol>
                <a:gridCol w="478180">
                  <a:extLst>
                    <a:ext uri="{9D8B030D-6E8A-4147-A177-3AD203B41FA5}">
                      <a16:colId xmlns:a16="http://schemas.microsoft.com/office/drawing/2014/main" xmlns="" val="20002"/>
                    </a:ext>
                  </a:extLst>
                </a:gridCol>
                <a:gridCol w="478180">
                  <a:extLst>
                    <a:ext uri="{9D8B030D-6E8A-4147-A177-3AD203B41FA5}">
                      <a16:colId xmlns:a16="http://schemas.microsoft.com/office/drawing/2014/main" xmlns="" val="20003"/>
                    </a:ext>
                  </a:extLst>
                </a:gridCol>
                <a:gridCol w="478180">
                  <a:extLst>
                    <a:ext uri="{9D8B030D-6E8A-4147-A177-3AD203B41FA5}">
                      <a16:colId xmlns:a16="http://schemas.microsoft.com/office/drawing/2014/main" xmlns="" val="20004"/>
                    </a:ext>
                  </a:extLst>
                </a:gridCol>
                <a:gridCol w="478180">
                  <a:extLst>
                    <a:ext uri="{9D8B030D-6E8A-4147-A177-3AD203B41FA5}">
                      <a16:colId xmlns:a16="http://schemas.microsoft.com/office/drawing/2014/main" xmlns="" val="20005"/>
                    </a:ext>
                  </a:extLst>
                </a:gridCol>
                <a:gridCol w="478180">
                  <a:extLst>
                    <a:ext uri="{9D8B030D-6E8A-4147-A177-3AD203B41FA5}">
                      <a16:colId xmlns:a16="http://schemas.microsoft.com/office/drawing/2014/main" xmlns="" val="20006"/>
                    </a:ext>
                  </a:extLst>
                </a:gridCol>
                <a:gridCol w="478180">
                  <a:extLst>
                    <a:ext uri="{9D8B030D-6E8A-4147-A177-3AD203B41FA5}">
                      <a16:colId xmlns:a16="http://schemas.microsoft.com/office/drawing/2014/main" xmlns="" val="20007"/>
                    </a:ext>
                  </a:extLst>
                </a:gridCol>
                <a:gridCol w="478180">
                  <a:extLst>
                    <a:ext uri="{9D8B030D-6E8A-4147-A177-3AD203B41FA5}">
                      <a16:colId xmlns:a16="http://schemas.microsoft.com/office/drawing/2014/main" xmlns="" val="20008"/>
                    </a:ext>
                  </a:extLst>
                </a:gridCol>
                <a:gridCol w="478180">
                  <a:extLst>
                    <a:ext uri="{9D8B030D-6E8A-4147-A177-3AD203B41FA5}">
                      <a16:colId xmlns:a16="http://schemas.microsoft.com/office/drawing/2014/main" xmlns="" val="20009"/>
                    </a:ext>
                  </a:extLst>
                </a:gridCol>
                <a:gridCol w="478180">
                  <a:extLst>
                    <a:ext uri="{9D8B030D-6E8A-4147-A177-3AD203B41FA5}">
                      <a16:colId xmlns:a16="http://schemas.microsoft.com/office/drawing/2014/main" xmlns="" val="20010"/>
                    </a:ext>
                  </a:extLst>
                </a:gridCol>
                <a:gridCol w="478180">
                  <a:extLst>
                    <a:ext uri="{9D8B030D-6E8A-4147-A177-3AD203B41FA5}">
                      <a16:colId xmlns:a16="http://schemas.microsoft.com/office/drawing/2014/main" xmlns="" val="20011"/>
                    </a:ext>
                  </a:extLst>
                </a:gridCol>
                <a:gridCol w="478180">
                  <a:extLst>
                    <a:ext uri="{9D8B030D-6E8A-4147-A177-3AD203B41FA5}">
                      <a16:colId xmlns:a16="http://schemas.microsoft.com/office/drawing/2014/main" xmlns="" val="20012"/>
                    </a:ext>
                  </a:extLst>
                </a:gridCol>
                <a:gridCol w="478180">
                  <a:extLst>
                    <a:ext uri="{9D8B030D-6E8A-4147-A177-3AD203B41FA5}">
                      <a16:colId xmlns:a16="http://schemas.microsoft.com/office/drawing/2014/main" xmlns="" val="20013"/>
                    </a:ext>
                  </a:extLst>
                </a:gridCol>
                <a:gridCol w="478180">
                  <a:extLst>
                    <a:ext uri="{9D8B030D-6E8A-4147-A177-3AD203B41FA5}">
                      <a16:colId xmlns:a16="http://schemas.microsoft.com/office/drawing/2014/main" xmlns="" val="20014"/>
                    </a:ext>
                  </a:extLst>
                </a:gridCol>
                <a:gridCol w="478180">
                  <a:extLst>
                    <a:ext uri="{9D8B030D-6E8A-4147-A177-3AD203B41FA5}">
                      <a16:colId xmlns:a16="http://schemas.microsoft.com/office/drawing/2014/main" xmlns="" val="20015"/>
                    </a:ext>
                  </a:extLst>
                </a:gridCol>
              </a:tblGrid>
              <a:tr h="246192">
                <a:tc gridSpan="16">
                  <a:txBody>
                    <a:bodyPr/>
                    <a:lstStyle/>
                    <a:p>
                      <a:pPr algn="l" fontAlgn="ctr"/>
                      <a:r>
                        <a:rPr lang="en-GB" sz="900" b="1" i="0" u="none" strike="noStrike" dirty="0">
                          <a:solidFill>
                            <a:srgbClr val="FFFFFF"/>
                          </a:solidFill>
                          <a:effectLst/>
                          <a:latin typeface="Arial" panose="020B0604020202020204" pitchFamily="34" charset="0"/>
                        </a:rPr>
                        <a:t> Table 1.3.16 – Holiday tourism trips taken in GB by Lifestage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47700">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2"/>
                  </a:ext>
                </a:extLst>
              </a:tr>
              <a:tr h="190500">
                <a:tc>
                  <a:txBody>
                    <a:bodyPr/>
                    <a:lstStyle/>
                    <a:p>
                      <a:pPr algn="l" fontAlgn="ctr"/>
                      <a:r>
                        <a:rPr lang="en-GB" sz="900" b="1" i="0" u="none" strike="noStrike" dirty="0">
                          <a:solidFill>
                            <a:schemeClr val="tx1"/>
                          </a:solidFill>
                          <a:effectLst/>
                          <a:latin typeface="Arial" panose="020B0604020202020204" pitchFamily="34" charset="0"/>
                        </a:rPr>
                        <a:t>Holiday trips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54.743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58.435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57.695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56.969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52.903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55.960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57.110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55.888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Pre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8.067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8.650</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8.963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7.428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7.951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7.995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6.848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Families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19.649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20.288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19.869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19.252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18.550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19.602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19.989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19.692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28600">
                <a:tc>
                  <a:txBody>
                    <a:bodyPr/>
                    <a:lstStyle/>
                    <a:p>
                      <a:pPr algn="l" fontAlgn="ctr"/>
                      <a:r>
                        <a:rPr lang="en-GB" sz="900" b="0" i="0" u="none" strike="noStrike" dirty="0">
                          <a:solidFill>
                            <a:schemeClr val="tx1"/>
                          </a:solidFill>
                          <a:effectLst/>
                          <a:latin typeface="Arial" panose="020B0604020202020204" pitchFamily="34" charset="0"/>
                        </a:rPr>
                        <a:t>Older Independents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10.178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10.751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10.593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10.665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8.753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9.370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9.709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10.225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8"/>
                  </a:ext>
                </a:extLst>
              </a:tr>
              <a:tr h="228600">
                <a:tc>
                  <a:txBody>
                    <a:bodyPr/>
                    <a:lstStyle/>
                    <a:p>
                      <a:pPr algn="l" fontAlgn="ctr"/>
                      <a:r>
                        <a:rPr lang="en-GB" sz="900" b="0" i="0" u="none" strike="noStrike" dirty="0">
                          <a:solidFill>
                            <a:schemeClr val="tx1"/>
                          </a:solidFill>
                          <a:effectLst/>
                          <a:latin typeface="Arial" panose="020B0604020202020204" pitchFamily="34" charset="0"/>
                        </a:rPr>
                        <a:t>Empty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16.849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18.745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18.270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18.173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19.038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19.417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19.115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bl>
          </a:graphicData>
        </a:graphic>
      </p:graphicFrame>
      <p:pic>
        <p:nvPicPr>
          <p:cNvPr id="19" name="Picture 18"/>
          <p:cNvPicPr/>
          <p:nvPr/>
        </p:nvPicPr>
        <p:blipFill>
          <a:blip r:embed="rId2">
            <a:extLst>
              <a:ext uri="{28A0092B-C50C-407E-A947-70E740481C1C}">
                <a14:useLocalDpi xmlns:a14="http://schemas.microsoft.com/office/drawing/2010/main" val="0"/>
              </a:ext>
            </a:extLst>
          </a:blip>
          <a:srcRect/>
          <a:stretch>
            <a:fillRect/>
          </a:stretch>
        </p:blipFill>
        <p:spPr bwMode="auto">
          <a:xfrm>
            <a:off x="4485819" y="1479297"/>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Action Button: Information 19">
            <a:hlinkClick r:id="rId3" action="ppaction://hlinksldjump" highlightClick="1"/>
          </p:cNvPr>
          <p:cNvSpPr/>
          <p:nvPr/>
        </p:nvSpPr>
        <p:spPr bwMode="ltGray">
          <a:xfrm>
            <a:off x="4174202" y="1515962"/>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1" name="TextBox 20">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463054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85</a:t>
            </a:fld>
            <a:endParaRPr lang="en-GB" dirty="0"/>
          </a:p>
        </p:txBody>
      </p:sp>
      <p:sp>
        <p:nvSpPr>
          <p:cNvPr id="22" name="Title 4"/>
          <p:cNvSpPr>
            <a:spLocks noGrp="1"/>
          </p:cNvSpPr>
          <p:nvPr>
            <p:ph type="title"/>
          </p:nvPr>
        </p:nvSpPr>
        <p:spPr/>
        <p:txBody>
          <a:bodyPr/>
          <a:lstStyle/>
          <a:p>
            <a:r>
              <a:rPr lang="en-GB" dirty="0"/>
              <a:t>Holiday trips in England by lifestage </a:t>
            </a:r>
          </a:p>
        </p:txBody>
      </p:sp>
      <p:cxnSp>
        <p:nvCxnSpPr>
          <p:cNvPr id="16" name="Straight Connector 15"/>
          <p:cNvCxnSpPr/>
          <p:nvPr/>
        </p:nvCxnSpPr>
        <p:spPr>
          <a:xfrm>
            <a:off x="85872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p:cNvPicPr/>
          <p:nvPr/>
        </p:nvPicPr>
        <p:blipFill rotWithShape="1">
          <a:blip r:embed="rId2">
            <a:extLst>
              <a:ext uri="{28A0092B-C50C-407E-A947-70E740481C1C}">
                <a14:useLocalDpi xmlns:a14="http://schemas.microsoft.com/office/drawing/2010/main" val="0"/>
              </a:ext>
            </a:extLst>
          </a:blip>
          <a:srcRect t="18228" b="17022"/>
          <a:stretch/>
        </p:blipFill>
        <p:spPr bwMode="auto">
          <a:xfrm>
            <a:off x="5150252" y="1480384"/>
            <a:ext cx="440690"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21" name="Table 20">
            <a:extLst>
              <a:ext uri="{FF2B5EF4-FFF2-40B4-BE49-F238E27FC236}">
                <a16:creationId xmlns:a16="http://schemas.microsoft.com/office/drawing/2014/main" xmlns="" id="{B1292444-E562-48A7-B895-292C831D54B1}"/>
              </a:ext>
            </a:extLst>
          </p:cNvPr>
          <p:cNvGraphicFramePr>
            <a:graphicFrameLocks noGrp="1"/>
          </p:cNvGraphicFramePr>
          <p:nvPr>
            <p:extLst>
              <p:ext uri="{D42A27DB-BD31-4B8C-83A1-F6EECF244321}">
                <p14:modId xmlns:p14="http://schemas.microsoft.com/office/powerpoint/2010/main" val="1314879996"/>
              </p:ext>
            </p:extLst>
          </p:nvPr>
        </p:nvGraphicFramePr>
        <p:xfrm>
          <a:off x="369885" y="1940563"/>
          <a:ext cx="8061584" cy="2025462"/>
        </p:xfrm>
        <a:graphic>
          <a:graphicData uri="http://schemas.openxmlformats.org/drawingml/2006/table">
            <a:tbl>
              <a:tblPr/>
              <a:tblGrid>
                <a:gridCol w="888899">
                  <a:extLst>
                    <a:ext uri="{9D8B030D-6E8A-4147-A177-3AD203B41FA5}">
                      <a16:colId xmlns:a16="http://schemas.microsoft.com/office/drawing/2014/main" xmlns="" val="20000"/>
                    </a:ext>
                  </a:extLst>
                </a:gridCol>
                <a:gridCol w="478179">
                  <a:extLst>
                    <a:ext uri="{9D8B030D-6E8A-4147-A177-3AD203B41FA5}">
                      <a16:colId xmlns:a16="http://schemas.microsoft.com/office/drawing/2014/main" xmlns="" val="20001"/>
                    </a:ext>
                  </a:extLst>
                </a:gridCol>
                <a:gridCol w="478179">
                  <a:extLst>
                    <a:ext uri="{9D8B030D-6E8A-4147-A177-3AD203B41FA5}">
                      <a16:colId xmlns:a16="http://schemas.microsoft.com/office/drawing/2014/main" xmlns="" val="20002"/>
                    </a:ext>
                  </a:extLst>
                </a:gridCol>
                <a:gridCol w="478179">
                  <a:extLst>
                    <a:ext uri="{9D8B030D-6E8A-4147-A177-3AD203B41FA5}">
                      <a16:colId xmlns:a16="http://schemas.microsoft.com/office/drawing/2014/main" xmlns="" val="20003"/>
                    </a:ext>
                  </a:extLst>
                </a:gridCol>
                <a:gridCol w="478179">
                  <a:extLst>
                    <a:ext uri="{9D8B030D-6E8A-4147-A177-3AD203B41FA5}">
                      <a16:colId xmlns:a16="http://schemas.microsoft.com/office/drawing/2014/main" xmlns="" val="20004"/>
                    </a:ext>
                  </a:extLst>
                </a:gridCol>
                <a:gridCol w="478179">
                  <a:extLst>
                    <a:ext uri="{9D8B030D-6E8A-4147-A177-3AD203B41FA5}">
                      <a16:colId xmlns:a16="http://schemas.microsoft.com/office/drawing/2014/main" xmlns="" val="20005"/>
                    </a:ext>
                  </a:extLst>
                </a:gridCol>
                <a:gridCol w="478179">
                  <a:extLst>
                    <a:ext uri="{9D8B030D-6E8A-4147-A177-3AD203B41FA5}">
                      <a16:colId xmlns:a16="http://schemas.microsoft.com/office/drawing/2014/main" xmlns="" val="20006"/>
                    </a:ext>
                  </a:extLst>
                </a:gridCol>
                <a:gridCol w="478179">
                  <a:extLst>
                    <a:ext uri="{9D8B030D-6E8A-4147-A177-3AD203B41FA5}">
                      <a16:colId xmlns:a16="http://schemas.microsoft.com/office/drawing/2014/main" xmlns="" val="20007"/>
                    </a:ext>
                  </a:extLst>
                </a:gridCol>
                <a:gridCol w="478179">
                  <a:extLst>
                    <a:ext uri="{9D8B030D-6E8A-4147-A177-3AD203B41FA5}">
                      <a16:colId xmlns:a16="http://schemas.microsoft.com/office/drawing/2014/main" xmlns="" val="20008"/>
                    </a:ext>
                  </a:extLst>
                </a:gridCol>
                <a:gridCol w="478179">
                  <a:extLst>
                    <a:ext uri="{9D8B030D-6E8A-4147-A177-3AD203B41FA5}">
                      <a16:colId xmlns:a16="http://schemas.microsoft.com/office/drawing/2014/main" xmlns="" val="20009"/>
                    </a:ext>
                  </a:extLst>
                </a:gridCol>
                <a:gridCol w="478179">
                  <a:extLst>
                    <a:ext uri="{9D8B030D-6E8A-4147-A177-3AD203B41FA5}">
                      <a16:colId xmlns:a16="http://schemas.microsoft.com/office/drawing/2014/main" xmlns="" val="20010"/>
                    </a:ext>
                  </a:extLst>
                </a:gridCol>
                <a:gridCol w="478179">
                  <a:extLst>
                    <a:ext uri="{9D8B030D-6E8A-4147-A177-3AD203B41FA5}">
                      <a16:colId xmlns:a16="http://schemas.microsoft.com/office/drawing/2014/main" xmlns="" val="20011"/>
                    </a:ext>
                  </a:extLst>
                </a:gridCol>
                <a:gridCol w="478179">
                  <a:extLst>
                    <a:ext uri="{9D8B030D-6E8A-4147-A177-3AD203B41FA5}">
                      <a16:colId xmlns:a16="http://schemas.microsoft.com/office/drawing/2014/main" xmlns="" val="20012"/>
                    </a:ext>
                  </a:extLst>
                </a:gridCol>
                <a:gridCol w="478179">
                  <a:extLst>
                    <a:ext uri="{9D8B030D-6E8A-4147-A177-3AD203B41FA5}">
                      <a16:colId xmlns:a16="http://schemas.microsoft.com/office/drawing/2014/main" xmlns="" val="20013"/>
                    </a:ext>
                  </a:extLst>
                </a:gridCol>
                <a:gridCol w="478179">
                  <a:extLst>
                    <a:ext uri="{9D8B030D-6E8A-4147-A177-3AD203B41FA5}">
                      <a16:colId xmlns:a16="http://schemas.microsoft.com/office/drawing/2014/main" xmlns="" val="20014"/>
                    </a:ext>
                  </a:extLst>
                </a:gridCol>
                <a:gridCol w="478179">
                  <a:extLst>
                    <a:ext uri="{9D8B030D-6E8A-4147-A177-3AD203B41FA5}">
                      <a16:colId xmlns:a16="http://schemas.microsoft.com/office/drawing/2014/main" xmlns="" val="20015"/>
                    </a:ext>
                  </a:extLst>
                </a:gridCol>
              </a:tblGrid>
              <a:tr h="246192">
                <a:tc gridSpan="16">
                  <a:txBody>
                    <a:bodyPr/>
                    <a:lstStyle/>
                    <a:p>
                      <a:pPr algn="l" fontAlgn="ctr"/>
                      <a:r>
                        <a:rPr lang="en-GB" sz="900" b="1" i="0" u="none" strike="noStrike" dirty="0">
                          <a:solidFill>
                            <a:srgbClr val="FFFFFF"/>
                          </a:solidFill>
                          <a:effectLst/>
                          <a:latin typeface="Arial" panose="020B0604020202020204" pitchFamily="34" charset="0"/>
                        </a:rPr>
                        <a:t>Table 1.3.16 – Holiday tourism trips taken in England by Lifestage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47700">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2"/>
                  </a:ext>
                </a:extLst>
              </a:tr>
              <a:tr h="190500">
                <a:tc>
                  <a:txBody>
                    <a:bodyPr/>
                    <a:lstStyle/>
                    <a:p>
                      <a:pPr algn="l" fontAlgn="ctr"/>
                      <a:r>
                        <a:rPr lang="en-GB" sz="900" b="1" i="0" u="none" strike="noStrike" dirty="0">
                          <a:solidFill>
                            <a:schemeClr val="tx1"/>
                          </a:solidFill>
                          <a:effectLst/>
                          <a:latin typeface="Arial" panose="020B0604020202020204" pitchFamily="34" charset="0"/>
                        </a:rPr>
                        <a:t>Holiday trips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43.544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46.157</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45.992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44.926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40.740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43.724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44.695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44.706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Pre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6.381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6.818</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7.387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5.735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6.191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6.257</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5.344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Families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15.632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16.071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16.104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15.355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14.291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15.706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16.090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16.166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28600">
                <a:tc>
                  <a:txBody>
                    <a:bodyPr/>
                    <a:lstStyle/>
                    <a:p>
                      <a:pPr algn="l" fontAlgn="ctr"/>
                      <a:r>
                        <a:rPr lang="en-GB" sz="900" b="0" i="0" u="none" strike="noStrike" dirty="0">
                          <a:solidFill>
                            <a:schemeClr val="tx1"/>
                          </a:solidFill>
                          <a:effectLst/>
                          <a:latin typeface="Arial" panose="020B0604020202020204" pitchFamily="34" charset="0"/>
                        </a:rPr>
                        <a:t>Older Independents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7.899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8.470</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8.541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8.389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6.631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7.159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7.598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8.338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8"/>
                  </a:ext>
                </a:extLst>
              </a:tr>
              <a:tr h="228600">
                <a:tc>
                  <a:txBody>
                    <a:bodyPr/>
                    <a:lstStyle/>
                    <a:p>
                      <a:pPr algn="l" fontAlgn="ctr"/>
                      <a:r>
                        <a:rPr lang="en-GB" sz="900" b="0" i="0" u="none" strike="noStrike" dirty="0">
                          <a:solidFill>
                            <a:schemeClr val="tx1"/>
                          </a:solidFill>
                          <a:effectLst/>
                          <a:latin typeface="Arial" panose="020B0604020202020204" pitchFamily="34" charset="0"/>
                        </a:rPr>
                        <a:t>Empty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13.633</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14.799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13.960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14.695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14.083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14.669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14.749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14.854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bl>
          </a:graphicData>
        </a:graphic>
      </p:graphicFrame>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volume of holiday tourism trips taken in England by </a:t>
            </a:r>
            <a:r>
              <a:rPr lang="en-GB" sz="1050" b="1" i="1" dirty="0" err="1">
                <a:solidFill>
                  <a:srgbClr val="717171"/>
                </a:solidFill>
              </a:rPr>
              <a:t>lifestage</a:t>
            </a:r>
            <a:r>
              <a:rPr lang="en-GB" sz="1050" b="1" i="1" dirty="0">
                <a:solidFill>
                  <a:srgbClr val="717171"/>
                </a:solidFill>
              </a:rPr>
              <a:t> between 2010 and 2016.</a:t>
            </a:r>
            <a:endParaRPr lang="en-GB" sz="1050" b="1" dirty="0">
              <a:solidFill>
                <a:srgbClr val="717171"/>
              </a:solidFill>
            </a:endParaRPr>
          </a:p>
          <a:p>
            <a:r>
              <a:rPr lang="en-GB" sz="1050" b="1" dirty="0">
                <a:solidFill>
                  <a:srgbClr val="717171"/>
                </a:solidFill>
              </a:rPr>
              <a:t>Examining holiday tourism trips taken in England </a:t>
            </a:r>
            <a:r>
              <a:rPr lang="en-GB" sz="1050" b="1" dirty="0"/>
              <a:t>between 2010 and 2016</a:t>
            </a:r>
            <a:r>
              <a:rPr lang="en-GB" sz="1050" b="1" dirty="0">
                <a:solidFill>
                  <a:srgbClr val="717171"/>
                </a:solidFill>
              </a:rPr>
              <a:t>, the older independents and empty nesters both saw increases of (1.6%). By </a:t>
            </a:r>
            <a:r>
              <a:rPr lang="en-GB" sz="1050" b="1" dirty="0" err="1">
                <a:solidFill>
                  <a:srgbClr val="717171"/>
                </a:solidFill>
              </a:rPr>
              <a:t>lifestage</a:t>
            </a:r>
            <a:r>
              <a:rPr lang="en-GB" sz="1050" b="1" dirty="0">
                <a:solidFill>
                  <a:srgbClr val="717171"/>
                </a:solidFill>
              </a:rPr>
              <a:t>, families also saw an increase, although it was smaller at (0.7%).</a:t>
            </a:r>
          </a:p>
          <a:p>
            <a:r>
              <a:rPr lang="en-GB" sz="1050" b="1" dirty="0">
                <a:solidFill>
                  <a:srgbClr val="717171"/>
                </a:solidFill>
              </a:rPr>
              <a:t>Pre-nesters again saw an annual average decrease (-2.4%), with this groups’ greatest decrease since 2010 seen between 2015-2016 (-14.6%).</a:t>
            </a:r>
            <a:endParaRPr lang="en-GB" sz="1400" dirty="0"/>
          </a:p>
        </p:txBody>
      </p:sp>
      <p:sp>
        <p:nvSpPr>
          <p:cNvPr id="24" name="Action Button: Information 23">
            <a:hlinkClick r:id="rId3" action="ppaction://hlinksldjump" highlightClick="1"/>
          </p:cNvPr>
          <p:cNvSpPr/>
          <p:nvPr/>
        </p:nvSpPr>
        <p:spPr bwMode="ltGray">
          <a:xfrm>
            <a:off x="4815452" y="151704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TextBox 24">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0950025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86</a:t>
            </a:fld>
            <a:endParaRPr lang="en-GB" dirty="0"/>
          </a:p>
        </p:txBody>
      </p:sp>
      <p:sp>
        <p:nvSpPr>
          <p:cNvPr id="22" name="Title 4"/>
          <p:cNvSpPr>
            <a:spLocks noGrp="1"/>
          </p:cNvSpPr>
          <p:nvPr>
            <p:ph type="title"/>
          </p:nvPr>
        </p:nvSpPr>
        <p:spPr/>
        <p:txBody>
          <a:bodyPr/>
          <a:lstStyle/>
          <a:p>
            <a:r>
              <a:rPr lang="en-GB" dirty="0"/>
              <a:t>Tourism trips taken in Scotland by lifestage  </a:t>
            </a:r>
          </a:p>
        </p:txBody>
      </p:sp>
      <p:cxnSp>
        <p:nvCxnSpPr>
          <p:cNvPr id="16" name="Straight Connector 15"/>
          <p:cNvCxnSpPr/>
          <p:nvPr/>
        </p:nvCxnSpPr>
        <p:spPr>
          <a:xfrm>
            <a:off x="8622858"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p:cNvPicPr/>
          <p:nvPr/>
        </p:nvPicPr>
        <p:blipFill rotWithShape="1">
          <a:blip r:embed="rId2">
            <a:extLst>
              <a:ext uri="{28A0092B-C50C-407E-A947-70E740481C1C}">
                <a14:useLocalDpi xmlns:a14="http://schemas.microsoft.com/office/drawing/2010/main" val="0"/>
              </a:ext>
            </a:extLst>
          </a:blip>
          <a:srcRect t="16958" b="17355"/>
          <a:stretch/>
        </p:blipFill>
        <p:spPr bwMode="auto">
          <a:xfrm>
            <a:off x="6063267" y="1484330"/>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21" name="Table 20">
            <a:extLst>
              <a:ext uri="{FF2B5EF4-FFF2-40B4-BE49-F238E27FC236}">
                <a16:creationId xmlns:a16="http://schemas.microsoft.com/office/drawing/2014/main" xmlns="" id="{6A209F23-28F3-4862-973E-8CCD131E0B42}"/>
              </a:ext>
            </a:extLst>
          </p:cNvPr>
          <p:cNvGraphicFramePr>
            <a:graphicFrameLocks noGrp="1"/>
          </p:cNvGraphicFramePr>
          <p:nvPr>
            <p:extLst>
              <p:ext uri="{D42A27DB-BD31-4B8C-83A1-F6EECF244321}">
                <p14:modId xmlns:p14="http://schemas.microsoft.com/office/powerpoint/2010/main" val="3170261095"/>
              </p:ext>
            </p:extLst>
          </p:nvPr>
        </p:nvGraphicFramePr>
        <p:xfrm>
          <a:off x="369885" y="1940563"/>
          <a:ext cx="8177064" cy="2025462"/>
        </p:xfrm>
        <a:graphic>
          <a:graphicData uri="http://schemas.openxmlformats.org/drawingml/2006/table">
            <a:tbl>
              <a:tblPr/>
              <a:tblGrid>
                <a:gridCol w="865149">
                  <a:extLst>
                    <a:ext uri="{9D8B030D-6E8A-4147-A177-3AD203B41FA5}">
                      <a16:colId xmlns:a16="http://schemas.microsoft.com/office/drawing/2014/main" xmlns="" val="20000"/>
                    </a:ext>
                  </a:extLst>
                </a:gridCol>
                <a:gridCol w="487461">
                  <a:extLst>
                    <a:ext uri="{9D8B030D-6E8A-4147-A177-3AD203B41FA5}">
                      <a16:colId xmlns:a16="http://schemas.microsoft.com/office/drawing/2014/main" xmlns="" val="20001"/>
                    </a:ext>
                  </a:extLst>
                </a:gridCol>
                <a:gridCol w="487461">
                  <a:extLst>
                    <a:ext uri="{9D8B030D-6E8A-4147-A177-3AD203B41FA5}">
                      <a16:colId xmlns:a16="http://schemas.microsoft.com/office/drawing/2014/main" xmlns="" val="20002"/>
                    </a:ext>
                  </a:extLst>
                </a:gridCol>
                <a:gridCol w="487461">
                  <a:extLst>
                    <a:ext uri="{9D8B030D-6E8A-4147-A177-3AD203B41FA5}">
                      <a16:colId xmlns:a16="http://schemas.microsoft.com/office/drawing/2014/main" xmlns="" val="20003"/>
                    </a:ext>
                  </a:extLst>
                </a:gridCol>
                <a:gridCol w="487461">
                  <a:extLst>
                    <a:ext uri="{9D8B030D-6E8A-4147-A177-3AD203B41FA5}">
                      <a16:colId xmlns:a16="http://schemas.microsoft.com/office/drawing/2014/main" xmlns="" val="20004"/>
                    </a:ext>
                  </a:extLst>
                </a:gridCol>
                <a:gridCol w="487461">
                  <a:extLst>
                    <a:ext uri="{9D8B030D-6E8A-4147-A177-3AD203B41FA5}">
                      <a16:colId xmlns:a16="http://schemas.microsoft.com/office/drawing/2014/main" xmlns="" val="20005"/>
                    </a:ext>
                  </a:extLst>
                </a:gridCol>
                <a:gridCol w="487461">
                  <a:extLst>
                    <a:ext uri="{9D8B030D-6E8A-4147-A177-3AD203B41FA5}">
                      <a16:colId xmlns:a16="http://schemas.microsoft.com/office/drawing/2014/main" xmlns="" val="20006"/>
                    </a:ext>
                  </a:extLst>
                </a:gridCol>
                <a:gridCol w="487461">
                  <a:extLst>
                    <a:ext uri="{9D8B030D-6E8A-4147-A177-3AD203B41FA5}">
                      <a16:colId xmlns:a16="http://schemas.microsoft.com/office/drawing/2014/main" xmlns="" val="20007"/>
                    </a:ext>
                  </a:extLst>
                </a:gridCol>
                <a:gridCol w="487461">
                  <a:extLst>
                    <a:ext uri="{9D8B030D-6E8A-4147-A177-3AD203B41FA5}">
                      <a16:colId xmlns:a16="http://schemas.microsoft.com/office/drawing/2014/main" xmlns="" val="20008"/>
                    </a:ext>
                  </a:extLst>
                </a:gridCol>
                <a:gridCol w="487461">
                  <a:extLst>
                    <a:ext uri="{9D8B030D-6E8A-4147-A177-3AD203B41FA5}">
                      <a16:colId xmlns:a16="http://schemas.microsoft.com/office/drawing/2014/main" xmlns="" val="20009"/>
                    </a:ext>
                  </a:extLst>
                </a:gridCol>
                <a:gridCol w="487461">
                  <a:extLst>
                    <a:ext uri="{9D8B030D-6E8A-4147-A177-3AD203B41FA5}">
                      <a16:colId xmlns:a16="http://schemas.microsoft.com/office/drawing/2014/main" xmlns="" val="20010"/>
                    </a:ext>
                  </a:extLst>
                </a:gridCol>
                <a:gridCol w="487461">
                  <a:extLst>
                    <a:ext uri="{9D8B030D-6E8A-4147-A177-3AD203B41FA5}">
                      <a16:colId xmlns:a16="http://schemas.microsoft.com/office/drawing/2014/main" xmlns="" val="20011"/>
                    </a:ext>
                  </a:extLst>
                </a:gridCol>
                <a:gridCol w="487461">
                  <a:extLst>
                    <a:ext uri="{9D8B030D-6E8A-4147-A177-3AD203B41FA5}">
                      <a16:colId xmlns:a16="http://schemas.microsoft.com/office/drawing/2014/main" xmlns="" val="20012"/>
                    </a:ext>
                  </a:extLst>
                </a:gridCol>
                <a:gridCol w="487461">
                  <a:extLst>
                    <a:ext uri="{9D8B030D-6E8A-4147-A177-3AD203B41FA5}">
                      <a16:colId xmlns:a16="http://schemas.microsoft.com/office/drawing/2014/main" xmlns="" val="20013"/>
                    </a:ext>
                  </a:extLst>
                </a:gridCol>
                <a:gridCol w="487461">
                  <a:extLst>
                    <a:ext uri="{9D8B030D-6E8A-4147-A177-3AD203B41FA5}">
                      <a16:colId xmlns:a16="http://schemas.microsoft.com/office/drawing/2014/main" xmlns="" val="20014"/>
                    </a:ext>
                  </a:extLst>
                </a:gridCol>
                <a:gridCol w="487461">
                  <a:extLst>
                    <a:ext uri="{9D8B030D-6E8A-4147-A177-3AD203B41FA5}">
                      <a16:colId xmlns:a16="http://schemas.microsoft.com/office/drawing/2014/main" xmlns="" val="20015"/>
                    </a:ext>
                  </a:extLst>
                </a:gridCol>
              </a:tblGrid>
              <a:tr h="246192">
                <a:tc gridSpan="16">
                  <a:txBody>
                    <a:bodyPr/>
                    <a:lstStyle/>
                    <a:p>
                      <a:pPr algn="l" fontAlgn="ctr"/>
                      <a:r>
                        <a:rPr lang="en-GB" sz="900" b="1" i="0" u="none" strike="noStrike" dirty="0">
                          <a:solidFill>
                            <a:srgbClr val="FFFFFF"/>
                          </a:solidFill>
                          <a:effectLst/>
                          <a:latin typeface="Arial" panose="020B0604020202020204" pitchFamily="34" charset="0"/>
                        </a:rPr>
                        <a:t>Table 1.3.16 – Holiday tourism trips taken in Scotland by Lifestage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47700">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2"/>
                  </a:ext>
                </a:extLst>
              </a:tr>
              <a:tr h="190500">
                <a:tc>
                  <a:txBody>
                    <a:bodyPr/>
                    <a:lstStyle/>
                    <a:p>
                      <a:pPr algn="l" fontAlgn="ctr"/>
                      <a:r>
                        <a:rPr lang="en-GB" sz="900" b="1" i="0" u="none" strike="noStrike" dirty="0">
                          <a:solidFill>
                            <a:schemeClr val="tx1"/>
                          </a:solidFill>
                          <a:effectLst/>
                          <a:latin typeface="Arial" panose="020B0604020202020204" pitchFamily="34" charset="0"/>
                        </a:rPr>
                        <a:t>Holiday trips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5.700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6.572</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6.168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6.480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6.516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5.929</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Pre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0.994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1.000</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0.829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38.5%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-7.3%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1.071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1.108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0.911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Families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1.699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2.056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1.787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1.859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1.966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1.824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1.520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28600">
                <a:tc>
                  <a:txBody>
                    <a:bodyPr/>
                    <a:lstStyle/>
                    <a:p>
                      <a:pPr algn="l" fontAlgn="ctr"/>
                      <a:r>
                        <a:rPr lang="en-GB" sz="900" b="0" i="0" u="none" strike="noStrike" dirty="0">
                          <a:solidFill>
                            <a:schemeClr val="tx1"/>
                          </a:solidFill>
                          <a:effectLst/>
                          <a:latin typeface="Arial" panose="020B0604020202020204" pitchFamily="34" charset="0"/>
                        </a:rPr>
                        <a:t>Older Independents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1.222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1.347</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28.9%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1.108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0.994</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-2.1%</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8"/>
                  </a:ext>
                </a:extLst>
              </a:tr>
              <a:tr h="228600">
                <a:tc>
                  <a:txBody>
                    <a:bodyPr/>
                    <a:lstStyle/>
                    <a:p>
                      <a:pPr algn="l" fontAlgn="ctr"/>
                      <a:r>
                        <a:rPr lang="en-GB" sz="900" b="0" i="0" u="none" strike="noStrike" dirty="0">
                          <a:solidFill>
                            <a:schemeClr val="tx1"/>
                          </a:solidFill>
                          <a:effectLst/>
                          <a:latin typeface="Arial" panose="020B0604020202020204" pitchFamily="34" charset="0"/>
                        </a:rPr>
                        <a:t>Empty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1.785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2.169</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2.461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13.5%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-16.0%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2.076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2.475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2.476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2.498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bl>
          </a:graphicData>
        </a:graphic>
      </p:graphicFrame>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volume of holiday tourism trips taken in Scotland by </a:t>
            </a:r>
            <a:r>
              <a:rPr lang="en-GB" sz="1050" b="1" i="1" dirty="0" err="1">
                <a:solidFill>
                  <a:srgbClr val="717171"/>
                </a:solidFill>
              </a:rPr>
              <a:t>lifestage</a:t>
            </a:r>
            <a:r>
              <a:rPr lang="en-GB" sz="1050" b="1" i="1" dirty="0">
                <a:solidFill>
                  <a:srgbClr val="717171"/>
                </a:solidFill>
              </a:rPr>
              <a:t> between 2010 and 2016.</a:t>
            </a:r>
            <a:endParaRPr lang="en-GB" sz="1050" b="1" dirty="0">
              <a:solidFill>
                <a:srgbClr val="717171"/>
              </a:solidFill>
            </a:endParaRPr>
          </a:p>
          <a:p>
            <a:r>
              <a:rPr lang="en-GB" sz="1050" b="1" dirty="0">
                <a:solidFill>
                  <a:srgbClr val="717171"/>
                </a:solidFill>
              </a:rPr>
              <a:t>Examining holiday tourism trips taken in Scotland </a:t>
            </a:r>
            <a:r>
              <a:rPr lang="en-GB" sz="1050" b="1" dirty="0"/>
              <a:t>between 2010 and 2016,</a:t>
            </a:r>
            <a:r>
              <a:rPr lang="en-GB" sz="1050" b="1" dirty="0">
                <a:solidFill>
                  <a:srgbClr val="717171"/>
                </a:solidFill>
              </a:rPr>
              <a:t> empty nesters (6.6%) again saw an increase in the average annual percentage change; as did the pre-nesters although only small (0.1%).</a:t>
            </a:r>
          </a:p>
          <a:p>
            <a:r>
              <a:rPr lang="en-GB" sz="1050" b="1" dirty="0">
                <a:solidFill>
                  <a:srgbClr val="717171"/>
                </a:solidFill>
              </a:rPr>
              <a:t>Both </a:t>
            </a:r>
            <a:r>
              <a:rPr lang="en-GB" sz="1050" b="1" dirty="0" err="1">
                <a:solidFill>
                  <a:srgbClr val="717171"/>
                </a:solidFill>
              </a:rPr>
              <a:t>lifestage</a:t>
            </a:r>
            <a:r>
              <a:rPr lang="en-GB" sz="1050" b="1" dirty="0">
                <a:solidFill>
                  <a:srgbClr val="717171"/>
                </a:solidFill>
              </a:rPr>
              <a:t> groups, families (-1.1%) and older independents (-2.1%) saw a decrease.</a:t>
            </a:r>
            <a:endParaRPr lang="en-GB" sz="1400" dirty="0"/>
          </a:p>
        </p:txBody>
      </p:sp>
      <p:sp>
        <p:nvSpPr>
          <p:cNvPr id="24" name="TextBox 23">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5" name="Action Button: Information 24">
            <a:hlinkClick r:id="rId3" action="ppaction://hlinksldjump" highlightClick="1"/>
          </p:cNvPr>
          <p:cNvSpPr/>
          <p:nvPr/>
        </p:nvSpPr>
        <p:spPr bwMode="ltGray">
          <a:xfrm>
            <a:off x="5706077" y="1520995"/>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364141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87</a:t>
            </a:fld>
            <a:endParaRPr lang="en-GB" dirty="0"/>
          </a:p>
        </p:txBody>
      </p:sp>
      <p:sp>
        <p:nvSpPr>
          <p:cNvPr id="22" name="Title 4"/>
          <p:cNvSpPr>
            <a:spLocks noGrp="1"/>
          </p:cNvSpPr>
          <p:nvPr>
            <p:ph type="title"/>
          </p:nvPr>
        </p:nvSpPr>
        <p:spPr/>
        <p:txBody>
          <a:bodyPr/>
          <a:lstStyle/>
          <a:p>
            <a:r>
              <a:rPr lang="en-GB" dirty="0"/>
              <a:t>Tourism trips taken in Wales by lifestage  </a:t>
            </a:r>
          </a:p>
        </p:txBody>
      </p:sp>
      <p:cxnSp>
        <p:nvCxnSpPr>
          <p:cNvPr id="16" name="Straight Connector 15"/>
          <p:cNvCxnSpPr/>
          <p:nvPr/>
        </p:nvCxnSpPr>
        <p:spPr>
          <a:xfrm>
            <a:off x="8634733" y="1863473"/>
            <a:ext cx="14188" cy="3886704"/>
          </a:xfrm>
          <a:prstGeom prst="line">
            <a:avLst/>
          </a:prstGeom>
          <a:ln w="12700">
            <a:solidFill>
              <a:schemeClr val="tx1"/>
            </a:solidFill>
            <a:prstDash val="sysDot"/>
            <a:tailEnd type="none"/>
          </a:ln>
        </p:spPr>
        <p:style>
          <a:lnRef idx="1">
            <a:schemeClr val="accent1"/>
          </a:lnRef>
          <a:fillRef idx="0">
            <a:schemeClr val="accent1"/>
          </a:fillRef>
          <a:effectRef idx="0">
            <a:schemeClr val="accent1"/>
          </a:effectRef>
          <a:fontRef idx="minor">
            <a:schemeClr val="tx1"/>
          </a:fontRef>
        </p:style>
      </p:cxnSp>
      <p:pic>
        <p:nvPicPr>
          <p:cNvPr id="19" name="Picture 18"/>
          <p:cNvPicPr/>
          <p:nvPr/>
        </p:nvPicPr>
        <p:blipFill>
          <a:blip r:embed="rId2">
            <a:extLst>
              <a:ext uri="{28A0092B-C50C-407E-A947-70E740481C1C}">
                <a14:useLocalDpi xmlns:a14="http://schemas.microsoft.com/office/drawing/2010/main" val="0"/>
              </a:ext>
            </a:extLst>
          </a:blip>
          <a:srcRect/>
          <a:stretch>
            <a:fillRect/>
          </a:stretch>
        </p:blipFill>
        <p:spPr bwMode="auto">
          <a:xfrm>
            <a:off x="5698138" y="1484314"/>
            <a:ext cx="442595" cy="25146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21" name="Table 20">
            <a:extLst>
              <a:ext uri="{FF2B5EF4-FFF2-40B4-BE49-F238E27FC236}">
                <a16:creationId xmlns:a16="http://schemas.microsoft.com/office/drawing/2014/main" xmlns="" id="{1D55C58D-C96E-4C0B-AAEE-67B36AC57BAB}"/>
              </a:ext>
            </a:extLst>
          </p:cNvPr>
          <p:cNvGraphicFramePr>
            <a:graphicFrameLocks noGrp="1"/>
          </p:cNvGraphicFramePr>
          <p:nvPr>
            <p:extLst>
              <p:ext uri="{D42A27DB-BD31-4B8C-83A1-F6EECF244321}">
                <p14:modId xmlns:p14="http://schemas.microsoft.com/office/powerpoint/2010/main" val="4272888190"/>
              </p:ext>
            </p:extLst>
          </p:nvPr>
        </p:nvGraphicFramePr>
        <p:xfrm>
          <a:off x="369885" y="1940563"/>
          <a:ext cx="8177067" cy="2025462"/>
        </p:xfrm>
        <a:graphic>
          <a:graphicData uri="http://schemas.openxmlformats.org/drawingml/2006/table">
            <a:tbl>
              <a:tblPr/>
              <a:tblGrid>
                <a:gridCol w="817647">
                  <a:extLst>
                    <a:ext uri="{9D8B030D-6E8A-4147-A177-3AD203B41FA5}">
                      <a16:colId xmlns:a16="http://schemas.microsoft.com/office/drawing/2014/main" xmlns="" val="20000"/>
                    </a:ext>
                  </a:extLst>
                </a:gridCol>
                <a:gridCol w="490628">
                  <a:extLst>
                    <a:ext uri="{9D8B030D-6E8A-4147-A177-3AD203B41FA5}">
                      <a16:colId xmlns:a16="http://schemas.microsoft.com/office/drawing/2014/main" xmlns="" val="20001"/>
                    </a:ext>
                  </a:extLst>
                </a:gridCol>
                <a:gridCol w="490628">
                  <a:extLst>
                    <a:ext uri="{9D8B030D-6E8A-4147-A177-3AD203B41FA5}">
                      <a16:colId xmlns:a16="http://schemas.microsoft.com/office/drawing/2014/main" xmlns="" val="20002"/>
                    </a:ext>
                  </a:extLst>
                </a:gridCol>
                <a:gridCol w="490628">
                  <a:extLst>
                    <a:ext uri="{9D8B030D-6E8A-4147-A177-3AD203B41FA5}">
                      <a16:colId xmlns:a16="http://schemas.microsoft.com/office/drawing/2014/main" xmlns="" val="20003"/>
                    </a:ext>
                  </a:extLst>
                </a:gridCol>
                <a:gridCol w="490628">
                  <a:extLst>
                    <a:ext uri="{9D8B030D-6E8A-4147-A177-3AD203B41FA5}">
                      <a16:colId xmlns:a16="http://schemas.microsoft.com/office/drawing/2014/main" xmlns="" val="20004"/>
                    </a:ext>
                  </a:extLst>
                </a:gridCol>
                <a:gridCol w="490628">
                  <a:extLst>
                    <a:ext uri="{9D8B030D-6E8A-4147-A177-3AD203B41FA5}">
                      <a16:colId xmlns:a16="http://schemas.microsoft.com/office/drawing/2014/main" xmlns="" val="20005"/>
                    </a:ext>
                  </a:extLst>
                </a:gridCol>
                <a:gridCol w="490628">
                  <a:extLst>
                    <a:ext uri="{9D8B030D-6E8A-4147-A177-3AD203B41FA5}">
                      <a16:colId xmlns:a16="http://schemas.microsoft.com/office/drawing/2014/main" xmlns="" val="20006"/>
                    </a:ext>
                  </a:extLst>
                </a:gridCol>
                <a:gridCol w="490628">
                  <a:extLst>
                    <a:ext uri="{9D8B030D-6E8A-4147-A177-3AD203B41FA5}">
                      <a16:colId xmlns:a16="http://schemas.microsoft.com/office/drawing/2014/main" xmlns="" val="20007"/>
                    </a:ext>
                  </a:extLst>
                </a:gridCol>
                <a:gridCol w="490628">
                  <a:extLst>
                    <a:ext uri="{9D8B030D-6E8A-4147-A177-3AD203B41FA5}">
                      <a16:colId xmlns:a16="http://schemas.microsoft.com/office/drawing/2014/main" xmlns="" val="20008"/>
                    </a:ext>
                  </a:extLst>
                </a:gridCol>
                <a:gridCol w="490628">
                  <a:extLst>
                    <a:ext uri="{9D8B030D-6E8A-4147-A177-3AD203B41FA5}">
                      <a16:colId xmlns:a16="http://schemas.microsoft.com/office/drawing/2014/main" xmlns="" val="20009"/>
                    </a:ext>
                  </a:extLst>
                </a:gridCol>
                <a:gridCol w="490628">
                  <a:extLst>
                    <a:ext uri="{9D8B030D-6E8A-4147-A177-3AD203B41FA5}">
                      <a16:colId xmlns:a16="http://schemas.microsoft.com/office/drawing/2014/main" xmlns="" val="20010"/>
                    </a:ext>
                  </a:extLst>
                </a:gridCol>
                <a:gridCol w="490628">
                  <a:extLst>
                    <a:ext uri="{9D8B030D-6E8A-4147-A177-3AD203B41FA5}">
                      <a16:colId xmlns:a16="http://schemas.microsoft.com/office/drawing/2014/main" xmlns="" val="20011"/>
                    </a:ext>
                  </a:extLst>
                </a:gridCol>
                <a:gridCol w="490628">
                  <a:extLst>
                    <a:ext uri="{9D8B030D-6E8A-4147-A177-3AD203B41FA5}">
                      <a16:colId xmlns:a16="http://schemas.microsoft.com/office/drawing/2014/main" xmlns="" val="20012"/>
                    </a:ext>
                  </a:extLst>
                </a:gridCol>
                <a:gridCol w="490628">
                  <a:extLst>
                    <a:ext uri="{9D8B030D-6E8A-4147-A177-3AD203B41FA5}">
                      <a16:colId xmlns:a16="http://schemas.microsoft.com/office/drawing/2014/main" xmlns="" val="20013"/>
                    </a:ext>
                  </a:extLst>
                </a:gridCol>
                <a:gridCol w="490628">
                  <a:extLst>
                    <a:ext uri="{9D8B030D-6E8A-4147-A177-3AD203B41FA5}">
                      <a16:colId xmlns:a16="http://schemas.microsoft.com/office/drawing/2014/main" xmlns="" val="20014"/>
                    </a:ext>
                  </a:extLst>
                </a:gridCol>
                <a:gridCol w="490628">
                  <a:extLst>
                    <a:ext uri="{9D8B030D-6E8A-4147-A177-3AD203B41FA5}">
                      <a16:colId xmlns:a16="http://schemas.microsoft.com/office/drawing/2014/main" xmlns="" val="20015"/>
                    </a:ext>
                  </a:extLst>
                </a:gridCol>
              </a:tblGrid>
              <a:tr h="246192">
                <a:tc gridSpan="16">
                  <a:txBody>
                    <a:bodyPr/>
                    <a:lstStyle/>
                    <a:p>
                      <a:pPr algn="l" fontAlgn="ctr"/>
                      <a:r>
                        <a:rPr lang="en-GB" sz="900" b="1" i="0" u="none" strike="noStrike" dirty="0">
                          <a:solidFill>
                            <a:srgbClr val="FFFFFF"/>
                          </a:solidFill>
                          <a:effectLst/>
                          <a:latin typeface="Arial" panose="020B0604020202020204" pitchFamily="34" charset="0"/>
                        </a:rPr>
                        <a:t>Table 1.3.16 – Holiday tourism trips taken in Wales by Lifestage (2010-2016)*</a:t>
                      </a:r>
                    </a:p>
                  </a:txBody>
                  <a:tcPr marL="36000"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pPr algn="l" fontAlgn="ctr"/>
                      <a:endParaRPr lang="en-GB" sz="900" b="1" i="0" u="none" strike="noStrike" dirty="0">
                        <a:solidFill>
                          <a:srgbClr val="FFFFFF"/>
                        </a:solidFill>
                        <a:effectLst/>
                        <a:latin typeface="Verdana"/>
                      </a:endParaRPr>
                    </a:p>
                  </a:txBody>
                  <a:tcPr marL="9525" marR="9525" marT="9525" marB="0" anchor="ctr">
                    <a:lnL>
                      <a:noFill/>
                    </a:lnL>
                    <a:lnR>
                      <a:noFill/>
                    </a:lnR>
                    <a:lnT>
                      <a:noFill/>
                    </a:lnT>
                    <a:lnB>
                      <a:noFill/>
                    </a:lnB>
                    <a:solidFill>
                      <a:srgbClr val="3EB1CC"/>
                    </a:solidFill>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xmlns="" val="10000"/>
                  </a:ext>
                </a:extLst>
              </a:tr>
              <a:tr h="647700">
                <a:tc>
                  <a:txBody>
                    <a:bodyPr/>
                    <a:lstStyle/>
                    <a:p>
                      <a:pPr algn="l" fontAlgn="ctr"/>
                      <a:r>
                        <a:rPr lang="en-GB" sz="900" b="0" i="0" u="none" strike="noStrike" dirty="0">
                          <a:solidFill>
                            <a:schemeClr val="tx1"/>
                          </a:solidFill>
                          <a:effectLst/>
                          <a:latin typeface="Arial" panose="020B0604020202020204" pitchFamily="34" charset="0"/>
                        </a:rPr>
                        <a:t> </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2010</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(10-11)</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(11-12)</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(12-13)</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(13-14)</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1" i="0" u="none" strike="noStrike" dirty="0">
                          <a:solidFill>
                            <a:schemeClr val="tx1"/>
                          </a:solidFill>
                          <a:effectLst/>
                          <a:latin typeface="Arial" panose="020B0604020202020204" pitchFamily="34" charset="0"/>
                        </a:rPr>
                        <a:t>2015 (O)</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(14-15)</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 </a:t>
                      </a:r>
                    </a:p>
                    <a:p>
                      <a:pPr algn="ctr" fontAlgn="ctr"/>
                      <a:r>
                        <a:rPr lang="en-GB" sz="900" b="1" i="1" u="none" strike="noStrike" dirty="0">
                          <a:solidFill>
                            <a:schemeClr val="tx1"/>
                          </a:solidFill>
                          <a:effectLst/>
                          <a:latin typeface="Arial" panose="020B0604020202020204" pitchFamily="34" charset="0"/>
                        </a:rPr>
                        <a:t>2015 (RP)</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2016</a:t>
                      </a:r>
                    </a:p>
                  </a:txBody>
                  <a:tcPr marL="9525" marR="9525" marT="9525" marB="0" anchor="b">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t>
                      </a:r>
                    </a:p>
                    <a:p>
                      <a:pPr algn="ctr" fontAlgn="ctr"/>
                      <a:r>
                        <a:rPr lang="en-GB" sz="900" b="0" i="0" u="none" strike="noStrike" dirty="0">
                          <a:solidFill>
                            <a:schemeClr val="tx1"/>
                          </a:solidFill>
                          <a:effectLst/>
                          <a:latin typeface="Arial" panose="020B0604020202020204" pitchFamily="34" charset="0"/>
                        </a:rPr>
                        <a:t>change (15-16)</a:t>
                      </a:r>
                    </a:p>
                  </a:txBody>
                  <a:tcPr marL="9525" marR="9525" marT="9525" marB="0" anchor="b">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Average annual</a:t>
                      </a:r>
                    </a:p>
                    <a:p>
                      <a:pPr algn="ctr" fontAlgn="ctr"/>
                      <a:r>
                        <a:rPr lang="en-GB" sz="900" b="0" i="0" u="none" strike="noStrike" dirty="0">
                          <a:solidFill>
                            <a:schemeClr val="tx1"/>
                          </a:solidFill>
                          <a:effectLst/>
                          <a:latin typeface="Arial" panose="020B0604020202020204" pitchFamily="34" charset="0"/>
                        </a:rPr>
                        <a:t>% change (10-16)</a:t>
                      </a:r>
                    </a:p>
                  </a:txBody>
                  <a:tcPr marL="9525" marR="9525" marT="9525" marB="0" anchor="b">
                    <a:lnL w="12700" cap="flat" cmpd="sng" algn="ctr">
                      <a:solidFill>
                        <a:srgbClr val="BFBFBF"/>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2"/>
                  </a:ext>
                </a:extLst>
              </a:tr>
              <a:tr h="190500">
                <a:tc>
                  <a:txBody>
                    <a:bodyPr/>
                    <a:lstStyle/>
                    <a:p>
                      <a:pPr algn="l" fontAlgn="ctr"/>
                      <a:r>
                        <a:rPr lang="en-GB" sz="900" b="1" i="0" u="none" strike="noStrike" dirty="0">
                          <a:solidFill>
                            <a:schemeClr val="tx1"/>
                          </a:solidFill>
                          <a:effectLst/>
                          <a:latin typeface="Arial" panose="020B0604020202020204" pitchFamily="34" charset="0"/>
                        </a:rPr>
                        <a:t>Holiday trips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5.762</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6.036</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5.914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6.091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3.0%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6.357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4.4%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6.251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1" i="1" u="none" strike="noStrike" dirty="0">
                          <a:solidFill>
                            <a:schemeClr val="tx1"/>
                          </a:solidFill>
                          <a:effectLst/>
                          <a:latin typeface="Arial" panose="020B0604020202020204" pitchFamily="34" charset="0"/>
                        </a:rPr>
                        <a:t>6.293</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1" i="0" u="none" strike="noStrike" dirty="0">
                          <a:solidFill>
                            <a:schemeClr val="tx1"/>
                          </a:solidFill>
                          <a:effectLst/>
                          <a:latin typeface="Arial" panose="020B0604020202020204" pitchFamily="34" charset="0"/>
                        </a:rPr>
                        <a:t>5.588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-11.2%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1" i="0" u="none" strike="noStrike" dirty="0">
                          <a:solidFill>
                            <a:schemeClr val="tx1"/>
                          </a:solidFill>
                          <a:effectLst/>
                          <a:latin typeface="Arial" panose="020B0604020202020204" pitchFamily="34" charset="0"/>
                        </a:rPr>
                        <a:t>-0.4%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5"/>
                  </a:ext>
                </a:extLst>
              </a:tr>
              <a:tr h="190500">
                <a:tc>
                  <a:txBody>
                    <a:bodyPr/>
                    <a:lstStyle/>
                    <a:p>
                      <a:pPr algn="l" fontAlgn="ctr"/>
                      <a:r>
                        <a:rPr lang="en-GB" sz="900" b="0" i="0" u="none" strike="noStrike" dirty="0">
                          <a:solidFill>
                            <a:schemeClr val="tx1"/>
                          </a:solidFill>
                          <a:effectLst/>
                          <a:latin typeface="Arial" panose="020B0604020202020204" pitchFamily="34" charset="0"/>
                        </a:rPr>
                        <a:t>Pre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0.749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0.887</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18.4%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-12.1%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0.893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0.667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-25.3%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0.741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11.1%</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0.692</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0.648</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-6.4%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6"/>
                  </a:ext>
                </a:extLst>
              </a:tr>
              <a:tr h="190500">
                <a:tc>
                  <a:txBody>
                    <a:bodyPr/>
                    <a:lstStyle/>
                    <a:p>
                      <a:pPr algn="l" fontAlgn="ctr"/>
                      <a:r>
                        <a:rPr lang="en-GB" sz="900" b="0" i="0" u="none" strike="noStrike" dirty="0">
                          <a:solidFill>
                            <a:schemeClr val="tx1"/>
                          </a:solidFill>
                          <a:effectLst/>
                          <a:latin typeface="Arial" panose="020B0604020202020204" pitchFamily="34" charset="0"/>
                        </a:rPr>
                        <a:t>Families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2.415</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2.221</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-6.7%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2.18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2.442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12.0%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2.240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-8.3%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2.265</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2.020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-2.6%</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7"/>
                  </a:ext>
                </a:extLst>
              </a:tr>
              <a:tr h="228600">
                <a:tc>
                  <a:txBody>
                    <a:bodyPr/>
                    <a:lstStyle/>
                    <a:p>
                      <a:pPr algn="l" fontAlgn="ctr"/>
                      <a:r>
                        <a:rPr lang="en-GB" sz="900" b="0" i="0" u="none" strike="noStrike" dirty="0">
                          <a:solidFill>
                            <a:schemeClr val="tx1"/>
                          </a:solidFill>
                          <a:effectLst/>
                          <a:latin typeface="Arial" panose="020B0604020202020204" pitchFamily="34" charset="0"/>
                        </a:rPr>
                        <a:t>Older Independents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1.084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0.977</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-9.9%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1.009</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3.3%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0.995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-1.4%</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1.010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1.190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tcPr>
                </a:tc>
                <a:tc>
                  <a:txBody>
                    <a:bodyPr/>
                    <a:lstStyle/>
                    <a:p>
                      <a:pPr algn="ctr" fontAlgn="ctr"/>
                      <a:r>
                        <a:rPr lang="en-GB" sz="900" b="0" i="1" u="none" strike="noStrike" dirty="0">
                          <a:solidFill>
                            <a:schemeClr val="tx1"/>
                          </a:solidFill>
                          <a:effectLst/>
                          <a:latin typeface="Arial" panose="020B0604020202020204" pitchFamily="34" charset="0"/>
                        </a:rPr>
                        <a:t>1.196</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0.990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-17.2%</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tcPr>
                </a:tc>
                <a:tc>
                  <a:txBody>
                    <a:bodyPr/>
                    <a:lstStyle/>
                    <a:p>
                      <a:pPr algn="ctr" fontAlgn="ctr"/>
                      <a:r>
                        <a:rPr lang="en-GB" sz="900" b="0" i="0" u="none" strike="noStrike" dirty="0">
                          <a:solidFill>
                            <a:schemeClr val="tx1"/>
                          </a:solidFill>
                          <a:effectLst/>
                          <a:latin typeface="Arial" panose="020B0604020202020204" pitchFamily="34" charset="0"/>
                        </a:rPr>
                        <a:t>-0.9%</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noFill/>
                  </a:tcPr>
                </a:tc>
                <a:extLst>
                  <a:ext uri="{0D108BD9-81ED-4DB2-BD59-A6C34878D82A}">
                    <a16:rowId xmlns:a16="http://schemas.microsoft.com/office/drawing/2014/main" xmlns="" val="10008"/>
                  </a:ext>
                </a:extLst>
              </a:tr>
              <a:tr h="228600">
                <a:tc>
                  <a:txBody>
                    <a:bodyPr/>
                    <a:lstStyle/>
                    <a:p>
                      <a:pPr algn="l" fontAlgn="ctr"/>
                      <a:r>
                        <a:rPr lang="en-GB" sz="900" b="0" i="0" u="none" strike="noStrike" dirty="0">
                          <a:solidFill>
                            <a:schemeClr val="tx1"/>
                          </a:solidFill>
                          <a:effectLst/>
                          <a:latin typeface="Arial" panose="020B0604020202020204" pitchFamily="34" charset="0"/>
                        </a:rPr>
                        <a:t>Empty Nesters</a:t>
                      </a:r>
                    </a:p>
                  </a:txBody>
                  <a:tcPr marL="36000"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1.514</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1.95</a:t>
                      </a:r>
                    </a:p>
                  </a:txBody>
                  <a:tcPr marL="9525" marR="9525" marT="9525" marB="0" anchor="ctr">
                    <a:lnL>
                      <a:noFill/>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28.8%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5.3%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2.023</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-1.5%</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2.237</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10.6%</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2.080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-7.0%</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rgbClr val="F2F2F2"/>
                    </a:solidFill>
                  </a:tcPr>
                </a:tc>
                <a:tc>
                  <a:txBody>
                    <a:bodyPr/>
                    <a:lstStyle/>
                    <a:p>
                      <a:pPr algn="ctr" fontAlgn="ctr"/>
                      <a:r>
                        <a:rPr lang="en-GB" sz="900" b="0" i="1" u="none" strike="noStrike" dirty="0">
                          <a:solidFill>
                            <a:schemeClr val="tx1"/>
                          </a:solidFill>
                          <a:effectLst/>
                          <a:latin typeface="Arial" panose="020B0604020202020204" pitchFamily="34" charset="0"/>
                        </a:rPr>
                        <a:t>2.140</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a:noFill/>
                    </a:lnT>
                    <a:lnB>
                      <a:noFill/>
                    </a:lnB>
                    <a:solidFill>
                      <a:schemeClr val="accent6">
                        <a:lumMod val="20000"/>
                        <a:lumOff val="80000"/>
                      </a:schemeClr>
                    </a:solidFill>
                  </a:tcPr>
                </a:tc>
                <a:tc>
                  <a:txBody>
                    <a:bodyPr/>
                    <a:lstStyle/>
                    <a:p>
                      <a:pPr algn="ctr" fontAlgn="ctr"/>
                      <a:r>
                        <a:rPr lang="en-GB" sz="900" b="0" i="0" u="none" strike="noStrike" dirty="0">
                          <a:solidFill>
                            <a:schemeClr val="tx1"/>
                          </a:solidFill>
                          <a:effectLst/>
                          <a:latin typeface="Arial" panose="020B0604020202020204" pitchFamily="34" charset="0"/>
                        </a:rPr>
                        <a:t>1.931</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-9.8%</a:t>
                      </a:r>
                    </a:p>
                  </a:txBody>
                  <a:tcPr marL="9525" marR="9525" marT="9525"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a:noFill/>
                    </a:lnT>
                    <a:lnB>
                      <a:noFill/>
                    </a:lnB>
                    <a:solidFill>
                      <a:srgbClr val="F2F2F2"/>
                    </a:solidFill>
                  </a:tcPr>
                </a:tc>
                <a:tc>
                  <a:txBody>
                    <a:bodyPr/>
                    <a:lstStyle/>
                    <a:p>
                      <a:pPr algn="ctr" fontAlgn="ctr"/>
                      <a:r>
                        <a:rPr lang="en-GB" sz="900" b="0" i="0" u="none" strike="noStrike" dirty="0">
                          <a:solidFill>
                            <a:schemeClr val="tx1"/>
                          </a:solidFill>
                          <a:effectLst/>
                          <a:latin typeface="Arial" panose="020B0604020202020204" pitchFamily="34" charset="0"/>
                        </a:rPr>
                        <a:t>4.8%</a:t>
                      </a:r>
                    </a:p>
                  </a:txBody>
                  <a:tcPr marL="9525" marR="9525" marT="9525" marB="0" anchor="ctr">
                    <a:lnL w="12700" cap="flat" cmpd="sng" algn="ctr">
                      <a:solidFill>
                        <a:srgbClr val="BFBFBF"/>
                      </a:solidFill>
                      <a:prstDash val="solid"/>
                      <a:round/>
                      <a:headEnd type="none" w="med" len="med"/>
                      <a:tailEnd type="none" w="med" len="med"/>
                    </a:lnL>
                    <a:lnR>
                      <a:noFill/>
                    </a:lnR>
                    <a:lnT>
                      <a:noFill/>
                    </a:lnT>
                    <a:lnB>
                      <a:noFill/>
                    </a:lnB>
                    <a:solidFill>
                      <a:srgbClr val="F2F2F2"/>
                    </a:solidFill>
                  </a:tcPr>
                </a:tc>
                <a:extLst>
                  <a:ext uri="{0D108BD9-81ED-4DB2-BD59-A6C34878D82A}">
                    <a16:rowId xmlns:a16="http://schemas.microsoft.com/office/drawing/2014/main" xmlns="" val="10009"/>
                  </a:ext>
                </a:extLst>
              </a:tr>
            </a:tbl>
          </a:graphicData>
        </a:graphic>
      </p:graphicFrame>
      <p:sp>
        <p:nvSpPr>
          <p:cNvPr id="20" name="Content Placeholder 25"/>
          <p:cNvSpPr txBox="1">
            <a:spLocks/>
          </p:cNvSpPr>
          <p:nvPr/>
        </p:nvSpPr>
        <p:spPr>
          <a:xfrm>
            <a:off x="8739616" y="1803094"/>
            <a:ext cx="3085672" cy="3819524"/>
          </a:xfrm>
          <a:prstGeom prst="rect">
            <a:avLst/>
          </a:prstGeom>
        </p:spPr>
        <p:txBody>
          <a:bodyPr vert="horz" lIns="0" tIns="0" rIns="0" bIns="0" rtlCol="0">
            <a:noAutofit/>
          </a:bodyPr>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sz="1050" b="1" i="1" dirty="0">
                <a:solidFill>
                  <a:srgbClr val="717171"/>
                </a:solidFill>
              </a:rPr>
              <a:t>Showing the volume of holiday tourism trips taken in Wales by </a:t>
            </a:r>
            <a:r>
              <a:rPr lang="en-GB" sz="1050" b="1" i="1" dirty="0" err="1">
                <a:solidFill>
                  <a:srgbClr val="717171"/>
                </a:solidFill>
              </a:rPr>
              <a:t>lifestage</a:t>
            </a:r>
            <a:r>
              <a:rPr lang="en-GB" sz="1050" b="1" i="1" dirty="0">
                <a:solidFill>
                  <a:srgbClr val="717171"/>
                </a:solidFill>
              </a:rPr>
              <a:t> between 2010 and 2016.</a:t>
            </a:r>
            <a:endParaRPr lang="en-GB" sz="1050" b="1" dirty="0">
              <a:solidFill>
                <a:srgbClr val="717171"/>
              </a:solidFill>
            </a:endParaRPr>
          </a:p>
          <a:p>
            <a:r>
              <a:rPr lang="en-GB" sz="1050" b="1" dirty="0">
                <a:solidFill>
                  <a:srgbClr val="717171"/>
                </a:solidFill>
              </a:rPr>
              <a:t>Finally, looking at the holiday tourism trips taken in Wales </a:t>
            </a:r>
            <a:r>
              <a:rPr lang="en-GB" sz="1050" b="1" dirty="0"/>
              <a:t>between 2010 and 2016</a:t>
            </a:r>
            <a:r>
              <a:rPr lang="en-GB" sz="1050" b="1" dirty="0">
                <a:solidFill>
                  <a:srgbClr val="717171"/>
                </a:solidFill>
              </a:rPr>
              <a:t>, the only </a:t>
            </a:r>
            <a:r>
              <a:rPr lang="en-GB" sz="1050" b="1" dirty="0" err="1">
                <a:solidFill>
                  <a:srgbClr val="717171"/>
                </a:solidFill>
              </a:rPr>
              <a:t>lifestage</a:t>
            </a:r>
            <a:r>
              <a:rPr lang="en-GB" sz="1050" b="1" dirty="0">
                <a:solidFill>
                  <a:srgbClr val="717171"/>
                </a:solidFill>
              </a:rPr>
              <a:t> group to see an increase in the annual average were the empty-nesters (4.8%).</a:t>
            </a:r>
          </a:p>
          <a:p>
            <a:r>
              <a:rPr lang="en-GB" sz="1050" b="1" dirty="0">
                <a:solidFill>
                  <a:srgbClr val="717171"/>
                </a:solidFill>
              </a:rPr>
              <a:t>The pre-nesters (-1.0%), the families (-2.6%) and the older independents (-0.9%) all saw decreases.</a:t>
            </a:r>
            <a:endParaRPr lang="en-GB" sz="1400" dirty="0"/>
          </a:p>
        </p:txBody>
      </p:sp>
      <p:sp>
        <p:nvSpPr>
          <p:cNvPr id="24" name="Action Button: Information 23">
            <a:hlinkClick r:id="rId3" action="ppaction://hlinksldjump" highlightClick="1"/>
          </p:cNvPr>
          <p:cNvSpPr/>
          <p:nvPr/>
        </p:nvSpPr>
        <p:spPr bwMode="ltGray">
          <a:xfrm>
            <a:off x="5349827" y="1520979"/>
            <a:ext cx="198450" cy="178130"/>
          </a:xfrm>
          <a:prstGeom prst="actionButtonInformation">
            <a:avLst/>
          </a:prstGeom>
          <a:solidFill>
            <a:schemeClr val="tx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GB" sz="1400" b="0" dirty="0" err="1"/>
          </a:p>
        </p:txBody>
      </p:sp>
      <p:sp>
        <p:nvSpPr>
          <p:cNvPr id="25" name="TextBox 24">
            <a:extLst>
              <a:ext uri="{FF2B5EF4-FFF2-40B4-BE49-F238E27FC236}">
                <a16:creationId xmlns:a16="http://schemas.microsoft.com/office/drawing/2014/main" xmlns="" id="{8C6234A4-3B20-4634-A5F3-4D4997F70BAF}"/>
              </a:ext>
            </a:extLst>
          </p:cNvPr>
          <p:cNvSpPr txBox="1"/>
          <p:nvPr/>
        </p:nvSpPr>
        <p:spPr>
          <a:xfrm>
            <a:off x="8739615" y="5365795"/>
            <a:ext cx="3085673" cy="692497"/>
          </a:xfrm>
          <a:prstGeom prst="rect">
            <a:avLst/>
          </a:prstGeom>
          <a:noFill/>
        </p:spPr>
        <p:txBody>
          <a:bodyPr wrap="square" lIns="0" tIns="0" rIns="0" bIns="0" rtlCol="0">
            <a:spAutoFit/>
          </a:bodyPr>
          <a:lstStyle/>
          <a:p>
            <a:r>
              <a:rPr lang="en-GB" sz="900" i="1" dirty="0"/>
              <a:t>*Please note: When comparing between 2015 and 2016 it is recommended to use 2015 (RP) (Reprocessed 2015) figures. When comparing 2015 to earlier years use </a:t>
            </a:r>
          </a:p>
          <a:p>
            <a:r>
              <a:rPr lang="en-GB" sz="900" i="1" dirty="0"/>
              <a:t>2015 (O) (Original 2015) figures. For full explanation please see slide 12. </a:t>
            </a:r>
          </a:p>
        </p:txBody>
      </p:sp>
      <p:sp>
        <p:nvSpPr>
          <p:cNvPr id="23" name="Freeform 22">
            <a:hlinkClick r:id="rId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6" name="Straight Connector 2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Freeform 26">
            <a:hlinkClick r:id="rId5"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6"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7"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8"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9"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10"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11"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8">
            <a:hlinkClick r:id="rId12"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98508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5"/>
          </p:nvPr>
        </p:nvSpPr>
        <p:spPr/>
        <p:txBody>
          <a:bodyPr/>
          <a:lstStyle/>
          <a:p>
            <a:r>
              <a:rPr lang="en-GB" dirty="0"/>
              <a:t>Full Data Tables</a:t>
            </a:r>
          </a:p>
          <a:p>
            <a:endParaRPr lang="en-GB" dirty="0"/>
          </a:p>
        </p:txBody>
      </p:sp>
      <p:grpSp>
        <p:nvGrpSpPr>
          <p:cNvPr id="3" name="Group 2"/>
          <p:cNvGrpSpPr/>
          <p:nvPr/>
        </p:nvGrpSpPr>
        <p:grpSpPr>
          <a:xfrm>
            <a:off x="4809393" y="966896"/>
            <a:ext cx="6462346" cy="4823117"/>
            <a:chOff x="4835769" y="1019650"/>
            <a:chExt cx="6462346" cy="4823117"/>
          </a:xfrm>
        </p:grpSpPr>
        <p:pic>
          <p:nvPicPr>
            <p:cNvPr id="2" name="Picture 1"/>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835769" y="1019650"/>
              <a:ext cx="6462346" cy="4823117"/>
            </a:xfrm>
            <a:prstGeom prst="rect">
              <a:avLst/>
            </a:prstGeom>
          </p:spPr>
        </p:pic>
        <p:pic>
          <p:nvPicPr>
            <p:cNvPr id="5" name="Picture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9619528" y="3068515"/>
              <a:ext cx="569855" cy="615462"/>
            </a:xfrm>
            <a:prstGeom prst="rect">
              <a:avLst/>
            </a:prstGeom>
          </p:spPr>
        </p:pic>
      </p:grpSp>
    </p:spTree>
    <p:extLst>
      <p:ext uri="{BB962C8B-B14F-4D97-AF65-F5344CB8AC3E}">
        <p14:creationId xmlns:p14="http://schemas.microsoft.com/office/powerpoint/2010/main" val="898771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89</a:t>
            </a:fld>
            <a:endParaRPr lang="en-GB" dirty="0"/>
          </a:p>
        </p:txBody>
      </p:sp>
      <p:sp>
        <p:nvSpPr>
          <p:cNvPr id="5" name="Rectangle 4"/>
          <p:cNvSpPr/>
          <p:nvPr/>
        </p:nvSpPr>
        <p:spPr>
          <a:xfrm>
            <a:off x="5426217"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Master data tables</a:t>
            </a:r>
          </a:p>
        </p:txBody>
      </p:sp>
      <p:sp>
        <p:nvSpPr>
          <p:cNvPr id="14" name="Freeform 13">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5" name="Straight Connector 1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 name="Freeform 15">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2" name="Object 1"/>
          <p:cNvGraphicFramePr>
            <a:graphicFrameLocks noChangeAspect="1"/>
          </p:cNvGraphicFramePr>
          <p:nvPr>
            <p:extLst>
              <p:ext uri="{D42A27DB-BD31-4B8C-83A1-F6EECF244321}">
                <p14:modId xmlns:p14="http://schemas.microsoft.com/office/powerpoint/2010/main" val="3900409426"/>
              </p:ext>
            </p:extLst>
          </p:nvPr>
        </p:nvGraphicFramePr>
        <p:xfrm>
          <a:off x="5532509" y="2689968"/>
          <a:ext cx="1331209" cy="1123208"/>
        </p:xfrm>
        <a:graphic>
          <a:graphicData uri="http://schemas.openxmlformats.org/presentationml/2006/ole">
            <mc:AlternateContent xmlns:mc="http://schemas.openxmlformats.org/markup-compatibility/2006">
              <mc:Choice xmlns:v="urn:schemas-microsoft-com:vml" Requires="v">
                <p:oleObj spid="_x0000_s2123"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2509" y="2689968"/>
                        <a:ext cx="1331209" cy="1123208"/>
                      </a:xfrm>
                      <a:prstGeom prst="rect">
                        <a:avLst/>
                      </a:prstGeom>
                    </p:spPr>
                  </p:pic>
                </p:oleObj>
              </mc:Fallback>
            </mc:AlternateContent>
          </a:graphicData>
        </a:graphic>
      </p:graphicFrame>
    </p:spTree>
    <p:extLst>
      <p:ext uri="{BB962C8B-B14F-4D97-AF65-F5344CB8AC3E}">
        <p14:creationId xmlns:p14="http://schemas.microsoft.com/office/powerpoint/2010/main" val="1852953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90</a:t>
            </a:fld>
            <a:endParaRPr lang="en-GB" dirty="0"/>
          </a:p>
        </p:txBody>
      </p:sp>
      <p:sp>
        <p:nvSpPr>
          <p:cNvPr id="5" name="Rectangle 4"/>
          <p:cNvSpPr/>
          <p:nvPr/>
        </p:nvSpPr>
        <p:spPr>
          <a:xfrm>
            <a:off x="5421373"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2.1</a:t>
            </a:r>
          </a:p>
        </p:txBody>
      </p:sp>
      <p:sp>
        <p:nvSpPr>
          <p:cNvPr id="14" name="Freeform 13">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5" name="Straight Connector 1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 name="Freeform 15">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4293454729"/>
              </p:ext>
            </p:extLst>
          </p:nvPr>
        </p:nvGraphicFramePr>
        <p:xfrm>
          <a:off x="5530086" y="2694054"/>
          <a:ext cx="1326366" cy="1119121"/>
        </p:xfrm>
        <a:graphic>
          <a:graphicData uri="http://schemas.openxmlformats.org/presentationml/2006/ole">
            <mc:AlternateContent xmlns:mc="http://schemas.openxmlformats.org/markup-compatibility/2006">
              <mc:Choice xmlns:v="urn:schemas-microsoft-com:vml" Requires="v">
                <p:oleObj spid="_x0000_s3148" name="Worksheet" showAsIcon="1" r:id="rId12" imgW="914400" imgH="771480" progId="Excel.Sheet.12">
                  <p:embed/>
                </p:oleObj>
              </mc:Choice>
              <mc:Fallback>
                <p:oleObj name="Worksheet" showAsIcon="1" r:id="rId12" imgW="914400" imgH="771480" progId="Excel.Sheet.12">
                  <p:embed/>
                  <p:pic>
                    <p:nvPicPr>
                      <p:cNvPr id="0" name=""/>
                      <p:cNvPicPr/>
                      <p:nvPr/>
                    </p:nvPicPr>
                    <p:blipFill>
                      <a:blip r:embed="rId13"/>
                      <a:stretch>
                        <a:fillRect/>
                      </a:stretch>
                    </p:blipFill>
                    <p:spPr>
                      <a:xfrm>
                        <a:off x="5530086" y="2694054"/>
                        <a:ext cx="1326366" cy="1119121"/>
                      </a:xfrm>
                      <a:prstGeom prst="rect">
                        <a:avLst/>
                      </a:prstGeom>
                    </p:spPr>
                  </p:pic>
                </p:oleObj>
              </mc:Fallback>
            </mc:AlternateContent>
          </a:graphicData>
        </a:graphic>
      </p:graphicFrame>
    </p:spTree>
    <p:extLst>
      <p:ext uri="{BB962C8B-B14F-4D97-AF65-F5344CB8AC3E}">
        <p14:creationId xmlns:p14="http://schemas.microsoft.com/office/powerpoint/2010/main" val="40184846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91</a:t>
            </a:fld>
            <a:endParaRPr lang="en-GB" dirty="0"/>
          </a:p>
        </p:txBody>
      </p:sp>
      <p:sp>
        <p:nvSpPr>
          <p:cNvPr id="5" name="Rectangle 4"/>
          <p:cNvSpPr/>
          <p:nvPr/>
        </p:nvSpPr>
        <p:spPr>
          <a:xfrm>
            <a:off x="5430601"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2.2a</a:t>
            </a:r>
          </a:p>
        </p:txBody>
      </p:sp>
      <p:sp>
        <p:nvSpPr>
          <p:cNvPr id="14" name="Freeform 13">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5" name="Straight Connector 14"/>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 name="Freeform 15">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21">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2" name="Object 1"/>
          <p:cNvGraphicFramePr>
            <a:graphicFrameLocks noChangeAspect="1"/>
          </p:cNvGraphicFramePr>
          <p:nvPr>
            <p:extLst>
              <p:ext uri="{D42A27DB-BD31-4B8C-83A1-F6EECF244321}">
                <p14:modId xmlns:p14="http://schemas.microsoft.com/office/powerpoint/2010/main" val="949892393"/>
              </p:ext>
            </p:extLst>
          </p:nvPr>
        </p:nvGraphicFramePr>
        <p:xfrm>
          <a:off x="5547326" y="2707574"/>
          <a:ext cx="1310342" cy="1105601"/>
        </p:xfrm>
        <a:graphic>
          <a:graphicData uri="http://schemas.openxmlformats.org/presentationml/2006/ole">
            <mc:AlternateContent xmlns:mc="http://schemas.openxmlformats.org/markup-compatibility/2006">
              <mc:Choice xmlns:v="urn:schemas-microsoft-com:vml" Requires="v">
                <p:oleObj spid="_x0000_s4171" name="Worksheet" showAsIcon="1" r:id="rId12" imgW="914400" imgH="771480" progId="Excel.Sheet.12">
                  <p:embed/>
                </p:oleObj>
              </mc:Choice>
              <mc:Fallback>
                <p:oleObj name="Worksheet" showAsIcon="1" r:id="rId12" imgW="914400" imgH="771480" progId="Excel.Sheet.12">
                  <p:embed/>
                  <p:pic>
                    <p:nvPicPr>
                      <p:cNvPr id="0" name=""/>
                      <p:cNvPicPr/>
                      <p:nvPr/>
                    </p:nvPicPr>
                    <p:blipFill>
                      <a:blip r:embed="rId13"/>
                      <a:stretch>
                        <a:fillRect/>
                      </a:stretch>
                    </p:blipFill>
                    <p:spPr>
                      <a:xfrm>
                        <a:off x="5547326" y="2707574"/>
                        <a:ext cx="1310342" cy="1105601"/>
                      </a:xfrm>
                      <a:prstGeom prst="rect">
                        <a:avLst/>
                      </a:prstGeom>
                    </p:spPr>
                  </p:pic>
                </p:oleObj>
              </mc:Fallback>
            </mc:AlternateContent>
          </a:graphicData>
        </a:graphic>
      </p:graphicFrame>
    </p:spTree>
    <p:extLst>
      <p:ext uri="{BB962C8B-B14F-4D97-AF65-F5344CB8AC3E}">
        <p14:creationId xmlns:p14="http://schemas.microsoft.com/office/powerpoint/2010/main" val="2929340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92</a:t>
            </a:fld>
            <a:endParaRPr lang="en-GB" dirty="0"/>
          </a:p>
        </p:txBody>
      </p:sp>
      <p:sp>
        <p:nvSpPr>
          <p:cNvPr id="5" name="Rectangle 4"/>
          <p:cNvSpPr/>
          <p:nvPr/>
        </p:nvSpPr>
        <p:spPr>
          <a:xfrm>
            <a:off x="5428216"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2.2b</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466631020"/>
              </p:ext>
            </p:extLst>
          </p:nvPr>
        </p:nvGraphicFramePr>
        <p:xfrm>
          <a:off x="5533508" y="2688282"/>
          <a:ext cx="1333208" cy="1124894"/>
        </p:xfrm>
        <a:graphic>
          <a:graphicData uri="http://schemas.openxmlformats.org/presentationml/2006/ole">
            <mc:AlternateContent xmlns:mc="http://schemas.openxmlformats.org/markup-compatibility/2006">
              <mc:Choice xmlns:v="urn:schemas-microsoft-com:vml" Requires="v">
                <p:oleObj spid="_x0000_s5171"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3508" y="2688282"/>
                        <a:ext cx="1333208" cy="1124894"/>
                      </a:xfrm>
                      <a:prstGeom prst="rect">
                        <a:avLst/>
                      </a:prstGeom>
                    </p:spPr>
                  </p:pic>
                </p:oleObj>
              </mc:Fallback>
            </mc:AlternateContent>
          </a:graphicData>
        </a:graphic>
      </p:graphicFrame>
    </p:spTree>
    <p:extLst>
      <p:ext uri="{BB962C8B-B14F-4D97-AF65-F5344CB8AC3E}">
        <p14:creationId xmlns:p14="http://schemas.microsoft.com/office/powerpoint/2010/main" val="222670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93</a:t>
            </a:fld>
            <a:endParaRPr lang="en-GB" dirty="0"/>
          </a:p>
        </p:txBody>
      </p:sp>
      <p:sp>
        <p:nvSpPr>
          <p:cNvPr id="5" name="Rectangle 4"/>
          <p:cNvSpPr/>
          <p:nvPr/>
        </p:nvSpPr>
        <p:spPr>
          <a:xfrm>
            <a:off x="5416111"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2.2c</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3178016773"/>
              </p:ext>
            </p:extLst>
          </p:nvPr>
        </p:nvGraphicFramePr>
        <p:xfrm>
          <a:off x="5527456" y="2698494"/>
          <a:ext cx="1321103" cy="1114681"/>
        </p:xfrm>
        <a:graphic>
          <a:graphicData uri="http://schemas.openxmlformats.org/presentationml/2006/ole">
            <mc:AlternateContent xmlns:mc="http://schemas.openxmlformats.org/markup-compatibility/2006">
              <mc:Choice xmlns:v="urn:schemas-microsoft-com:vml" Requires="v">
                <p:oleObj spid="_x0000_s6195" name="Worksheet" showAsIcon="1" r:id="rId12" imgW="914400" imgH="771480" progId="Excel.Sheet.12">
                  <p:embed/>
                </p:oleObj>
              </mc:Choice>
              <mc:Fallback>
                <p:oleObj name="Worksheet" showAsIcon="1" r:id="rId12" imgW="914400" imgH="771480" progId="Excel.Sheet.12">
                  <p:embed/>
                  <p:pic>
                    <p:nvPicPr>
                      <p:cNvPr id="0" name=""/>
                      <p:cNvPicPr/>
                      <p:nvPr/>
                    </p:nvPicPr>
                    <p:blipFill>
                      <a:blip r:embed="rId13"/>
                      <a:stretch>
                        <a:fillRect/>
                      </a:stretch>
                    </p:blipFill>
                    <p:spPr>
                      <a:xfrm>
                        <a:off x="5527456" y="2698494"/>
                        <a:ext cx="1321103" cy="1114681"/>
                      </a:xfrm>
                      <a:prstGeom prst="rect">
                        <a:avLst/>
                      </a:prstGeom>
                    </p:spPr>
                  </p:pic>
                </p:oleObj>
              </mc:Fallback>
            </mc:AlternateContent>
          </a:graphicData>
        </a:graphic>
      </p:graphicFrame>
    </p:spTree>
    <p:extLst>
      <p:ext uri="{BB962C8B-B14F-4D97-AF65-F5344CB8AC3E}">
        <p14:creationId xmlns:p14="http://schemas.microsoft.com/office/powerpoint/2010/main" val="2302916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94</a:t>
            </a:fld>
            <a:endParaRPr lang="en-GB" dirty="0"/>
          </a:p>
        </p:txBody>
      </p:sp>
      <p:sp>
        <p:nvSpPr>
          <p:cNvPr id="5" name="Rectangle 4"/>
          <p:cNvSpPr/>
          <p:nvPr/>
        </p:nvSpPr>
        <p:spPr>
          <a:xfrm>
            <a:off x="5428882"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2.3a</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4155502329"/>
              </p:ext>
            </p:extLst>
          </p:nvPr>
        </p:nvGraphicFramePr>
        <p:xfrm>
          <a:off x="5533841" y="2687720"/>
          <a:ext cx="1333874" cy="1125456"/>
        </p:xfrm>
        <a:graphic>
          <a:graphicData uri="http://schemas.openxmlformats.org/presentationml/2006/ole">
            <mc:AlternateContent xmlns:mc="http://schemas.openxmlformats.org/markup-compatibility/2006">
              <mc:Choice xmlns:v="urn:schemas-microsoft-com:vml" Requires="v">
                <p:oleObj spid="_x0000_s7219"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3841" y="2687720"/>
                        <a:ext cx="1333874" cy="1125456"/>
                      </a:xfrm>
                      <a:prstGeom prst="rect">
                        <a:avLst/>
                      </a:prstGeom>
                    </p:spPr>
                  </p:pic>
                </p:oleObj>
              </mc:Fallback>
            </mc:AlternateContent>
          </a:graphicData>
        </a:graphic>
      </p:graphicFrame>
    </p:spTree>
    <p:extLst>
      <p:ext uri="{BB962C8B-B14F-4D97-AF65-F5344CB8AC3E}">
        <p14:creationId xmlns:p14="http://schemas.microsoft.com/office/powerpoint/2010/main" val="7154265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95</a:t>
            </a:fld>
            <a:endParaRPr lang="en-GB" dirty="0"/>
          </a:p>
        </p:txBody>
      </p:sp>
      <p:sp>
        <p:nvSpPr>
          <p:cNvPr id="5" name="Rectangle 4"/>
          <p:cNvSpPr/>
          <p:nvPr/>
        </p:nvSpPr>
        <p:spPr>
          <a:xfrm>
            <a:off x="5415672"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2.3b</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3863052364"/>
              </p:ext>
            </p:extLst>
          </p:nvPr>
        </p:nvGraphicFramePr>
        <p:xfrm>
          <a:off x="5527236" y="2698866"/>
          <a:ext cx="1320664" cy="1114310"/>
        </p:xfrm>
        <a:graphic>
          <a:graphicData uri="http://schemas.openxmlformats.org/presentationml/2006/ole">
            <mc:AlternateContent xmlns:mc="http://schemas.openxmlformats.org/markup-compatibility/2006">
              <mc:Choice xmlns:v="urn:schemas-microsoft-com:vml" Requires="v">
                <p:oleObj spid="_x0000_s8243"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27236" y="2698866"/>
                        <a:ext cx="1320664" cy="1114310"/>
                      </a:xfrm>
                      <a:prstGeom prst="rect">
                        <a:avLst/>
                      </a:prstGeom>
                    </p:spPr>
                  </p:pic>
                </p:oleObj>
              </mc:Fallback>
            </mc:AlternateContent>
          </a:graphicData>
        </a:graphic>
      </p:graphicFrame>
    </p:spTree>
    <p:extLst>
      <p:ext uri="{BB962C8B-B14F-4D97-AF65-F5344CB8AC3E}">
        <p14:creationId xmlns:p14="http://schemas.microsoft.com/office/powerpoint/2010/main" val="3883033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96</a:t>
            </a:fld>
            <a:endParaRPr lang="en-GB" dirty="0"/>
          </a:p>
        </p:txBody>
      </p:sp>
      <p:sp>
        <p:nvSpPr>
          <p:cNvPr id="5" name="Rectangle 4"/>
          <p:cNvSpPr/>
          <p:nvPr/>
        </p:nvSpPr>
        <p:spPr>
          <a:xfrm>
            <a:off x="5417007"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2.3c</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2440657378"/>
              </p:ext>
            </p:extLst>
          </p:nvPr>
        </p:nvGraphicFramePr>
        <p:xfrm>
          <a:off x="5527904" y="2697738"/>
          <a:ext cx="1321999" cy="1115437"/>
        </p:xfrm>
        <a:graphic>
          <a:graphicData uri="http://schemas.openxmlformats.org/presentationml/2006/ole">
            <mc:AlternateContent xmlns:mc="http://schemas.openxmlformats.org/markup-compatibility/2006">
              <mc:Choice xmlns:v="urn:schemas-microsoft-com:vml" Requires="v">
                <p:oleObj spid="_x0000_s9267"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27904" y="2697738"/>
                        <a:ext cx="1321999" cy="1115437"/>
                      </a:xfrm>
                      <a:prstGeom prst="rect">
                        <a:avLst/>
                      </a:prstGeom>
                    </p:spPr>
                  </p:pic>
                </p:oleObj>
              </mc:Fallback>
            </mc:AlternateContent>
          </a:graphicData>
        </a:graphic>
      </p:graphicFrame>
    </p:spTree>
    <p:extLst>
      <p:ext uri="{BB962C8B-B14F-4D97-AF65-F5344CB8AC3E}">
        <p14:creationId xmlns:p14="http://schemas.microsoft.com/office/powerpoint/2010/main" val="1038157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97</a:t>
            </a:fld>
            <a:endParaRPr lang="en-GB" dirty="0"/>
          </a:p>
        </p:txBody>
      </p:sp>
      <p:sp>
        <p:nvSpPr>
          <p:cNvPr id="5" name="Rectangle 4"/>
          <p:cNvSpPr/>
          <p:nvPr/>
        </p:nvSpPr>
        <p:spPr>
          <a:xfrm>
            <a:off x="5418311"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2.4</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2229850375"/>
              </p:ext>
            </p:extLst>
          </p:nvPr>
        </p:nvGraphicFramePr>
        <p:xfrm>
          <a:off x="5528556" y="2696638"/>
          <a:ext cx="1323303" cy="1116537"/>
        </p:xfrm>
        <a:graphic>
          <a:graphicData uri="http://schemas.openxmlformats.org/presentationml/2006/ole">
            <mc:AlternateContent xmlns:mc="http://schemas.openxmlformats.org/markup-compatibility/2006">
              <mc:Choice xmlns:v="urn:schemas-microsoft-com:vml" Requires="v">
                <p:oleObj spid="_x0000_s10291"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28556" y="2696638"/>
                        <a:ext cx="1323303" cy="1116537"/>
                      </a:xfrm>
                      <a:prstGeom prst="rect">
                        <a:avLst/>
                      </a:prstGeom>
                    </p:spPr>
                  </p:pic>
                </p:oleObj>
              </mc:Fallback>
            </mc:AlternateContent>
          </a:graphicData>
        </a:graphic>
      </p:graphicFrame>
    </p:spTree>
    <p:extLst>
      <p:ext uri="{BB962C8B-B14F-4D97-AF65-F5344CB8AC3E}">
        <p14:creationId xmlns:p14="http://schemas.microsoft.com/office/powerpoint/2010/main" val="5687095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98</a:t>
            </a:fld>
            <a:endParaRPr lang="en-GB" dirty="0"/>
          </a:p>
        </p:txBody>
      </p:sp>
      <p:sp>
        <p:nvSpPr>
          <p:cNvPr id="5" name="Rectangle 4"/>
          <p:cNvSpPr/>
          <p:nvPr/>
        </p:nvSpPr>
        <p:spPr>
          <a:xfrm>
            <a:off x="5422870"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2.5</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612337788"/>
              </p:ext>
            </p:extLst>
          </p:nvPr>
        </p:nvGraphicFramePr>
        <p:xfrm>
          <a:off x="5530835" y="2692792"/>
          <a:ext cx="1327862" cy="1120384"/>
        </p:xfrm>
        <a:graphic>
          <a:graphicData uri="http://schemas.openxmlformats.org/presentationml/2006/ole">
            <mc:AlternateContent xmlns:mc="http://schemas.openxmlformats.org/markup-compatibility/2006">
              <mc:Choice xmlns:v="urn:schemas-microsoft-com:vml" Requires="v">
                <p:oleObj spid="_x0000_s11315"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0835" y="2692792"/>
                        <a:ext cx="1327862" cy="1120384"/>
                      </a:xfrm>
                      <a:prstGeom prst="rect">
                        <a:avLst/>
                      </a:prstGeom>
                    </p:spPr>
                  </p:pic>
                </p:oleObj>
              </mc:Fallback>
            </mc:AlternateContent>
          </a:graphicData>
        </a:graphic>
      </p:graphicFrame>
    </p:spTree>
    <p:extLst>
      <p:ext uri="{BB962C8B-B14F-4D97-AF65-F5344CB8AC3E}">
        <p14:creationId xmlns:p14="http://schemas.microsoft.com/office/powerpoint/2010/main" val="578341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99</a:t>
            </a:fld>
            <a:endParaRPr lang="en-GB" dirty="0"/>
          </a:p>
        </p:txBody>
      </p:sp>
      <p:sp>
        <p:nvSpPr>
          <p:cNvPr id="5" name="Rectangle 4"/>
          <p:cNvSpPr/>
          <p:nvPr/>
        </p:nvSpPr>
        <p:spPr>
          <a:xfrm>
            <a:off x="5428882"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2.6</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2574489374"/>
              </p:ext>
            </p:extLst>
          </p:nvPr>
        </p:nvGraphicFramePr>
        <p:xfrm>
          <a:off x="5533841" y="2687720"/>
          <a:ext cx="1333874" cy="1125456"/>
        </p:xfrm>
        <a:graphic>
          <a:graphicData uri="http://schemas.openxmlformats.org/presentationml/2006/ole">
            <mc:AlternateContent xmlns:mc="http://schemas.openxmlformats.org/markup-compatibility/2006">
              <mc:Choice xmlns:v="urn:schemas-microsoft-com:vml" Requires="v">
                <p:oleObj spid="_x0000_s12339"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3841" y="2687720"/>
                        <a:ext cx="1333874" cy="1125456"/>
                      </a:xfrm>
                      <a:prstGeom prst="rect">
                        <a:avLst/>
                      </a:prstGeom>
                    </p:spPr>
                  </p:pic>
                </p:oleObj>
              </mc:Fallback>
            </mc:AlternateContent>
          </a:graphicData>
        </a:graphic>
      </p:graphicFrame>
    </p:spTree>
    <p:extLst>
      <p:ext uri="{BB962C8B-B14F-4D97-AF65-F5344CB8AC3E}">
        <p14:creationId xmlns:p14="http://schemas.microsoft.com/office/powerpoint/2010/main" val="7319221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100</a:t>
            </a:fld>
            <a:endParaRPr lang="en-GB" dirty="0"/>
          </a:p>
        </p:txBody>
      </p:sp>
      <p:sp>
        <p:nvSpPr>
          <p:cNvPr id="5" name="Rectangle 4"/>
          <p:cNvSpPr/>
          <p:nvPr/>
        </p:nvSpPr>
        <p:spPr>
          <a:xfrm>
            <a:off x="5423148"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2.7</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1646780148"/>
              </p:ext>
            </p:extLst>
          </p:nvPr>
        </p:nvGraphicFramePr>
        <p:xfrm>
          <a:off x="5530974" y="2692558"/>
          <a:ext cx="1328140" cy="1120618"/>
        </p:xfrm>
        <a:graphic>
          <a:graphicData uri="http://schemas.openxmlformats.org/presentationml/2006/ole">
            <mc:AlternateContent xmlns:mc="http://schemas.openxmlformats.org/markup-compatibility/2006">
              <mc:Choice xmlns:v="urn:schemas-microsoft-com:vml" Requires="v">
                <p:oleObj spid="_x0000_s13363"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0974" y="2692558"/>
                        <a:ext cx="1328140" cy="1120618"/>
                      </a:xfrm>
                      <a:prstGeom prst="rect">
                        <a:avLst/>
                      </a:prstGeom>
                    </p:spPr>
                  </p:pic>
                </p:oleObj>
              </mc:Fallback>
            </mc:AlternateContent>
          </a:graphicData>
        </a:graphic>
      </p:graphicFrame>
    </p:spTree>
    <p:extLst>
      <p:ext uri="{BB962C8B-B14F-4D97-AF65-F5344CB8AC3E}">
        <p14:creationId xmlns:p14="http://schemas.microsoft.com/office/powerpoint/2010/main" val="4226442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4034BEE3-566C-4068-A777-C3A4762E861B}" type="slidenum">
              <a:rPr lang="en-GB" smtClean="0"/>
              <a:pPr/>
              <a:t>101</a:t>
            </a:fld>
            <a:endParaRPr lang="en-GB" dirty="0"/>
          </a:p>
        </p:txBody>
      </p:sp>
      <p:sp>
        <p:nvSpPr>
          <p:cNvPr id="5" name="Rectangle 4"/>
          <p:cNvSpPr/>
          <p:nvPr/>
        </p:nvSpPr>
        <p:spPr>
          <a:xfrm>
            <a:off x="5426226" y="4013860"/>
            <a:ext cx="1543792" cy="58189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GB" dirty="0">
                <a:solidFill>
                  <a:schemeClr val="tx1"/>
                </a:solidFill>
              </a:rPr>
              <a:t>Table 2.8</a:t>
            </a:r>
          </a:p>
        </p:txBody>
      </p:sp>
      <p:sp>
        <p:nvSpPr>
          <p:cNvPr id="13" name="Freeform 12">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4" name="Straight Connector 1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Freeform 1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6" name="Freeform 1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7" name="Freeform 1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aphicFrame>
        <p:nvGraphicFramePr>
          <p:cNvPr id="3" name="Object 2"/>
          <p:cNvGraphicFramePr>
            <a:graphicFrameLocks noChangeAspect="1"/>
          </p:cNvGraphicFramePr>
          <p:nvPr>
            <p:extLst>
              <p:ext uri="{D42A27DB-BD31-4B8C-83A1-F6EECF244321}">
                <p14:modId xmlns:p14="http://schemas.microsoft.com/office/powerpoint/2010/main" val="1827785174"/>
              </p:ext>
            </p:extLst>
          </p:nvPr>
        </p:nvGraphicFramePr>
        <p:xfrm>
          <a:off x="5532513" y="2689960"/>
          <a:ext cx="1331218" cy="1123215"/>
        </p:xfrm>
        <a:graphic>
          <a:graphicData uri="http://schemas.openxmlformats.org/presentationml/2006/ole">
            <mc:AlternateContent xmlns:mc="http://schemas.openxmlformats.org/markup-compatibility/2006">
              <mc:Choice xmlns:v="urn:schemas-microsoft-com:vml" Requires="v">
                <p:oleObj spid="_x0000_s14387" name="Worksheet" showAsIcon="1" r:id="rId13" imgW="914400" imgH="771480" progId="Excel.Sheet.12">
                  <p:embed/>
                </p:oleObj>
              </mc:Choice>
              <mc:Fallback>
                <p:oleObj name="Worksheet" showAsIcon="1" r:id="rId13" imgW="914400" imgH="771480" progId="Excel.Sheet.12">
                  <p:embed/>
                  <p:pic>
                    <p:nvPicPr>
                      <p:cNvPr id="0" name=""/>
                      <p:cNvPicPr/>
                      <p:nvPr/>
                    </p:nvPicPr>
                    <p:blipFill>
                      <a:blip r:embed="rId14"/>
                      <a:stretch>
                        <a:fillRect/>
                      </a:stretch>
                    </p:blipFill>
                    <p:spPr>
                      <a:xfrm>
                        <a:off x="5532513" y="2689960"/>
                        <a:ext cx="1331218" cy="1123215"/>
                      </a:xfrm>
                      <a:prstGeom prst="rect">
                        <a:avLst/>
                      </a:prstGeom>
                    </p:spPr>
                  </p:pic>
                </p:oleObj>
              </mc:Fallback>
            </mc:AlternateContent>
          </a:graphicData>
        </a:graphic>
      </p:graphicFrame>
    </p:spTree>
    <p:extLst>
      <p:ext uri="{BB962C8B-B14F-4D97-AF65-F5344CB8AC3E}">
        <p14:creationId xmlns:p14="http://schemas.microsoft.com/office/powerpoint/2010/main" val="924964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p:cNvSpPr>
            <a:spLocks noGrp="1"/>
          </p:cNvSpPr>
          <p:nvPr>
            <p:ph type="body" sz="quarter" idx="15"/>
          </p:nvPr>
        </p:nvSpPr>
        <p:spPr/>
        <p:txBody>
          <a:bodyPr/>
          <a:lstStyle/>
          <a:p>
            <a:r>
              <a:rPr lang="en-GB" dirty="0"/>
              <a:t>Methods and Performance Report</a:t>
            </a:r>
          </a:p>
        </p:txBody>
      </p:sp>
      <p:pic>
        <p:nvPicPr>
          <p:cNvPr id="4" name="Picture 3"/>
          <p:cNvPicPr/>
          <p:nvPr/>
        </p:nvPicPr>
        <p:blipFill>
          <a:blip r:embed="rId2" cstate="print">
            <a:extLst>
              <a:ext uri="{28A0092B-C50C-407E-A947-70E740481C1C}">
                <a14:useLocalDpi xmlns:a14="http://schemas.microsoft.com/office/drawing/2010/main" val="0"/>
              </a:ext>
            </a:extLst>
          </a:blip>
          <a:stretch>
            <a:fillRect/>
          </a:stretch>
        </p:blipFill>
        <p:spPr>
          <a:xfrm>
            <a:off x="5062524" y="1844675"/>
            <a:ext cx="5932369" cy="3431390"/>
          </a:xfrm>
          <a:prstGeom prst="rect">
            <a:avLst/>
          </a:prstGeom>
          <a:noFill/>
          <a:ln>
            <a:noFill/>
          </a:ln>
          <a:extLst>
            <a:ext uri="{FAA26D3D-D897-4be2-8F04-BA451C77F1D7}">
              <ma14:placeholderFlag xmlns:pic="http://schemas.openxmlformats.org/drawingml/2006/picture" xmlns:wpc="http://schemas.microsoft.com/office/word/2010/wordprocessingCanvas" xmlns:mc="http://schemas.openxmlformats.org/markup-compatibility/2006" xmlns:wp14="http://schemas.microsoft.com/office/word/2010/wordprocessingDrawing" xmlns:w14="http://schemas.microsoft.com/office/word/2010/wordml" xmlns:wpg="http://schemas.microsoft.com/office/word/2010/wordprocessingGroup" xmlns:wpi="http://schemas.microsoft.com/office/word/2010/wordprocessingInk" xmlns:wps="http://schemas.microsoft.com/office/word/2010/wordprocessingShape" xmlns:arto="http://schemas.microsoft.com/office/word/2006/arto" xmlns:ma14="http://schemas.microsoft.com/office/mac/drawingml/2011/main" xmlns:w="http://schemas.openxmlformats.org/wordprocessingml/2006/main" xmlns:w10="urn:schemas-microsoft-com:office:word" xmlns:v="urn:schemas-microsoft-com:vml" xmlns:o="urn:schemas-microsoft-com:office:office" xmlns:mv="urn:schemas-microsoft-com:mac:vml" xmlns:mo="http://schemas.microsoft.com/office/mac/office/2008/main" xmlns="" xmlns:wne="http://schemas.microsoft.com/office/word/2006/wordml" xmlns:wp="http://schemas.openxmlformats.org/drawingml/2006/wordprocessingDrawing" xmlns:m="http://schemas.openxmlformats.org/officeDocument/2006/math" xmlns:ve="http://schemas.openxmlformats.org/markup-compatibility/2006" xmlns:lc="http://schemas.openxmlformats.org/drawingml/2006/lockedCanvas"/>
            </a:ext>
          </a:extLst>
        </p:spPr>
      </p:pic>
    </p:spTree>
    <p:extLst>
      <p:ext uri="{BB962C8B-B14F-4D97-AF65-F5344CB8AC3E}">
        <p14:creationId xmlns:p14="http://schemas.microsoft.com/office/powerpoint/2010/main" val="2915207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a:spLocks/>
          </p:cNvSpPr>
          <p:nvPr/>
        </p:nvSpPr>
        <p:spPr>
          <a:xfrm>
            <a:off x="7810500" y="1922201"/>
            <a:ext cx="3263900" cy="3041680"/>
          </a:xfrm>
          <a:prstGeom prst="rect">
            <a:avLst/>
          </a:prstGeom>
          <a:solidFill>
            <a:srgbClr val="F2F2F2"/>
          </a:solidFill>
          <a:ln w="25400" cap="flat" cmpd="sng" algn="ctr">
            <a:noFill/>
            <a:prstDash val="solid"/>
          </a:ln>
          <a:effectLst/>
        </p:spPr>
        <p:txBody>
          <a:bodyPr rot="0" spcFirstLastPara="0" vert="horz" wrap="square" lIns="108000" tIns="72000" rIns="72000" bIns="0" numCol="1" spcCol="0" rtlCol="0" fromWordArt="0" anchor="t" anchorCtr="0" forceAA="0" compatLnSpc="1">
            <a:prstTxWarp prst="textNoShape">
              <a:avLst/>
            </a:prstTxWarp>
            <a:noAutofit/>
          </a:bodyPr>
          <a:lstStyle/>
          <a:p>
            <a:pPr>
              <a:lnSpc>
                <a:spcPct val="115000"/>
              </a:lnSpc>
              <a:spcAft>
                <a:spcPts val="1000"/>
              </a:spcAft>
            </a:pPr>
            <a:r>
              <a:rPr lang="en-GB" sz="1800" b="1" dirty="0">
                <a:solidFill>
                  <a:srgbClr val="000000"/>
                </a:solidFill>
                <a:effectLst/>
                <a:latin typeface="Calibri"/>
                <a:ea typeface="Calibri"/>
                <a:cs typeface="Times New Roman"/>
              </a:rPr>
              <a:t>Contents</a:t>
            </a:r>
            <a:endParaRPr lang="en-GB" sz="1100" b="1" dirty="0">
              <a:effectLst/>
              <a:latin typeface="Calibri"/>
              <a:ea typeface="Calibri"/>
              <a:cs typeface="Times New Roman"/>
            </a:endParaRPr>
          </a:p>
        </p:txBody>
      </p:sp>
      <p:sp>
        <p:nvSpPr>
          <p:cNvPr id="2" name="Content Placeholder 1"/>
          <p:cNvSpPr>
            <a:spLocks noGrp="1"/>
          </p:cNvSpPr>
          <p:nvPr>
            <p:ph idx="1"/>
          </p:nvPr>
        </p:nvSpPr>
        <p:spPr/>
        <p:txBody>
          <a:bodyPr/>
          <a:lstStyle/>
          <a:p>
            <a:r>
              <a:rPr lang="en-GB" dirty="0"/>
              <a:t>This section of the report provides details of the approaches followed in the 2016 Great Britain Tourism Survey (GBTS) and the work undertaken to develop these methods. </a:t>
            </a:r>
          </a:p>
          <a:p>
            <a:r>
              <a:rPr lang="en-US" dirty="0"/>
              <a:t>The survey aims to measure the volume, value and profile of overnight trips taken by GB residents to destinations in England, Scotland and Wales. Fieldwork is undertaken on a weekly basis. </a:t>
            </a:r>
          </a:p>
          <a:p>
            <a:r>
              <a:rPr lang="en-GB" dirty="0"/>
              <a:t>GBTS is jointly sponsored by the statutory tourist boards of England and Scotland and Visit Wales (the Tourism Department of the Welsh Government).</a:t>
            </a:r>
          </a:p>
          <a:p>
            <a:endParaRPr lang="en-GB" dirty="0"/>
          </a:p>
          <a:p>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103</a:t>
            </a:fld>
            <a:endParaRPr lang="en-GB" dirty="0"/>
          </a:p>
        </p:txBody>
      </p:sp>
      <p:sp>
        <p:nvSpPr>
          <p:cNvPr id="19" name="Title 6"/>
          <p:cNvSpPr>
            <a:spLocks noGrp="1"/>
          </p:cNvSpPr>
          <p:nvPr>
            <p:ph type="title"/>
          </p:nvPr>
        </p:nvSpPr>
        <p:spPr/>
        <p:txBody>
          <a:bodyPr/>
          <a:lstStyle/>
          <a:p>
            <a:r>
              <a:rPr lang="en-GB" dirty="0"/>
              <a:t>Introduction</a:t>
            </a:r>
          </a:p>
        </p:txBody>
      </p:sp>
      <p:sp>
        <p:nvSpPr>
          <p:cNvPr id="9" name="Rectangle 8"/>
          <p:cNvSpPr/>
          <p:nvPr/>
        </p:nvSpPr>
        <p:spPr>
          <a:xfrm>
            <a:off x="7810500" y="2424018"/>
            <a:ext cx="3263900" cy="2800767"/>
          </a:xfrm>
          <a:prstGeom prst="rect">
            <a:avLst/>
          </a:prstGeom>
        </p:spPr>
        <p:txBody>
          <a:bodyPr wrap="square">
            <a:spAutoFit/>
          </a:bodyPr>
          <a:lstStyle/>
          <a:p>
            <a:r>
              <a:rPr lang="en-GB" sz="1100" b="1" dirty="0"/>
              <a:t>Introduction			103</a:t>
            </a:r>
          </a:p>
          <a:p>
            <a:r>
              <a:rPr lang="en-GB" sz="1100" dirty="0">
                <a:hlinkClick r:id="rId2" action="ppaction://hlinksldjump"/>
              </a:rPr>
              <a:t>Broad objectives of the study </a:t>
            </a:r>
            <a:r>
              <a:rPr lang="en-GB" sz="1100" dirty="0"/>
              <a:t>	104</a:t>
            </a:r>
          </a:p>
          <a:p>
            <a:r>
              <a:rPr lang="en-GB" sz="1100" dirty="0">
                <a:hlinkClick r:id="rId3" action="ppaction://hlinksldjump"/>
              </a:rPr>
              <a:t>Survey method overview</a:t>
            </a:r>
            <a:r>
              <a:rPr lang="en-GB" sz="1100" dirty="0"/>
              <a:t>		105</a:t>
            </a:r>
          </a:p>
          <a:p>
            <a:r>
              <a:rPr lang="en-GB" sz="1100" dirty="0">
                <a:hlinkClick r:id="rId4" action="ppaction://hlinksldjump"/>
              </a:rPr>
              <a:t>Survey samples</a:t>
            </a:r>
            <a:r>
              <a:rPr lang="en-GB" sz="1100" dirty="0"/>
              <a:t>		106</a:t>
            </a:r>
          </a:p>
          <a:p>
            <a:r>
              <a:rPr lang="en-GB" sz="1100" dirty="0">
                <a:hlinkClick r:id="rId5" action="ppaction://hlinksldjump"/>
              </a:rPr>
              <a:t>Fieldwork</a:t>
            </a:r>
            <a:r>
              <a:rPr lang="en-GB" sz="1100" dirty="0"/>
              <a:t>			107</a:t>
            </a:r>
          </a:p>
          <a:p>
            <a:r>
              <a:rPr lang="en-GB" sz="1100" dirty="0">
                <a:hlinkClick r:id="rId6" action="ppaction://hlinksldjump"/>
              </a:rPr>
              <a:t>Respondent recall periods</a:t>
            </a:r>
            <a:r>
              <a:rPr lang="en-GB" sz="1100" dirty="0"/>
              <a:t>		108</a:t>
            </a:r>
          </a:p>
          <a:p>
            <a:r>
              <a:rPr lang="en-GB" sz="1100" dirty="0">
                <a:hlinkClick r:id="rId7" action="ppaction://hlinksldjump"/>
              </a:rPr>
              <a:t>Percentage of sample reporting trips</a:t>
            </a:r>
            <a:r>
              <a:rPr lang="en-GB" sz="1100" dirty="0"/>
              <a:t>	109</a:t>
            </a:r>
          </a:p>
          <a:p>
            <a:r>
              <a:rPr lang="en-GB" sz="1100" dirty="0">
                <a:hlinkClick r:id="rId8" action="ppaction://hlinksldjump"/>
              </a:rPr>
              <a:t>Questionnaire content</a:t>
            </a:r>
            <a:r>
              <a:rPr lang="en-GB" sz="1100" dirty="0"/>
              <a:t>		110</a:t>
            </a:r>
          </a:p>
          <a:p>
            <a:r>
              <a:rPr lang="en-GB" sz="1100" dirty="0">
                <a:hlinkClick r:id="rId9" action="ppaction://hlinksldjump"/>
              </a:rPr>
              <a:t>Imputation approach</a:t>
            </a:r>
            <a:r>
              <a:rPr lang="en-GB" sz="1100" dirty="0"/>
              <a:t>		113</a:t>
            </a:r>
          </a:p>
          <a:p>
            <a:r>
              <a:rPr lang="en-GB" sz="1100" dirty="0">
                <a:hlinkClick r:id="rId10" action="ppaction://hlinksldjump"/>
              </a:rPr>
              <a:t>Calculation methodology</a:t>
            </a:r>
            <a:r>
              <a:rPr lang="en-GB" sz="1100" dirty="0"/>
              <a:t>		117</a:t>
            </a:r>
          </a:p>
          <a:p>
            <a:r>
              <a:rPr lang="en-GB" sz="1100" dirty="0">
                <a:hlinkClick r:id="rId11" action="ppaction://hlinksldjump"/>
              </a:rPr>
              <a:t>Survey analysis</a:t>
            </a:r>
            <a:r>
              <a:rPr lang="en-GB" sz="1100" dirty="0"/>
              <a:t>		122</a:t>
            </a:r>
          </a:p>
          <a:p>
            <a:r>
              <a:rPr lang="en-GB" sz="1100" dirty="0">
                <a:hlinkClick r:id="rId12" action="ppaction://hlinksldjump"/>
              </a:rPr>
              <a:t>Calculation of GBTS confidence limits</a:t>
            </a:r>
            <a:r>
              <a:rPr lang="en-GB" sz="1100" dirty="0"/>
              <a:t>	124	</a:t>
            </a:r>
          </a:p>
          <a:p>
            <a:r>
              <a:rPr lang="en-GB" sz="1100" dirty="0">
                <a:hlinkClick r:id="rId13" action="ppaction://hlinksldjump"/>
              </a:rPr>
              <a:t>For further information</a:t>
            </a:r>
            <a:r>
              <a:rPr lang="en-GB" sz="1100" dirty="0"/>
              <a:t>		130</a:t>
            </a:r>
          </a:p>
          <a:p>
            <a:r>
              <a:rPr lang="en-GB" sz="1100" dirty="0"/>
              <a:t/>
            </a:r>
            <a:br>
              <a:rPr lang="en-GB" sz="1100" dirty="0"/>
            </a:br>
            <a:endParaRPr lang="en-GB" sz="1100" dirty="0"/>
          </a:p>
        </p:txBody>
      </p:sp>
      <p:sp>
        <p:nvSpPr>
          <p:cNvPr id="17" name="Freeform 16">
            <a:hlinkClick r:id="rId14"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1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1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1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1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1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1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2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2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93744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GBTS is designed as a continuous measurement of the volume and value of overnight tourism by residents of Great Britain, in such a way as to provide absolute estimates at any point in its currency, and relative change over time.</a:t>
            </a:r>
          </a:p>
          <a:p>
            <a:r>
              <a:rPr lang="en-AU" dirty="0"/>
              <a:t>Three separate but associated measurements are required from the survey:</a:t>
            </a:r>
            <a:endParaRPr lang="en-GB" dirty="0"/>
          </a:p>
          <a:p>
            <a:pPr marL="171450" lvl="0" indent="-171450">
              <a:buFont typeface="Wingdings" panose="05000000000000000000" pitchFamily="2" charset="2"/>
              <a:buChar char="§"/>
            </a:pPr>
            <a:r>
              <a:rPr lang="en-AU" dirty="0"/>
              <a:t>The number of trips (including child trips) taken by GB residents</a:t>
            </a:r>
            <a:endParaRPr lang="en-GB" dirty="0"/>
          </a:p>
          <a:p>
            <a:pPr marL="171450" lvl="0" indent="-171450">
              <a:buFont typeface="Wingdings" panose="05000000000000000000" pitchFamily="2" charset="2"/>
              <a:buChar char="§"/>
            </a:pPr>
            <a:r>
              <a:rPr lang="en-AU" dirty="0"/>
              <a:t>The number of bednights (including child nights) on those trips</a:t>
            </a:r>
            <a:endParaRPr lang="en-GB" dirty="0"/>
          </a:p>
          <a:p>
            <a:pPr marL="171450" lvl="0" indent="-171450">
              <a:buFont typeface="Wingdings" panose="05000000000000000000" pitchFamily="2" charset="2"/>
              <a:buChar char="§"/>
            </a:pPr>
            <a:r>
              <a:rPr lang="en-AU" dirty="0"/>
              <a:t>The value of spending on those trips.</a:t>
            </a:r>
            <a:endParaRPr lang="en-GB" dirty="0"/>
          </a:p>
          <a:p>
            <a:endParaRPr lang="en-GB" dirty="0"/>
          </a:p>
          <a:p>
            <a:endParaRPr lang="en-GB" dirty="0"/>
          </a:p>
        </p:txBody>
      </p:sp>
      <p:sp>
        <p:nvSpPr>
          <p:cNvPr id="9" name="Content Placeholder 1"/>
          <p:cNvSpPr>
            <a:spLocks noGrp="1"/>
          </p:cNvSpPr>
          <p:nvPr>
            <p:ph idx="14"/>
          </p:nvPr>
        </p:nvSpPr>
        <p:spPr/>
        <p:txBody>
          <a:bodyPr/>
          <a:lstStyle/>
          <a:p>
            <a:r>
              <a:rPr lang="en-AU" dirty="0"/>
              <a:t>For the purposes of this survey, overnight tourism is taken to be any journey away from home lasting one or more nights, to any destination within Great Britain, by any mode of transport, for any purpose, and staying in any type of accommodation. Those topics of destination, purpose, mode of transport, accommodation type, and many others, are included in the information collected by the survey, in order to provide meaningful analysis and descriptions of the volume and value estimates. </a:t>
            </a:r>
            <a:endParaRPr lang="en-GB" dirty="0"/>
          </a:p>
          <a:p>
            <a:endParaRPr lang="en-GB" dirty="0"/>
          </a:p>
        </p:txBody>
      </p:sp>
      <p:sp>
        <p:nvSpPr>
          <p:cNvPr id="10" name="Content Placeholder 3"/>
          <p:cNvSpPr>
            <a:spLocks noGrp="1"/>
          </p:cNvSpPr>
          <p:nvPr>
            <p:ph idx="15"/>
          </p:nvPr>
        </p:nvSpPr>
        <p:spPr/>
        <p:txBody>
          <a:bodyPr/>
          <a:lstStyle/>
          <a:p>
            <a:r>
              <a:rPr lang="en-AU" dirty="0"/>
              <a:t>In previous methodologies, an upper limit of 60 days was applied to the number of nights away from home to qualify as a tourism trip. As respondents are now asked about trips returned from in the 4 weeks prior to interview, this upper limit is now redundant and no longer used. </a:t>
            </a:r>
            <a:endParaRPr lang="en-GB" dirty="0"/>
          </a:p>
          <a:p>
            <a:endParaRPr lang="en-GB" b="1"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104</a:t>
            </a:fld>
            <a:endParaRPr lang="en-GB" dirty="0"/>
          </a:p>
        </p:txBody>
      </p:sp>
      <p:sp>
        <p:nvSpPr>
          <p:cNvPr id="7" name="Title 6"/>
          <p:cNvSpPr>
            <a:spLocks noGrp="1"/>
          </p:cNvSpPr>
          <p:nvPr>
            <p:ph type="title"/>
          </p:nvPr>
        </p:nvSpPr>
        <p:spPr/>
        <p:txBody>
          <a:bodyPr/>
          <a:lstStyle/>
          <a:p>
            <a:r>
              <a:rPr lang="en-GB" dirty="0"/>
              <a:t>Broad Objectives of the Study</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4279785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GB" b="1" dirty="0"/>
              <a:t>Overview</a:t>
            </a:r>
            <a:endParaRPr lang="en-GB" dirty="0"/>
          </a:p>
          <a:p>
            <a:r>
              <a:rPr lang="en-AU" dirty="0"/>
              <a:t>The GBTS survey is conducted continuously throughout the year, using face-to-face interviewing, as part of the TNS in-home omnibus surveys. Weekly omnibus surveys are conducted with a representative sample of 2,000 adults aged 16 and over within GB.  Respondents are asked whether they have taken trips in the UK in the previous four calendar weeks that involved at least one night away from home. </a:t>
            </a:r>
            <a:endParaRPr lang="en-GB" dirty="0"/>
          </a:p>
          <a:p>
            <a:r>
              <a:rPr lang="en-AU" dirty="0"/>
              <a:t>When such trips are reported, further questions are asked about a maximum of three trips - the most recent three trips - with a core set of questions for all three trips and additional questions for the most recent trip. The questionnaire is thus designed to maximise accuracy of recall, whilst minimising the task for those who have undertaken more than one trip.</a:t>
            </a:r>
            <a:endParaRPr lang="en-GB" dirty="0"/>
          </a:p>
          <a:p>
            <a:r>
              <a:rPr lang="en-AU" dirty="0"/>
              <a:t>The requirement is for a complete dataset for each of the three most recent trips. Therefore, some imputation is necessary and that imputation covers data not collected, or otherwise missing.</a:t>
            </a:r>
            <a:endParaRPr lang="en-GB" dirty="0"/>
          </a:p>
          <a:p>
            <a:endParaRPr lang="en-GB" dirty="0"/>
          </a:p>
          <a:p>
            <a:endParaRPr lang="en-GB" dirty="0"/>
          </a:p>
        </p:txBody>
      </p:sp>
      <p:sp>
        <p:nvSpPr>
          <p:cNvPr id="9" name="Content Placeholder 1"/>
          <p:cNvSpPr>
            <a:spLocks noGrp="1"/>
          </p:cNvSpPr>
          <p:nvPr>
            <p:ph sz="quarter" idx="14"/>
          </p:nvPr>
        </p:nvSpPr>
        <p:spPr/>
        <p:txBody>
          <a:bodyPr/>
          <a:lstStyle/>
          <a:p>
            <a:endParaRPr lang="en-AU" dirty="0"/>
          </a:p>
          <a:p>
            <a:r>
              <a:rPr lang="en-AU" dirty="0"/>
              <a:t>The results are reported in terms of total GB population values. Therefore the data are weighted to correct for differences between the sample distribution and that of the population and also to gross the sample values up to the population. </a:t>
            </a:r>
            <a:endParaRPr lang="en-GB" dirty="0"/>
          </a:p>
          <a:p>
            <a:r>
              <a:rPr lang="en-AU" dirty="0"/>
              <a:t>Reporting periods are defined in terms of groups of weeks. Results published from the data are for trips that started in each calendar month.</a:t>
            </a:r>
            <a:endParaRPr lang="en-GB" dirty="0"/>
          </a:p>
          <a:p>
            <a:r>
              <a:rPr lang="en-AU" dirty="0"/>
              <a:t>Each topic outlined above is covered in some detail in the sections below.</a:t>
            </a:r>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105</a:t>
            </a:fld>
            <a:endParaRPr lang="en-GB" dirty="0"/>
          </a:p>
        </p:txBody>
      </p:sp>
      <p:sp>
        <p:nvSpPr>
          <p:cNvPr id="7" name="Title 6"/>
          <p:cNvSpPr>
            <a:spLocks noGrp="1"/>
          </p:cNvSpPr>
          <p:nvPr>
            <p:ph type="title"/>
          </p:nvPr>
        </p:nvSpPr>
        <p:spPr/>
        <p:txBody>
          <a:bodyPr/>
          <a:lstStyle/>
          <a:p>
            <a:r>
              <a:rPr lang="en-GB" dirty="0"/>
              <a:t>Survey Method</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6147930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The sample design is based on the TNS master sample frame which divides GB into 605 sample points. </a:t>
            </a:r>
            <a:endParaRPr lang="en-GB" dirty="0"/>
          </a:p>
          <a:p>
            <a:r>
              <a:rPr lang="en-AU" dirty="0"/>
              <a:t>The TNS omnibus operates on pairs of weeks.  Each week has 208 points in GB (of which a subset of 192, 176, 150 or 131 could be used depending on the interview length). Sampling points are selected after stratification by Government Office Region and Social Grade.</a:t>
            </a:r>
            <a:endParaRPr lang="en-GB" dirty="0"/>
          </a:p>
          <a:p>
            <a:r>
              <a:rPr lang="en-AU" dirty="0"/>
              <a:t>Each sample point is divided into geographic halves. Selected addresses from the point are taken from one half the first time it is used, and from the other half when it is next used. This provides for de-clustering or geographical dispersion week on week. </a:t>
            </a:r>
          </a:p>
          <a:p>
            <a:r>
              <a:rPr lang="en-AU" dirty="0"/>
              <a:t>Within each geographic half, an Output Area/group of Output Areas with a minimum of 200-250 addresses, taken from the Postcode Address File, is issued to achieve an adult sample of 10, 13, 14, 16 or 18 interviews (10, 11, 14 or 15 in London) depending on the length.  </a:t>
            </a:r>
            <a:endParaRPr lang="en-GB" dirty="0"/>
          </a:p>
          <a:p>
            <a:endParaRPr lang="en-GB" dirty="0"/>
          </a:p>
          <a:p>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106</a:t>
            </a:fld>
            <a:endParaRPr lang="en-GB" dirty="0"/>
          </a:p>
        </p:txBody>
      </p:sp>
      <p:sp>
        <p:nvSpPr>
          <p:cNvPr id="7" name="Title 6"/>
          <p:cNvSpPr>
            <a:spLocks noGrp="1"/>
          </p:cNvSpPr>
          <p:nvPr>
            <p:ph type="title"/>
          </p:nvPr>
        </p:nvSpPr>
        <p:spPr/>
        <p:txBody>
          <a:bodyPr/>
          <a:lstStyle/>
          <a:p>
            <a:r>
              <a:rPr lang="en-GB" dirty="0"/>
              <a:t>The Sample</a:t>
            </a:r>
          </a:p>
        </p:txBody>
      </p:sp>
      <p:sp>
        <p:nvSpPr>
          <p:cNvPr id="15" name="Freeform 1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6" name="Straight Connector 1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 name="Freeform 1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986465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Interviewer assignments are conducted over two days (one day for very short questionnaire lengths) of fieldwork and are carried out on weekdays between 2pm-8pm and/or at the weekend. Interviewers are issued with parallel adult (16+) quotas of gender, working status and presence of children. All interviewers must leave 3 addresses between each successful interview.</a:t>
            </a:r>
          </a:p>
          <a:p>
            <a:r>
              <a:rPr lang="en-AU" dirty="0"/>
              <a:t>On average 2,000 interviews are conducted each week, some 100,000 interviews per year. Interviewing is not conducted during the two weeks either side of Christmas. The weighting procedures for data for November and December are amended to compensate for the missing weeks.</a:t>
            </a:r>
            <a:endParaRPr lang="en-GB" dirty="0"/>
          </a:p>
          <a:p>
            <a:endParaRPr lang="en-GB" dirty="0"/>
          </a:p>
          <a:p>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107</a:t>
            </a:fld>
            <a:endParaRPr lang="en-GB" dirty="0"/>
          </a:p>
        </p:txBody>
      </p:sp>
      <p:sp>
        <p:nvSpPr>
          <p:cNvPr id="7" name="Title 6"/>
          <p:cNvSpPr>
            <a:spLocks noGrp="1"/>
          </p:cNvSpPr>
          <p:nvPr>
            <p:ph type="title"/>
          </p:nvPr>
        </p:nvSpPr>
        <p:spPr/>
        <p:txBody>
          <a:bodyPr/>
          <a:lstStyle/>
          <a:p>
            <a:r>
              <a:rPr lang="en-GB" dirty="0"/>
              <a:t>Fieldwork</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1504807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Respondents report on all trips taken in the UK and Ireland in the preceding 4 weeks.</a:t>
            </a:r>
          </a:p>
          <a:p>
            <a:r>
              <a:rPr lang="en-AU" dirty="0"/>
              <a:t>The questionnaire reads:</a:t>
            </a:r>
            <a:endParaRPr lang="en-GB" dirty="0"/>
          </a:p>
          <a:p>
            <a:r>
              <a:rPr lang="en-US" dirty="0"/>
              <a:t>“We would like to ask you about overnight trips you have taken in the UK and Ireland recently. We are interested in ALL overnight trips taken for whatever reason, including holidays, visits to friends and relatives, business trips and so on.</a:t>
            </a:r>
          </a:p>
          <a:p>
            <a:r>
              <a:rPr lang="en-AU" dirty="0"/>
              <a:t>Have you returned from any trips in the past four weeks that involved staying away from home for one night or more at a destination within the UK or the Republic of Ireland?</a:t>
            </a:r>
            <a:endParaRPr lang="en-GB" dirty="0"/>
          </a:p>
          <a:p>
            <a:r>
              <a:rPr lang="en-AU" dirty="0"/>
              <a:t>In this survey, by the UK, we mean anywhere in England, Scotland, Wales, Northern Ireland, the Channel Islands, the Isle of Man or any of the other islands which are part of the United Kingdom.</a:t>
            </a:r>
            <a:endParaRPr lang="en-GB" dirty="0"/>
          </a:p>
          <a:p>
            <a:r>
              <a:rPr lang="en-AU" dirty="0"/>
              <a:t>The four weeks we are talking about are from Monday (day/month) through to last Sunday (day/month).</a:t>
            </a:r>
            <a:endParaRPr lang="en-GB" dirty="0"/>
          </a:p>
          <a:p>
            <a:r>
              <a:rPr lang="en-AU" dirty="0"/>
              <a:t>Please include any trips taken where the main destination was abroad but where you stayed away from home in the UK or Ireland as part of that trip.”</a:t>
            </a:r>
            <a:endParaRPr lang="en-GB" dirty="0"/>
          </a:p>
          <a:p>
            <a:endParaRPr lang="en-GB" dirty="0"/>
          </a:p>
          <a:p>
            <a:endParaRPr lang="en-GB" dirty="0"/>
          </a:p>
        </p:txBody>
      </p:sp>
      <p:sp>
        <p:nvSpPr>
          <p:cNvPr id="4" name="Content Placeholder 3"/>
          <p:cNvSpPr>
            <a:spLocks noGrp="1"/>
          </p:cNvSpPr>
          <p:nvPr>
            <p:ph sz="quarter" idx="14"/>
          </p:nvPr>
        </p:nvSpPr>
        <p:spPr/>
        <p:txBody>
          <a:bodyPr/>
          <a:lstStyle/>
          <a:p>
            <a:r>
              <a:rPr lang="en-AU" dirty="0"/>
              <a:t>To ensure only information on GB trips was collected the questionnaire was amended for 2011 to subsequently filter out those respondents who had only taken a trip to the Republic of Ireland or Northern Ireland in the previous four weeks. The 2016 questionnaire is in Appendix.</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108</a:t>
            </a:fld>
            <a:endParaRPr lang="en-GB" dirty="0"/>
          </a:p>
        </p:txBody>
      </p:sp>
      <p:sp>
        <p:nvSpPr>
          <p:cNvPr id="7" name="Title 6"/>
          <p:cNvSpPr>
            <a:spLocks noGrp="1"/>
          </p:cNvSpPr>
          <p:nvPr>
            <p:ph type="title"/>
          </p:nvPr>
        </p:nvSpPr>
        <p:spPr/>
        <p:txBody>
          <a:bodyPr/>
          <a:lstStyle/>
          <a:p>
            <a:r>
              <a:rPr lang="en-GB" dirty="0"/>
              <a:t>Respondent recall periods</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279935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During 2016, respondents were asked to report about trips taken in the last 4 weeks.</a:t>
            </a:r>
          </a:p>
          <a:p>
            <a:r>
              <a:rPr lang="en-AU" dirty="0"/>
              <a:t>As can be seen from the adjacent table, this typically amounted to between 7% and 17% of respondents reporting such trips – with major seasonal variations across the year, coinciding with main holiday periods, bank holidays and seasonal holidays:</a:t>
            </a:r>
            <a:endParaRPr lang="en-GB" dirty="0"/>
          </a:p>
          <a:p>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109</a:t>
            </a:fld>
            <a:endParaRPr lang="en-GB" dirty="0"/>
          </a:p>
        </p:txBody>
      </p:sp>
      <p:sp>
        <p:nvSpPr>
          <p:cNvPr id="7" name="Title 6"/>
          <p:cNvSpPr>
            <a:spLocks noGrp="1"/>
          </p:cNvSpPr>
          <p:nvPr>
            <p:ph type="title"/>
          </p:nvPr>
        </p:nvSpPr>
        <p:spPr/>
        <p:txBody>
          <a:bodyPr/>
          <a:lstStyle/>
          <a:p>
            <a:r>
              <a:rPr lang="en-GB" dirty="0"/>
              <a:t/>
            </a:r>
            <a:br>
              <a:rPr lang="en-GB" dirty="0"/>
            </a:br>
            <a:r>
              <a:rPr lang="en-GB" dirty="0"/>
              <a:t/>
            </a:r>
            <a:br>
              <a:rPr lang="en-GB" dirty="0"/>
            </a:br>
            <a:r>
              <a:rPr lang="en-GB" dirty="0"/>
              <a:t/>
            </a:r>
            <a:br>
              <a:rPr lang="en-GB" dirty="0"/>
            </a:br>
            <a:r>
              <a:rPr lang="en-GB" dirty="0"/>
              <a:t/>
            </a:r>
            <a:br>
              <a:rPr lang="en-GB" dirty="0"/>
            </a:br>
            <a:r>
              <a:rPr lang="en-GB" dirty="0"/>
              <a:t>Percentage of sample reporting trips</a:t>
            </a:r>
          </a:p>
        </p:txBody>
      </p:sp>
      <p:graphicFrame>
        <p:nvGraphicFramePr>
          <p:cNvPr id="5" name="Table 4"/>
          <p:cNvGraphicFramePr>
            <a:graphicFrameLocks noGrp="1"/>
          </p:cNvGraphicFramePr>
          <p:nvPr>
            <p:extLst>
              <p:ext uri="{D42A27DB-BD31-4B8C-83A1-F6EECF244321}">
                <p14:modId xmlns:p14="http://schemas.microsoft.com/office/powerpoint/2010/main" val="3334581209"/>
              </p:ext>
            </p:extLst>
          </p:nvPr>
        </p:nvGraphicFramePr>
        <p:xfrm>
          <a:off x="5052356" y="1633774"/>
          <a:ext cx="6772932" cy="3954704"/>
        </p:xfrm>
        <a:graphic>
          <a:graphicData uri="http://schemas.openxmlformats.org/drawingml/2006/table">
            <a:tbl>
              <a:tblPr firstRow="1">
                <a:tableStyleId>{5C22544A-7EE6-4342-B048-85BDC9FD1C3A}</a:tableStyleId>
              </a:tblPr>
              <a:tblGrid>
                <a:gridCol w="1128475">
                  <a:extLst>
                    <a:ext uri="{9D8B030D-6E8A-4147-A177-3AD203B41FA5}">
                      <a16:colId xmlns:a16="http://schemas.microsoft.com/office/drawing/2014/main" xmlns="" val="20000"/>
                    </a:ext>
                  </a:extLst>
                </a:gridCol>
                <a:gridCol w="1129169">
                  <a:extLst>
                    <a:ext uri="{9D8B030D-6E8A-4147-A177-3AD203B41FA5}">
                      <a16:colId xmlns:a16="http://schemas.microsoft.com/office/drawing/2014/main" xmlns="" val="20001"/>
                    </a:ext>
                  </a:extLst>
                </a:gridCol>
                <a:gridCol w="1128475">
                  <a:extLst>
                    <a:ext uri="{9D8B030D-6E8A-4147-A177-3AD203B41FA5}">
                      <a16:colId xmlns:a16="http://schemas.microsoft.com/office/drawing/2014/main" xmlns="" val="20002"/>
                    </a:ext>
                  </a:extLst>
                </a:gridCol>
                <a:gridCol w="1129169">
                  <a:extLst>
                    <a:ext uri="{9D8B030D-6E8A-4147-A177-3AD203B41FA5}">
                      <a16:colId xmlns:a16="http://schemas.microsoft.com/office/drawing/2014/main" xmlns="" val="20003"/>
                    </a:ext>
                  </a:extLst>
                </a:gridCol>
                <a:gridCol w="1128475">
                  <a:extLst>
                    <a:ext uri="{9D8B030D-6E8A-4147-A177-3AD203B41FA5}">
                      <a16:colId xmlns:a16="http://schemas.microsoft.com/office/drawing/2014/main" xmlns="" val="20004"/>
                    </a:ext>
                  </a:extLst>
                </a:gridCol>
                <a:gridCol w="1129169">
                  <a:extLst>
                    <a:ext uri="{9D8B030D-6E8A-4147-A177-3AD203B41FA5}">
                      <a16:colId xmlns:a16="http://schemas.microsoft.com/office/drawing/2014/main" xmlns="" val="20005"/>
                    </a:ext>
                  </a:extLst>
                </a:gridCol>
              </a:tblGrid>
              <a:tr h="301031">
                <a:tc>
                  <a:txBody>
                    <a:bodyPr/>
                    <a:lstStyle/>
                    <a:p>
                      <a:pPr marL="83820" algn="ctr">
                        <a:lnSpc>
                          <a:spcPts val="1400"/>
                        </a:lnSpc>
                        <a:spcAft>
                          <a:spcPts val="1000"/>
                        </a:spcAft>
                      </a:pPr>
                      <a:r>
                        <a:rPr lang="en-AU" sz="1000" dirty="0">
                          <a:effectLst/>
                        </a:rPr>
                        <a:t>Fieldwork Wk</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00" dirty="0">
                          <a:effectLst/>
                        </a:rPr>
                        <a:t>%          reporting trips</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00" dirty="0">
                          <a:effectLst/>
                        </a:rPr>
                        <a:t>Fieldwork Wk</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00" dirty="0">
                          <a:effectLst/>
                        </a:rPr>
                        <a:t>% </a:t>
                      </a:r>
                      <a:r>
                        <a:rPr lang="en-AU" sz="1000" baseline="0" dirty="0">
                          <a:effectLst/>
                        </a:rPr>
                        <a:t>         </a:t>
                      </a:r>
                      <a:r>
                        <a:rPr lang="en-AU" sz="1000" dirty="0">
                          <a:effectLst/>
                        </a:rPr>
                        <a:t>reporting trips</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00" dirty="0">
                          <a:effectLst/>
                        </a:rPr>
                        <a:t>Fieldwork Wk</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00" dirty="0">
                          <a:effectLst/>
                        </a:rPr>
                        <a:t>%          reporting trips</a:t>
                      </a:r>
                      <a:endParaRPr lang="en-GB" sz="1000" dirty="0">
                        <a:solidFill>
                          <a:srgbClr val="333333"/>
                        </a:solidFill>
                        <a:effectLst/>
                        <a:latin typeface="Arial" panose="020B0604020202020204" pitchFamily="34" charset="0"/>
                        <a:ea typeface="Times New Roman"/>
                        <a:cs typeface="Times New Roman"/>
                      </a:endParaRPr>
                    </a:p>
                  </a:txBody>
                  <a:tcPr marL="48957" marR="48957" marT="0" marB="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211712">
                <a:tc>
                  <a:txBody>
                    <a:bodyPr/>
                    <a:lstStyle/>
                    <a:p>
                      <a:pPr marL="82550" algn="ctr">
                        <a:lnSpc>
                          <a:spcPts val="1400"/>
                        </a:lnSpc>
                        <a:spcAft>
                          <a:spcPts val="1000"/>
                        </a:spcAft>
                      </a:pPr>
                      <a:r>
                        <a:rPr lang="en-AU" sz="1000" b="1" dirty="0">
                          <a:effectLst/>
                        </a:rPr>
                        <a:t>1</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14%</a:t>
                      </a: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18</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35</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17%</a:t>
                      </a:r>
                    </a:p>
                  </a:txBody>
                  <a:tcPr marL="48957" marR="48957"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1"/>
                  </a:ext>
                </a:extLst>
              </a:tr>
              <a:tr h="211712">
                <a:tc>
                  <a:txBody>
                    <a:bodyPr/>
                    <a:lstStyle/>
                    <a:p>
                      <a:pPr marL="82550" algn="ctr">
                        <a:lnSpc>
                          <a:spcPts val="1400"/>
                        </a:lnSpc>
                        <a:spcAft>
                          <a:spcPts val="1000"/>
                        </a:spcAft>
                      </a:pPr>
                      <a:r>
                        <a:rPr lang="en-AU" sz="1000" b="1" dirty="0">
                          <a:effectLst/>
                        </a:rPr>
                        <a:t>2</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19</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36</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16%</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211712">
                <a:tc>
                  <a:txBody>
                    <a:bodyPr/>
                    <a:lstStyle/>
                    <a:p>
                      <a:pPr marL="82550" algn="ctr">
                        <a:lnSpc>
                          <a:spcPts val="1400"/>
                        </a:lnSpc>
                        <a:spcAft>
                          <a:spcPts val="1000"/>
                        </a:spcAft>
                      </a:pPr>
                      <a:r>
                        <a:rPr lang="en-AU" sz="1000" b="1" dirty="0">
                          <a:effectLst/>
                        </a:rPr>
                        <a:t>3</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20</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37</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211712">
                <a:tc>
                  <a:txBody>
                    <a:bodyPr/>
                    <a:lstStyle/>
                    <a:p>
                      <a:pPr marL="82550" algn="ctr">
                        <a:lnSpc>
                          <a:spcPts val="1400"/>
                        </a:lnSpc>
                        <a:spcAft>
                          <a:spcPts val="1000"/>
                        </a:spcAft>
                      </a:pPr>
                      <a:r>
                        <a:rPr lang="en-AU" sz="1000" b="1" dirty="0">
                          <a:effectLst/>
                        </a:rPr>
                        <a:t>4</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21</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38</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211712">
                <a:tc>
                  <a:txBody>
                    <a:bodyPr/>
                    <a:lstStyle/>
                    <a:p>
                      <a:pPr marL="82550" algn="ctr">
                        <a:lnSpc>
                          <a:spcPts val="1400"/>
                        </a:lnSpc>
                        <a:spcAft>
                          <a:spcPts val="1000"/>
                        </a:spcAft>
                      </a:pPr>
                      <a:r>
                        <a:rPr lang="en-AU" sz="1000" b="1" dirty="0">
                          <a:effectLst/>
                        </a:rPr>
                        <a:t>5</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7%</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22</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39</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211712">
                <a:tc>
                  <a:txBody>
                    <a:bodyPr/>
                    <a:lstStyle/>
                    <a:p>
                      <a:pPr marL="82550" algn="ctr">
                        <a:lnSpc>
                          <a:spcPts val="1400"/>
                        </a:lnSpc>
                        <a:spcAft>
                          <a:spcPts val="1000"/>
                        </a:spcAft>
                      </a:pPr>
                      <a:r>
                        <a:rPr lang="en-AU" sz="1000" b="1" dirty="0">
                          <a:effectLst/>
                        </a:rPr>
                        <a:t>6</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7%</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23</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40</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211712">
                <a:tc>
                  <a:txBody>
                    <a:bodyPr/>
                    <a:lstStyle/>
                    <a:p>
                      <a:pPr marL="82550" algn="ctr">
                        <a:lnSpc>
                          <a:spcPts val="1400"/>
                        </a:lnSpc>
                        <a:spcAft>
                          <a:spcPts val="1000"/>
                        </a:spcAft>
                      </a:pPr>
                      <a:r>
                        <a:rPr lang="en-AU" sz="1000" b="1" dirty="0">
                          <a:effectLst/>
                        </a:rPr>
                        <a:t>7</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24</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41</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r h="211712">
                <a:tc>
                  <a:txBody>
                    <a:bodyPr/>
                    <a:lstStyle/>
                    <a:p>
                      <a:pPr marL="82550" algn="ctr">
                        <a:lnSpc>
                          <a:spcPts val="1400"/>
                        </a:lnSpc>
                        <a:spcAft>
                          <a:spcPts val="1000"/>
                        </a:spcAft>
                      </a:pPr>
                      <a:r>
                        <a:rPr lang="en-AU" sz="1000" b="1" dirty="0">
                          <a:effectLst/>
                        </a:rPr>
                        <a:t>8</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25</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42</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8"/>
                  </a:ext>
                </a:extLst>
              </a:tr>
              <a:tr h="211712">
                <a:tc>
                  <a:txBody>
                    <a:bodyPr/>
                    <a:lstStyle/>
                    <a:p>
                      <a:pPr marL="82550" algn="ctr">
                        <a:lnSpc>
                          <a:spcPts val="1400"/>
                        </a:lnSpc>
                        <a:spcAft>
                          <a:spcPts val="1000"/>
                        </a:spcAft>
                      </a:pPr>
                      <a:r>
                        <a:rPr lang="en-AU" sz="1000" b="1" dirty="0">
                          <a:effectLst/>
                        </a:rPr>
                        <a:t>9</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26</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43</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9"/>
                  </a:ext>
                </a:extLst>
              </a:tr>
              <a:tr h="211712">
                <a:tc>
                  <a:txBody>
                    <a:bodyPr/>
                    <a:lstStyle/>
                    <a:p>
                      <a:pPr marL="82550" algn="ctr">
                        <a:lnSpc>
                          <a:spcPts val="1400"/>
                        </a:lnSpc>
                        <a:spcAft>
                          <a:spcPts val="1000"/>
                        </a:spcAft>
                      </a:pPr>
                      <a:r>
                        <a:rPr lang="en-AU" sz="1000" b="1" dirty="0">
                          <a:effectLst/>
                        </a:rPr>
                        <a:t>10</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27</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44</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14%</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0"/>
                  </a:ext>
                </a:extLst>
              </a:tr>
              <a:tr h="211712">
                <a:tc>
                  <a:txBody>
                    <a:bodyPr/>
                    <a:lstStyle/>
                    <a:p>
                      <a:pPr marL="82550" algn="ctr">
                        <a:lnSpc>
                          <a:spcPts val="1400"/>
                        </a:lnSpc>
                        <a:spcAft>
                          <a:spcPts val="1000"/>
                        </a:spcAft>
                      </a:pPr>
                      <a:r>
                        <a:rPr lang="en-AU" sz="1000" b="1" dirty="0">
                          <a:effectLst/>
                        </a:rPr>
                        <a:t>11</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28</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45</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1"/>
                  </a:ext>
                </a:extLst>
              </a:tr>
              <a:tr h="211712">
                <a:tc>
                  <a:txBody>
                    <a:bodyPr/>
                    <a:lstStyle/>
                    <a:p>
                      <a:pPr marL="82550" algn="ctr">
                        <a:lnSpc>
                          <a:spcPts val="1400"/>
                        </a:lnSpc>
                        <a:spcAft>
                          <a:spcPts val="1000"/>
                        </a:spcAft>
                      </a:pPr>
                      <a:r>
                        <a:rPr lang="en-AU" sz="1000" b="1" dirty="0">
                          <a:effectLst/>
                        </a:rPr>
                        <a:t>12</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29</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46</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2"/>
                  </a:ext>
                </a:extLst>
              </a:tr>
              <a:tr h="211712">
                <a:tc>
                  <a:txBody>
                    <a:bodyPr/>
                    <a:lstStyle/>
                    <a:p>
                      <a:pPr marL="82550" algn="ctr">
                        <a:lnSpc>
                          <a:spcPts val="1400"/>
                        </a:lnSpc>
                        <a:spcAft>
                          <a:spcPts val="1000"/>
                        </a:spcAft>
                      </a:pPr>
                      <a:r>
                        <a:rPr lang="en-AU" sz="1000" b="1" dirty="0">
                          <a:effectLst/>
                        </a:rPr>
                        <a:t>13</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10%</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30</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47</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3"/>
                  </a:ext>
                </a:extLst>
              </a:tr>
              <a:tr h="211712">
                <a:tc>
                  <a:txBody>
                    <a:bodyPr/>
                    <a:lstStyle/>
                    <a:p>
                      <a:pPr marL="82550" algn="ctr">
                        <a:lnSpc>
                          <a:spcPts val="1400"/>
                        </a:lnSpc>
                        <a:spcAft>
                          <a:spcPts val="1000"/>
                        </a:spcAft>
                      </a:pPr>
                      <a:r>
                        <a:rPr lang="en-AU" sz="1000" b="1" dirty="0">
                          <a:effectLst/>
                        </a:rPr>
                        <a:t>14</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11%</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31</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48</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8%</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4"/>
                  </a:ext>
                </a:extLst>
              </a:tr>
              <a:tr h="211712">
                <a:tc>
                  <a:txBody>
                    <a:bodyPr/>
                    <a:lstStyle/>
                    <a:p>
                      <a:pPr marL="82550" algn="ctr">
                        <a:lnSpc>
                          <a:spcPts val="1400"/>
                        </a:lnSpc>
                        <a:spcAft>
                          <a:spcPts val="1000"/>
                        </a:spcAft>
                      </a:pPr>
                      <a:r>
                        <a:rPr lang="en-AU" sz="1000" b="1" dirty="0">
                          <a:effectLst/>
                        </a:rPr>
                        <a:t>15</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32</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13%</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49</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9%</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5"/>
                  </a:ext>
                </a:extLst>
              </a:tr>
              <a:tr h="211712">
                <a:tc>
                  <a:txBody>
                    <a:bodyPr/>
                    <a:lstStyle/>
                    <a:p>
                      <a:pPr marL="82550" algn="ctr">
                        <a:lnSpc>
                          <a:spcPts val="1400"/>
                        </a:lnSpc>
                        <a:spcAft>
                          <a:spcPts val="1000"/>
                        </a:spcAft>
                      </a:pPr>
                      <a:r>
                        <a:rPr lang="en-AU" sz="1000" b="1" dirty="0">
                          <a:effectLst/>
                        </a:rPr>
                        <a:t>16</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33</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15%</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50</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8%</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6"/>
                  </a:ext>
                </a:extLst>
              </a:tr>
              <a:tr h="211712">
                <a:tc>
                  <a:txBody>
                    <a:bodyPr/>
                    <a:lstStyle/>
                    <a:p>
                      <a:pPr marL="82550" algn="ctr">
                        <a:lnSpc>
                          <a:spcPts val="1400"/>
                        </a:lnSpc>
                        <a:spcAft>
                          <a:spcPts val="1000"/>
                        </a:spcAft>
                      </a:pPr>
                      <a:r>
                        <a:rPr lang="en-AU" sz="1000" b="1" dirty="0">
                          <a:effectLst/>
                        </a:rPr>
                        <a:t>17</a:t>
                      </a:r>
                      <a:endParaRPr lang="en-GB" sz="1000" b="1" dirty="0">
                        <a:solidFill>
                          <a:srgbClr val="333333"/>
                        </a:solidFill>
                        <a:effectLst/>
                        <a:latin typeface="Arial" panose="020B0604020202020204" pitchFamily="34" charset="0"/>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12%</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b="1" dirty="0">
                          <a:solidFill>
                            <a:schemeClr val="tx1"/>
                          </a:solidFill>
                          <a:effectLst/>
                          <a:latin typeface="+mn-lt"/>
                        </a:rPr>
                        <a:t>34</a:t>
                      </a:r>
                      <a:endParaRPr lang="en-GB" sz="1000" b="1"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GB" sz="1000" dirty="0">
                          <a:solidFill>
                            <a:schemeClr val="tx1"/>
                          </a:solidFill>
                          <a:effectLst/>
                          <a:latin typeface="+mn-lt"/>
                          <a:ea typeface="Times New Roman"/>
                          <a:cs typeface="Times New Roman"/>
                        </a:rPr>
                        <a:t>17%</a:t>
                      </a: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solidFill>
                            <a:schemeClr val="tx1"/>
                          </a:solidFill>
                          <a:effectLst/>
                          <a:latin typeface="+mn-lt"/>
                        </a:rPr>
                        <a:t> </a:t>
                      </a:r>
                      <a:endParaRPr lang="en-GB" sz="1000"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solidFill>
                            <a:schemeClr val="tx1"/>
                          </a:solidFill>
                          <a:effectLst/>
                          <a:latin typeface="+mn-lt"/>
                        </a:rPr>
                        <a:t> </a:t>
                      </a:r>
                      <a:endParaRPr lang="en-GB" sz="1000" dirty="0">
                        <a:solidFill>
                          <a:schemeClr val="tx1"/>
                        </a:solidFill>
                        <a:effectLst/>
                        <a:latin typeface="+mn-lt"/>
                        <a:ea typeface="Times New Roman"/>
                        <a:cs typeface="Times New Roman"/>
                      </a:endParaRPr>
                    </a:p>
                  </a:txBody>
                  <a:tcPr marL="48957" marR="48957"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7"/>
                  </a:ext>
                </a:extLst>
              </a:tr>
            </a:tbl>
          </a:graphicData>
        </a:graphic>
      </p:graphicFrame>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016381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4"/>
          </p:nvPr>
        </p:nvSpPr>
        <p:spPr/>
        <p:txBody>
          <a:bodyPr/>
          <a:lstStyle/>
          <a:p>
            <a:fld id="{4034BEE3-566C-4068-A777-C3A4762E861B}" type="slidenum">
              <a:rPr lang="en-GB" smtClean="0"/>
              <a:pPr/>
              <a:t>110</a:t>
            </a:fld>
            <a:endParaRPr lang="en-GB" dirty="0"/>
          </a:p>
        </p:txBody>
      </p:sp>
      <p:sp>
        <p:nvSpPr>
          <p:cNvPr id="7" name="Title 6"/>
          <p:cNvSpPr>
            <a:spLocks noGrp="1"/>
          </p:cNvSpPr>
          <p:nvPr>
            <p:ph type="title"/>
          </p:nvPr>
        </p:nvSpPr>
        <p:spPr/>
        <p:txBody>
          <a:bodyPr/>
          <a:lstStyle/>
          <a:p>
            <a:r>
              <a:rPr lang="en-GB" dirty="0"/>
              <a:t>Questionnaire Content</a:t>
            </a:r>
          </a:p>
        </p:txBody>
      </p:sp>
      <p:sp>
        <p:nvSpPr>
          <p:cNvPr id="20" name="Content Placeholder 1"/>
          <p:cNvSpPr txBox="1">
            <a:spLocks/>
          </p:cNvSpPr>
          <p:nvPr/>
        </p:nvSpPr>
        <p:spPr>
          <a:xfrm>
            <a:off x="359996" y="1892300"/>
            <a:ext cx="3600000" cy="3819525"/>
          </a:xfrm>
          <a:prstGeom prst="rect">
            <a:avLst/>
          </a:prstGeom>
        </p:spPr>
        <p:txBody>
          <a:bodyPr lIns="0"/>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AU" dirty="0"/>
              <a:t>The change in the method of data collection from telephone interviewing to an in-home face-to-face approach utilising </a:t>
            </a:r>
            <a:r>
              <a:rPr lang="en-AU" dirty="0" err="1"/>
              <a:t>KantarTNS</a:t>
            </a:r>
            <a:r>
              <a:rPr lang="en-AU" dirty="0"/>
              <a:t>’ weekly RSGB Omnibus survey in May 2005, necessitated a review of the questionnaire to adapt it for CAPI use (Computer Assisted Personal Interviewing). In addition, the client group was keen to rationalise the length of the questionnaire and remove questions no longer deemed essential.</a:t>
            </a:r>
          </a:p>
          <a:p>
            <a:r>
              <a:rPr lang="en-AU" dirty="0"/>
              <a:t>For 2016 a number of changes were made to improve the questionnaire, reduce the overall survey length and make questions consistent with the GB Day Visits Survey (a similar survey which deals with Tourism Day Visits).  </a:t>
            </a:r>
          </a:p>
          <a:p>
            <a:r>
              <a:rPr lang="en-AU" dirty="0"/>
              <a:t>These changes are described below, and were implemented for interviews conducted from week 9 onwards.   </a:t>
            </a:r>
            <a:endParaRPr lang="en-GB" dirty="0"/>
          </a:p>
          <a:p>
            <a:endParaRPr lang="en-GB" dirty="0"/>
          </a:p>
          <a:p>
            <a:endParaRPr lang="en-GB" dirty="0"/>
          </a:p>
        </p:txBody>
      </p:sp>
      <p:sp>
        <p:nvSpPr>
          <p:cNvPr id="21" name="Content Placeholder 1"/>
          <p:cNvSpPr txBox="1">
            <a:spLocks/>
          </p:cNvSpPr>
          <p:nvPr/>
        </p:nvSpPr>
        <p:spPr>
          <a:xfrm>
            <a:off x="4239551" y="1892300"/>
            <a:ext cx="7585737" cy="3819525"/>
          </a:xfrm>
          <a:prstGeom prst="rect">
            <a:avLst/>
          </a:prstGeom>
        </p:spPr>
        <p:txBody>
          <a:bodyPr lIns="0"/>
          <a:lstStyle>
            <a:lvl1pPr marL="0" indent="0" algn="l" defTabSz="914400" rtl="0" eaLnBrk="1" latinLnBrk="0" hangingPunct="1">
              <a:lnSpc>
                <a:spcPct val="100000"/>
              </a:lnSpc>
              <a:spcBef>
                <a:spcPts val="1200"/>
              </a:spcBef>
              <a:buFont typeface="Arial" panose="020B0604020202020204" pitchFamily="34" charset="0"/>
              <a:buNone/>
              <a:defRPr sz="1100" kern="1200">
                <a:solidFill>
                  <a:schemeClr val="tx1"/>
                </a:solidFill>
                <a:latin typeface="+mn-lt"/>
                <a:ea typeface="+mn-ea"/>
                <a:cs typeface="+mn-cs"/>
              </a:defRPr>
            </a:lvl1pPr>
            <a:lvl2pPr marL="180975" indent="-180975" algn="l" defTabSz="914400" rtl="0" eaLnBrk="1" latinLnBrk="0" hangingPunct="1">
              <a:lnSpc>
                <a:spcPct val="100000"/>
              </a:lnSpc>
              <a:spcBef>
                <a:spcPts val="600"/>
              </a:spcBef>
              <a:buFont typeface="Wingdings" panose="05000000000000000000" pitchFamily="2" charset="2"/>
              <a:buChar char="§"/>
              <a:defRPr sz="1100" kern="1200">
                <a:solidFill>
                  <a:schemeClr val="tx1"/>
                </a:solidFill>
                <a:latin typeface="+mn-lt"/>
                <a:ea typeface="+mn-ea"/>
                <a:cs typeface="+mn-cs"/>
              </a:defRPr>
            </a:lvl2pPr>
            <a:lvl3pPr marL="361950"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3pPr>
            <a:lvl4pPr marL="542925" indent="-180975"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4pPr>
            <a:lvl5pPr marL="714375" indent="-171450" algn="l" defTabSz="914400" rtl="0" eaLnBrk="1" latinLnBrk="0" hangingPunct="1">
              <a:lnSpc>
                <a:spcPct val="100000"/>
              </a:lnSpc>
              <a:spcBef>
                <a:spcPts val="600"/>
              </a:spcBef>
              <a:buClr>
                <a:schemeClr val="tx1"/>
              </a:buClr>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Q3. Main reason for trip</a:t>
            </a:r>
          </a:p>
          <a:p>
            <a:pPr>
              <a:spcBef>
                <a:spcPts val="600"/>
              </a:spcBef>
            </a:pPr>
            <a:r>
              <a:rPr lang="en-US" dirty="0"/>
              <a:t>To attend a conference </a:t>
            </a:r>
            <a:r>
              <a:rPr lang="en-US" b="1" dirty="0"/>
              <a:t>changed to </a:t>
            </a:r>
            <a:r>
              <a:rPr lang="en-US" dirty="0"/>
              <a:t>Conference\Convention\Congress</a:t>
            </a:r>
          </a:p>
          <a:p>
            <a:pPr>
              <a:spcBef>
                <a:spcPts val="600"/>
              </a:spcBef>
            </a:pPr>
            <a:r>
              <a:rPr lang="en-US" dirty="0"/>
              <a:t>To attend an exhibition\trade show\agricultural show </a:t>
            </a:r>
            <a:r>
              <a:rPr lang="en-US" b="1" dirty="0"/>
              <a:t>changed to </a:t>
            </a:r>
            <a:r>
              <a:rPr lang="en-US" dirty="0"/>
              <a:t>Exhibition\Event\Trade Fair</a:t>
            </a:r>
          </a:p>
          <a:p>
            <a:pPr>
              <a:spcBef>
                <a:spcPts val="600"/>
              </a:spcBef>
            </a:pPr>
            <a:r>
              <a:rPr lang="en-US" dirty="0"/>
              <a:t>School trip </a:t>
            </a:r>
            <a:r>
              <a:rPr lang="en-US" b="1" dirty="0"/>
              <a:t>changed to </a:t>
            </a:r>
            <a:r>
              <a:rPr lang="en-US" dirty="0"/>
              <a:t>Educational trip (e.g. school\college\university)</a:t>
            </a:r>
          </a:p>
          <a:p>
            <a:r>
              <a:rPr lang="en-US" dirty="0"/>
              <a:t>Q3a. </a:t>
            </a:r>
            <a:r>
              <a:rPr lang="en-US" b="1" dirty="0"/>
              <a:t>New question </a:t>
            </a:r>
            <a:r>
              <a:rPr lang="en-US" dirty="0"/>
              <a:t>– main reason for business trip</a:t>
            </a:r>
          </a:p>
          <a:p>
            <a:r>
              <a:rPr lang="en-US" dirty="0"/>
              <a:t>Q3b. </a:t>
            </a:r>
            <a:r>
              <a:rPr lang="en-US" b="1" dirty="0"/>
              <a:t>New question </a:t>
            </a:r>
            <a:r>
              <a:rPr lang="en-US" dirty="0"/>
              <a:t>– Was the Conference\Convention\Congress or Exhibition\Event\Trade Fair trip for business or leisure?</a:t>
            </a:r>
          </a:p>
          <a:p>
            <a:r>
              <a:rPr lang="en-US" dirty="0"/>
              <a:t>Q4d. </a:t>
            </a:r>
            <a:r>
              <a:rPr lang="en-US" b="1" dirty="0"/>
              <a:t>The list offered to respondents has changed from</a:t>
            </a:r>
            <a:r>
              <a:rPr lang="en-US" dirty="0"/>
              <a:t>: </a:t>
            </a:r>
          </a:p>
          <a:p>
            <a:pPr>
              <a:spcBef>
                <a:spcPts val="0"/>
              </a:spcBef>
            </a:pPr>
            <a:r>
              <a:rPr lang="en-US" dirty="0"/>
              <a:t>Seaside</a:t>
            </a:r>
          </a:p>
          <a:p>
            <a:pPr>
              <a:spcBef>
                <a:spcPts val="0"/>
              </a:spcBef>
            </a:pPr>
            <a:r>
              <a:rPr lang="en-US" dirty="0"/>
              <a:t>Large city\large town</a:t>
            </a:r>
          </a:p>
          <a:p>
            <a:pPr>
              <a:spcBef>
                <a:spcPts val="0"/>
              </a:spcBef>
            </a:pPr>
            <a:r>
              <a:rPr lang="en-US" dirty="0"/>
              <a:t>Small town</a:t>
            </a:r>
          </a:p>
          <a:p>
            <a:pPr>
              <a:spcBef>
                <a:spcPts val="0"/>
              </a:spcBef>
            </a:pPr>
            <a:r>
              <a:rPr lang="en-US" dirty="0"/>
              <a:t>Countryside\village</a:t>
            </a:r>
          </a:p>
          <a:p>
            <a:pPr>
              <a:spcBef>
                <a:spcPts val="0"/>
              </a:spcBef>
            </a:pPr>
            <a:r>
              <a:rPr lang="en-US" b="1" dirty="0"/>
              <a:t>To</a:t>
            </a:r>
            <a:r>
              <a:rPr lang="en-US" dirty="0"/>
              <a:t> </a:t>
            </a:r>
          </a:p>
          <a:p>
            <a:pPr>
              <a:spcBef>
                <a:spcPts val="0"/>
              </a:spcBef>
            </a:pPr>
            <a:r>
              <a:rPr lang="en-US" dirty="0"/>
              <a:t>Seaside resort or town</a:t>
            </a:r>
          </a:p>
          <a:p>
            <a:pPr>
              <a:spcBef>
                <a:spcPts val="0"/>
              </a:spcBef>
            </a:pPr>
            <a:r>
              <a:rPr lang="en-US" dirty="0"/>
              <a:t>Seaside coastline – a beach</a:t>
            </a:r>
          </a:p>
          <a:p>
            <a:pPr>
              <a:spcBef>
                <a:spcPts val="0"/>
              </a:spcBef>
            </a:pPr>
            <a:r>
              <a:rPr lang="en-US" dirty="0"/>
              <a:t>Other coast </a:t>
            </a:r>
          </a:p>
          <a:p>
            <a:pPr>
              <a:spcBef>
                <a:spcPts val="0"/>
              </a:spcBef>
            </a:pPr>
            <a:r>
              <a:rPr lang="en-US" dirty="0"/>
              <a:t>City\large town</a:t>
            </a:r>
          </a:p>
          <a:p>
            <a:pPr>
              <a:spcBef>
                <a:spcPts val="0"/>
              </a:spcBef>
            </a:pPr>
            <a:r>
              <a:rPr lang="en-US" dirty="0"/>
              <a:t>Small town</a:t>
            </a:r>
          </a:p>
          <a:p>
            <a:pPr>
              <a:spcBef>
                <a:spcPts val="0"/>
              </a:spcBef>
            </a:pPr>
            <a:r>
              <a:rPr lang="en-US" dirty="0"/>
              <a:t>Village</a:t>
            </a:r>
          </a:p>
          <a:p>
            <a:pPr>
              <a:spcBef>
                <a:spcPts val="0"/>
              </a:spcBef>
            </a:pPr>
            <a:r>
              <a:rPr lang="en-US" dirty="0"/>
              <a:t>Rural countryside</a:t>
            </a:r>
          </a:p>
          <a:p>
            <a:pPr>
              <a:spcBef>
                <a:spcPts val="0"/>
              </a:spcBef>
            </a:pPr>
            <a:r>
              <a:rPr lang="en-US" dirty="0"/>
              <a:t>Other</a:t>
            </a:r>
          </a:p>
          <a:p>
            <a:endParaRPr lang="en-US" dirty="0"/>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8426270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1"/>
          <p:cNvSpPr>
            <a:spLocks noGrp="1"/>
          </p:cNvSpPr>
          <p:nvPr>
            <p:ph idx="1"/>
          </p:nvPr>
        </p:nvSpPr>
        <p:spPr/>
        <p:txBody>
          <a:bodyPr/>
          <a:lstStyle/>
          <a:p>
            <a:r>
              <a:rPr lang="en-US" dirty="0"/>
              <a:t>Q4e. Accommodation question</a:t>
            </a:r>
          </a:p>
          <a:p>
            <a:r>
              <a:rPr lang="en-US" dirty="0"/>
              <a:t>Hotel\Motel </a:t>
            </a:r>
            <a:r>
              <a:rPr lang="en-US" b="1" dirty="0"/>
              <a:t>split into two codes </a:t>
            </a:r>
            <a:r>
              <a:rPr lang="en-US" dirty="0"/>
              <a:t>Hotel; Motel</a:t>
            </a:r>
          </a:p>
          <a:p>
            <a:r>
              <a:rPr lang="en-US" dirty="0"/>
              <a:t>Hostel – official\group and Hostel - independent </a:t>
            </a:r>
            <a:r>
              <a:rPr lang="en-US" b="1" dirty="0"/>
              <a:t>combined into one code</a:t>
            </a:r>
            <a:r>
              <a:rPr lang="en-US" dirty="0"/>
              <a:t>: Hostel</a:t>
            </a:r>
          </a:p>
          <a:p>
            <a:r>
              <a:rPr lang="en-US" dirty="0"/>
              <a:t>Self-catering in rented flat\apartment and Self-catering in rented house\chalet\ villa\bungalow\cottage </a:t>
            </a:r>
            <a:r>
              <a:rPr lang="en-US" b="1" dirty="0"/>
              <a:t>combined into one code</a:t>
            </a:r>
            <a:r>
              <a:rPr lang="en-US" dirty="0"/>
              <a:t>: Self-catering accommodation</a:t>
            </a:r>
          </a:p>
          <a:p>
            <a:r>
              <a:rPr lang="en-US" dirty="0"/>
              <a:t>All four caravan and camping codes </a:t>
            </a:r>
            <a:r>
              <a:rPr lang="en-US" b="1" dirty="0"/>
              <a:t>combined into one code</a:t>
            </a:r>
            <a:r>
              <a:rPr lang="en-US" dirty="0"/>
              <a:t>: Caravan or camping</a:t>
            </a:r>
          </a:p>
          <a:p>
            <a:r>
              <a:rPr lang="en-US" dirty="0"/>
              <a:t>Holiday camp\village – self-catering and holiday camp\village – serviced </a:t>
            </a:r>
            <a:r>
              <a:rPr lang="en-US" b="1" dirty="0"/>
              <a:t>combined into one code</a:t>
            </a:r>
            <a:r>
              <a:rPr lang="en-US" dirty="0"/>
              <a:t>: Holiday camp\village</a:t>
            </a:r>
          </a:p>
          <a:p>
            <a:r>
              <a:rPr lang="en-US" b="1" dirty="0"/>
              <a:t>Three new questions </a:t>
            </a:r>
            <a:r>
              <a:rPr lang="en-US" dirty="0"/>
              <a:t>(Q4ei, Q4eii, Q4eiii) to determine more detail of the type of self-catering, caravan or camping, or holiday camp\village accommodation used.</a:t>
            </a:r>
          </a:p>
        </p:txBody>
      </p:sp>
      <p:sp>
        <p:nvSpPr>
          <p:cNvPr id="17" name="Content Placeholder 1"/>
          <p:cNvSpPr>
            <a:spLocks noGrp="1"/>
          </p:cNvSpPr>
          <p:nvPr>
            <p:ph sz="quarter" idx="14"/>
          </p:nvPr>
        </p:nvSpPr>
        <p:spPr/>
        <p:txBody>
          <a:bodyPr/>
          <a:lstStyle/>
          <a:p>
            <a:r>
              <a:rPr lang="en-US" dirty="0"/>
              <a:t>Q5c. Who travelled with you, in your immediate party? </a:t>
            </a:r>
            <a:r>
              <a:rPr lang="en-US" b="1" dirty="0"/>
              <a:t>List changed from:</a:t>
            </a:r>
          </a:p>
          <a:p>
            <a:endParaRPr lang="en-US" b="1" dirty="0"/>
          </a:p>
          <a:p>
            <a:pPr>
              <a:spcBef>
                <a:spcPts val="0"/>
              </a:spcBef>
            </a:pPr>
            <a:r>
              <a:rPr lang="en-US" dirty="0"/>
              <a:t>Husband\wife\partner</a:t>
            </a:r>
          </a:p>
          <a:p>
            <a:pPr>
              <a:spcBef>
                <a:spcPts val="0"/>
              </a:spcBef>
            </a:pPr>
            <a:r>
              <a:rPr lang="en-US" dirty="0"/>
              <a:t>Children (aged 15 or under)</a:t>
            </a:r>
          </a:p>
          <a:p>
            <a:pPr>
              <a:spcBef>
                <a:spcPts val="0"/>
              </a:spcBef>
            </a:pPr>
            <a:r>
              <a:rPr lang="en-US" dirty="0"/>
              <a:t>Other female adults (aged 16+)</a:t>
            </a:r>
          </a:p>
          <a:p>
            <a:pPr>
              <a:spcBef>
                <a:spcPts val="0"/>
              </a:spcBef>
            </a:pPr>
            <a:r>
              <a:rPr lang="en-US" dirty="0"/>
              <a:t>Other male adults (aged 16+)</a:t>
            </a:r>
          </a:p>
          <a:p>
            <a:pPr>
              <a:spcBef>
                <a:spcPts val="0"/>
              </a:spcBef>
            </a:pPr>
            <a:endParaRPr lang="en-US" dirty="0"/>
          </a:p>
          <a:p>
            <a:pPr>
              <a:spcBef>
                <a:spcPts val="0"/>
              </a:spcBef>
            </a:pPr>
            <a:r>
              <a:rPr lang="en-US" b="1" dirty="0"/>
              <a:t>To</a:t>
            </a:r>
          </a:p>
          <a:p>
            <a:pPr>
              <a:spcBef>
                <a:spcPts val="0"/>
              </a:spcBef>
            </a:pPr>
            <a:endParaRPr lang="en-US" b="1" dirty="0"/>
          </a:p>
          <a:p>
            <a:pPr>
              <a:spcBef>
                <a:spcPts val="0"/>
              </a:spcBef>
            </a:pPr>
            <a:r>
              <a:rPr lang="en-US" dirty="0"/>
              <a:t>Husband/wife/partner</a:t>
            </a:r>
          </a:p>
          <a:p>
            <a:pPr>
              <a:spcBef>
                <a:spcPts val="0"/>
              </a:spcBef>
            </a:pPr>
            <a:r>
              <a:rPr lang="en-US" dirty="0"/>
              <a:t>Your child/stepchild aged 15 or under</a:t>
            </a:r>
          </a:p>
          <a:p>
            <a:pPr>
              <a:spcBef>
                <a:spcPts val="0"/>
              </a:spcBef>
            </a:pPr>
            <a:r>
              <a:rPr lang="en-US" dirty="0"/>
              <a:t>Your child/stepchild aged 16 or over</a:t>
            </a:r>
          </a:p>
          <a:p>
            <a:pPr>
              <a:spcBef>
                <a:spcPts val="0"/>
              </a:spcBef>
            </a:pPr>
            <a:r>
              <a:rPr lang="en-US" dirty="0"/>
              <a:t>Other child aged 15 or under</a:t>
            </a:r>
          </a:p>
          <a:p>
            <a:pPr>
              <a:spcBef>
                <a:spcPts val="0"/>
              </a:spcBef>
            </a:pPr>
            <a:r>
              <a:rPr lang="en-US" dirty="0"/>
              <a:t>Your grandchild aged 15 or under</a:t>
            </a:r>
          </a:p>
          <a:p>
            <a:pPr>
              <a:spcBef>
                <a:spcPts val="0"/>
              </a:spcBef>
            </a:pPr>
            <a:r>
              <a:rPr lang="en-US" dirty="0"/>
              <a:t>Your grandchild aged 16 or over</a:t>
            </a:r>
          </a:p>
          <a:p>
            <a:pPr>
              <a:spcBef>
                <a:spcPts val="0"/>
              </a:spcBef>
            </a:pPr>
            <a:r>
              <a:rPr lang="en-US" dirty="0"/>
              <a:t>Your parent/parent-in-law</a:t>
            </a:r>
          </a:p>
          <a:p>
            <a:pPr>
              <a:spcBef>
                <a:spcPts val="0"/>
              </a:spcBef>
            </a:pPr>
            <a:r>
              <a:rPr lang="en-US" dirty="0"/>
              <a:t>Your grandparent/grandparent-in-law</a:t>
            </a:r>
          </a:p>
          <a:p>
            <a:pPr>
              <a:spcBef>
                <a:spcPts val="0"/>
              </a:spcBef>
            </a:pPr>
            <a:r>
              <a:rPr lang="en-US" dirty="0"/>
              <a:t>Other relations</a:t>
            </a:r>
          </a:p>
          <a:p>
            <a:pPr>
              <a:spcBef>
                <a:spcPts val="0"/>
              </a:spcBef>
            </a:pPr>
            <a:r>
              <a:rPr lang="en-US" dirty="0" err="1"/>
              <a:t>Carer</a:t>
            </a:r>
            <a:endParaRPr lang="en-US" dirty="0"/>
          </a:p>
          <a:p>
            <a:pPr>
              <a:spcBef>
                <a:spcPts val="0"/>
              </a:spcBef>
            </a:pPr>
            <a:r>
              <a:rPr lang="en-US" dirty="0"/>
              <a:t>Other person aged 16 or over</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111</a:t>
            </a:fld>
            <a:endParaRPr lang="en-GB" dirty="0"/>
          </a:p>
        </p:txBody>
      </p:sp>
      <p:sp>
        <p:nvSpPr>
          <p:cNvPr id="7" name="Title 6"/>
          <p:cNvSpPr>
            <a:spLocks noGrp="1"/>
          </p:cNvSpPr>
          <p:nvPr>
            <p:ph type="title"/>
          </p:nvPr>
        </p:nvSpPr>
        <p:spPr/>
        <p:txBody>
          <a:bodyPr/>
          <a:lstStyle/>
          <a:p>
            <a:r>
              <a:rPr lang="en-GB" dirty="0"/>
              <a:t>Questionnaire Content</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0423393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Content Placeholder 1"/>
          <p:cNvSpPr>
            <a:spLocks noGrp="1"/>
          </p:cNvSpPr>
          <p:nvPr>
            <p:ph idx="1"/>
          </p:nvPr>
        </p:nvSpPr>
        <p:spPr/>
        <p:txBody>
          <a:bodyPr/>
          <a:lstStyle/>
          <a:p>
            <a:r>
              <a:rPr lang="en-US" dirty="0"/>
              <a:t>Q8. Transport used </a:t>
            </a:r>
          </a:p>
          <a:p>
            <a:r>
              <a:rPr lang="en-US" b="1" dirty="0"/>
              <a:t>Removed</a:t>
            </a:r>
            <a:r>
              <a:rPr lang="en-US" dirty="0"/>
              <a:t>: Motor bike\scooter cycle, Hitch hiking, minibus</a:t>
            </a:r>
          </a:p>
          <a:p>
            <a:pPr>
              <a:spcBef>
                <a:spcPts val="0"/>
              </a:spcBef>
            </a:pPr>
            <a:r>
              <a:rPr lang="en-US" b="1" dirty="0"/>
              <a:t>Added: </a:t>
            </a:r>
            <a:r>
              <a:rPr lang="en-US" dirty="0"/>
              <a:t>Taxi, Tram, Tube/underground train</a:t>
            </a:r>
          </a:p>
          <a:p>
            <a:r>
              <a:rPr lang="en-US" dirty="0"/>
              <a:t>Q6i When you, or someone on your behalf, booked part or all of the trip, can you tell me who the booking was made with?</a:t>
            </a:r>
          </a:p>
          <a:p>
            <a:r>
              <a:rPr lang="en-US" dirty="0"/>
              <a:t>Q5e Disabilities question - removed </a:t>
            </a:r>
          </a:p>
          <a:p>
            <a:r>
              <a:rPr lang="en-US" dirty="0"/>
              <a:t>Q17 and Q18 Activities questions - removed  </a:t>
            </a:r>
          </a:p>
          <a:p>
            <a:r>
              <a:rPr lang="en-US" dirty="0"/>
              <a:t>Q7a. and Q7b – package trip questions moved to immediately after Q8.</a:t>
            </a:r>
          </a:p>
          <a:p>
            <a:r>
              <a:rPr lang="en-US" dirty="0"/>
              <a:t> </a:t>
            </a:r>
          </a:p>
        </p:txBody>
      </p:sp>
      <p:sp>
        <p:nvSpPr>
          <p:cNvPr id="18" name="Content Placeholder 1"/>
          <p:cNvSpPr>
            <a:spLocks noGrp="1"/>
          </p:cNvSpPr>
          <p:nvPr>
            <p:ph sz="quarter" idx="14"/>
          </p:nvPr>
        </p:nvSpPr>
        <p:spPr/>
        <p:txBody>
          <a:bodyPr/>
          <a:lstStyle/>
          <a:p>
            <a:r>
              <a:rPr lang="en-US" dirty="0"/>
              <a:t>Q6a to Q6h – Booking section </a:t>
            </a:r>
            <a:r>
              <a:rPr lang="en-US" b="1" dirty="0"/>
              <a:t>replaced with:</a:t>
            </a:r>
          </a:p>
          <a:p>
            <a:pPr>
              <a:spcBef>
                <a:spcPts val="0"/>
              </a:spcBef>
            </a:pPr>
            <a:endParaRPr lang="en-US" b="1" dirty="0"/>
          </a:p>
          <a:p>
            <a:pPr>
              <a:spcBef>
                <a:spcPts val="0"/>
              </a:spcBef>
            </a:pPr>
            <a:r>
              <a:rPr lang="en-US" dirty="0"/>
              <a:t>01: A traditional travel agent’s shop (e.g. Thomas Cook, Thomson, </a:t>
            </a:r>
            <a:r>
              <a:rPr lang="en-US" dirty="0" err="1"/>
              <a:t>Trailfinders</a:t>
            </a:r>
            <a:r>
              <a:rPr lang="en-US" dirty="0"/>
              <a:t>)</a:t>
            </a:r>
          </a:p>
          <a:p>
            <a:pPr>
              <a:spcBef>
                <a:spcPts val="0"/>
              </a:spcBef>
            </a:pPr>
            <a:r>
              <a:rPr lang="en-US" dirty="0"/>
              <a:t>09: The website of a traditional travel agent (e.g. thomascook.com, Thomson.co.uk, Trailfinders.co.uk)</a:t>
            </a:r>
          </a:p>
          <a:p>
            <a:pPr>
              <a:spcBef>
                <a:spcPts val="0"/>
              </a:spcBef>
            </a:pPr>
            <a:r>
              <a:rPr lang="en-US" dirty="0"/>
              <a:t>02: A travel website (e.g. Expedia, Booking.com, Lastminute.com, </a:t>
            </a:r>
            <a:r>
              <a:rPr lang="en-US" dirty="0" err="1"/>
              <a:t>Tripadvisor</a:t>
            </a:r>
            <a:r>
              <a:rPr lang="en-US" dirty="0"/>
              <a:t>)   </a:t>
            </a:r>
          </a:p>
          <a:p>
            <a:pPr>
              <a:spcBef>
                <a:spcPts val="0"/>
              </a:spcBef>
            </a:pPr>
            <a:r>
              <a:rPr lang="en-US" dirty="0"/>
              <a:t>03: A tour operator or travel company (e.g. Haven, English Country Cottages, </a:t>
            </a:r>
            <a:r>
              <a:rPr lang="en-US" dirty="0" err="1"/>
              <a:t>Superbreak</a:t>
            </a:r>
            <a:r>
              <a:rPr lang="en-US" dirty="0"/>
              <a:t>)</a:t>
            </a:r>
          </a:p>
          <a:p>
            <a:pPr>
              <a:spcBef>
                <a:spcPts val="0"/>
              </a:spcBef>
            </a:pPr>
            <a:r>
              <a:rPr lang="en-US" dirty="0"/>
              <a:t>05: A transport provider (e.g. Virgin Trains, British Airways, National Express)</a:t>
            </a:r>
          </a:p>
          <a:p>
            <a:pPr>
              <a:spcBef>
                <a:spcPts val="0"/>
              </a:spcBef>
            </a:pPr>
            <a:r>
              <a:rPr lang="en-US" dirty="0"/>
              <a:t>06: A hotel or other accommodation provider (</a:t>
            </a:r>
            <a:r>
              <a:rPr lang="en-US" dirty="0" err="1"/>
              <a:t>e.g</a:t>
            </a:r>
            <a:r>
              <a:rPr lang="en-US" dirty="0"/>
              <a:t> hotel company, B &amp; B owner, cottage owner)</a:t>
            </a:r>
          </a:p>
          <a:p>
            <a:pPr>
              <a:spcBef>
                <a:spcPts val="0"/>
              </a:spcBef>
            </a:pPr>
            <a:r>
              <a:rPr lang="en-US" dirty="0"/>
              <a:t>07: A tourist information </a:t>
            </a:r>
            <a:r>
              <a:rPr lang="en-US" dirty="0" err="1"/>
              <a:t>centre</a:t>
            </a:r>
            <a:r>
              <a:rPr lang="en-US" dirty="0"/>
              <a:t> or tourist board office</a:t>
            </a:r>
          </a:p>
          <a:p>
            <a:pPr>
              <a:spcBef>
                <a:spcPts val="0"/>
              </a:spcBef>
            </a:pPr>
            <a:r>
              <a:rPr lang="en-US" dirty="0"/>
              <a:t>08: Other (specify)</a:t>
            </a:r>
          </a:p>
          <a:p>
            <a:pPr>
              <a:spcBef>
                <a:spcPts val="0"/>
              </a:spcBef>
            </a:pPr>
            <a:r>
              <a:rPr lang="en-US" dirty="0"/>
              <a:t>Don’t know</a:t>
            </a:r>
          </a:p>
          <a:p>
            <a:pPr>
              <a:spcBef>
                <a:spcPts val="0"/>
              </a:spcBef>
            </a:pPr>
            <a:endParaRPr lang="en-US" dirty="0"/>
          </a:p>
          <a:p>
            <a:pPr>
              <a:spcBef>
                <a:spcPts val="0"/>
              </a:spcBef>
            </a:pPr>
            <a:r>
              <a:rPr lang="en-US" dirty="0"/>
              <a:t>Q6j-Q6p How did you (or the person responsible) make the booking with the …?</a:t>
            </a:r>
          </a:p>
          <a:p>
            <a:pPr>
              <a:spcBef>
                <a:spcPts val="0"/>
              </a:spcBef>
            </a:pPr>
            <a:endParaRPr lang="en-US" dirty="0"/>
          </a:p>
          <a:p>
            <a:pPr>
              <a:spcBef>
                <a:spcPts val="0"/>
              </a:spcBef>
            </a:pPr>
            <a:r>
              <a:rPr lang="en-US" dirty="0"/>
              <a:t>01: Booked in person</a:t>
            </a:r>
          </a:p>
          <a:p>
            <a:pPr>
              <a:spcBef>
                <a:spcPts val="0"/>
              </a:spcBef>
            </a:pPr>
            <a:r>
              <a:rPr lang="en-US" dirty="0"/>
              <a:t>02: Booked by telephone</a:t>
            </a:r>
          </a:p>
          <a:p>
            <a:pPr>
              <a:spcBef>
                <a:spcPts val="0"/>
              </a:spcBef>
            </a:pPr>
            <a:r>
              <a:rPr lang="en-US" dirty="0"/>
              <a:t>04: Booked via email</a:t>
            </a:r>
          </a:p>
          <a:p>
            <a:pPr>
              <a:spcBef>
                <a:spcPts val="0"/>
              </a:spcBef>
            </a:pPr>
            <a:r>
              <a:rPr lang="en-US" dirty="0"/>
              <a:t>05: Booked by post </a:t>
            </a:r>
          </a:p>
          <a:p>
            <a:pPr>
              <a:spcBef>
                <a:spcPts val="0"/>
              </a:spcBef>
            </a:pPr>
            <a:r>
              <a:rPr lang="en-US" dirty="0"/>
              <a:t>08: Booked in some other way (specify)</a:t>
            </a:r>
          </a:p>
          <a:p>
            <a:pPr>
              <a:spcBef>
                <a:spcPts val="0"/>
              </a:spcBef>
            </a:pPr>
            <a:r>
              <a:rPr lang="en-US" dirty="0"/>
              <a:t>Don’t know</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112</a:t>
            </a:fld>
            <a:endParaRPr lang="en-GB" dirty="0"/>
          </a:p>
        </p:txBody>
      </p:sp>
      <p:sp>
        <p:nvSpPr>
          <p:cNvPr id="7" name="Title 6"/>
          <p:cNvSpPr>
            <a:spLocks noGrp="1"/>
          </p:cNvSpPr>
          <p:nvPr>
            <p:ph type="title"/>
          </p:nvPr>
        </p:nvSpPr>
        <p:spPr/>
        <p:txBody>
          <a:bodyPr/>
          <a:lstStyle/>
          <a:p>
            <a:r>
              <a:rPr lang="en-GB" dirty="0"/>
              <a:t>Questionnaire Content</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213161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For imputation purposes data have been analysed within imputation (fieldwork) periods. These are generally made up of four or five ‘trip-reporting’ weeks consistent with the monthly reporting periods. This allows for a viable number of interviews from which to perform the imputation and adequate control of seasonality. Figure 1 below shows the imputation periods for 2016.</a:t>
            </a:r>
            <a:endParaRPr lang="en-GB" dirty="0"/>
          </a:p>
          <a:p>
            <a:r>
              <a:rPr lang="en-AU" dirty="0"/>
              <a:t>The final GBTS Dataset being made available to users must be capable of analysis at the weighted individual data level. This requirement means that the applied solution should be at the individual data record level, rather than via some form of modelling or interpolation. This permits the data to be analysed by any combination of variables. Furthermore, the results produced, subject to rounding error, will be identical for all users if the analysis is carried out correctly and the database is uncorrupted.</a:t>
            </a:r>
            <a:endParaRPr lang="en-GB" dirty="0"/>
          </a:p>
          <a:p>
            <a:r>
              <a:rPr lang="en-AU" dirty="0"/>
              <a:t>This approach thus requires the calculation of a ‘probable’ value to replace each missing value. Imputation for the earlier period of the survey has been made more complex by the use of different detailed questions. This has necessitated different sets of calculations.</a:t>
            </a:r>
            <a:endParaRPr lang="en-GB" dirty="0"/>
          </a:p>
          <a:p>
            <a:endParaRPr lang="en-GB" dirty="0"/>
          </a:p>
        </p:txBody>
      </p:sp>
      <p:sp>
        <p:nvSpPr>
          <p:cNvPr id="17" name="Content Placeholder 1"/>
          <p:cNvSpPr>
            <a:spLocks noGrp="1"/>
          </p:cNvSpPr>
          <p:nvPr>
            <p:ph idx="14"/>
          </p:nvPr>
        </p:nvSpPr>
        <p:spPr/>
        <p:txBody>
          <a:bodyPr/>
          <a:lstStyle/>
          <a:p>
            <a:r>
              <a:rPr lang="en-AU" dirty="0"/>
              <a:t>Following extensive analyses by </a:t>
            </a:r>
            <a:r>
              <a:rPr lang="en-AU" dirty="0" err="1"/>
              <a:t>KantarTNS</a:t>
            </a:r>
            <a:r>
              <a:rPr lang="en-AU" dirty="0"/>
              <a:t>, the solutions implemented are based on common sense principles of sufficient data for reliability and replicability.</a:t>
            </a:r>
            <a:endParaRPr lang="en-GB" dirty="0"/>
          </a:p>
          <a:p>
            <a:r>
              <a:rPr lang="en-AU" i="1" dirty="0"/>
              <a:t>Figure 1 - Imputation Periods</a:t>
            </a:r>
            <a:endParaRPr lang="en-GB" dirty="0"/>
          </a:p>
        </p:txBody>
      </p:sp>
      <p:sp>
        <p:nvSpPr>
          <p:cNvPr id="9" name="Content Placeholder 1"/>
          <p:cNvSpPr>
            <a:spLocks noGrp="1"/>
          </p:cNvSpPr>
          <p:nvPr>
            <p:ph idx="15"/>
          </p:nvPr>
        </p:nvSpPr>
        <p:spPr/>
        <p:txBody>
          <a:bodyPr/>
          <a:lstStyle/>
          <a:p>
            <a:r>
              <a:rPr lang="en-AU" dirty="0"/>
              <a:t>Imputation over the Christmas period was carried out on data for 7 weeks to ensure consistency over the fieldwork period covering December, which had only three weeks of fieldwork.</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113</a:t>
            </a:fld>
            <a:endParaRPr lang="en-GB" dirty="0"/>
          </a:p>
        </p:txBody>
      </p:sp>
      <p:sp>
        <p:nvSpPr>
          <p:cNvPr id="7" name="Title 6"/>
          <p:cNvSpPr>
            <a:spLocks noGrp="1"/>
          </p:cNvSpPr>
          <p:nvPr>
            <p:ph type="title"/>
          </p:nvPr>
        </p:nvSpPr>
        <p:spPr/>
        <p:txBody>
          <a:bodyPr/>
          <a:lstStyle/>
          <a:p>
            <a:r>
              <a:rPr lang="en-GB" dirty="0"/>
              <a:t>Imputation Approach</a:t>
            </a:r>
          </a:p>
        </p:txBody>
      </p:sp>
      <p:graphicFrame>
        <p:nvGraphicFramePr>
          <p:cNvPr id="3" name="Table 2"/>
          <p:cNvGraphicFramePr>
            <a:graphicFrameLocks noGrp="1"/>
          </p:cNvGraphicFramePr>
          <p:nvPr>
            <p:extLst>
              <p:ext uri="{D42A27DB-BD31-4B8C-83A1-F6EECF244321}">
                <p14:modId xmlns:p14="http://schemas.microsoft.com/office/powerpoint/2010/main" val="573255208"/>
              </p:ext>
            </p:extLst>
          </p:nvPr>
        </p:nvGraphicFramePr>
        <p:xfrm>
          <a:off x="4264269" y="2901461"/>
          <a:ext cx="3644698" cy="2699424"/>
        </p:xfrm>
        <a:graphic>
          <a:graphicData uri="http://schemas.openxmlformats.org/drawingml/2006/table">
            <a:tbl>
              <a:tblPr>
                <a:tableStyleId>{5C22544A-7EE6-4342-B048-85BDC9FD1C3A}</a:tableStyleId>
              </a:tblPr>
              <a:tblGrid>
                <a:gridCol w="1781169">
                  <a:extLst>
                    <a:ext uri="{9D8B030D-6E8A-4147-A177-3AD203B41FA5}">
                      <a16:colId xmlns:a16="http://schemas.microsoft.com/office/drawing/2014/main" xmlns="" val="20000"/>
                    </a:ext>
                  </a:extLst>
                </a:gridCol>
                <a:gridCol w="568089">
                  <a:extLst>
                    <a:ext uri="{9D8B030D-6E8A-4147-A177-3AD203B41FA5}">
                      <a16:colId xmlns:a16="http://schemas.microsoft.com/office/drawing/2014/main" xmlns="" val="20001"/>
                    </a:ext>
                  </a:extLst>
                </a:gridCol>
                <a:gridCol w="1295440">
                  <a:extLst>
                    <a:ext uri="{9D8B030D-6E8A-4147-A177-3AD203B41FA5}">
                      <a16:colId xmlns:a16="http://schemas.microsoft.com/office/drawing/2014/main" xmlns="" val="20002"/>
                    </a:ext>
                  </a:extLst>
                </a:gridCol>
              </a:tblGrid>
              <a:tr h="207648">
                <a:tc>
                  <a:txBody>
                    <a:bodyPr/>
                    <a:lstStyle/>
                    <a:p>
                      <a:pPr marL="83820" marR="111125" algn="just">
                        <a:lnSpc>
                          <a:spcPts val="1400"/>
                        </a:lnSpc>
                        <a:spcAft>
                          <a:spcPts val="1000"/>
                        </a:spcAft>
                      </a:pPr>
                      <a:r>
                        <a:rPr lang="en-AU" sz="800" b="1" dirty="0">
                          <a:solidFill>
                            <a:schemeClr val="bg1"/>
                          </a:solidFill>
                          <a:effectLst/>
                        </a:rPr>
                        <a:t>2016 Fieldwork Periods </a:t>
                      </a:r>
                      <a:endParaRPr lang="en-GB" sz="800" b="1" dirty="0">
                        <a:solidFill>
                          <a:schemeClr val="bg1"/>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marL="83820" marR="111125" algn="just">
                        <a:lnSpc>
                          <a:spcPts val="1400"/>
                        </a:lnSpc>
                        <a:spcAft>
                          <a:spcPts val="1000"/>
                        </a:spcAft>
                      </a:pPr>
                      <a:r>
                        <a:rPr lang="en-AU" sz="800" b="1" dirty="0">
                          <a:solidFill>
                            <a:schemeClr val="bg1"/>
                          </a:solidFill>
                          <a:effectLst/>
                        </a:rPr>
                        <a:t>Weeks</a:t>
                      </a:r>
                      <a:endParaRPr lang="en-GB" sz="800" b="1" dirty="0">
                        <a:solidFill>
                          <a:schemeClr val="bg1"/>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marL="83820" marR="111125" algn="just">
                        <a:lnSpc>
                          <a:spcPts val="1400"/>
                        </a:lnSpc>
                        <a:spcAft>
                          <a:spcPts val="1000"/>
                        </a:spcAft>
                      </a:pPr>
                      <a:r>
                        <a:rPr lang="en-AU" sz="800" b="1" dirty="0">
                          <a:solidFill>
                            <a:schemeClr val="bg1"/>
                          </a:solidFill>
                          <a:effectLst/>
                        </a:rPr>
                        <a:t>Imputation Months</a:t>
                      </a:r>
                      <a:endParaRPr lang="en-GB" sz="800" b="1" dirty="0">
                        <a:solidFill>
                          <a:schemeClr val="bg1"/>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207648">
                <a:tc>
                  <a:txBody>
                    <a:bodyPr/>
                    <a:lstStyle/>
                    <a:p>
                      <a:pPr marL="83820" marR="111125">
                        <a:lnSpc>
                          <a:spcPts val="1400"/>
                        </a:lnSpc>
                        <a:spcAft>
                          <a:spcPts val="1000"/>
                        </a:spcAft>
                      </a:pPr>
                      <a:r>
                        <a:rPr lang="en-AU" sz="800" dirty="0">
                          <a:solidFill>
                            <a:schemeClr val="bg1">
                              <a:lumMod val="50000"/>
                            </a:schemeClr>
                          </a:solidFill>
                          <a:effectLst/>
                        </a:rPr>
                        <a:t>1 February – 28</a:t>
                      </a:r>
                      <a:r>
                        <a:rPr lang="en-AU" sz="800" baseline="0" dirty="0">
                          <a:solidFill>
                            <a:schemeClr val="bg1">
                              <a:lumMod val="50000"/>
                            </a:schemeClr>
                          </a:solidFill>
                          <a:effectLst/>
                        </a:rPr>
                        <a:t> February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January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207648">
                <a:tc>
                  <a:txBody>
                    <a:bodyPr/>
                    <a:lstStyle/>
                    <a:p>
                      <a:pPr marL="83820" marR="111125">
                        <a:lnSpc>
                          <a:spcPts val="1400"/>
                        </a:lnSpc>
                        <a:spcAft>
                          <a:spcPts val="1000"/>
                        </a:spcAft>
                      </a:pPr>
                      <a:r>
                        <a:rPr lang="en-AU" sz="800" dirty="0">
                          <a:solidFill>
                            <a:schemeClr val="bg1">
                              <a:lumMod val="50000"/>
                            </a:schemeClr>
                          </a:solidFill>
                          <a:effectLst/>
                        </a:rPr>
                        <a:t>29</a:t>
                      </a:r>
                      <a:r>
                        <a:rPr lang="en-AU" sz="800" baseline="0" dirty="0">
                          <a:solidFill>
                            <a:schemeClr val="bg1">
                              <a:lumMod val="50000"/>
                            </a:schemeClr>
                          </a:solidFill>
                          <a:effectLst/>
                        </a:rPr>
                        <a:t> February</a:t>
                      </a:r>
                      <a:r>
                        <a:rPr lang="en-AU" sz="800" dirty="0">
                          <a:solidFill>
                            <a:schemeClr val="bg1">
                              <a:lumMod val="50000"/>
                            </a:schemeClr>
                          </a:solidFill>
                          <a:effectLst/>
                        </a:rPr>
                        <a:t> – 3 April</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5</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February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207648">
                <a:tc>
                  <a:txBody>
                    <a:bodyPr/>
                    <a:lstStyle/>
                    <a:p>
                      <a:pPr marL="83820" marR="111125">
                        <a:lnSpc>
                          <a:spcPts val="1400"/>
                        </a:lnSpc>
                        <a:spcAft>
                          <a:spcPts val="1000"/>
                        </a:spcAft>
                      </a:pPr>
                      <a:r>
                        <a:rPr lang="en-AU" sz="800" dirty="0">
                          <a:solidFill>
                            <a:schemeClr val="bg1">
                              <a:lumMod val="50000"/>
                            </a:schemeClr>
                          </a:solidFill>
                          <a:effectLst/>
                        </a:rPr>
                        <a:t>4 April – 1 May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March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207648">
                <a:tc>
                  <a:txBody>
                    <a:bodyPr/>
                    <a:lstStyle/>
                    <a:p>
                      <a:pPr marL="83820" marR="111125">
                        <a:lnSpc>
                          <a:spcPts val="1400"/>
                        </a:lnSpc>
                        <a:spcAft>
                          <a:spcPts val="1000"/>
                        </a:spcAft>
                      </a:pPr>
                      <a:r>
                        <a:rPr lang="en-AU" sz="800" dirty="0">
                          <a:solidFill>
                            <a:schemeClr val="bg1">
                              <a:lumMod val="50000"/>
                            </a:schemeClr>
                          </a:solidFill>
                          <a:effectLst/>
                        </a:rPr>
                        <a:t>2 May – 29 May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April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207648">
                <a:tc>
                  <a:txBody>
                    <a:bodyPr/>
                    <a:lstStyle/>
                    <a:p>
                      <a:pPr marL="83820" marR="111125">
                        <a:lnSpc>
                          <a:spcPts val="1400"/>
                        </a:lnSpc>
                        <a:spcAft>
                          <a:spcPts val="1000"/>
                        </a:spcAft>
                      </a:pPr>
                      <a:r>
                        <a:rPr lang="en-AU" sz="800" dirty="0">
                          <a:solidFill>
                            <a:schemeClr val="bg1">
                              <a:lumMod val="50000"/>
                            </a:schemeClr>
                          </a:solidFill>
                          <a:effectLst/>
                        </a:rPr>
                        <a:t>30 May – 3 July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5</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May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207648">
                <a:tc>
                  <a:txBody>
                    <a:bodyPr/>
                    <a:lstStyle/>
                    <a:p>
                      <a:pPr marL="83820" marR="111125">
                        <a:lnSpc>
                          <a:spcPts val="1400"/>
                        </a:lnSpc>
                        <a:spcAft>
                          <a:spcPts val="1000"/>
                        </a:spcAft>
                      </a:pPr>
                      <a:r>
                        <a:rPr lang="en-AU" sz="800" dirty="0">
                          <a:solidFill>
                            <a:schemeClr val="bg1">
                              <a:lumMod val="50000"/>
                            </a:schemeClr>
                          </a:solidFill>
                          <a:effectLst/>
                        </a:rPr>
                        <a:t>4 July – 31 July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June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r h="207648">
                <a:tc>
                  <a:txBody>
                    <a:bodyPr/>
                    <a:lstStyle/>
                    <a:p>
                      <a:pPr marL="83820" marR="111125">
                        <a:lnSpc>
                          <a:spcPts val="1400"/>
                        </a:lnSpc>
                        <a:spcAft>
                          <a:spcPts val="1000"/>
                        </a:spcAft>
                      </a:pPr>
                      <a:r>
                        <a:rPr lang="en-AU" sz="800" dirty="0">
                          <a:solidFill>
                            <a:schemeClr val="bg1">
                              <a:lumMod val="50000"/>
                            </a:schemeClr>
                          </a:solidFill>
                          <a:effectLst/>
                        </a:rPr>
                        <a:t>1 August – 28 August</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nSpc>
                          <a:spcPts val="1400"/>
                        </a:lnSpc>
                        <a:spcAft>
                          <a:spcPts val="1000"/>
                        </a:spcAft>
                      </a:pPr>
                      <a:r>
                        <a:rPr lang="en-AU" sz="800" dirty="0">
                          <a:solidFill>
                            <a:schemeClr val="bg1">
                              <a:lumMod val="50000"/>
                            </a:schemeClr>
                          </a:solidFill>
                          <a:effectLst/>
                        </a:rPr>
                        <a:t>July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8"/>
                  </a:ext>
                </a:extLst>
              </a:tr>
              <a:tr h="207648">
                <a:tc>
                  <a:txBody>
                    <a:bodyPr/>
                    <a:lstStyle/>
                    <a:p>
                      <a:pPr marL="83820" marR="111125" algn="just">
                        <a:lnSpc>
                          <a:spcPts val="1400"/>
                        </a:lnSpc>
                        <a:spcAft>
                          <a:spcPts val="1000"/>
                        </a:spcAft>
                      </a:pPr>
                      <a:r>
                        <a:rPr lang="en-AU" sz="800" dirty="0">
                          <a:solidFill>
                            <a:schemeClr val="bg1">
                              <a:lumMod val="50000"/>
                            </a:schemeClr>
                          </a:solidFill>
                          <a:effectLst/>
                        </a:rPr>
                        <a:t>29 August</a:t>
                      </a:r>
                      <a:r>
                        <a:rPr lang="en-AU" sz="800" baseline="0" dirty="0">
                          <a:solidFill>
                            <a:schemeClr val="bg1">
                              <a:lumMod val="50000"/>
                            </a:schemeClr>
                          </a:solidFill>
                          <a:effectLst/>
                        </a:rPr>
                        <a:t> – 2 October</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5</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August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9"/>
                  </a:ext>
                </a:extLst>
              </a:tr>
              <a:tr h="207648">
                <a:tc>
                  <a:txBody>
                    <a:bodyPr/>
                    <a:lstStyle/>
                    <a:p>
                      <a:pPr marL="83820" marR="111125" algn="just">
                        <a:lnSpc>
                          <a:spcPts val="1400"/>
                        </a:lnSpc>
                        <a:spcAft>
                          <a:spcPts val="1000"/>
                        </a:spcAft>
                      </a:pPr>
                      <a:r>
                        <a:rPr lang="en-AU" sz="800" dirty="0">
                          <a:solidFill>
                            <a:schemeClr val="bg1">
                              <a:lumMod val="50000"/>
                            </a:schemeClr>
                          </a:solidFill>
                          <a:effectLst/>
                        </a:rPr>
                        <a:t>3 October – 30 October</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September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0"/>
                  </a:ext>
                </a:extLst>
              </a:tr>
              <a:tr h="207648">
                <a:tc>
                  <a:txBody>
                    <a:bodyPr/>
                    <a:lstStyle/>
                    <a:p>
                      <a:pPr marL="83820" marR="111125" algn="just">
                        <a:lnSpc>
                          <a:spcPts val="1400"/>
                        </a:lnSpc>
                        <a:spcAft>
                          <a:spcPts val="1000"/>
                        </a:spcAft>
                      </a:pPr>
                      <a:r>
                        <a:rPr lang="en-AU" sz="800" dirty="0">
                          <a:solidFill>
                            <a:schemeClr val="bg1">
                              <a:lumMod val="50000"/>
                            </a:schemeClr>
                          </a:solidFill>
                          <a:effectLst/>
                        </a:rPr>
                        <a:t>31 October – 27 November</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October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1"/>
                  </a:ext>
                </a:extLst>
              </a:tr>
              <a:tr h="207648">
                <a:tc>
                  <a:txBody>
                    <a:bodyPr/>
                    <a:lstStyle/>
                    <a:p>
                      <a:pPr marL="83820" marR="111125" algn="just">
                        <a:lnSpc>
                          <a:spcPts val="1400"/>
                        </a:lnSpc>
                        <a:spcAft>
                          <a:spcPts val="1000"/>
                        </a:spcAft>
                      </a:pPr>
                      <a:r>
                        <a:rPr lang="en-AU" sz="800" dirty="0">
                          <a:solidFill>
                            <a:schemeClr val="bg1">
                              <a:lumMod val="50000"/>
                            </a:schemeClr>
                          </a:solidFill>
                          <a:effectLst/>
                        </a:rPr>
                        <a:t>28 November – 18 December</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3</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November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2"/>
                  </a:ext>
                </a:extLst>
              </a:tr>
              <a:tr h="207648">
                <a:tc>
                  <a:txBody>
                    <a:bodyPr/>
                    <a:lstStyle/>
                    <a:p>
                      <a:pPr marL="83820" marR="111125" algn="just">
                        <a:lnSpc>
                          <a:spcPts val="1400"/>
                        </a:lnSpc>
                        <a:spcAft>
                          <a:spcPts val="1000"/>
                        </a:spcAft>
                      </a:pPr>
                      <a:r>
                        <a:rPr lang="en-AU" sz="800" dirty="0">
                          <a:solidFill>
                            <a:schemeClr val="bg1">
                              <a:lumMod val="50000"/>
                            </a:schemeClr>
                          </a:solidFill>
                          <a:effectLst/>
                        </a:rPr>
                        <a:t>2 January – 29 January</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4</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83820" marR="111125" algn="just">
                        <a:lnSpc>
                          <a:spcPts val="1400"/>
                        </a:lnSpc>
                        <a:spcAft>
                          <a:spcPts val="1000"/>
                        </a:spcAft>
                      </a:pPr>
                      <a:r>
                        <a:rPr lang="en-AU" sz="800" dirty="0">
                          <a:solidFill>
                            <a:schemeClr val="bg1">
                              <a:lumMod val="50000"/>
                            </a:schemeClr>
                          </a:solidFill>
                          <a:effectLst/>
                        </a:rPr>
                        <a:t>December 2016</a:t>
                      </a:r>
                      <a:endParaRPr lang="en-GB" sz="800" dirty="0">
                        <a:solidFill>
                          <a:schemeClr val="bg1">
                            <a:lumMod val="50000"/>
                          </a:schemeClr>
                        </a:solidFill>
                        <a:effectLst/>
                        <a:latin typeface="Arial" panose="020B0604020202020204" pitchFamily="34" charset="0"/>
                        <a:ea typeface="Times New Roman"/>
                        <a:cs typeface="Times New Roman"/>
                      </a:endParaRPr>
                    </a:p>
                  </a:txBody>
                  <a:tcPr marL="16143" marR="16143" marT="0" marB="0">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3"/>
                  </a:ext>
                </a:extLst>
              </a:tr>
            </a:tbl>
          </a:graphicData>
        </a:graphic>
      </p:graphicFrame>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048800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Expenditure Imputation – Incomplete Data</a:t>
            </a:r>
          </a:p>
          <a:p>
            <a:r>
              <a:rPr lang="en-AU" dirty="0"/>
              <a:t>Expenditure on travel and tourism varies greatly from one person to another and from one trip to the next depending on the purpose, the duration, the participants and the time of the year to name just a few of the influences. The totality of this expenditure builds up from a wide range of specific sub-categories of expenditure e.g. travel, accommodation, entertainment, sustenance, which are not necessarily correlated with each other within any one trip.</a:t>
            </a:r>
            <a:endParaRPr lang="en-GB" dirty="0"/>
          </a:p>
          <a:p>
            <a:endParaRPr lang="en-GB" dirty="0"/>
          </a:p>
        </p:txBody>
      </p:sp>
      <p:sp>
        <p:nvSpPr>
          <p:cNvPr id="17" name="Content Placeholder 1"/>
          <p:cNvSpPr>
            <a:spLocks noGrp="1"/>
          </p:cNvSpPr>
          <p:nvPr>
            <p:ph idx="14"/>
          </p:nvPr>
        </p:nvSpPr>
        <p:spPr/>
        <p:txBody>
          <a:bodyPr/>
          <a:lstStyle/>
          <a:p>
            <a:endParaRPr lang="en-AU" dirty="0"/>
          </a:p>
          <a:p>
            <a:r>
              <a:rPr lang="en-AU" dirty="0"/>
              <a:t>It has been recognised through experience that the most accurate estimates that respondents can provide of their expenditure should be constructed via the systematic questioning about each of the major categories of possible expenditure type that a traveller away from home can incur. However, the complexities of trip party composition, combined with the social habits surrounding expenditure decisions and individual payment, result in respondents being either ineligible, or unable to answer accurately and reliably about the absolute sums of money spent. The scale and nature of these incomplete data are such that it is impractical economically, and inaccurate statistically, to reject records for which the data set is incomplete.</a:t>
            </a:r>
            <a:endParaRPr lang="en-GB" dirty="0"/>
          </a:p>
        </p:txBody>
      </p:sp>
      <p:sp>
        <p:nvSpPr>
          <p:cNvPr id="9" name="Content Placeholder 1"/>
          <p:cNvSpPr>
            <a:spLocks noGrp="1"/>
          </p:cNvSpPr>
          <p:nvPr>
            <p:ph idx="15"/>
          </p:nvPr>
        </p:nvSpPr>
        <p:spPr/>
        <p:txBody>
          <a:bodyPr/>
          <a:lstStyle/>
          <a:p>
            <a:endParaRPr lang="en-AU" dirty="0"/>
          </a:p>
          <a:p>
            <a:r>
              <a:rPr lang="en-AU" dirty="0"/>
              <a:t>It is necessary to provide some form of numeric substitution for these ‘missing values’ to overcome the consequent difficulties that arise at the detailed analysis stage. Survey practitioners have developed a wide range of different approaches to this common problem. Imputation was necessary for missing values where a question has been asked but the respondent could not answer. In addition, values were changed from ‘zero’ expenditure to ‘missing’ where trip details indicate that some expenditure would have been incurred. The methodology used is outlined below.</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114</a:t>
            </a:fld>
            <a:endParaRPr lang="en-GB" dirty="0"/>
          </a:p>
        </p:txBody>
      </p:sp>
      <p:sp>
        <p:nvSpPr>
          <p:cNvPr id="7" name="Title 6"/>
          <p:cNvSpPr>
            <a:spLocks noGrp="1"/>
          </p:cNvSpPr>
          <p:nvPr>
            <p:ph type="title"/>
          </p:nvPr>
        </p:nvSpPr>
        <p:spPr/>
        <p:txBody>
          <a:bodyPr/>
          <a:lstStyle/>
          <a:p>
            <a:r>
              <a:rPr lang="en-GB" dirty="0"/>
              <a:t>Imputation Approach</a:t>
            </a:r>
          </a:p>
        </p:txBody>
      </p:sp>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1514042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Partner Correction Factor</a:t>
            </a:r>
          </a:p>
          <a:p>
            <a:r>
              <a:rPr lang="en-AU" dirty="0"/>
              <a:t>Firstly, prior to any expenditure imputation, a ‘partner corrected’ expenditure calculation was applied to some of the data. This was applied to expenditures for which the respondent and a spouse/partner were both present. This correction divides expenditure on all items other than “buying clothes” and “other shopping” by two. The rationale for this is that experience on a number of surveys indicates that both of the persons present at the time of that expenditure, if subsequently interviewed, would report it. The exception would be ‘shopping’, irrespective of which one actually made the purchase. This correction has therefore been applied to all partnered purchasing apart from ‘shopping’. </a:t>
            </a:r>
            <a:endParaRPr lang="en-GB" dirty="0"/>
          </a:p>
          <a:p>
            <a:endParaRPr lang="en-GB" dirty="0"/>
          </a:p>
        </p:txBody>
      </p:sp>
      <p:sp>
        <p:nvSpPr>
          <p:cNvPr id="5" name="Content Placeholder 4"/>
          <p:cNvSpPr>
            <a:spLocks noGrp="1"/>
          </p:cNvSpPr>
          <p:nvPr>
            <p:ph idx="14"/>
          </p:nvPr>
        </p:nvSpPr>
        <p:spPr/>
        <p:txBody>
          <a:bodyPr/>
          <a:lstStyle/>
          <a:p>
            <a:r>
              <a:rPr lang="en-AU" b="1" dirty="0"/>
              <a:t>Zero Values</a:t>
            </a:r>
          </a:p>
          <a:p>
            <a:r>
              <a:rPr lang="en-AU" dirty="0"/>
              <a:t>Secondly, some categories of expenditure were recoded to missing value status from zero value, where trip details indicated that some expenditure must have been incurred. A complete list of these categories is given below. This allowed these records to have values imputed and thus be included. The following expenditure categories are not permitted zero values. </a:t>
            </a:r>
          </a:p>
          <a:p>
            <a:r>
              <a:rPr lang="en-AU" dirty="0"/>
              <a:t>These were initially re-coded as ‘missing’ values and later imputed.  </a:t>
            </a:r>
            <a:endParaRPr lang="en-GB" dirty="0"/>
          </a:p>
          <a:p>
            <a:pPr marL="228600" indent="-228600">
              <a:spcBef>
                <a:spcPts val="0"/>
              </a:spcBef>
              <a:buFont typeface="Arial" panose="020B0604020202020204" pitchFamily="34" charset="0"/>
              <a:buAutoNum type="arabicPeriod"/>
            </a:pPr>
            <a:r>
              <a:rPr lang="en-AU" b="1" dirty="0"/>
              <a:t>Within “the accommodation bill” spend (trip1)</a:t>
            </a:r>
            <a:endParaRPr lang="en-GB" b="1" dirty="0"/>
          </a:p>
          <a:p>
            <a:pPr marL="177800" lvl="2" indent="-177800">
              <a:spcBef>
                <a:spcPts val="300"/>
              </a:spcBef>
              <a:buClrTx/>
              <a:buSzPct val="100000"/>
              <a:buFont typeface="Wingdings"/>
              <a:buChar char="§"/>
            </a:pPr>
            <a:r>
              <a:rPr lang="en-AU" dirty="0"/>
              <a:t>Hotel</a:t>
            </a:r>
          </a:p>
          <a:p>
            <a:pPr marL="177800" lvl="2" indent="-177800">
              <a:spcBef>
                <a:spcPts val="300"/>
              </a:spcBef>
              <a:buClrTx/>
              <a:buSzPct val="100000"/>
              <a:buFont typeface="Wingdings"/>
              <a:buChar char="§"/>
            </a:pPr>
            <a:r>
              <a:rPr lang="en-AU" dirty="0"/>
              <a:t>Motel</a:t>
            </a:r>
            <a:endParaRPr lang="en-GB" dirty="0"/>
          </a:p>
          <a:p>
            <a:pPr marL="177800" lvl="2" indent="-177800">
              <a:spcBef>
                <a:spcPts val="300"/>
              </a:spcBef>
              <a:buClrTx/>
              <a:buSzPct val="100000"/>
              <a:buFont typeface="Wingdings"/>
              <a:buChar char="§"/>
            </a:pPr>
            <a:r>
              <a:rPr lang="en-AU" dirty="0"/>
              <a:t>Guesthouse</a:t>
            </a:r>
            <a:endParaRPr lang="en-GB" dirty="0"/>
          </a:p>
          <a:p>
            <a:pPr marL="177800" lvl="2" indent="-177800">
              <a:spcBef>
                <a:spcPts val="300"/>
              </a:spcBef>
              <a:buClrTx/>
              <a:buSzPct val="100000"/>
              <a:buFont typeface="Wingdings"/>
              <a:buChar char="§"/>
            </a:pPr>
            <a:r>
              <a:rPr lang="en-AU" dirty="0"/>
              <a:t>Farmhouse</a:t>
            </a:r>
            <a:endParaRPr lang="en-GB" dirty="0"/>
          </a:p>
          <a:p>
            <a:pPr marL="177800" lvl="2" indent="-177800">
              <a:spcBef>
                <a:spcPts val="300"/>
              </a:spcBef>
              <a:buClrTx/>
              <a:buSzPct val="100000"/>
              <a:buFont typeface="Wingdings"/>
              <a:buChar char="§"/>
            </a:pPr>
            <a:r>
              <a:rPr lang="en-AU" dirty="0"/>
              <a:t>Bed &amp; Breakfast</a:t>
            </a:r>
            <a:endParaRPr lang="en-GB" dirty="0"/>
          </a:p>
          <a:p>
            <a:pPr marL="177800" lvl="2" indent="-177800">
              <a:spcBef>
                <a:spcPts val="300"/>
              </a:spcBef>
              <a:buClrTx/>
              <a:buSzPct val="100000"/>
              <a:buFont typeface="Wingdings"/>
              <a:buChar char="§"/>
            </a:pPr>
            <a:r>
              <a:rPr lang="en-AU" dirty="0"/>
              <a:t>Self-Catering</a:t>
            </a:r>
            <a:endParaRPr lang="en-GB" dirty="0"/>
          </a:p>
          <a:p>
            <a:pPr marL="177800" lvl="2" indent="-177800">
              <a:spcBef>
                <a:spcPts val="300"/>
              </a:spcBef>
              <a:buClrTx/>
              <a:buSzPct val="100000"/>
              <a:buFont typeface="Wingdings"/>
              <a:buChar char="§"/>
            </a:pPr>
            <a:r>
              <a:rPr lang="en-AU" dirty="0"/>
              <a:t>Hostel</a:t>
            </a:r>
            <a:endParaRPr lang="en-GB" dirty="0"/>
          </a:p>
          <a:p>
            <a:pPr marL="177800" lvl="2" indent="-177800">
              <a:spcBef>
                <a:spcPts val="300"/>
              </a:spcBef>
              <a:buClrTx/>
              <a:buSzPct val="100000"/>
              <a:buFont typeface="Wingdings"/>
              <a:buChar char="§"/>
            </a:pPr>
            <a:r>
              <a:rPr lang="en-AU" dirty="0"/>
              <a:t>Holiday camp/village</a:t>
            </a:r>
            <a:endParaRPr lang="en-GB" dirty="0"/>
          </a:p>
          <a:p>
            <a:pPr marL="177800" lvl="2" indent="-177800">
              <a:spcBef>
                <a:spcPts val="300"/>
              </a:spcBef>
              <a:buClrTx/>
              <a:buSzPct val="100000"/>
              <a:buFont typeface="Wingdings"/>
              <a:buChar char="§"/>
            </a:pPr>
            <a:r>
              <a:rPr lang="en-AU" dirty="0"/>
              <a:t>Caravan-static not owned</a:t>
            </a:r>
            <a:endParaRPr lang="en-GB" dirty="0"/>
          </a:p>
          <a:p>
            <a:endParaRPr lang="en-GB" dirty="0"/>
          </a:p>
        </p:txBody>
      </p:sp>
      <p:sp>
        <p:nvSpPr>
          <p:cNvPr id="8" name="Content Placeholder 7"/>
          <p:cNvSpPr>
            <a:spLocks noGrp="1"/>
          </p:cNvSpPr>
          <p:nvPr>
            <p:ph idx="15"/>
          </p:nvPr>
        </p:nvSpPr>
        <p:spPr/>
        <p:txBody>
          <a:bodyPr/>
          <a:lstStyle/>
          <a:p>
            <a:r>
              <a:rPr lang="en-AU" b="1" dirty="0">
                <a:solidFill>
                  <a:srgbClr val="717171"/>
                </a:solidFill>
                <a:latin typeface="Arial"/>
              </a:rPr>
              <a:t>2. Within the “travel costs to and from the destination, and during the trip”</a:t>
            </a:r>
          </a:p>
          <a:p>
            <a:pPr lvl="1">
              <a:spcBef>
                <a:spcPts val="300"/>
              </a:spcBef>
              <a:buSzPct val="100000"/>
              <a:buFont typeface="Wingdings"/>
              <a:buChar char="§"/>
            </a:pPr>
            <a:r>
              <a:rPr lang="en-AU" dirty="0">
                <a:solidFill>
                  <a:srgbClr val="717171"/>
                </a:solidFill>
                <a:latin typeface="Arial"/>
              </a:rPr>
              <a:t>Train</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Scheduled bus/coach</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Organised coach tour</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Car - own/friend’s/company car</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Car - hired</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Motorhome/campervan</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Plane</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Boat/ship/ferry</a:t>
            </a:r>
            <a:endParaRPr lang="en-GB" dirty="0">
              <a:solidFill>
                <a:srgbClr val="717171"/>
              </a:solidFill>
              <a:latin typeface="Arial"/>
            </a:endParaRPr>
          </a:p>
          <a:p>
            <a:pPr lvl="1">
              <a:spcBef>
                <a:spcPts val="300"/>
              </a:spcBef>
              <a:buSzPct val="100000"/>
              <a:buFont typeface="Wingdings"/>
              <a:buChar char="§"/>
            </a:pPr>
            <a:r>
              <a:rPr lang="en-AU" dirty="0">
                <a:solidFill>
                  <a:srgbClr val="717171"/>
                </a:solidFill>
                <a:latin typeface="Arial"/>
              </a:rPr>
              <a:t>Lorry/truck/van</a:t>
            </a:r>
            <a:endParaRPr lang="en-GB" dirty="0">
              <a:solidFill>
                <a:srgbClr val="717171"/>
              </a:solidFill>
              <a:latin typeface="Arial"/>
            </a:endParaRPr>
          </a:p>
          <a:p>
            <a:pPr lvl="1">
              <a:spcBef>
                <a:spcPts val="300"/>
              </a:spcBef>
              <a:buSzPct val="100000"/>
              <a:buFont typeface="Wingdings"/>
              <a:buChar char="§"/>
            </a:pPr>
            <a:r>
              <a:rPr lang="en-GB" dirty="0">
                <a:solidFill>
                  <a:srgbClr val="717171"/>
                </a:solidFill>
                <a:latin typeface="Arial"/>
              </a:rPr>
              <a:t>Taxi</a:t>
            </a:r>
          </a:p>
          <a:p>
            <a:pPr lvl="1">
              <a:spcBef>
                <a:spcPts val="300"/>
              </a:spcBef>
              <a:buSzPct val="100000"/>
              <a:buFont typeface="Wingdings"/>
              <a:buChar char="§"/>
            </a:pPr>
            <a:r>
              <a:rPr lang="en-GB" dirty="0">
                <a:solidFill>
                  <a:srgbClr val="717171"/>
                </a:solidFill>
                <a:latin typeface="Arial"/>
              </a:rPr>
              <a:t>Tram</a:t>
            </a:r>
          </a:p>
          <a:p>
            <a:r>
              <a:rPr lang="en-GB" dirty="0">
                <a:solidFill>
                  <a:srgbClr val="717171"/>
                </a:solidFill>
                <a:latin typeface="Arial"/>
              </a:rPr>
              <a:t>Tube/underground train</a:t>
            </a:r>
          </a:p>
        </p:txBody>
      </p:sp>
      <p:sp>
        <p:nvSpPr>
          <p:cNvPr id="6" name="Slide Number Placeholder 5"/>
          <p:cNvSpPr>
            <a:spLocks noGrp="1"/>
          </p:cNvSpPr>
          <p:nvPr>
            <p:ph type="sldNum" sz="quarter" idx="4"/>
          </p:nvPr>
        </p:nvSpPr>
        <p:spPr/>
        <p:txBody>
          <a:bodyPr/>
          <a:lstStyle/>
          <a:p>
            <a:fld id="{4034BEE3-566C-4068-A777-C3A4762E861B}" type="slidenum">
              <a:rPr lang="en-GB" smtClean="0"/>
              <a:pPr/>
              <a:t>115</a:t>
            </a:fld>
            <a:endParaRPr lang="en-GB" dirty="0"/>
          </a:p>
        </p:txBody>
      </p:sp>
      <p:sp>
        <p:nvSpPr>
          <p:cNvPr id="7" name="Title 6"/>
          <p:cNvSpPr>
            <a:spLocks noGrp="1"/>
          </p:cNvSpPr>
          <p:nvPr>
            <p:ph type="title"/>
          </p:nvPr>
        </p:nvSpPr>
        <p:spPr/>
        <p:txBody>
          <a:bodyPr/>
          <a:lstStyle/>
          <a:p>
            <a:r>
              <a:rPr lang="en-GB" dirty="0"/>
              <a:t>Imputation Approach</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41724809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Imputation of missing values for most recent trips</a:t>
            </a:r>
          </a:p>
          <a:p>
            <a:r>
              <a:rPr lang="en-AU" dirty="0"/>
              <a:t>The last stage for the most recent trips is to impute the missing values. Extensive analysis of the expenditure distributions within various variables concluded that the median value for the category was the most reliable proxy for those missing values. Not all travellers will have expenditure in every possible expenditure category. Hence, so that the correct proportion of valid zero category expenditure was reflected in the imputed records, the missing values were proportionally imputed as non-zero spend and zero spend. Within type of trip, the median partner corrected value was used to impute the non-zero spend.</a:t>
            </a:r>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116</a:t>
            </a:fld>
            <a:endParaRPr lang="en-GB" dirty="0"/>
          </a:p>
        </p:txBody>
      </p:sp>
      <p:sp>
        <p:nvSpPr>
          <p:cNvPr id="7" name="Title 6"/>
          <p:cNvSpPr>
            <a:spLocks noGrp="1"/>
          </p:cNvSpPr>
          <p:nvPr>
            <p:ph type="title"/>
          </p:nvPr>
        </p:nvSpPr>
        <p:spPr/>
        <p:txBody>
          <a:bodyPr/>
          <a:lstStyle/>
          <a:p>
            <a:r>
              <a:rPr lang="en-GB" dirty="0"/>
              <a:t>Imputation Approach</a:t>
            </a:r>
          </a:p>
        </p:txBody>
      </p:sp>
      <p:sp>
        <p:nvSpPr>
          <p:cNvPr id="15" name="Freeform 1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6" name="Straight Connector 1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 name="Freeform 1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896637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Weighting and Reporting Periods</a:t>
            </a:r>
          </a:p>
          <a:p>
            <a:r>
              <a:rPr lang="en-AU" dirty="0"/>
              <a:t>The methodology used for weighting and calculations was devised around trip end dates and also the reporting periods of complete calendar weeks designated as reporting months. Details of end date reporting periods and their corresponding fieldwork dates are shown in Figure 2.  </a:t>
            </a:r>
            <a:endParaRPr lang="en-GB" dirty="0"/>
          </a:p>
          <a:p>
            <a:r>
              <a:rPr lang="en-AU" dirty="0"/>
              <a:t>The National Tourist Boards requested that results should be for calendar months and based on trip start dates. A complete change to a system based on start dates would have created problems. Long trips can span several months. Hence, a methodology based on start dates would either entail changes of weights whenever a long trip was reported, or delays in reporting results to allow for the collection of data on a small number of long trips. Therefore, it was agreed that weighting would be determined by end date reporting periods and the weights thus calculated would be applied to the start dates of those trips. </a:t>
            </a:r>
            <a:endParaRPr lang="en-GB" dirty="0"/>
          </a:p>
          <a:p>
            <a:endParaRPr lang="en-GB" dirty="0"/>
          </a:p>
        </p:txBody>
      </p:sp>
      <p:sp>
        <p:nvSpPr>
          <p:cNvPr id="18" name="Content Placeholder 1"/>
          <p:cNvSpPr>
            <a:spLocks noGrp="1"/>
          </p:cNvSpPr>
          <p:nvPr>
            <p:ph idx="14"/>
          </p:nvPr>
        </p:nvSpPr>
        <p:spPr/>
        <p:txBody>
          <a:bodyPr/>
          <a:lstStyle/>
          <a:p>
            <a:r>
              <a:rPr lang="en-AU" i="1" dirty="0"/>
              <a:t>Figure 2 - End Date Reporting Periods</a:t>
            </a:r>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117</a:t>
            </a:fld>
            <a:endParaRPr lang="en-GB" dirty="0"/>
          </a:p>
        </p:txBody>
      </p:sp>
      <p:sp>
        <p:nvSpPr>
          <p:cNvPr id="7" name="Title 6"/>
          <p:cNvSpPr>
            <a:spLocks noGrp="1"/>
          </p:cNvSpPr>
          <p:nvPr>
            <p:ph type="title"/>
          </p:nvPr>
        </p:nvSpPr>
        <p:spPr/>
        <p:txBody>
          <a:bodyPr/>
          <a:lstStyle/>
          <a:p>
            <a:r>
              <a:rPr lang="en-GB" dirty="0"/>
              <a:t>Calculation Methodology</a:t>
            </a:r>
          </a:p>
        </p:txBody>
      </p:sp>
      <p:graphicFrame>
        <p:nvGraphicFramePr>
          <p:cNvPr id="3" name="Table 2"/>
          <p:cNvGraphicFramePr>
            <a:graphicFrameLocks noGrp="1"/>
          </p:cNvGraphicFramePr>
          <p:nvPr>
            <p:extLst>
              <p:ext uri="{D42A27DB-BD31-4B8C-83A1-F6EECF244321}">
                <p14:modId xmlns:p14="http://schemas.microsoft.com/office/powerpoint/2010/main" val="2813748259"/>
              </p:ext>
            </p:extLst>
          </p:nvPr>
        </p:nvGraphicFramePr>
        <p:xfrm>
          <a:off x="4275116" y="2238043"/>
          <a:ext cx="7549277" cy="3188984"/>
        </p:xfrm>
        <a:graphic>
          <a:graphicData uri="http://schemas.openxmlformats.org/drawingml/2006/table">
            <a:tbl>
              <a:tblPr>
                <a:tableStyleId>{5C22544A-7EE6-4342-B048-85BDC9FD1C3A}</a:tableStyleId>
              </a:tblPr>
              <a:tblGrid>
                <a:gridCol w="2277193">
                  <a:extLst>
                    <a:ext uri="{9D8B030D-6E8A-4147-A177-3AD203B41FA5}">
                      <a16:colId xmlns:a16="http://schemas.microsoft.com/office/drawing/2014/main" xmlns="" val="20000"/>
                    </a:ext>
                  </a:extLst>
                </a:gridCol>
                <a:gridCol w="2662228">
                  <a:extLst>
                    <a:ext uri="{9D8B030D-6E8A-4147-A177-3AD203B41FA5}">
                      <a16:colId xmlns:a16="http://schemas.microsoft.com/office/drawing/2014/main" xmlns="" val="20001"/>
                    </a:ext>
                  </a:extLst>
                </a:gridCol>
                <a:gridCol w="2609856">
                  <a:extLst>
                    <a:ext uri="{9D8B030D-6E8A-4147-A177-3AD203B41FA5}">
                      <a16:colId xmlns:a16="http://schemas.microsoft.com/office/drawing/2014/main" xmlns="" val="20002"/>
                    </a:ext>
                  </a:extLst>
                </a:gridCol>
              </a:tblGrid>
              <a:tr h="253394">
                <a:tc>
                  <a:txBody>
                    <a:bodyPr/>
                    <a:lstStyle/>
                    <a:p>
                      <a:pPr marL="83820" algn="ctr">
                        <a:lnSpc>
                          <a:spcPts val="1400"/>
                        </a:lnSpc>
                        <a:spcAft>
                          <a:spcPts val="1000"/>
                        </a:spcAft>
                      </a:pPr>
                      <a:r>
                        <a:rPr lang="en-AU" sz="1050" b="1" dirty="0">
                          <a:solidFill>
                            <a:schemeClr val="bg1"/>
                          </a:solidFill>
                          <a:effectLst/>
                        </a:rPr>
                        <a:t>Reporting Month</a:t>
                      </a:r>
                      <a:endParaRPr lang="en-GB" sz="1050" b="1" dirty="0">
                        <a:solidFill>
                          <a:schemeClr val="bg1"/>
                        </a:solidFill>
                        <a:effectLst/>
                        <a:latin typeface="Arial" panose="020B0604020202020204" pitchFamily="34" charset="0"/>
                        <a:ea typeface="Times New Roman"/>
                        <a:cs typeface="Times New Roman"/>
                      </a:endParaRPr>
                    </a:p>
                  </a:txBody>
                  <a:tcPr marL="9525" marR="9525" marT="9525"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50" b="1" dirty="0">
                          <a:solidFill>
                            <a:schemeClr val="bg1"/>
                          </a:solidFill>
                          <a:effectLst/>
                        </a:rPr>
                        <a:t>Reporting Period </a:t>
                      </a:r>
                      <a:endParaRPr lang="en-GB" sz="1050" b="1" dirty="0">
                        <a:solidFill>
                          <a:schemeClr val="bg1"/>
                        </a:solidFill>
                        <a:effectLst/>
                        <a:latin typeface="Arial" panose="020B0604020202020204" pitchFamily="34" charset="0"/>
                        <a:ea typeface="Times New Roman"/>
                        <a:cs typeface="Times New Roman"/>
                      </a:endParaRPr>
                    </a:p>
                  </a:txBody>
                  <a:tcPr marL="9525" marR="9525" marT="9525"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83820" algn="ctr">
                        <a:lnSpc>
                          <a:spcPts val="1400"/>
                        </a:lnSpc>
                        <a:spcAft>
                          <a:spcPts val="1000"/>
                        </a:spcAft>
                      </a:pPr>
                      <a:r>
                        <a:rPr lang="en-AU" sz="1050" b="1" dirty="0">
                          <a:solidFill>
                            <a:schemeClr val="bg1"/>
                          </a:solidFill>
                          <a:effectLst/>
                        </a:rPr>
                        <a:t>Fieldwork Period </a:t>
                      </a:r>
                      <a:endParaRPr lang="en-GB" sz="1050" b="1" dirty="0">
                        <a:solidFill>
                          <a:schemeClr val="bg1"/>
                        </a:solidFill>
                        <a:effectLst/>
                        <a:latin typeface="Arial" panose="020B0604020202020204" pitchFamily="34" charset="0"/>
                        <a:ea typeface="Times New Roman"/>
                        <a:cs typeface="Times New Roman"/>
                      </a:endParaRPr>
                    </a:p>
                  </a:txBody>
                  <a:tcPr marL="9525" marR="9525" marT="9525"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243836">
                <a:tc>
                  <a:txBody>
                    <a:bodyPr/>
                    <a:lstStyle/>
                    <a:p>
                      <a:pPr marL="82550" algn="ctr">
                        <a:lnSpc>
                          <a:spcPts val="1400"/>
                        </a:lnSpc>
                        <a:spcAft>
                          <a:spcPts val="1000"/>
                        </a:spcAft>
                      </a:pPr>
                      <a:r>
                        <a:rPr lang="en-AU" sz="1000" dirty="0">
                          <a:effectLst/>
                        </a:rPr>
                        <a:t>January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4 January– 31 January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11 January – 28 February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1"/>
                  </a:ext>
                </a:extLst>
              </a:tr>
              <a:tr h="243836">
                <a:tc>
                  <a:txBody>
                    <a:bodyPr/>
                    <a:lstStyle/>
                    <a:p>
                      <a:pPr marL="82550" algn="ctr">
                        <a:lnSpc>
                          <a:spcPts val="1400"/>
                        </a:lnSpc>
                        <a:spcAft>
                          <a:spcPts val="1000"/>
                        </a:spcAft>
                      </a:pPr>
                      <a:r>
                        <a:rPr lang="en-AU" sz="1000" dirty="0">
                          <a:effectLst/>
                        </a:rPr>
                        <a:t>February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 February – 28 February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8 February – 27 March</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243836">
                <a:tc>
                  <a:txBody>
                    <a:bodyPr/>
                    <a:lstStyle/>
                    <a:p>
                      <a:pPr marL="82550" algn="ctr">
                        <a:lnSpc>
                          <a:spcPts val="1400"/>
                        </a:lnSpc>
                        <a:spcAft>
                          <a:spcPts val="1000"/>
                        </a:spcAft>
                      </a:pPr>
                      <a:r>
                        <a:rPr lang="en-AU" sz="1000" dirty="0">
                          <a:effectLst/>
                        </a:rPr>
                        <a:t>March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29 February – 3 April</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7 March – 1 May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243836">
                <a:tc>
                  <a:txBody>
                    <a:bodyPr/>
                    <a:lstStyle/>
                    <a:p>
                      <a:pPr marL="82550" algn="ctr">
                        <a:lnSpc>
                          <a:spcPts val="1400"/>
                        </a:lnSpc>
                        <a:spcAft>
                          <a:spcPts val="1000"/>
                        </a:spcAft>
                      </a:pPr>
                      <a:r>
                        <a:rPr lang="en-AU" sz="1000" dirty="0">
                          <a:effectLst/>
                        </a:rPr>
                        <a:t>April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4 April – 1 May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11 April – 29 May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243836">
                <a:tc>
                  <a:txBody>
                    <a:bodyPr/>
                    <a:lstStyle/>
                    <a:p>
                      <a:pPr marL="82550" algn="ctr">
                        <a:lnSpc>
                          <a:spcPts val="1400"/>
                        </a:lnSpc>
                        <a:spcAft>
                          <a:spcPts val="1000"/>
                        </a:spcAft>
                      </a:pPr>
                      <a:r>
                        <a:rPr lang="en-AU" sz="1000" dirty="0">
                          <a:effectLst/>
                        </a:rPr>
                        <a:t>May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2 – 29 May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9 May – 26 June</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243836">
                <a:tc>
                  <a:txBody>
                    <a:bodyPr/>
                    <a:lstStyle/>
                    <a:p>
                      <a:pPr marL="82550" algn="ctr">
                        <a:lnSpc>
                          <a:spcPts val="1400"/>
                        </a:lnSpc>
                        <a:spcAft>
                          <a:spcPts val="1000"/>
                        </a:spcAft>
                      </a:pPr>
                      <a:r>
                        <a:rPr lang="en-AU" sz="1000" dirty="0">
                          <a:effectLst/>
                        </a:rPr>
                        <a:t>June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30 May – 3 July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6 June – 31 July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243836">
                <a:tc>
                  <a:txBody>
                    <a:bodyPr/>
                    <a:lstStyle/>
                    <a:p>
                      <a:pPr marL="82550" algn="ctr">
                        <a:lnSpc>
                          <a:spcPts val="1400"/>
                        </a:lnSpc>
                        <a:spcAft>
                          <a:spcPts val="1000"/>
                        </a:spcAft>
                      </a:pPr>
                      <a:r>
                        <a:rPr lang="en-AU" sz="1000" dirty="0">
                          <a:effectLst/>
                        </a:rPr>
                        <a:t>July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4 July – 31 July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11 July – 28 August</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r h="243836">
                <a:tc>
                  <a:txBody>
                    <a:bodyPr/>
                    <a:lstStyle/>
                    <a:p>
                      <a:pPr marL="82550" algn="ctr">
                        <a:lnSpc>
                          <a:spcPts val="1400"/>
                        </a:lnSpc>
                        <a:spcAft>
                          <a:spcPts val="1000"/>
                        </a:spcAft>
                      </a:pPr>
                      <a:r>
                        <a:rPr lang="en-AU" sz="1000" dirty="0">
                          <a:effectLst/>
                        </a:rPr>
                        <a:t>August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 – 28 August</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8 August – 25 September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8"/>
                  </a:ext>
                </a:extLst>
              </a:tr>
              <a:tr h="243836">
                <a:tc>
                  <a:txBody>
                    <a:bodyPr/>
                    <a:lstStyle/>
                    <a:p>
                      <a:pPr marL="82550" algn="ctr">
                        <a:lnSpc>
                          <a:spcPts val="1400"/>
                        </a:lnSpc>
                        <a:spcAft>
                          <a:spcPts val="1000"/>
                        </a:spcAft>
                      </a:pPr>
                      <a:r>
                        <a:rPr lang="en-AU" sz="1000" dirty="0">
                          <a:effectLst/>
                        </a:rPr>
                        <a:t>September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29 August– 2 October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5 September – 30 October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9"/>
                  </a:ext>
                </a:extLst>
              </a:tr>
              <a:tr h="253394">
                <a:tc>
                  <a:txBody>
                    <a:bodyPr/>
                    <a:lstStyle/>
                    <a:p>
                      <a:pPr marL="82550" algn="ctr">
                        <a:lnSpc>
                          <a:spcPts val="1400"/>
                        </a:lnSpc>
                        <a:spcAft>
                          <a:spcPts val="1000"/>
                        </a:spcAft>
                      </a:pPr>
                      <a:r>
                        <a:rPr lang="en-AU" sz="1000" dirty="0">
                          <a:effectLst/>
                        </a:rPr>
                        <a:t>October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3 October –</a:t>
                      </a:r>
                      <a:r>
                        <a:rPr lang="en-AU" sz="1000" baseline="0" dirty="0">
                          <a:effectLst/>
                        </a:rPr>
                        <a:t> 30</a:t>
                      </a:r>
                      <a:r>
                        <a:rPr lang="en-AU" sz="1000" dirty="0">
                          <a:effectLst/>
                        </a:rPr>
                        <a:t> October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10 October – 27 November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0"/>
                  </a:ext>
                </a:extLst>
              </a:tr>
              <a:tr h="243836">
                <a:tc>
                  <a:txBody>
                    <a:bodyPr/>
                    <a:lstStyle/>
                    <a:p>
                      <a:pPr marL="82550" algn="ctr">
                        <a:lnSpc>
                          <a:spcPts val="1400"/>
                        </a:lnSpc>
                        <a:spcAft>
                          <a:spcPts val="1000"/>
                        </a:spcAft>
                      </a:pPr>
                      <a:r>
                        <a:rPr lang="en-AU" sz="1000" dirty="0">
                          <a:effectLst/>
                        </a:rPr>
                        <a:t>November ‘16</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31 October – 27 November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7 November - 18 December</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1"/>
                  </a:ext>
                </a:extLst>
              </a:tr>
              <a:tr h="243836">
                <a:tc>
                  <a:txBody>
                    <a:bodyPr/>
                    <a:lstStyle/>
                    <a:p>
                      <a:pPr marL="82550" algn="ctr">
                        <a:lnSpc>
                          <a:spcPts val="1400"/>
                        </a:lnSpc>
                        <a:spcAft>
                          <a:spcPts val="1000"/>
                        </a:spcAft>
                      </a:pPr>
                      <a:r>
                        <a:rPr lang="en-AU" sz="1000" dirty="0">
                          <a:effectLst/>
                        </a:rPr>
                        <a:t>December ‘16 </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28 November – 1 January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82550" algn="ctr">
                        <a:lnSpc>
                          <a:spcPts val="1400"/>
                        </a:lnSpc>
                        <a:spcAft>
                          <a:spcPts val="1000"/>
                        </a:spcAft>
                      </a:pPr>
                      <a:r>
                        <a:rPr lang="en-AU" sz="1000" dirty="0">
                          <a:effectLst/>
                        </a:rPr>
                        <a:t>5 December – 29 January</a:t>
                      </a:r>
                      <a:endParaRPr lang="en-GB" sz="1050" dirty="0">
                        <a:solidFill>
                          <a:srgbClr val="333333"/>
                        </a:solidFill>
                        <a:effectLst/>
                        <a:latin typeface="Arial" panose="020B0604020202020204" pitchFamily="34" charset="0"/>
                        <a:ea typeface="Times New Roman"/>
                        <a:cs typeface="Times New Roman"/>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2"/>
                  </a:ext>
                </a:extLst>
              </a:tr>
            </a:tbl>
          </a:graphicData>
        </a:graphic>
      </p:graphicFrame>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81532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Demographic Weights</a:t>
            </a:r>
            <a:endParaRPr lang="en-AU" dirty="0"/>
          </a:p>
          <a:p>
            <a:r>
              <a:rPr lang="en-AU" dirty="0"/>
              <a:t>The eligible sample for a reporting period is defined as all respondents that provided information for one or more weeks in that period. A rim weighting procedure is applied to each eligible respondent. The rims used are age by sex, Government Office Region, Social Grade, Presence of Children, and Car Ownership. The target values used in the weighting were expressed in terms of the population. This enables trip estimates to be produced as absolute population values. Full details of the rims are given overleaf.</a:t>
            </a:r>
            <a:endParaRPr lang="en-GB" dirty="0"/>
          </a:p>
          <a:p>
            <a:r>
              <a:rPr lang="en-AU" dirty="0"/>
              <a:t>The values to the right were derived from:</a:t>
            </a:r>
            <a:endParaRPr lang="en-GB" dirty="0"/>
          </a:p>
          <a:p>
            <a:pPr marL="177800" lvl="1" indent="-177800">
              <a:spcBef>
                <a:spcPts val="0"/>
              </a:spcBef>
              <a:buFont typeface="+mj-lt"/>
              <a:buAutoNum type="alphaLcPeriod"/>
            </a:pPr>
            <a:r>
              <a:rPr lang="en-AU" dirty="0"/>
              <a:t>Census 2011</a:t>
            </a:r>
            <a:endParaRPr lang="en-GB" dirty="0"/>
          </a:p>
          <a:p>
            <a:pPr marL="177800" lvl="1" indent="-177800">
              <a:spcBef>
                <a:spcPts val="0"/>
              </a:spcBef>
              <a:buFont typeface="+mj-lt"/>
              <a:buAutoNum type="alphaLcPeriod"/>
            </a:pPr>
            <a:r>
              <a:rPr lang="en-AU" dirty="0"/>
              <a:t>Broadcasters’ Audience Research Board Establishment Survey</a:t>
            </a:r>
            <a:endParaRPr lang="en-GB" dirty="0"/>
          </a:p>
          <a:p>
            <a:pPr marL="177800" lvl="1" indent="-177800">
              <a:spcBef>
                <a:spcPts val="0"/>
              </a:spcBef>
              <a:buFont typeface="+mj-lt"/>
              <a:buAutoNum type="alphaLcPeriod"/>
            </a:pPr>
            <a:r>
              <a:rPr lang="en-AU" dirty="0"/>
              <a:t>Office for National Statistics Population Projections for 2016</a:t>
            </a:r>
            <a:endParaRPr lang="en-AU" i="1" dirty="0"/>
          </a:p>
          <a:p>
            <a:endParaRPr lang="en-GB" dirty="0"/>
          </a:p>
        </p:txBody>
      </p:sp>
      <p:sp>
        <p:nvSpPr>
          <p:cNvPr id="18" name="Content Placeholder 1"/>
          <p:cNvSpPr>
            <a:spLocks noGrp="1"/>
          </p:cNvSpPr>
          <p:nvPr>
            <p:ph idx="14"/>
          </p:nvPr>
        </p:nvSpPr>
        <p:spPr/>
        <p:txBody>
          <a:bodyPr/>
          <a:lstStyle/>
          <a:p>
            <a:r>
              <a:rPr lang="en-AU" i="1" dirty="0"/>
              <a:t>Figure 3 - Demographic Weighting (000s)</a:t>
            </a:r>
          </a:p>
        </p:txBody>
      </p:sp>
      <p:sp>
        <p:nvSpPr>
          <p:cNvPr id="6" name="Slide Number Placeholder 5"/>
          <p:cNvSpPr>
            <a:spLocks noGrp="1"/>
          </p:cNvSpPr>
          <p:nvPr>
            <p:ph type="sldNum" sz="quarter" idx="4"/>
          </p:nvPr>
        </p:nvSpPr>
        <p:spPr/>
        <p:txBody>
          <a:bodyPr/>
          <a:lstStyle/>
          <a:p>
            <a:fld id="{4034BEE3-566C-4068-A777-C3A4762E861B}" type="slidenum">
              <a:rPr lang="en-GB" smtClean="0"/>
              <a:pPr/>
              <a:t>118</a:t>
            </a:fld>
            <a:endParaRPr lang="en-GB" dirty="0"/>
          </a:p>
        </p:txBody>
      </p:sp>
      <p:sp>
        <p:nvSpPr>
          <p:cNvPr id="7" name="Title 6"/>
          <p:cNvSpPr>
            <a:spLocks noGrp="1"/>
          </p:cNvSpPr>
          <p:nvPr>
            <p:ph type="title"/>
          </p:nvPr>
        </p:nvSpPr>
        <p:spPr/>
        <p:txBody>
          <a:bodyPr/>
          <a:lstStyle/>
          <a:p>
            <a:r>
              <a:rPr lang="en-GB" dirty="0"/>
              <a:t>Calculation Methodology</a:t>
            </a:r>
          </a:p>
        </p:txBody>
      </p:sp>
      <p:graphicFrame>
        <p:nvGraphicFramePr>
          <p:cNvPr id="8" name="Table 7"/>
          <p:cNvGraphicFramePr>
            <a:graphicFrameLocks noGrp="1"/>
          </p:cNvGraphicFramePr>
          <p:nvPr>
            <p:extLst>
              <p:ext uri="{D42A27DB-BD31-4B8C-83A1-F6EECF244321}">
                <p14:modId xmlns:p14="http://schemas.microsoft.com/office/powerpoint/2010/main" val="1795104662"/>
              </p:ext>
            </p:extLst>
          </p:nvPr>
        </p:nvGraphicFramePr>
        <p:xfrm>
          <a:off x="4300785" y="2158878"/>
          <a:ext cx="2097492" cy="3378200"/>
        </p:xfrm>
        <a:graphic>
          <a:graphicData uri="http://schemas.openxmlformats.org/drawingml/2006/table">
            <a:tbl>
              <a:tblPr>
                <a:tableStyleId>{5C22544A-7EE6-4342-B048-85BDC9FD1C3A}</a:tableStyleId>
              </a:tblPr>
              <a:tblGrid>
                <a:gridCol w="1353712">
                  <a:extLst>
                    <a:ext uri="{9D8B030D-6E8A-4147-A177-3AD203B41FA5}">
                      <a16:colId xmlns:a16="http://schemas.microsoft.com/office/drawing/2014/main" xmlns="" val="20000"/>
                    </a:ext>
                  </a:extLst>
                </a:gridCol>
                <a:gridCol w="743780">
                  <a:extLst>
                    <a:ext uri="{9D8B030D-6E8A-4147-A177-3AD203B41FA5}">
                      <a16:colId xmlns:a16="http://schemas.microsoft.com/office/drawing/2014/main" xmlns="" val="20001"/>
                    </a:ext>
                  </a:extLst>
                </a:gridCol>
              </a:tblGrid>
              <a:tr h="146905">
                <a:tc>
                  <a:txBody>
                    <a:bodyPr/>
                    <a:lstStyle/>
                    <a:p>
                      <a:pPr algn="just">
                        <a:lnSpc>
                          <a:spcPts val="1400"/>
                        </a:lnSpc>
                        <a:spcAft>
                          <a:spcPts val="1000"/>
                        </a:spcAft>
                      </a:pPr>
                      <a:r>
                        <a:rPr lang="en-AU" sz="800" b="1" dirty="0">
                          <a:solidFill>
                            <a:schemeClr val="bg1"/>
                          </a:solidFill>
                          <a:effectLst/>
                        </a:rPr>
                        <a:t>Rim</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algn="just">
                        <a:lnSpc>
                          <a:spcPts val="1400"/>
                        </a:lnSpc>
                        <a:spcAft>
                          <a:spcPts val="1000"/>
                        </a:spcAft>
                      </a:pPr>
                      <a:r>
                        <a:rPr lang="en-AU" sz="800" b="1" dirty="0">
                          <a:solidFill>
                            <a:schemeClr val="bg1"/>
                          </a:solidFill>
                          <a:effectLst/>
                        </a:rPr>
                        <a:t>Population</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146905">
                <a:tc>
                  <a:txBody>
                    <a:bodyPr/>
                    <a:lstStyle/>
                    <a:p>
                      <a:pPr algn="just">
                        <a:lnSpc>
                          <a:spcPts val="1400"/>
                        </a:lnSpc>
                        <a:spcAft>
                          <a:spcPts val="1000"/>
                        </a:spcAft>
                      </a:pPr>
                      <a:r>
                        <a:rPr lang="en-AU" sz="800" b="1" dirty="0">
                          <a:effectLst/>
                        </a:rPr>
                        <a:t>Age by Sex</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just">
                        <a:lnSpc>
                          <a:spcPts val="1400"/>
                        </a:lnSpc>
                        <a:spcAft>
                          <a:spcPts val="1000"/>
                        </a:spcAft>
                      </a:pPr>
                      <a:r>
                        <a:rPr lang="en-AU" sz="800" b="1" dirty="0">
                          <a:effectLst/>
                        </a:rPr>
                        <a:t> </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0001"/>
                  </a:ext>
                </a:extLst>
              </a:tr>
              <a:tr h="146905">
                <a:tc>
                  <a:txBody>
                    <a:bodyPr/>
                    <a:lstStyle/>
                    <a:p>
                      <a:pPr algn="just">
                        <a:lnSpc>
                          <a:spcPts val="1400"/>
                        </a:lnSpc>
                        <a:spcAft>
                          <a:spcPts val="1000"/>
                        </a:spcAft>
                      </a:pPr>
                      <a:r>
                        <a:rPr lang="en-AU" sz="800" dirty="0">
                          <a:effectLst/>
                        </a:rPr>
                        <a:t>Male 16-24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3537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146905">
                <a:tc>
                  <a:txBody>
                    <a:bodyPr/>
                    <a:lstStyle/>
                    <a:p>
                      <a:pPr algn="just">
                        <a:lnSpc>
                          <a:spcPts val="1400"/>
                        </a:lnSpc>
                        <a:spcAft>
                          <a:spcPts val="1000"/>
                        </a:spcAft>
                      </a:pPr>
                      <a:r>
                        <a:rPr lang="en-AU" sz="800" dirty="0">
                          <a:effectLst/>
                        </a:rPr>
                        <a:t>Male 25-34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4285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146905">
                <a:tc>
                  <a:txBody>
                    <a:bodyPr/>
                    <a:lstStyle/>
                    <a:p>
                      <a:pPr algn="just">
                        <a:lnSpc>
                          <a:spcPts val="1400"/>
                        </a:lnSpc>
                        <a:spcAft>
                          <a:spcPts val="1000"/>
                        </a:spcAft>
                      </a:pPr>
                      <a:r>
                        <a:rPr lang="en-AU" sz="800" dirty="0">
                          <a:effectLst/>
                        </a:rPr>
                        <a:t>Male 35-44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3923</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146905">
                <a:tc>
                  <a:txBody>
                    <a:bodyPr/>
                    <a:lstStyle/>
                    <a:p>
                      <a:pPr algn="just">
                        <a:lnSpc>
                          <a:spcPts val="1400"/>
                        </a:lnSpc>
                        <a:spcAft>
                          <a:spcPts val="1000"/>
                        </a:spcAft>
                      </a:pPr>
                      <a:r>
                        <a:rPr lang="en-AU" sz="800" dirty="0">
                          <a:effectLst/>
                        </a:rPr>
                        <a:t>Male 45-54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4318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146905">
                <a:tc>
                  <a:txBody>
                    <a:bodyPr/>
                    <a:lstStyle/>
                    <a:p>
                      <a:pPr algn="just">
                        <a:lnSpc>
                          <a:spcPts val="1400"/>
                        </a:lnSpc>
                        <a:spcAft>
                          <a:spcPts val="1000"/>
                        </a:spcAft>
                      </a:pPr>
                      <a:r>
                        <a:rPr lang="en-AU" sz="800" dirty="0">
                          <a:effectLst/>
                        </a:rPr>
                        <a:t>Male 55-64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3544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146905">
                <a:tc>
                  <a:txBody>
                    <a:bodyPr/>
                    <a:lstStyle/>
                    <a:p>
                      <a:pPr algn="just">
                        <a:lnSpc>
                          <a:spcPts val="1400"/>
                        </a:lnSpc>
                        <a:spcAft>
                          <a:spcPts val="1000"/>
                        </a:spcAft>
                      </a:pPr>
                      <a:r>
                        <a:rPr lang="en-AU" sz="800" dirty="0">
                          <a:effectLst/>
                        </a:rPr>
                        <a:t>Male 65-74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2983</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r h="146905">
                <a:tc>
                  <a:txBody>
                    <a:bodyPr/>
                    <a:lstStyle/>
                    <a:p>
                      <a:pPr algn="just">
                        <a:lnSpc>
                          <a:spcPts val="1400"/>
                        </a:lnSpc>
                        <a:spcAft>
                          <a:spcPts val="1000"/>
                        </a:spcAft>
                      </a:pPr>
                      <a:r>
                        <a:rPr lang="en-AU" sz="800" dirty="0">
                          <a:effectLst/>
                        </a:rPr>
                        <a:t>Male 75-84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1622</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8"/>
                  </a:ext>
                </a:extLst>
              </a:tr>
              <a:tr h="146905">
                <a:tc>
                  <a:txBody>
                    <a:bodyPr/>
                    <a:lstStyle/>
                    <a:p>
                      <a:pPr algn="just">
                        <a:lnSpc>
                          <a:spcPts val="1400"/>
                        </a:lnSpc>
                        <a:spcAft>
                          <a:spcPts val="1000"/>
                        </a:spcAft>
                      </a:pPr>
                      <a:r>
                        <a:rPr lang="en-AU" sz="800" dirty="0">
                          <a:effectLst/>
                        </a:rPr>
                        <a:t>Male 85+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548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9"/>
                  </a:ext>
                </a:extLst>
              </a:tr>
              <a:tr h="146905">
                <a:tc>
                  <a:txBody>
                    <a:bodyPr/>
                    <a:lstStyle/>
                    <a:p>
                      <a:pPr algn="just">
                        <a:lnSpc>
                          <a:spcPts val="1400"/>
                        </a:lnSpc>
                        <a:spcAft>
                          <a:spcPts val="1000"/>
                        </a:spcAft>
                      </a:pPr>
                      <a:r>
                        <a:rPr lang="en-AU" sz="800" dirty="0">
                          <a:effectLst/>
                        </a:rPr>
                        <a:t>Female 16-24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3385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0"/>
                  </a:ext>
                </a:extLst>
              </a:tr>
              <a:tr h="146905">
                <a:tc>
                  <a:txBody>
                    <a:bodyPr/>
                    <a:lstStyle/>
                    <a:p>
                      <a:pPr algn="just">
                        <a:lnSpc>
                          <a:spcPts val="1400"/>
                        </a:lnSpc>
                        <a:spcAft>
                          <a:spcPts val="1000"/>
                        </a:spcAft>
                      </a:pPr>
                      <a:r>
                        <a:rPr lang="en-AU" sz="800" dirty="0">
                          <a:effectLst/>
                        </a:rPr>
                        <a:t>Female 25-34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4224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1"/>
                  </a:ext>
                </a:extLst>
              </a:tr>
              <a:tr h="146905">
                <a:tc>
                  <a:txBody>
                    <a:bodyPr/>
                    <a:lstStyle/>
                    <a:p>
                      <a:pPr algn="just">
                        <a:lnSpc>
                          <a:spcPts val="1400"/>
                        </a:lnSpc>
                        <a:spcAft>
                          <a:spcPts val="1000"/>
                        </a:spcAft>
                      </a:pPr>
                      <a:r>
                        <a:rPr lang="en-AU" sz="800" dirty="0">
                          <a:effectLst/>
                        </a:rPr>
                        <a:t>Female 35-44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3973</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2"/>
                  </a:ext>
                </a:extLst>
              </a:tr>
              <a:tr h="146905">
                <a:tc>
                  <a:txBody>
                    <a:bodyPr/>
                    <a:lstStyle/>
                    <a:p>
                      <a:pPr algn="just">
                        <a:lnSpc>
                          <a:spcPts val="1400"/>
                        </a:lnSpc>
                        <a:spcAft>
                          <a:spcPts val="1000"/>
                        </a:spcAft>
                      </a:pPr>
                      <a:r>
                        <a:rPr lang="en-AU" sz="800" dirty="0">
                          <a:effectLst/>
                        </a:rPr>
                        <a:t>Female 45-54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4449</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3"/>
                  </a:ext>
                </a:extLst>
              </a:tr>
              <a:tr h="146905">
                <a:tc>
                  <a:txBody>
                    <a:bodyPr/>
                    <a:lstStyle/>
                    <a:p>
                      <a:pPr algn="just">
                        <a:lnSpc>
                          <a:spcPts val="1400"/>
                        </a:lnSpc>
                        <a:spcAft>
                          <a:spcPts val="1000"/>
                        </a:spcAft>
                      </a:pPr>
                      <a:r>
                        <a:rPr lang="en-AU" sz="800" dirty="0">
                          <a:effectLst/>
                        </a:rPr>
                        <a:t>Female 55-64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3665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4"/>
                  </a:ext>
                </a:extLst>
              </a:tr>
              <a:tr h="146905">
                <a:tc>
                  <a:txBody>
                    <a:bodyPr/>
                    <a:lstStyle/>
                    <a:p>
                      <a:pPr algn="just">
                        <a:lnSpc>
                          <a:spcPts val="1400"/>
                        </a:lnSpc>
                        <a:spcAft>
                          <a:spcPts val="1000"/>
                        </a:spcAft>
                      </a:pPr>
                      <a:r>
                        <a:rPr lang="en-AU" sz="800" dirty="0">
                          <a:effectLst/>
                        </a:rPr>
                        <a:t>Female 65-74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3208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5"/>
                  </a:ext>
                </a:extLst>
              </a:tr>
              <a:tr h="146905">
                <a:tc>
                  <a:txBody>
                    <a:bodyPr/>
                    <a:lstStyle/>
                    <a:p>
                      <a:pPr algn="just">
                        <a:lnSpc>
                          <a:spcPts val="1400"/>
                        </a:lnSpc>
                        <a:spcAft>
                          <a:spcPts val="1000"/>
                        </a:spcAft>
                      </a:pPr>
                      <a:r>
                        <a:rPr lang="en-AU" sz="800" dirty="0">
                          <a:effectLst/>
                        </a:rPr>
                        <a:t>Female 75-84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1997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6"/>
                  </a:ext>
                </a:extLst>
              </a:tr>
              <a:tr h="146905">
                <a:tc>
                  <a:txBody>
                    <a:bodyPr/>
                    <a:lstStyle/>
                    <a:p>
                      <a:pPr algn="just">
                        <a:lnSpc>
                          <a:spcPts val="1400"/>
                        </a:lnSpc>
                        <a:spcAft>
                          <a:spcPts val="1000"/>
                        </a:spcAft>
                      </a:pPr>
                      <a:r>
                        <a:rPr lang="en-AU" sz="800" dirty="0">
                          <a:effectLst/>
                        </a:rPr>
                        <a:t>Female 85+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1002</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7"/>
                  </a:ext>
                </a:extLst>
              </a:tr>
              <a:tr h="146905">
                <a:tc>
                  <a:txBody>
                    <a:bodyPr/>
                    <a:lstStyle/>
                    <a:p>
                      <a:pPr algn="just">
                        <a:lnSpc>
                          <a:spcPts val="1400"/>
                        </a:lnSpc>
                        <a:spcAft>
                          <a:spcPts val="1000"/>
                        </a:spcAft>
                      </a:pPr>
                      <a:r>
                        <a:rPr lang="en-AU" sz="800" b="1" dirty="0">
                          <a:effectLst/>
                        </a:rPr>
                        <a:t>Total</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b="1" dirty="0">
                          <a:effectLst/>
                        </a:rPr>
                        <a:t>50611</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8"/>
                  </a:ext>
                </a:extLst>
              </a:tr>
            </a:tbl>
          </a:graphicData>
        </a:graphic>
      </p:graphicFrame>
      <p:graphicFrame>
        <p:nvGraphicFramePr>
          <p:cNvPr id="32" name="Table 31"/>
          <p:cNvGraphicFramePr>
            <a:graphicFrameLocks noGrp="1"/>
          </p:cNvGraphicFramePr>
          <p:nvPr>
            <p:extLst>
              <p:ext uri="{D42A27DB-BD31-4B8C-83A1-F6EECF244321}">
                <p14:modId xmlns:p14="http://schemas.microsoft.com/office/powerpoint/2010/main" val="435929987"/>
              </p:ext>
            </p:extLst>
          </p:nvPr>
        </p:nvGraphicFramePr>
        <p:xfrm>
          <a:off x="9190844" y="2150086"/>
          <a:ext cx="2097492" cy="1422400"/>
        </p:xfrm>
        <a:graphic>
          <a:graphicData uri="http://schemas.openxmlformats.org/drawingml/2006/table">
            <a:tbl>
              <a:tblPr>
                <a:tableStyleId>{5C22544A-7EE6-4342-B048-85BDC9FD1C3A}</a:tableStyleId>
              </a:tblPr>
              <a:tblGrid>
                <a:gridCol w="1353712">
                  <a:extLst>
                    <a:ext uri="{9D8B030D-6E8A-4147-A177-3AD203B41FA5}">
                      <a16:colId xmlns:a16="http://schemas.microsoft.com/office/drawing/2014/main" xmlns="" val="20000"/>
                    </a:ext>
                  </a:extLst>
                </a:gridCol>
                <a:gridCol w="743780">
                  <a:extLst>
                    <a:ext uri="{9D8B030D-6E8A-4147-A177-3AD203B41FA5}">
                      <a16:colId xmlns:a16="http://schemas.microsoft.com/office/drawing/2014/main" xmlns="" val="20001"/>
                    </a:ext>
                  </a:extLst>
                </a:gridCol>
              </a:tblGrid>
              <a:tr h="146905">
                <a:tc>
                  <a:txBody>
                    <a:bodyPr/>
                    <a:lstStyle/>
                    <a:p>
                      <a:pPr algn="just">
                        <a:lnSpc>
                          <a:spcPts val="1400"/>
                        </a:lnSpc>
                        <a:spcAft>
                          <a:spcPts val="1000"/>
                        </a:spcAft>
                      </a:pPr>
                      <a:r>
                        <a:rPr lang="en-AU" sz="800" b="1" dirty="0">
                          <a:solidFill>
                            <a:schemeClr val="bg1"/>
                          </a:solidFill>
                          <a:effectLst/>
                        </a:rPr>
                        <a:t>Rim</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algn="just">
                        <a:lnSpc>
                          <a:spcPts val="1400"/>
                        </a:lnSpc>
                        <a:spcAft>
                          <a:spcPts val="1000"/>
                        </a:spcAft>
                      </a:pPr>
                      <a:r>
                        <a:rPr lang="en-AU" sz="800" b="1" dirty="0">
                          <a:solidFill>
                            <a:schemeClr val="bg1"/>
                          </a:solidFill>
                          <a:effectLst/>
                        </a:rPr>
                        <a:t>Population</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112556">
                <a:tc>
                  <a:txBody>
                    <a:bodyPr/>
                    <a:lstStyle/>
                    <a:p>
                      <a:pPr algn="just">
                        <a:lnSpc>
                          <a:spcPts val="1400"/>
                        </a:lnSpc>
                        <a:spcAft>
                          <a:spcPts val="1000"/>
                        </a:spcAft>
                      </a:pPr>
                      <a:r>
                        <a:rPr lang="en-AU" sz="800" b="1" dirty="0">
                          <a:effectLst/>
                        </a:rPr>
                        <a:t>Social Grade</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just">
                        <a:lnSpc>
                          <a:spcPts val="1400"/>
                        </a:lnSpc>
                        <a:spcAft>
                          <a:spcPts val="1000"/>
                        </a:spcAft>
                      </a:pPr>
                      <a:r>
                        <a:rPr lang="en-AU" sz="800" dirty="0">
                          <a:effectLst/>
                        </a:rPr>
                        <a:t> </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0001"/>
                  </a:ext>
                </a:extLst>
              </a:tr>
              <a:tr h="146905">
                <a:tc>
                  <a:txBody>
                    <a:bodyPr/>
                    <a:lstStyle/>
                    <a:p>
                      <a:pPr algn="just">
                        <a:lnSpc>
                          <a:spcPts val="1400"/>
                        </a:lnSpc>
                        <a:spcAft>
                          <a:spcPts val="1000"/>
                        </a:spcAft>
                      </a:pPr>
                      <a:r>
                        <a:rPr lang="en-AU" sz="800" dirty="0">
                          <a:effectLst/>
                        </a:rPr>
                        <a:t>AB</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12870</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146905">
                <a:tc>
                  <a:txBody>
                    <a:bodyPr/>
                    <a:lstStyle/>
                    <a:p>
                      <a:pPr algn="just">
                        <a:lnSpc>
                          <a:spcPts val="1400"/>
                        </a:lnSpc>
                        <a:spcAft>
                          <a:spcPts val="1000"/>
                        </a:spcAft>
                      </a:pPr>
                      <a:r>
                        <a:rPr lang="en-AU" sz="800" dirty="0">
                          <a:effectLst/>
                        </a:rPr>
                        <a:t>C1</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14188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146905">
                <a:tc>
                  <a:txBody>
                    <a:bodyPr/>
                    <a:lstStyle/>
                    <a:p>
                      <a:pPr algn="just">
                        <a:lnSpc>
                          <a:spcPts val="1400"/>
                        </a:lnSpc>
                        <a:spcAft>
                          <a:spcPts val="1000"/>
                        </a:spcAft>
                      </a:pPr>
                      <a:r>
                        <a:rPr lang="en-AU" sz="800" dirty="0">
                          <a:effectLst/>
                        </a:rPr>
                        <a:t>C2</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10667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146905">
                <a:tc>
                  <a:txBody>
                    <a:bodyPr/>
                    <a:lstStyle/>
                    <a:p>
                      <a:pPr algn="just">
                        <a:lnSpc>
                          <a:spcPts val="1400"/>
                        </a:lnSpc>
                        <a:spcAft>
                          <a:spcPts val="1000"/>
                        </a:spcAft>
                      </a:pPr>
                      <a:r>
                        <a:rPr lang="en-AU" sz="800" dirty="0">
                          <a:effectLst/>
                        </a:rPr>
                        <a:t>D</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7838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146905">
                <a:tc>
                  <a:txBody>
                    <a:bodyPr/>
                    <a:lstStyle/>
                    <a:p>
                      <a:pPr algn="just">
                        <a:lnSpc>
                          <a:spcPts val="1400"/>
                        </a:lnSpc>
                        <a:spcAft>
                          <a:spcPts val="1000"/>
                        </a:spcAft>
                      </a:pPr>
                      <a:r>
                        <a:rPr lang="en-AU" sz="800" dirty="0">
                          <a:effectLst/>
                        </a:rPr>
                        <a:t>E</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5099</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146905">
                <a:tc>
                  <a:txBody>
                    <a:bodyPr/>
                    <a:lstStyle/>
                    <a:p>
                      <a:pPr algn="just">
                        <a:lnSpc>
                          <a:spcPts val="1400"/>
                        </a:lnSpc>
                        <a:spcAft>
                          <a:spcPts val="1000"/>
                        </a:spcAft>
                      </a:pPr>
                      <a:r>
                        <a:rPr lang="en-AU" sz="800" b="1" dirty="0">
                          <a:effectLst/>
                        </a:rPr>
                        <a:t>Total</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b="1" dirty="0">
                          <a:effectLst/>
                        </a:rPr>
                        <a:t>50661</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bl>
          </a:graphicData>
        </a:graphic>
      </p:graphicFrame>
      <p:graphicFrame>
        <p:nvGraphicFramePr>
          <p:cNvPr id="33" name="Table 32"/>
          <p:cNvGraphicFramePr>
            <a:graphicFrameLocks noGrp="1"/>
          </p:cNvGraphicFramePr>
          <p:nvPr>
            <p:extLst>
              <p:ext uri="{D42A27DB-BD31-4B8C-83A1-F6EECF244321}">
                <p14:modId xmlns:p14="http://schemas.microsoft.com/office/powerpoint/2010/main" val="3593840601"/>
              </p:ext>
            </p:extLst>
          </p:nvPr>
        </p:nvGraphicFramePr>
        <p:xfrm>
          <a:off x="9187137" y="5042755"/>
          <a:ext cx="2101199" cy="889000"/>
        </p:xfrm>
        <a:graphic>
          <a:graphicData uri="http://schemas.openxmlformats.org/drawingml/2006/table">
            <a:tbl>
              <a:tblPr>
                <a:tableStyleId>{5C22544A-7EE6-4342-B048-85BDC9FD1C3A}</a:tableStyleId>
              </a:tblPr>
              <a:tblGrid>
                <a:gridCol w="1297774">
                  <a:extLst>
                    <a:ext uri="{9D8B030D-6E8A-4147-A177-3AD203B41FA5}">
                      <a16:colId xmlns:a16="http://schemas.microsoft.com/office/drawing/2014/main" xmlns="" val="20000"/>
                    </a:ext>
                  </a:extLst>
                </a:gridCol>
                <a:gridCol w="803425">
                  <a:extLst>
                    <a:ext uri="{9D8B030D-6E8A-4147-A177-3AD203B41FA5}">
                      <a16:colId xmlns:a16="http://schemas.microsoft.com/office/drawing/2014/main" xmlns="" val="20001"/>
                    </a:ext>
                  </a:extLst>
                </a:gridCol>
              </a:tblGrid>
              <a:tr h="146905">
                <a:tc>
                  <a:txBody>
                    <a:bodyPr/>
                    <a:lstStyle/>
                    <a:p>
                      <a:pPr algn="just">
                        <a:lnSpc>
                          <a:spcPts val="1400"/>
                        </a:lnSpc>
                        <a:spcAft>
                          <a:spcPts val="1000"/>
                        </a:spcAft>
                      </a:pPr>
                      <a:r>
                        <a:rPr lang="en-AU" sz="800" b="1" dirty="0">
                          <a:solidFill>
                            <a:schemeClr val="bg1"/>
                          </a:solidFill>
                          <a:effectLst/>
                        </a:rPr>
                        <a:t>Rim</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algn="just">
                        <a:lnSpc>
                          <a:spcPts val="1400"/>
                        </a:lnSpc>
                        <a:spcAft>
                          <a:spcPts val="1000"/>
                        </a:spcAft>
                      </a:pPr>
                      <a:r>
                        <a:rPr lang="en-AU" sz="800" b="1" dirty="0">
                          <a:solidFill>
                            <a:schemeClr val="bg1"/>
                          </a:solidFill>
                          <a:effectLst/>
                        </a:rPr>
                        <a:t>Population</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146905">
                <a:tc>
                  <a:txBody>
                    <a:bodyPr/>
                    <a:lstStyle/>
                    <a:p>
                      <a:pPr algn="just">
                        <a:lnSpc>
                          <a:spcPts val="1400"/>
                        </a:lnSpc>
                        <a:spcAft>
                          <a:spcPts val="1000"/>
                        </a:spcAft>
                      </a:pPr>
                      <a:r>
                        <a:rPr lang="en-AU" sz="800" b="1" dirty="0">
                          <a:effectLst/>
                        </a:rPr>
                        <a:t>Presence of Children</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21590" marR="29210" algn="just">
                        <a:lnSpc>
                          <a:spcPts val="1400"/>
                        </a:lnSpc>
                        <a:spcAft>
                          <a:spcPts val="1000"/>
                        </a:spcAft>
                      </a:pPr>
                      <a:r>
                        <a:rPr lang="en-AU" sz="800" dirty="0">
                          <a:effectLst/>
                        </a:rPr>
                        <a:t> </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0001"/>
                  </a:ext>
                </a:extLst>
              </a:tr>
              <a:tr h="146905">
                <a:tc>
                  <a:txBody>
                    <a:bodyPr/>
                    <a:lstStyle/>
                    <a:p>
                      <a:pPr algn="just">
                        <a:lnSpc>
                          <a:spcPts val="1400"/>
                        </a:lnSpc>
                        <a:spcAft>
                          <a:spcPts val="1000"/>
                        </a:spcAft>
                      </a:pPr>
                      <a:r>
                        <a:rPr lang="en-AU" sz="800" dirty="0">
                          <a:effectLst/>
                        </a:rPr>
                        <a:t>Yes</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36291</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146905">
                <a:tc>
                  <a:txBody>
                    <a:bodyPr/>
                    <a:lstStyle/>
                    <a:p>
                      <a:pPr algn="just">
                        <a:lnSpc>
                          <a:spcPts val="1400"/>
                        </a:lnSpc>
                        <a:spcAft>
                          <a:spcPts val="1000"/>
                        </a:spcAft>
                      </a:pPr>
                      <a:r>
                        <a:rPr lang="en-AU" sz="800" dirty="0">
                          <a:effectLst/>
                        </a:rPr>
                        <a:t>No</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14371</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146905">
                <a:tc>
                  <a:txBody>
                    <a:bodyPr/>
                    <a:lstStyle/>
                    <a:p>
                      <a:pPr algn="just">
                        <a:lnSpc>
                          <a:spcPts val="1400"/>
                        </a:lnSpc>
                        <a:spcAft>
                          <a:spcPts val="1000"/>
                        </a:spcAft>
                      </a:pPr>
                      <a:r>
                        <a:rPr lang="en-AU" sz="800" b="1" dirty="0">
                          <a:effectLst/>
                        </a:rPr>
                        <a:t>Total</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b="1" dirty="0">
                          <a:effectLst/>
                        </a:rPr>
                        <a:t>50661</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bl>
          </a:graphicData>
        </a:graphic>
      </p:graphicFrame>
      <p:graphicFrame>
        <p:nvGraphicFramePr>
          <p:cNvPr id="34" name="Table 33"/>
          <p:cNvGraphicFramePr>
            <a:graphicFrameLocks noGrp="1"/>
          </p:cNvGraphicFramePr>
          <p:nvPr>
            <p:extLst>
              <p:ext uri="{D42A27DB-BD31-4B8C-83A1-F6EECF244321}">
                <p14:modId xmlns:p14="http://schemas.microsoft.com/office/powerpoint/2010/main" val="2199981423"/>
              </p:ext>
            </p:extLst>
          </p:nvPr>
        </p:nvGraphicFramePr>
        <p:xfrm>
          <a:off x="9187559" y="3767871"/>
          <a:ext cx="2100777" cy="1066800"/>
        </p:xfrm>
        <a:graphic>
          <a:graphicData uri="http://schemas.openxmlformats.org/drawingml/2006/table">
            <a:tbl>
              <a:tblPr>
                <a:tableStyleId>{5C22544A-7EE6-4342-B048-85BDC9FD1C3A}</a:tableStyleId>
              </a:tblPr>
              <a:tblGrid>
                <a:gridCol w="1297513">
                  <a:extLst>
                    <a:ext uri="{9D8B030D-6E8A-4147-A177-3AD203B41FA5}">
                      <a16:colId xmlns:a16="http://schemas.microsoft.com/office/drawing/2014/main" xmlns="" val="20000"/>
                    </a:ext>
                  </a:extLst>
                </a:gridCol>
                <a:gridCol w="803264">
                  <a:extLst>
                    <a:ext uri="{9D8B030D-6E8A-4147-A177-3AD203B41FA5}">
                      <a16:colId xmlns:a16="http://schemas.microsoft.com/office/drawing/2014/main" xmlns="" val="20001"/>
                    </a:ext>
                  </a:extLst>
                </a:gridCol>
              </a:tblGrid>
              <a:tr h="146905">
                <a:tc>
                  <a:txBody>
                    <a:bodyPr/>
                    <a:lstStyle/>
                    <a:p>
                      <a:pPr algn="just">
                        <a:lnSpc>
                          <a:spcPts val="1400"/>
                        </a:lnSpc>
                        <a:spcAft>
                          <a:spcPts val="1000"/>
                        </a:spcAft>
                      </a:pPr>
                      <a:r>
                        <a:rPr lang="en-AU" sz="800" b="1" dirty="0">
                          <a:solidFill>
                            <a:schemeClr val="bg1"/>
                          </a:solidFill>
                          <a:effectLst/>
                        </a:rPr>
                        <a:t>Rim</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algn="just">
                        <a:lnSpc>
                          <a:spcPts val="1400"/>
                        </a:lnSpc>
                        <a:spcAft>
                          <a:spcPts val="1000"/>
                        </a:spcAft>
                      </a:pPr>
                      <a:r>
                        <a:rPr lang="en-AU" sz="800" b="1" dirty="0">
                          <a:solidFill>
                            <a:schemeClr val="bg1"/>
                          </a:solidFill>
                          <a:effectLst/>
                        </a:rPr>
                        <a:t>Population</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146905">
                <a:tc>
                  <a:txBody>
                    <a:bodyPr/>
                    <a:lstStyle/>
                    <a:p>
                      <a:pPr algn="just">
                        <a:lnSpc>
                          <a:spcPts val="1400"/>
                        </a:lnSpc>
                        <a:spcAft>
                          <a:spcPts val="1000"/>
                        </a:spcAft>
                      </a:pPr>
                      <a:r>
                        <a:rPr lang="en-AU" sz="800" b="1" dirty="0">
                          <a:effectLst/>
                        </a:rPr>
                        <a:t>Car Ownership</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just">
                        <a:lnSpc>
                          <a:spcPts val="1400"/>
                        </a:lnSpc>
                        <a:spcAft>
                          <a:spcPts val="1000"/>
                        </a:spcAft>
                      </a:pPr>
                      <a:r>
                        <a:rPr lang="en-AU" sz="800" dirty="0">
                          <a:effectLst/>
                        </a:rPr>
                        <a:t> </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0001"/>
                  </a:ext>
                </a:extLst>
              </a:tr>
              <a:tr h="112556">
                <a:tc>
                  <a:txBody>
                    <a:bodyPr/>
                    <a:lstStyle/>
                    <a:p>
                      <a:pPr algn="just">
                        <a:lnSpc>
                          <a:spcPts val="1400"/>
                        </a:lnSpc>
                        <a:spcAft>
                          <a:spcPts val="1000"/>
                        </a:spcAft>
                      </a:pPr>
                      <a:r>
                        <a:rPr lang="en-AU" sz="800" dirty="0">
                          <a:effectLst/>
                        </a:rPr>
                        <a:t>1</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21392</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146905">
                <a:tc>
                  <a:txBody>
                    <a:bodyPr/>
                    <a:lstStyle/>
                    <a:p>
                      <a:pPr algn="just">
                        <a:lnSpc>
                          <a:spcPts val="1400"/>
                        </a:lnSpc>
                        <a:spcAft>
                          <a:spcPts val="1000"/>
                        </a:spcAft>
                      </a:pPr>
                      <a:r>
                        <a:rPr lang="en-AU" sz="800" dirty="0">
                          <a:effectLst/>
                        </a:rPr>
                        <a:t>2+</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18778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146905">
                <a:tc>
                  <a:txBody>
                    <a:bodyPr/>
                    <a:lstStyle/>
                    <a:p>
                      <a:pPr algn="just">
                        <a:lnSpc>
                          <a:spcPts val="1400"/>
                        </a:lnSpc>
                        <a:spcAft>
                          <a:spcPts val="1000"/>
                        </a:spcAft>
                      </a:pPr>
                      <a:r>
                        <a:rPr lang="en-AU" sz="800" dirty="0">
                          <a:effectLst/>
                        </a:rPr>
                        <a:t>0</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dirty="0">
                          <a:effectLst/>
                        </a:rPr>
                        <a:t>10491</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146905">
                <a:tc>
                  <a:txBody>
                    <a:bodyPr/>
                    <a:lstStyle/>
                    <a:p>
                      <a:pPr algn="just">
                        <a:lnSpc>
                          <a:spcPts val="1400"/>
                        </a:lnSpc>
                        <a:spcAft>
                          <a:spcPts val="1000"/>
                        </a:spcAft>
                      </a:pPr>
                      <a:r>
                        <a:rPr lang="en-AU" sz="800" b="1" dirty="0">
                          <a:effectLst/>
                        </a:rPr>
                        <a:t>Total</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just">
                        <a:lnSpc>
                          <a:spcPts val="1400"/>
                        </a:lnSpc>
                        <a:spcAft>
                          <a:spcPts val="1000"/>
                        </a:spcAft>
                      </a:pPr>
                      <a:r>
                        <a:rPr lang="en-AU" sz="800" b="1" dirty="0">
                          <a:effectLst/>
                        </a:rPr>
                        <a:t>50661</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bl>
          </a:graphicData>
        </a:graphic>
      </p:graphicFrame>
      <p:graphicFrame>
        <p:nvGraphicFramePr>
          <p:cNvPr id="35" name="Table 34"/>
          <p:cNvGraphicFramePr>
            <a:graphicFrameLocks noGrp="1"/>
          </p:cNvGraphicFramePr>
          <p:nvPr>
            <p:extLst>
              <p:ext uri="{D42A27DB-BD31-4B8C-83A1-F6EECF244321}">
                <p14:modId xmlns:p14="http://schemas.microsoft.com/office/powerpoint/2010/main" val="3683477444"/>
              </p:ext>
            </p:extLst>
          </p:nvPr>
        </p:nvGraphicFramePr>
        <p:xfrm>
          <a:off x="6552148" y="2158878"/>
          <a:ext cx="2530009" cy="2489200"/>
        </p:xfrm>
        <a:graphic>
          <a:graphicData uri="http://schemas.openxmlformats.org/drawingml/2006/table">
            <a:tbl>
              <a:tblPr>
                <a:tableStyleId>{5C22544A-7EE6-4342-B048-85BDC9FD1C3A}</a:tableStyleId>
              </a:tblPr>
              <a:tblGrid>
                <a:gridCol w="1562622">
                  <a:extLst>
                    <a:ext uri="{9D8B030D-6E8A-4147-A177-3AD203B41FA5}">
                      <a16:colId xmlns:a16="http://schemas.microsoft.com/office/drawing/2014/main" xmlns="" val="20000"/>
                    </a:ext>
                  </a:extLst>
                </a:gridCol>
                <a:gridCol w="967387">
                  <a:extLst>
                    <a:ext uri="{9D8B030D-6E8A-4147-A177-3AD203B41FA5}">
                      <a16:colId xmlns:a16="http://schemas.microsoft.com/office/drawing/2014/main" xmlns="" val="20001"/>
                    </a:ext>
                  </a:extLst>
                </a:gridCol>
              </a:tblGrid>
              <a:tr h="146905">
                <a:tc>
                  <a:txBody>
                    <a:bodyPr/>
                    <a:lstStyle/>
                    <a:p>
                      <a:pPr algn="just">
                        <a:lnSpc>
                          <a:spcPts val="1400"/>
                        </a:lnSpc>
                        <a:spcAft>
                          <a:spcPts val="1000"/>
                        </a:spcAft>
                      </a:pPr>
                      <a:r>
                        <a:rPr lang="en-AU" sz="800" b="1" dirty="0">
                          <a:solidFill>
                            <a:schemeClr val="bg1"/>
                          </a:solidFill>
                          <a:effectLst/>
                        </a:rPr>
                        <a:t>Rim</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a:txBody>
                    <a:bodyPr/>
                    <a:lstStyle/>
                    <a:p>
                      <a:pPr algn="just">
                        <a:lnSpc>
                          <a:spcPts val="1400"/>
                        </a:lnSpc>
                        <a:spcAft>
                          <a:spcPts val="1000"/>
                        </a:spcAft>
                      </a:pPr>
                      <a:r>
                        <a:rPr lang="en-AU" sz="800" b="1" dirty="0">
                          <a:solidFill>
                            <a:schemeClr val="bg1"/>
                          </a:solidFill>
                          <a:effectLst/>
                        </a:rPr>
                        <a:t>Population</a:t>
                      </a:r>
                      <a:endParaRPr lang="en-GB" sz="800" b="1" dirty="0">
                        <a:solidFill>
                          <a:schemeClr val="bg1"/>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146905">
                <a:tc>
                  <a:txBody>
                    <a:bodyPr/>
                    <a:lstStyle/>
                    <a:p>
                      <a:pPr algn="just">
                        <a:lnSpc>
                          <a:spcPts val="1400"/>
                        </a:lnSpc>
                        <a:spcAft>
                          <a:spcPts val="1000"/>
                        </a:spcAft>
                      </a:pPr>
                      <a:r>
                        <a:rPr lang="en-AU" sz="800" b="1" dirty="0">
                          <a:effectLst/>
                        </a:rPr>
                        <a:t>Government Office Region</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21590" marR="29210" algn="just">
                        <a:lnSpc>
                          <a:spcPts val="1400"/>
                        </a:lnSpc>
                        <a:spcAft>
                          <a:spcPts val="1000"/>
                        </a:spcAft>
                      </a:pPr>
                      <a:r>
                        <a:rPr lang="en-AU" sz="800" dirty="0">
                          <a:effectLst/>
                        </a:rPr>
                        <a:t> </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0001"/>
                  </a:ext>
                </a:extLst>
              </a:tr>
              <a:tr h="146905">
                <a:tc>
                  <a:txBody>
                    <a:bodyPr/>
                    <a:lstStyle/>
                    <a:p>
                      <a:pPr algn="just">
                        <a:lnSpc>
                          <a:spcPts val="1400"/>
                        </a:lnSpc>
                        <a:spcAft>
                          <a:spcPts val="1000"/>
                        </a:spcAft>
                      </a:pPr>
                      <a:r>
                        <a:rPr lang="en-AU" sz="800" dirty="0">
                          <a:effectLst/>
                        </a:rPr>
                        <a:t>North East</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kern="1200" dirty="0">
                          <a:solidFill>
                            <a:srgbClr val="717171"/>
                          </a:solidFill>
                          <a:effectLst/>
                          <a:latin typeface="Arial" panose="020B0604020202020204" pitchFamily="34" charset="0"/>
                          <a:ea typeface="+mn-ea"/>
                          <a:cs typeface="+mn-cs"/>
                        </a:rPr>
                        <a:t>2125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146905">
                <a:tc>
                  <a:txBody>
                    <a:bodyPr/>
                    <a:lstStyle/>
                    <a:p>
                      <a:pPr algn="just">
                        <a:lnSpc>
                          <a:spcPts val="1400"/>
                        </a:lnSpc>
                        <a:spcAft>
                          <a:spcPts val="1000"/>
                        </a:spcAft>
                      </a:pPr>
                      <a:r>
                        <a:rPr lang="en-AU" sz="800" dirty="0">
                          <a:effectLst/>
                        </a:rPr>
                        <a:t>North West</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5725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146905">
                <a:tc>
                  <a:txBody>
                    <a:bodyPr/>
                    <a:lstStyle/>
                    <a:p>
                      <a:pPr algn="just">
                        <a:lnSpc>
                          <a:spcPts val="1400"/>
                        </a:lnSpc>
                        <a:spcAft>
                          <a:spcPts val="1000"/>
                        </a:spcAft>
                      </a:pPr>
                      <a:r>
                        <a:rPr lang="en-AU" sz="800" dirty="0">
                          <a:effectLst/>
                        </a:rPr>
                        <a:t>Yorkshire &amp; The Humber</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4317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r h="146905">
                <a:tc>
                  <a:txBody>
                    <a:bodyPr/>
                    <a:lstStyle/>
                    <a:p>
                      <a:pPr algn="just">
                        <a:lnSpc>
                          <a:spcPts val="1400"/>
                        </a:lnSpc>
                        <a:spcAft>
                          <a:spcPts val="1000"/>
                        </a:spcAft>
                      </a:pPr>
                      <a:r>
                        <a:rPr lang="en-AU" sz="800" dirty="0">
                          <a:effectLst/>
                        </a:rPr>
                        <a:t>East Midlands</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3740</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5"/>
                  </a:ext>
                </a:extLst>
              </a:tr>
              <a:tr h="146905">
                <a:tc>
                  <a:txBody>
                    <a:bodyPr/>
                    <a:lstStyle/>
                    <a:p>
                      <a:pPr algn="just">
                        <a:lnSpc>
                          <a:spcPts val="1400"/>
                        </a:lnSpc>
                        <a:spcAft>
                          <a:spcPts val="1000"/>
                        </a:spcAft>
                      </a:pPr>
                      <a:r>
                        <a:rPr lang="en-AU" sz="800" dirty="0">
                          <a:effectLst/>
                        </a:rPr>
                        <a:t>West Midlands</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4563</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6"/>
                  </a:ext>
                </a:extLst>
              </a:tr>
              <a:tr h="146905">
                <a:tc>
                  <a:txBody>
                    <a:bodyPr/>
                    <a:lstStyle/>
                    <a:p>
                      <a:pPr algn="just">
                        <a:lnSpc>
                          <a:spcPts val="1400"/>
                        </a:lnSpc>
                        <a:spcAft>
                          <a:spcPts val="1000"/>
                        </a:spcAft>
                      </a:pPr>
                      <a:r>
                        <a:rPr lang="en-AU" sz="800" dirty="0">
                          <a:effectLst/>
                        </a:rPr>
                        <a:t>East of England</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4854</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7"/>
                  </a:ext>
                </a:extLst>
              </a:tr>
              <a:tr h="146905">
                <a:tc>
                  <a:txBody>
                    <a:bodyPr/>
                    <a:lstStyle/>
                    <a:p>
                      <a:pPr algn="just">
                        <a:lnSpc>
                          <a:spcPts val="1400"/>
                        </a:lnSpc>
                        <a:spcAft>
                          <a:spcPts val="1000"/>
                        </a:spcAft>
                      </a:pPr>
                      <a:r>
                        <a:rPr lang="en-AU" sz="800" dirty="0">
                          <a:effectLst/>
                        </a:rPr>
                        <a:t>London</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6898</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8"/>
                  </a:ext>
                </a:extLst>
              </a:tr>
              <a:tr h="146905">
                <a:tc>
                  <a:txBody>
                    <a:bodyPr/>
                    <a:lstStyle/>
                    <a:p>
                      <a:pPr algn="just">
                        <a:lnSpc>
                          <a:spcPts val="1400"/>
                        </a:lnSpc>
                        <a:spcAft>
                          <a:spcPts val="1000"/>
                        </a:spcAft>
                      </a:pPr>
                      <a:r>
                        <a:rPr lang="en-AU" sz="800" dirty="0">
                          <a:effectLst/>
                        </a:rPr>
                        <a:t>South East</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7115</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9"/>
                  </a:ext>
                </a:extLst>
              </a:tr>
              <a:tr h="146905">
                <a:tc>
                  <a:txBody>
                    <a:bodyPr/>
                    <a:lstStyle/>
                    <a:p>
                      <a:pPr algn="just">
                        <a:lnSpc>
                          <a:spcPts val="1400"/>
                        </a:lnSpc>
                        <a:spcAft>
                          <a:spcPts val="1000"/>
                        </a:spcAft>
                      </a:pPr>
                      <a:r>
                        <a:rPr lang="en-AU" sz="800" dirty="0">
                          <a:effectLst/>
                        </a:rPr>
                        <a:t>South West</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4420</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0"/>
                  </a:ext>
                </a:extLst>
              </a:tr>
              <a:tr h="146905">
                <a:tc>
                  <a:txBody>
                    <a:bodyPr/>
                    <a:lstStyle/>
                    <a:p>
                      <a:pPr algn="just">
                        <a:lnSpc>
                          <a:spcPts val="1400"/>
                        </a:lnSpc>
                        <a:spcAft>
                          <a:spcPts val="1000"/>
                        </a:spcAft>
                      </a:pPr>
                      <a:r>
                        <a:rPr lang="en-AU" sz="800" dirty="0">
                          <a:effectLst/>
                        </a:rPr>
                        <a:t>Wales</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2517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1"/>
                  </a:ext>
                </a:extLst>
              </a:tr>
              <a:tr h="146905">
                <a:tc>
                  <a:txBody>
                    <a:bodyPr/>
                    <a:lstStyle/>
                    <a:p>
                      <a:pPr algn="just">
                        <a:lnSpc>
                          <a:spcPts val="1400"/>
                        </a:lnSpc>
                        <a:spcAft>
                          <a:spcPts val="1000"/>
                        </a:spcAft>
                      </a:pPr>
                      <a:r>
                        <a:rPr lang="en-AU" sz="800" dirty="0">
                          <a:effectLst/>
                        </a:rPr>
                        <a:t>Scotland</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dirty="0">
                          <a:effectLst/>
                        </a:rPr>
                        <a:t>4387</a:t>
                      </a:r>
                      <a:endParaRPr lang="en-GB" sz="800"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2"/>
                  </a:ext>
                </a:extLst>
              </a:tr>
              <a:tr h="146905">
                <a:tc>
                  <a:txBody>
                    <a:bodyPr/>
                    <a:lstStyle/>
                    <a:p>
                      <a:pPr algn="just">
                        <a:lnSpc>
                          <a:spcPts val="1400"/>
                        </a:lnSpc>
                        <a:spcAft>
                          <a:spcPts val="1000"/>
                        </a:spcAft>
                      </a:pPr>
                      <a:r>
                        <a:rPr lang="en-AU" sz="800" b="1" dirty="0">
                          <a:effectLst/>
                        </a:rPr>
                        <a:t>Total</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21590" marR="29210" algn="just">
                        <a:lnSpc>
                          <a:spcPts val="1400"/>
                        </a:lnSpc>
                        <a:spcAft>
                          <a:spcPts val="1000"/>
                        </a:spcAft>
                      </a:pPr>
                      <a:r>
                        <a:rPr lang="en-AU" sz="800" b="1" dirty="0">
                          <a:effectLst/>
                        </a:rPr>
                        <a:t>50661</a:t>
                      </a:r>
                      <a:endParaRPr lang="en-GB" sz="800" b="1" dirty="0">
                        <a:solidFill>
                          <a:srgbClr val="333333"/>
                        </a:solidFill>
                        <a:effectLst/>
                        <a:latin typeface="Arial" panose="020B0604020202020204" pitchFamily="34" charset="0"/>
                        <a:ea typeface="Times New Roman"/>
                        <a:cs typeface="Times New Roman"/>
                      </a:endParaRPr>
                    </a:p>
                  </a:txBody>
                  <a:tcPr marL="56663" marR="56663" marT="0" marB="0" anchor="b">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13"/>
                  </a:ext>
                </a:extLst>
              </a:tr>
            </a:tbl>
          </a:graphicData>
        </a:graphic>
      </p:graphicFrame>
      <p:sp>
        <p:nvSpPr>
          <p:cNvPr id="21" name="Freeform 20">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36" name="Straight Connector 3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7" name="Freeform 3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 name="Freeform 3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3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0" name="Freeform 3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1" name="Freeform 4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2" name="Freeform 4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3" name="Freeform 4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4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6610476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p:cNvSpPr>
            <a:spLocks noGrp="1"/>
          </p:cNvSpPr>
          <p:nvPr>
            <p:ph idx="1"/>
          </p:nvPr>
        </p:nvSpPr>
        <p:spPr/>
        <p:txBody>
          <a:bodyPr/>
          <a:lstStyle/>
          <a:p>
            <a:r>
              <a:rPr lang="en-AU" sz="1050" b="1" dirty="0"/>
              <a:t>Trip Correction Factor</a:t>
            </a:r>
          </a:p>
          <a:p>
            <a:r>
              <a:rPr lang="en-AU" sz="1050" dirty="0"/>
              <a:t>Trip data are only available for the three reported trips. Therefore, a trip correction factor is needed to report results in terms of total trips. This factor is calculated for each respondent as the ratio of their ‘eligible trips’ to their ‘eligible reported trips’.</a:t>
            </a:r>
            <a:endParaRPr lang="en-GB" sz="1050" dirty="0"/>
          </a:p>
          <a:p>
            <a:r>
              <a:rPr lang="en-AU" sz="1050" i="1" dirty="0"/>
              <a:t>‘Eligible trips’ </a:t>
            </a:r>
            <a:r>
              <a:rPr lang="en-AU" sz="1050" dirty="0"/>
              <a:t>are those completed in the report month, as defined by the return dates captured for the trips. These values are the ’total eligible trips’ for each respondent.</a:t>
            </a:r>
            <a:endParaRPr lang="en-GB" sz="1050" dirty="0"/>
          </a:p>
          <a:p>
            <a:r>
              <a:rPr lang="en-AU" sz="1050" i="1" dirty="0"/>
              <a:t>‘Reported trips’ </a:t>
            </a:r>
            <a:r>
              <a:rPr lang="en-AU" sz="1050" dirty="0"/>
              <a:t>are the trips for which data is held in addition to return dates and ‘eligible reported trips’ are any reported trips with a return date in the report month. </a:t>
            </a:r>
            <a:endParaRPr lang="en-GB" sz="1050" dirty="0"/>
          </a:p>
          <a:p>
            <a:r>
              <a:rPr lang="en-AU" sz="1050" dirty="0"/>
              <a:t>The ratio of ‘eligible trips’ to ‘eligible reported trips’ is 1 for all but the few respondents that claimed four or more trips in their reporting period and whose fourth or later trip is in the report month.</a:t>
            </a:r>
            <a:endParaRPr lang="en-GB" sz="1050" dirty="0"/>
          </a:p>
          <a:p>
            <a:endParaRPr lang="en-GB" sz="1050" dirty="0"/>
          </a:p>
        </p:txBody>
      </p:sp>
      <p:sp>
        <p:nvSpPr>
          <p:cNvPr id="10" name="Content Placeholder 9"/>
          <p:cNvSpPr>
            <a:spLocks noGrp="1"/>
          </p:cNvSpPr>
          <p:nvPr>
            <p:ph idx="14"/>
          </p:nvPr>
        </p:nvSpPr>
        <p:spPr/>
        <p:txBody>
          <a:bodyPr/>
          <a:lstStyle/>
          <a:p>
            <a:r>
              <a:rPr lang="en-GB" sz="1050" b="1" dirty="0"/>
              <a:t>Partial Reporting Factor</a:t>
            </a:r>
            <a:endParaRPr lang="en-GB" sz="1050" dirty="0"/>
          </a:p>
          <a:p>
            <a:r>
              <a:rPr lang="en-AU" sz="1050" dirty="0"/>
              <a:t>Respondents report on their trips in the four weeks prior to their interview. Hence, they provide data on a varying number of weeks of the report period. On average four sevenths of the eligible sample provide data in a week for a month consisting of four weeks and half [4/8] for a month consisting of five weeks. The sum of the weights of the respondents in each week is increased to the total population to correct for this partial reporting. The partial reporting factors to do this are the reciprocals of the values above, 1.75 [7/4] for a four weeks’ month and 2.0 [8/4] for a five weeks’ month.</a:t>
            </a:r>
            <a:endParaRPr lang="en-GB" sz="1050" dirty="0"/>
          </a:p>
          <a:p>
            <a:r>
              <a:rPr lang="en-GB" sz="1050" b="1" dirty="0"/>
              <a:t>Child Trip Correction Factor</a:t>
            </a:r>
            <a:endParaRPr lang="en-GB" sz="1050" dirty="0"/>
          </a:p>
          <a:p>
            <a:r>
              <a:rPr lang="en-AU" sz="1050" dirty="0"/>
              <a:t>The child trip correction factor is the ratio of the number of children on a trip to the number of adults on that trip.  This ‘shares out’ the children present among the adults on the trip and thereby gives child trips an equal probability of inclusion in the data. This is zero if children were not present on the trip.</a:t>
            </a:r>
            <a:endParaRPr lang="en-GB" sz="1050" dirty="0"/>
          </a:p>
          <a:p>
            <a:r>
              <a:rPr lang="en-AU" sz="1050" dirty="0"/>
              <a:t>It should be noted that this only makes allowance for children that take trips with adults. It does not make any allowance for child trips unaccompanied by an adult.</a:t>
            </a:r>
            <a:endParaRPr lang="en-GB" sz="1050" dirty="0"/>
          </a:p>
        </p:txBody>
      </p:sp>
      <p:sp>
        <p:nvSpPr>
          <p:cNvPr id="11" name="Content Placeholder 10"/>
          <p:cNvSpPr>
            <a:spLocks noGrp="1"/>
          </p:cNvSpPr>
          <p:nvPr>
            <p:ph idx="15"/>
          </p:nvPr>
        </p:nvSpPr>
        <p:spPr/>
        <p:txBody>
          <a:bodyPr/>
          <a:lstStyle/>
          <a:p>
            <a:r>
              <a:rPr lang="en-GB" sz="1050" b="1" dirty="0"/>
              <a:t>Overall Weight</a:t>
            </a:r>
            <a:endParaRPr lang="en-GB" sz="1050" dirty="0"/>
          </a:p>
          <a:p>
            <a:r>
              <a:rPr lang="en-AU" sz="1050" dirty="0"/>
              <a:t>The overall weight for each respondent is the product of their rim weight, trip correction factor, and partial reporting factor. </a:t>
            </a:r>
            <a:endParaRPr lang="en-GB" sz="1050" dirty="0"/>
          </a:p>
          <a:p>
            <a:r>
              <a:rPr lang="en-AU" sz="1050" dirty="0"/>
              <a:t>The overall weights are used in the calculation of published trip related values for the report period. For example, the number of adult trips in the month is the sum of the products of the number of ‘eligible reported trips’ and the overall weight. Similarly, the number of adult nights away is the sum of the products of the nights away on each trip and the overall weight. The distribution of trip purposes is obtained by summing the products of each trip purpose and the overall weight.</a:t>
            </a:r>
            <a:endParaRPr lang="en-GB" sz="1050"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119</a:t>
            </a:fld>
            <a:endParaRPr lang="en-GB" dirty="0"/>
          </a:p>
        </p:txBody>
      </p:sp>
      <p:sp>
        <p:nvSpPr>
          <p:cNvPr id="8" name="Title 7"/>
          <p:cNvSpPr>
            <a:spLocks noGrp="1"/>
          </p:cNvSpPr>
          <p:nvPr>
            <p:ph type="title"/>
          </p:nvPr>
        </p:nvSpPr>
        <p:spPr/>
        <p:txBody>
          <a:bodyPr/>
          <a:lstStyle/>
          <a:p>
            <a:r>
              <a:rPr lang="en-GB" dirty="0"/>
              <a:t>Calculation Methodology</a:t>
            </a:r>
          </a:p>
        </p:txBody>
      </p:sp>
      <p:sp>
        <p:nvSpPr>
          <p:cNvPr id="22" name="Freeform 21">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3" name="Straight Connector 22"/>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4" name="Freeform 23">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5" name="Freeform 24">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2397021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b="1" dirty="0"/>
              <a:t>Trips with missing travel and accommodation detail</a:t>
            </a:r>
          </a:p>
          <a:p>
            <a:r>
              <a:rPr lang="en-US" dirty="0"/>
              <a:t>As mentioned above, some missing data has to be imputed (estimated) for affected trips using other information from the survey. However if that information is also not provided by the respondent then these estimates will be less accurate. Therefore a change was made to the process for dealing with trips where respondents did not provide certain information:</a:t>
            </a:r>
          </a:p>
          <a:p>
            <a:pPr lvl="1">
              <a:buSzPct val="100000"/>
              <a:buFont typeface="Wingdings"/>
              <a:buChar char="§"/>
            </a:pPr>
            <a:r>
              <a:rPr lang="en-US" dirty="0"/>
              <a:t>The type of accommodation they stayed in</a:t>
            </a:r>
          </a:p>
          <a:p>
            <a:pPr lvl="1">
              <a:buSzPct val="100000"/>
              <a:buFont typeface="Wingdings"/>
              <a:buChar char="§"/>
            </a:pPr>
            <a:r>
              <a:rPr lang="en-US" dirty="0"/>
              <a:t>Whether they were travelling with other people</a:t>
            </a:r>
          </a:p>
          <a:p>
            <a:pPr lvl="1">
              <a:buSzPct val="100000"/>
              <a:buFont typeface="Wingdings"/>
              <a:buChar char="§"/>
            </a:pPr>
            <a:r>
              <a:rPr lang="en-US" dirty="0"/>
              <a:t>What form of transport they used</a:t>
            </a:r>
          </a:p>
          <a:p>
            <a:pPr lvl="1">
              <a:buSzPct val="100000"/>
              <a:buFont typeface="Wingdings"/>
              <a:buChar char="§"/>
            </a:pPr>
            <a:r>
              <a:rPr lang="en-US" dirty="0"/>
              <a:t>If they were on a package trip</a:t>
            </a:r>
          </a:p>
          <a:p>
            <a:r>
              <a:rPr lang="en-US" dirty="0"/>
              <a:t>The previous data processing approach allowed these respondents’ data to remain in the database and any missing spend data were imputed using a nominal average spend amount. However, when designing the data processing approach for 2016 onwards a new rule was introduced, to remove respondents where at least three of these four pieces of information was not provided. This was felt to be more accurate, since having respondents in the database where all of their spend data was just the survey average added little to the validity of the data.</a:t>
            </a:r>
          </a:p>
          <a:p>
            <a:r>
              <a:rPr lang="en-US" b="1" dirty="0"/>
              <a:t>Trips with large claimed spend amounts </a:t>
            </a:r>
          </a:p>
          <a:p>
            <a:r>
              <a:rPr lang="en-US" dirty="0"/>
              <a:t>The previous data processing approach set limits on how large the claimed spend on particular types of expenditure was allowed to be. This was to prevent mistakes by respondents or interviewers from overinflating the reported expenditure amounts. These spend limits were set in 2005 and had not been increased to account for inflation. If a claimed amount of spend exceeded the limit it was automatically reduced to that limit. Two changes were made for 2016 onwards. The limits for each spend type were re-evaluated in the context of 2016 trip costs and revised. Now, if claimed spend exceeds these limits the data for the entire trip is examined and a decision taken about what the appropriate levels of spend for the trip are. This is felt to be more accurate, as simply reducing large spend amounts to the upper limit for the relevant spend type creates an arbitrary peak in the data at these particular spend amounts.</a:t>
            </a:r>
          </a:p>
        </p:txBody>
      </p:sp>
      <p:sp>
        <p:nvSpPr>
          <p:cNvPr id="6" name="Slide Number Placeholder 5"/>
          <p:cNvSpPr>
            <a:spLocks noGrp="1"/>
          </p:cNvSpPr>
          <p:nvPr>
            <p:ph type="sldNum" sz="quarter" idx="4"/>
          </p:nvPr>
        </p:nvSpPr>
        <p:spPr/>
        <p:txBody>
          <a:bodyPr/>
          <a:lstStyle/>
          <a:p>
            <a:fld id="{4034BEE3-566C-4068-A777-C3A4762E861B}" type="slidenum">
              <a:rPr lang="en-GB" smtClean="0"/>
              <a:pPr/>
              <a:t>120</a:t>
            </a:fld>
            <a:endParaRPr lang="en-GB" dirty="0"/>
          </a:p>
        </p:txBody>
      </p:sp>
      <p:sp>
        <p:nvSpPr>
          <p:cNvPr id="7" name="Title 6"/>
          <p:cNvSpPr>
            <a:spLocks noGrp="1"/>
          </p:cNvSpPr>
          <p:nvPr>
            <p:ph type="title"/>
          </p:nvPr>
        </p:nvSpPr>
        <p:spPr/>
        <p:txBody>
          <a:bodyPr/>
          <a:lstStyle/>
          <a:p>
            <a:r>
              <a:rPr lang="en-GB" dirty="0"/>
              <a:t>Changes to data processing</a:t>
            </a:r>
          </a:p>
        </p:txBody>
      </p:sp>
      <p:sp>
        <p:nvSpPr>
          <p:cNvPr id="15" name="Freeform 1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6" name="Straight Connector 1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 name="Freeform 1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937418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b="1" dirty="0"/>
              <a:t>Trips with large claimed party sizes</a:t>
            </a:r>
          </a:p>
          <a:p>
            <a:r>
              <a:rPr lang="en-US" dirty="0"/>
              <a:t>In the previous data processing approach, trips with a party size of ten or more were automatically reduced to a value of nine or lower. This was changed with the new processes to allow a party size of ten or more within the data. In the new process, trips with a party size of ten or more are manually examined on a range of criteria to determine if the stated party size appears realistic. If not it is edited to a more credible party size. On average around 2.5% of trips have a claimed party size of 10 or more. After being examined, around 90% of these are reduced to a party size of less than 10.</a:t>
            </a:r>
          </a:p>
          <a:p>
            <a:r>
              <a:rPr lang="en-US" dirty="0"/>
              <a:t>Claimed party sizes of greater than ten typically occur when the respondent is part of a larger trip, such as a hen/stag party, business trip with colleagues, extended family trip, several families travelling together, </a:t>
            </a:r>
            <a:r>
              <a:rPr lang="en-US" dirty="0" err="1"/>
              <a:t>organised</a:t>
            </a:r>
            <a:r>
              <a:rPr lang="en-US" dirty="0"/>
              <a:t> coach trip or school/children’s trip. When they are asked about party size, the wording of the question tries to make clear that respondents should only include other people who they paid for, who paid for them, or they were responsible for. However a few respondents misunderstand this and include everyone they travelled with. It is relatively straightforward to identify and correct these manually, which is the revised process. Since reported trips are “person trips”, rather than physical trips this produces some differences between the volume estimates from the previous and current processes for trips and nights. </a:t>
            </a:r>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121</a:t>
            </a:fld>
            <a:endParaRPr lang="en-GB" dirty="0"/>
          </a:p>
        </p:txBody>
      </p:sp>
      <p:sp>
        <p:nvSpPr>
          <p:cNvPr id="7" name="Title 6"/>
          <p:cNvSpPr>
            <a:spLocks noGrp="1"/>
          </p:cNvSpPr>
          <p:nvPr>
            <p:ph type="title"/>
          </p:nvPr>
        </p:nvSpPr>
        <p:spPr/>
        <p:txBody>
          <a:bodyPr/>
          <a:lstStyle/>
          <a:p>
            <a:r>
              <a:rPr lang="en-GB" dirty="0"/>
              <a:t>Changes to data processing</a:t>
            </a:r>
          </a:p>
        </p:txBody>
      </p:sp>
      <p:sp>
        <p:nvSpPr>
          <p:cNvPr id="15" name="Freeform 14">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6" name="Straight Connector 15"/>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 name="Freeform 16">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17">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415314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p:txBody>
          <a:bodyPr/>
          <a:lstStyle/>
          <a:p>
            <a:r>
              <a:rPr lang="en-GB" b="1" dirty="0"/>
              <a:t>3-Year Average Local Authority Analysis</a:t>
            </a:r>
            <a:endParaRPr lang="en-GB" dirty="0"/>
          </a:p>
          <a:p>
            <a:r>
              <a:rPr lang="en-AU" dirty="0"/>
              <a:t>From 2011, each national tourist board receives a set of cross-tabulations that provides regional, local authority and county information crossed by key trip based information e.g. trip purpose. The data is based on a 3-year average (2014-2016) due to the relatively low sample bases when analysed at the local authority level. Cross-tabulations are produced for England, Scotland and Wales trips.</a:t>
            </a:r>
            <a:endParaRPr lang="en-GB" dirty="0"/>
          </a:p>
          <a:p>
            <a:endParaRPr lang="en-GB" dirty="0"/>
          </a:p>
        </p:txBody>
      </p:sp>
      <p:sp>
        <p:nvSpPr>
          <p:cNvPr id="9" name="Content Placeholder 8"/>
          <p:cNvSpPr>
            <a:spLocks noGrp="1"/>
          </p:cNvSpPr>
          <p:nvPr>
            <p:ph idx="14"/>
          </p:nvPr>
        </p:nvSpPr>
        <p:spPr/>
        <p:txBody>
          <a:bodyPr/>
          <a:lstStyle/>
          <a:p>
            <a:r>
              <a:rPr lang="en-GB" b="1" dirty="0"/>
              <a:t>Survey Reporter Databases</a:t>
            </a:r>
            <a:endParaRPr lang="en-GB" dirty="0"/>
          </a:p>
          <a:p>
            <a:r>
              <a:rPr lang="en-AU" dirty="0"/>
              <a:t>A Survey Reporter database covering the 2016 survey period was produced for the client group’s local use. Survey Reporter is an electronic data analysis package. The Survey Reporter databases allow the sponsors to use any variable from the questionnaire as a base, a filter, a horizontal or vertical axis for the production of tables which were not originally specified within the contents of the standard monthly an annual data tables.   </a:t>
            </a:r>
            <a:endParaRPr lang="en-GB" dirty="0"/>
          </a:p>
          <a:p>
            <a:endParaRPr lang="en-GB" dirty="0"/>
          </a:p>
        </p:txBody>
      </p:sp>
      <p:sp>
        <p:nvSpPr>
          <p:cNvPr id="10" name="Content Placeholder 9"/>
          <p:cNvSpPr>
            <a:spLocks noGrp="1"/>
          </p:cNvSpPr>
          <p:nvPr>
            <p:ph idx="15"/>
          </p:nvPr>
        </p:nvSpPr>
        <p:spPr/>
        <p:txBody>
          <a:bodyPr/>
          <a:lstStyle/>
          <a:p>
            <a:r>
              <a:rPr lang="en-GB" b="1" dirty="0"/>
              <a:t>Eurostat Analysis</a:t>
            </a:r>
            <a:endParaRPr lang="en-GB" dirty="0"/>
          </a:p>
          <a:p>
            <a:r>
              <a:rPr lang="en-AU" dirty="0"/>
              <a:t>The Eurostat analysis was provided directly by </a:t>
            </a:r>
            <a:r>
              <a:rPr lang="en-AU" dirty="0" err="1"/>
              <a:t>KantarTNS</a:t>
            </a:r>
            <a:r>
              <a:rPr lang="en-AU" dirty="0"/>
              <a:t> to the Office for National Statistics. It consisted of monthly estimates of the number nights and arrivals of residents to certain, strictly defined, types of tourism accommodation; quarterly accumulations of the same quantities in more detail; quarterly incidences of certain types of tourism activity within the population; and annual trip taking behaviour from a single survey in January asking about the full preceding calendar year. Since these topics do not form part of the core survey of direct interest to the sponsoring national tourist boards, these parts of the contract are not reported in this volume. However, more details are available for duly authorised enquirers from </a:t>
            </a:r>
            <a:r>
              <a:rPr lang="en-AU" dirty="0" err="1"/>
              <a:t>KantarTNS</a:t>
            </a:r>
            <a:r>
              <a:rPr lang="en-AU" dirty="0"/>
              <a:t>, subject to agreement of the sponsors.</a:t>
            </a:r>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122</a:t>
            </a:fld>
            <a:endParaRPr lang="en-GB" dirty="0"/>
          </a:p>
        </p:txBody>
      </p:sp>
      <p:sp>
        <p:nvSpPr>
          <p:cNvPr id="7" name="Title 6"/>
          <p:cNvSpPr>
            <a:spLocks noGrp="1"/>
          </p:cNvSpPr>
          <p:nvPr>
            <p:ph type="title"/>
          </p:nvPr>
        </p:nvSpPr>
        <p:spPr/>
        <p:txBody>
          <a:bodyPr/>
          <a:lstStyle/>
          <a:p>
            <a:r>
              <a:rPr lang="en-GB" dirty="0"/>
              <a:t>Survey Analysis</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8995488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p:txBody>
          <a:bodyPr/>
          <a:lstStyle/>
          <a:p>
            <a:r>
              <a:rPr lang="en-GB" b="1" dirty="0"/>
              <a:t>Online Data Viewer</a:t>
            </a:r>
            <a:endParaRPr lang="en-GB" dirty="0"/>
          </a:p>
          <a:p>
            <a:r>
              <a:rPr lang="en-AU" dirty="0"/>
              <a:t>In addition to the monthly and year-to-date tables produced throughout the survey year, </a:t>
            </a:r>
            <a:r>
              <a:rPr lang="en-AU" dirty="0" err="1"/>
              <a:t>KantarTNS</a:t>
            </a:r>
            <a:r>
              <a:rPr lang="en-AU" dirty="0"/>
              <a:t> have also developed an online data analysis package which allows the client group to access the latest results and undertake some analysis in a straightforward and user-friendly fashion. The data viewer is updated monthly at the same time as the tables are uploaded – and is accessed via the GBTS portal.</a:t>
            </a:r>
            <a:endParaRPr lang="en-GB" dirty="0"/>
          </a:p>
          <a:p>
            <a:endParaRPr lang="en-GB" dirty="0"/>
          </a:p>
        </p:txBody>
      </p:sp>
      <p:sp>
        <p:nvSpPr>
          <p:cNvPr id="9" name="Content Placeholder 8"/>
          <p:cNvSpPr>
            <a:spLocks noGrp="1"/>
          </p:cNvSpPr>
          <p:nvPr>
            <p:ph idx="14"/>
          </p:nvPr>
        </p:nvSpPr>
        <p:spPr/>
        <p:txBody>
          <a:bodyPr/>
          <a:lstStyle/>
          <a:p>
            <a:r>
              <a:rPr lang="en-GB" b="1" dirty="0"/>
              <a:t>The GB Tourist</a:t>
            </a:r>
            <a:endParaRPr lang="en-GB" dirty="0"/>
          </a:p>
          <a:p>
            <a:r>
              <a:rPr lang="en-AU" dirty="0"/>
              <a:t>The survey sponsors wished to bring GBTS results to a wider audience. Consequently, an important annual output is the ‘GB Tourist’. This document contains some interpretative commentary, tables of key data and technical appendices covering the 2016 survey year. </a:t>
            </a:r>
            <a:endParaRPr lang="en-GB" dirty="0"/>
          </a:p>
          <a:p>
            <a:endParaRPr lang="en-GB" dirty="0"/>
          </a:p>
        </p:txBody>
      </p:sp>
      <p:sp>
        <p:nvSpPr>
          <p:cNvPr id="10" name="Content Placeholder 9"/>
          <p:cNvSpPr>
            <a:spLocks noGrp="1"/>
          </p:cNvSpPr>
          <p:nvPr>
            <p:ph idx="15"/>
          </p:nvPr>
        </p:nvSpPr>
        <p:spPr/>
        <p:txBody>
          <a:bodyPr/>
          <a:lstStyle/>
          <a:p>
            <a:r>
              <a:rPr lang="en-GB" b="1" dirty="0"/>
              <a:t>Management Meetings</a:t>
            </a:r>
            <a:endParaRPr lang="en-GB" dirty="0"/>
          </a:p>
          <a:p>
            <a:r>
              <a:rPr lang="en-AU" dirty="0"/>
              <a:t>During the period of fieldwork and analysis of GBTS 2016, regular meetings of the survey management group and the contractors were held.</a:t>
            </a:r>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123</a:t>
            </a:fld>
            <a:endParaRPr lang="en-GB" dirty="0"/>
          </a:p>
        </p:txBody>
      </p:sp>
      <p:sp>
        <p:nvSpPr>
          <p:cNvPr id="7" name="Title 6"/>
          <p:cNvSpPr>
            <a:spLocks noGrp="1"/>
          </p:cNvSpPr>
          <p:nvPr>
            <p:ph type="title"/>
          </p:nvPr>
        </p:nvSpPr>
        <p:spPr/>
        <p:txBody>
          <a:bodyPr/>
          <a:lstStyle/>
          <a:p>
            <a:r>
              <a:rPr lang="en-GB" dirty="0"/>
              <a:t>Survey Analysis</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3510080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p:cNvSpPr>
            <a:spLocks noGrp="1"/>
          </p:cNvSpPr>
          <p:nvPr>
            <p:ph idx="1"/>
          </p:nvPr>
        </p:nvSpPr>
        <p:spPr/>
        <p:txBody>
          <a:bodyPr/>
          <a:lstStyle/>
          <a:p>
            <a:r>
              <a:rPr lang="en-AU" dirty="0"/>
              <a:t>The estimates of the numbers of trips, nights away, and the expenditure on those trips are subject to sampling variation as the data are from a survey. Those sampling variations are quantifiable in terms of confidence limits. For the 2016 GBTS estimated confidence limits have been calculated based on the mean average of 2011, 2012, 2013 and 2015, in the adjacent table.</a:t>
            </a:r>
            <a:endParaRPr lang="en-GB" dirty="0"/>
          </a:p>
        </p:txBody>
      </p:sp>
      <p:sp>
        <p:nvSpPr>
          <p:cNvPr id="10" name="Content Placeholder 9"/>
          <p:cNvSpPr>
            <a:spLocks noGrp="1"/>
          </p:cNvSpPr>
          <p:nvPr>
            <p:ph idx="14"/>
          </p:nvPr>
        </p:nvSpPr>
        <p:spPr/>
        <p:txBody>
          <a:bodyPr/>
          <a:lstStyle/>
          <a:p>
            <a:r>
              <a:rPr lang="en-AU" dirty="0"/>
              <a:t>Confidence limits of GBTS 2016 at the 95% level</a:t>
            </a:r>
            <a:endParaRPr lang="en-GB" dirty="0"/>
          </a:p>
          <a:p>
            <a:endParaRPr lang="en-GB" dirty="0"/>
          </a:p>
        </p:txBody>
      </p:sp>
      <p:sp>
        <p:nvSpPr>
          <p:cNvPr id="11" name="Content Placeholder 10"/>
          <p:cNvSpPr>
            <a:spLocks noGrp="1"/>
          </p:cNvSpPr>
          <p:nvPr>
            <p:ph idx="15"/>
          </p:nvPr>
        </p:nvSpPr>
        <p:spPr/>
        <p:txBody>
          <a:bodyPr/>
          <a:lstStyle/>
          <a:p>
            <a:r>
              <a:rPr lang="en-AU" dirty="0"/>
              <a:t>It must be emphasised that sampling variation is not the only possible source of error. Others include bias through non response and measurement errors caused by memory distortion and/or lack of knowledge of the respondent. These are not quantifiable and can affect the survey results. In particular it is often difficult for respondents to recall expenditure on trips with high levels of accuracy. Nevertheless, it is possible to state, for example, that assuming no bias, the true value of the number of GB trips in 2016 will lie in the range of plus or minus % of the estimate on 95% of occasions.</a:t>
            </a:r>
            <a:endParaRPr lang="en-GB" dirty="0"/>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124</a:t>
            </a:fld>
            <a:endParaRPr lang="en-GB" dirty="0"/>
          </a:p>
        </p:txBody>
      </p:sp>
      <p:sp>
        <p:nvSpPr>
          <p:cNvPr id="7" name="Title 6"/>
          <p:cNvSpPr>
            <a:spLocks noGrp="1"/>
          </p:cNvSpPr>
          <p:nvPr>
            <p:ph type="title"/>
          </p:nvPr>
        </p:nvSpPr>
        <p:spPr/>
        <p:txBody>
          <a:bodyPr/>
          <a:lstStyle/>
          <a:p>
            <a:r>
              <a:rPr lang="en-GB" dirty="0"/>
              <a:t>Calculation of GBTS Confidence Limits</a:t>
            </a:r>
          </a:p>
        </p:txBody>
      </p:sp>
      <p:graphicFrame>
        <p:nvGraphicFramePr>
          <p:cNvPr id="3" name="Table 2"/>
          <p:cNvGraphicFramePr>
            <a:graphicFrameLocks noGrp="1"/>
          </p:cNvGraphicFramePr>
          <p:nvPr>
            <p:extLst>
              <p:ext uri="{D42A27DB-BD31-4B8C-83A1-F6EECF244321}">
                <p14:modId xmlns:p14="http://schemas.microsoft.com/office/powerpoint/2010/main" val="3180805360"/>
              </p:ext>
            </p:extLst>
          </p:nvPr>
        </p:nvGraphicFramePr>
        <p:xfrm>
          <a:off x="4288129" y="2250833"/>
          <a:ext cx="3420208" cy="1340092"/>
        </p:xfrm>
        <a:graphic>
          <a:graphicData uri="http://schemas.openxmlformats.org/drawingml/2006/table">
            <a:tbl>
              <a:tblPr firstRow="1">
                <a:tableStyleId>{5C22544A-7EE6-4342-B048-85BDC9FD1C3A}</a:tableStyleId>
              </a:tblPr>
              <a:tblGrid>
                <a:gridCol w="855052">
                  <a:extLst>
                    <a:ext uri="{9D8B030D-6E8A-4147-A177-3AD203B41FA5}">
                      <a16:colId xmlns:a16="http://schemas.microsoft.com/office/drawing/2014/main" xmlns="" val="20000"/>
                    </a:ext>
                  </a:extLst>
                </a:gridCol>
                <a:gridCol w="855052">
                  <a:extLst>
                    <a:ext uri="{9D8B030D-6E8A-4147-A177-3AD203B41FA5}">
                      <a16:colId xmlns:a16="http://schemas.microsoft.com/office/drawing/2014/main" xmlns="" val="20001"/>
                    </a:ext>
                  </a:extLst>
                </a:gridCol>
                <a:gridCol w="855052">
                  <a:extLst>
                    <a:ext uri="{9D8B030D-6E8A-4147-A177-3AD203B41FA5}">
                      <a16:colId xmlns:a16="http://schemas.microsoft.com/office/drawing/2014/main" xmlns="" val="20002"/>
                    </a:ext>
                  </a:extLst>
                </a:gridCol>
                <a:gridCol w="855052">
                  <a:extLst>
                    <a:ext uri="{9D8B030D-6E8A-4147-A177-3AD203B41FA5}">
                      <a16:colId xmlns:a16="http://schemas.microsoft.com/office/drawing/2014/main" xmlns="" val="20003"/>
                    </a:ext>
                  </a:extLst>
                </a:gridCol>
              </a:tblGrid>
              <a:tr h="315398">
                <a:tc>
                  <a:txBody>
                    <a:bodyPr/>
                    <a:lstStyle/>
                    <a:p>
                      <a:pPr algn="ctr">
                        <a:lnSpc>
                          <a:spcPts val="1400"/>
                        </a:lnSpc>
                        <a:spcAft>
                          <a:spcPts val="0"/>
                        </a:spcAft>
                      </a:pPr>
                      <a:r>
                        <a:rPr lang="en-AU" sz="1050" dirty="0">
                          <a:effectLst/>
                        </a:rPr>
                        <a:t> </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ctr">
                        <a:lnSpc>
                          <a:spcPts val="1400"/>
                        </a:lnSpc>
                        <a:spcAft>
                          <a:spcPts val="0"/>
                        </a:spcAft>
                      </a:pPr>
                      <a:r>
                        <a:rPr lang="en-AU" sz="1050" dirty="0">
                          <a:effectLst/>
                        </a:rPr>
                        <a:t>Trips </a:t>
                      </a:r>
                      <a:br>
                        <a:rPr lang="en-AU" sz="1050" dirty="0">
                          <a:effectLst/>
                        </a:rPr>
                      </a:br>
                      <a:r>
                        <a:rPr lang="en-AU" sz="1050" dirty="0">
                          <a:effectLst/>
                        </a:rPr>
                        <a:t>%</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ctr">
                        <a:lnSpc>
                          <a:spcPts val="1400"/>
                        </a:lnSpc>
                        <a:spcAft>
                          <a:spcPts val="0"/>
                        </a:spcAft>
                      </a:pPr>
                      <a:r>
                        <a:rPr lang="en-AU" sz="1050" dirty="0">
                          <a:effectLst/>
                        </a:rPr>
                        <a:t>Nights</a:t>
                      </a:r>
                      <a:endParaRPr lang="en-GB" sz="1050" dirty="0">
                        <a:effectLst/>
                      </a:endParaRPr>
                    </a:p>
                    <a:p>
                      <a:pPr algn="ctr">
                        <a:lnSpc>
                          <a:spcPts val="1400"/>
                        </a:lnSpc>
                        <a:spcAft>
                          <a:spcPts val="0"/>
                        </a:spcAft>
                      </a:pPr>
                      <a:r>
                        <a:rPr lang="en-AU" sz="1050" dirty="0">
                          <a:effectLst/>
                        </a:rPr>
                        <a:t>%</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ctr">
                        <a:lnSpc>
                          <a:spcPts val="1400"/>
                        </a:lnSpc>
                        <a:spcAft>
                          <a:spcPts val="0"/>
                        </a:spcAft>
                      </a:pPr>
                      <a:r>
                        <a:rPr lang="en-AU" sz="1050" dirty="0">
                          <a:effectLst/>
                        </a:rPr>
                        <a:t>Spend</a:t>
                      </a:r>
                      <a:endParaRPr lang="en-GB" sz="1050" dirty="0">
                        <a:effectLst/>
                      </a:endParaRPr>
                    </a:p>
                    <a:p>
                      <a:pPr algn="ctr">
                        <a:lnSpc>
                          <a:spcPts val="1400"/>
                        </a:lnSpc>
                        <a:spcAft>
                          <a:spcPts val="0"/>
                        </a:spcAft>
                      </a:pPr>
                      <a:r>
                        <a:rPr lang="en-AU" sz="1050" dirty="0">
                          <a:effectLst/>
                        </a:rPr>
                        <a:t>%</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xmlns="" val="10000"/>
                  </a:ext>
                </a:extLst>
              </a:tr>
              <a:tr h="246123">
                <a:tc>
                  <a:txBody>
                    <a:bodyPr/>
                    <a:lstStyle/>
                    <a:p>
                      <a:pPr algn="l">
                        <a:lnSpc>
                          <a:spcPts val="1400"/>
                        </a:lnSpc>
                        <a:spcAft>
                          <a:spcPts val="0"/>
                        </a:spcAft>
                        <a:tabLst>
                          <a:tab pos="685800" algn="ctr"/>
                        </a:tabLst>
                      </a:pPr>
                      <a:r>
                        <a:rPr lang="en-AU" sz="1050" dirty="0">
                          <a:effectLst/>
                        </a:rPr>
                        <a:t>GB</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2.6</a:t>
                      </a:r>
                    </a:p>
                  </a:txBody>
                  <a:tcPr marL="68580" marR="68580"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3.1</a:t>
                      </a:r>
                    </a:p>
                  </a:txBody>
                  <a:tcPr marL="68580" marR="68580"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3.5</a:t>
                      </a:r>
                    </a:p>
                  </a:txBody>
                  <a:tcPr marL="68580" marR="68580" marT="0" marB="0" anchor="ctr">
                    <a:lnL w="12700" cmpd="sng">
                      <a:noFill/>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1"/>
                  </a:ext>
                </a:extLst>
              </a:tr>
              <a:tr h="246123">
                <a:tc>
                  <a:txBody>
                    <a:bodyPr/>
                    <a:lstStyle/>
                    <a:p>
                      <a:pPr algn="l">
                        <a:lnSpc>
                          <a:spcPts val="1400"/>
                        </a:lnSpc>
                        <a:spcAft>
                          <a:spcPts val="0"/>
                        </a:spcAft>
                      </a:pPr>
                      <a:r>
                        <a:rPr lang="en-AU" sz="1050" dirty="0">
                          <a:effectLst/>
                        </a:rPr>
                        <a:t>England</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2.8</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3.3</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3.8</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2"/>
                  </a:ext>
                </a:extLst>
              </a:tr>
              <a:tr h="246123">
                <a:tc>
                  <a:txBody>
                    <a:bodyPr/>
                    <a:lstStyle/>
                    <a:p>
                      <a:pPr algn="l">
                        <a:lnSpc>
                          <a:spcPts val="1400"/>
                        </a:lnSpc>
                        <a:spcAft>
                          <a:spcPts val="0"/>
                        </a:spcAft>
                      </a:pPr>
                      <a:r>
                        <a:rPr lang="en-AU" sz="1050" dirty="0">
                          <a:effectLst/>
                        </a:rPr>
                        <a:t>Scotland</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6.5</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7.8</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8.7</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3"/>
                  </a:ext>
                </a:extLst>
              </a:tr>
              <a:tr h="246123">
                <a:tc>
                  <a:txBody>
                    <a:bodyPr/>
                    <a:lstStyle/>
                    <a:p>
                      <a:pPr algn="l">
                        <a:lnSpc>
                          <a:spcPts val="1400"/>
                        </a:lnSpc>
                        <a:spcAft>
                          <a:spcPts val="0"/>
                        </a:spcAft>
                      </a:pPr>
                      <a:r>
                        <a:rPr lang="en-AU" sz="1050" dirty="0">
                          <a:effectLst/>
                        </a:rPr>
                        <a:t>Wales</a:t>
                      </a:r>
                      <a:endParaRPr lang="en-GB" sz="1050" dirty="0">
                        <a:solidFill>
                          <a:srgbClr val="333333"/>
                        </a:solidFill>
                        <a:effectLst/>
                        <a:latin typeface="Arial" panose="020B0604020202020204" pitchFamily="34" charset="0"/>
                        <a:ea typeface="Times New Roman"/>
                        <a:cs typeface="Times New Roman"/>
                      </a:endParaRP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5.9</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9.9</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ts val="1400"/>
                        </a:lnSpc>
                        <a:spcAft>
                          <a:spcPts val="0"/>
                        </a:spcAft>
                      </a:pPr>
                      <a:r>
                        <a:rPr lang="en-GB" sz="1050" b="1" dirty="0">
                          <a:solidFill>
                            <a:schemeClr val="tx1"/>
                          </a:solidFill>
                          <a:effectLst/>
                          <a:latin typeface="Arial" panose="020B0604020202020204" pitchFamily="34" charset="0"/>
                          <a:ea typeface="Times New Roman"/>
                          <a:cs typeface="Times New Roman"/>
                        </a:rPr>
                        <a:t>9.5</a:t>
                      </a:r>
                    </a:p>
                  </a:txBody>
                  <a:tcPr marL="68580" marR="68580" marT="0"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0004"/>
                  </a:ext>
                </a:extLst>
              </a:tr>
            </a:tbl>
          </a:graphicData>
        </a:graphic>
      </p:graphicFrame>
      <p:sp>
        <p:nvSpPr>
          <p:cNvPr id="18" name="Freeform 17">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9" name="Straight Connector 18"/>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 name="Freeform 19">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615979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4"/>
          </p:nvPr>
        </p:nvSpPr>
        <p:spPr/>
        <p:txBody>
          <a:bodyPr/>
          <a:lstStyle/>
          <a:p>
            <a:fld id="{4034BEE3-566C-4068-A777-C3A4762E861B}" type="slidenum">
              <a:rPr lang="en-GB" smtClean="0"/>
              <a:pPr/>
              <a:t>125</a:t>
            </a:fld>
            <a:endParaRPr lang="en-GB" dirty="0"/>
          </a:p>
        </p:txBody>
      </p:sp>
      <p:sp>
        <p:nvSpPr>
          <p:cNvPr id="7" name="Title 6"/>
          <p:cNvSpPr>
            <a:spLocks noGrp="1"/>
          </p:cNvSpPr>
          <p:nvPr>
            <p:ph type="title"/>
          </p:nvPr>
        </p:nvSpPr>
        <p:spPr/>
        <p:txBody>
          <a:bodyPr/>
          <a:lstStyle/>
          <a:p>
            <a:r>
              <a:rPr lang="en-GB" dirty="0"/>
              <a:t/>
            </a:r>
            <a:br>
              <a:rPr lang="en-GB" dirty="0"/>
            </a:br>
            <a:r>
              <a:rPr lang="en-GB" dirty="0"/>
              <a:t>The GBTS questionnaire</a:t>
            </a:r>
          </a:p>
        </p:txBody>
      </p:sp>
      <p:sp>
        <p:nvSpPr>
          <p:cNvPr id="4" name="Content Placeholder 3"/>
          <p:cNvSpPr>
            <a:spLocks noGrp="1"/>
          </p:cNvSpPr>
          <p:nvPr>
            <p:ph sz="quarter" idx="15"/>
          </p:nvPr>
        </p:nvSpPr>
        <p:spPr/>
        <p:txBody>
          <a:bodyPr/>
          <a:lstStyle/>
          <a:p>
            <a:r>
              <a:rPr lang="en-GB" dirty="0"/>
              <a:t>Interviewer Instructions</a:t>
            </a:r>
          </a:p>
        </p:txBody>
      </p:sp>
      <p:graphicFrame>
        <p:nvGraphicFramePr>
          <p:cNvPr id="13" name="Object 12"/>
          <p:cNvGraphicFramePr>
            <a:graphicFrameLocks noChangeAspect="1"/>
          </p:cNvGraphicFramePr>
          <p:nvPr>
            <p:extLst>
              <p:ext uri="{D42A27DB-BD31-4B8C-83A1-F6EECF244321}">
                <p14:modId xmlns:p14="http://schemas.microsoft.com/office/powerpoint/2010/main" val="1398930585"/>
              </p:ext>
            </p:extLst>
          </p:nvPr>
        </p:nvGraphicFramePr>
        <p:xfrm>
          <a:off x="142220" y="2439899"/>
          <a:ext cx="2032936" cy="1761173"/>
        </p:xfrm>
        <a:graphic>
          <a:graphicData uri="http://schemas.openxmlformats.org/presentationml/2006/ole">
            <mc:AlternateContent xmlns:mc="http://schemas.openxmlformats.org/markup-compatibility/2006">
              <mc:Choice xmlns:v="urn:schemas-microsoft-com:vml" Requires="v">
                <p:oleObj spid="_x0000_s1910" name="Document" showAsIcon="1" r:id="rId3" imgW="914400" imgH="792360" progId="Word.Document.8">
                  <p:embed/>
                </p:oleObj>
              </mc:Choice>
              <mc:Fallback>
                <p:oleObj name="Document" showAsIcon="1" r:id="rId3" imgW="914400" imgH="792360" progId="Word.Document.8">
                  <p:embed/>
                  <p:pic>
                    <p:nvPicPr>
                      <p:cNvPr id="13" name="Object 12"/>
                      <p:cNvPicPr/>
                      <p:nvPr/>
                    </p:nvPicPr>
                    <p:blipFill>
                      <a:blip r:embed="rId4"/>
                      <a:stretch>
                        <a:fillRect/>
                      </a:stretch>
                    </p:blipFill>
                    <p:spPr>
                      <a:xfrm>
                        <a:off x="142220" y="2439899"/>
                        <a:ext cx="2032936" cy="1761173"/>
                      </a:xfrm>
                      <a:prstGeom prst="rect">
                        <a:avLst/>
                      </a:prstGeom>
                    </p:spPr>
                  </p:pic>
                </p:oleObj>
              </mc:Fallback>
            </mc:AlternateContent>
          </a:graphicData>
        </a:graphic>
      </p:graphicFrame>
      <p:graphicFrame>
        <p:nvGraphicFramePr>
          <p:cNvPr id="16" name="Object 15">
            <a:extLst>
              <a:ext uri="{FF2B5EF4-FFF2-40B4-BE49-F238E27FC236}">
                <a16:creationId xmlns:a16="http://schemas.microsoft.com/office/drawing/2014/main" xmlns="" id="{61DD6C58-8FA1-418B-ABAA-3660749487C4}"/>
              </a:ext>
            </a:extLst>
          </p:cNvPr>
          <p:cNvGraphicFramePr>
            <a:graphicFrameLocks noChangeAspect="1"/>
          </p:cNvGraphicFramePr>
          <p:nvPr>
            <p:extLst>
              <p:ext uri="{D42A27DB-BD31-4B8C-83A1-F6EECF244321}">
                <p14:modId xmlns:p14="http://schemas.microsoft.com/office/powerpoint/2010/main" val="1213178039"/>
              </p:ext>
            </p:extLst>
          </p:nvPr>
        </p:nvGraphicFramePr>
        <p:xfrm>
          <a:off x="6321523" y="2497490"/>
          <a:ext cx="2356053" cy="1637669"/>
        </p:xfrm>
        <a:graphic>
          <a:graphicData uri="http://schemas.openxmlformats.org/presentationml/2006/ole">
            <mc:AlternateContent xmlns:mc="http://schemas.openxmlformats.org/markup-compatibility/2006">
              <mc:Choice xmlns:v="urn:schemas-microsoft-com:vml" Requires="v">
                <p:oleObj spid="_x0000_s1911" name="Document" showAsIcon="1" r:id="rId5" imgW="914400" imgH="792360" progId="Word.Document.12">
                  <p:embed/>
                </p:oleObj>
              </mc:Choice>
              <mc:Fallback>
                <p:oleObj name="Document" showAsIcon="1" r:id="rId5" imgW="914400" imgH="792360" progId="Word.Document.12">
                  <p:embed/>
                  <p:pic>
                    <p:nvPicPr>
                      <p:cNvPr id="2" name="Object 1"/>
                      <p:cNvPicPr/>
                      <p:nvPr/>
                    </p:nvPicPr>
                    <p:blipFill>
                      <a:blip r:embed="rId6"/>
                      <a:stretch>
                        <a:fillRect/>
                      </a:stretch>
                    </p:blipFill>
                    <p:spPr>
                      <a:xfrm>
                        <a:off x="6321523" y="2497490"/>
                        <a:ext cx="2356053" cy="1637669"/>
                      </a:xfrm>
                      <a:prstGeom prst="rect">
                        <a:avLst/>
                      </a:prstGeom>
                    </p:spPr>
                  </p:pic>
                </p:oleObj>
              </mc:Fallback>
            </mc:AlternateContent>
          </a:graphicData>
        </a:graphic>
      </p:graphicFrame>
      <p:sp>
        <p:nvSpPr>
          <p:cNvPr id="18" name="TextBox 17">
            <a:extLst>
              <a:ext uri="{FF2B5EF4-FFF2-40B4-BE49-F238E27FC236}">
                <a16:creationId xmlns:a16="http://schemas.microsoft.com/office/drawing/2014/main" xmlns="" id="{9CE2D4F0-6E50-40EE-8C24-95EEB079CC8C}"/>
              </a:ext>
            </a:extLst>
          </p:cNvPr>
          <p:cNvSpPr txBox="1"/>
          <p:nvPr/>
        </p:nvSpPr>
        <p:spPr>
          <a:xfrm>
            <a:off x="3545847" y="5181285"/>
            <a:ext cx="4173764" cy="184666"/>
          </a:xfrm>
          <a:prstGeom prst="rect">
            <a:avLst/>
          </a:prstGeom>
          <a:noFill/>
        </p:spPr>
        <p:txBody>
          <a:bodyPr wrap="square" lIns="0" tIns="0" rIns="0" bIns="0" rtlCol="0">
            <a:spAutoFit/>
          </a:bodyPr>
          <a:lstStyle/>
          <a:p>
            <a:r>
              <a:rPr lang="en-GB" sz="1200" b="1" dirty="0"/>
              <a:t>Please double click on the embedded files to access</a:t>
            </a:r>
          </a:p>
        </p:txBody>
      </p:sp>
      <p:pic>
        <p:nvPicPr>
          <p:cNvPr id="19" name="Picture 674">
            <a:extLst>
              <a:ext uri="{FF2B5EF4-FFF2-40B4-BE49-F238E27FC236}">
                <a16:creationId xmlns:a16="http://schemas.microsoft.com/office/drawing/2014/main" xmlns="" id="{9966A89F-CAE0-4266-B686-140EA972D04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83055" y="5064863"/>
            <a:ext cx="360151" cy="393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Freeform 29">
            <a:hlinkClick r:id="rId8"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31" name="Straight Connector 30"/>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2" name="Freeform 31">
            <a:hlinkClick r:id="rId9"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10"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11"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12"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35">
            <a:hlinkClick r:id="rId13"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7" name="Freeform 36">
            <a:hlinkClick r:id="rId14"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8" name="Freeform 37">
            <a:hlinkClick r:id="rId15"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9" name="Freeform 8">
            <a:hlinkClick r:id="rId16"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20670906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The regions of England, Scotland, Wales and Northern Ireland by which destination of trip is analysed in United Kingdom Tourism Survey reports are as follows:</a:t>
            </a:r>
            <a:endParaRPr lang="en-GB" dirty="0"/>
          </a:p>
          <a:p>
            <a:r>
              <a:rPr lang="en-AU" b="1" dirty="0"/>
              <a:t>England</a:t>
            </a:r>
            <a:endParaRPr lang="en-GB" b="1" dirty="0"/>
          </a:p>
          <a:p>
            <a:r>
              <a:rPr lang="en-AU" i="1" dirty="0"/>
              <a:t>Cumbria:</a:t>
            </a:r>
            <a:r>
              <a:rPr lang="en-AU" dirty="0"/>
              <a:t> County of Cumbria</a:t>
            </a:r>
            <a:endParaRPr lang="en-GB" dirty="0"/>
          </a:p>
          <a:p>
            <a:r>
              <a:rPr lang="en-AU" i="1" dirty="0"/>
              <a:t>Northumbria:</a:t>
            </a:r>
            <a:r>
              <a:rPr lang="en-AU" dirty="0"/>
              <a:t> Northumberland, Durham, Tyne &amp; Wear, Tees Valley</a:t>
            </a:r>
            <a:endParaRPr lang="en-GB" dirty="0"/>
          </a:p>
          <a:p>
            <a:r>
              <a:rPr lang="en-AU" i="1" dirty="0"/>
              <a:t>North West:</a:t>
            </a:r>
            <a:r>
              <a:rPr lang="en-AU" dirty="0"/>
              <a:t> Lancashire, Merseyside, Greater Manchester, Cheshire</a:t>
            </a:r>
            <a:endParaRPr lang="en-GB" dirty="0"/>
          </a:p>
          <a:p>
            <a:r>
              <a:rPr lang="en-AU" i="1" dirty="0"/>
              <a:t>Yorkshire:</a:t>
            </a:r>
            <a:r>
              <a:rPr lang="en-AU" dirty="0"/>
              <a:t> North Yorkshire, West Yorkshire, South Yorkshire, East Riding of Yorkshire, Kingston upon Hull, North Lincolnshire, North East Lincolnshire</a:t>
            </a:r>
            <a:endParaRPr lang="en-GB" dirty="0"/>
          </a:p>
          <a:p>
            <a:r>
              <a:rPr lang="en-AU" i="1" dirty="0"/>
              <a:t>Heart of England:</a:t>
            </a:r>
            <a:r>
              <a:rPr lang="en-AU" dirty="0"/>
              <a:t> Staffordshire, Shropshire, West Midlands, Warwickshire, Herefordshire, Worcestershire, Gloucestershire (except South Gloucestershire), Derbyshire, Leicestershire, Northamptonshire, Nottinghamshire, Rutland, Lincolnshire</a:t>
            </a:r>
            <a:endParaRPr lang="en-GB" dirty="0"/>
          </a:p>
        </p:txBody>
      </p:sp>
      <p:sp>
        <p:nvSpPr>
          <p:cNvPr id="5" name="Content Placeholder 4"/>
          <p:cNvSpPr>
            <a:spLocks noGrp="1"/>
          </p:cNvSpPr>
          <p:nvPr>
            <p:ph idx="14"/>
          </p:nvPr>
        </p:nvSpPr>
        <p:spPr/>
        <p:txBody>
          <a:bodyPr/>
          <a:lstStyle/>
          <a:p>
            <a:r>
              <a:rPr lang="en-AU" i="1" dirty="0"/>
              <a:t>…cont’d</a:t>
            </a:r>
          </a:p>
          <a:p>
            <a:r>
              <a:rPr lang="en-AU" i="1" dirty="0"/>
              <a:t>East of England:</a:t>
            </a:r>
            <a:r>
              <a:rPr lang="en-AU" dirty="0"/>
              <a:t> Norfolk, Suffolk, Cambridgeshire, Essex, Bedfordshire, Hertfordshire</a:t>
            </a:r>
            <a:endParaRPr lang="en-GB" dirty="0"/>
          </a:p>
          <a:p>
            <a:r>
              <a:rPr lang="en-AU" i="1" dirty="0"/>
              <a:t>London:</a:t>
            </a:r>
            <a:r>
              <a:rPr lang="en-AU" dirty="0"/>
              <a:t> Greater London</a:t>
            </a:r>
            <a:endParaRPr lang="en-GB" dirty="0"/>
          </a:p>
          <a:p>
            <a:r>
              <a:rPr lang="en-AU" i="1" dirty="0"/>
              <a:t>South West:</a:t>
            </a:r>
            <a:r>
              <a:rPr lang="en-AU" dirty="0"/>
              <a:t> Cornwall, Devon, Somerset, Wiltshire, Western Dorset, South Gloucestershire</a:t>
            </a:r>
            <a:endParaRPr lang="en-GB" dirty="0"/>
          </a:p>
          <a:p>
            <a:r>
              <a:rPr lang="en-AU" i="1" dirty="0"/>
              <a:t>Southern:</a:t>
            </a:r>
            <a:r>
              <a:rPr lang="en-AU" dirty="0"/>
              <a:t> Hampshire, Isle of Wight, Eastern Dorset, Berkshire, Buckinghamshire, and Oxfordshire</a:t>
            </a:r>
            <a:endParaRPr lang="en-GB" dirty="0"/>
          </a:p>
          <a:p>
            <a:r>
              <a:rPr lang="en-AU" i="1" dirty="0"/>
              <a:t>South East:</a:t>
            </a:r>
            <a:r>
              <a:rPr lang="en-AU" dirty="0"/>
              <a:t> Kent, Surrey, East Sussex, West Sussex</a:t>
            </a:r>
            <a:endParaRPr lang="en-GB" dirty="0"/>
          </a:p>
        </p:txBody>
      </p:sp>
      <p:sp>
        <p:nvSpPr>
          <p:cNvPr id="8" name="Content Placeholder 7"/>
          <p:cNvSpPr>
            <a:spLocks noGrp="1"/>
          </p:cNvSpPr>
          <p:nvPr>
            <p:ph idx="15"/>
          </p:nvPr>
        </p:nvSpPr>
        <p:spPr/>
        <p:txBody>
          <a:bodyPr/>
          <a:lstStyle/>
          <a:p>
            <a:r>
              <a:rPr lang="en-AU" dirty="0"/>
              <a:t>In most of the English level analysis, the above regional destinations are also combined, where appropriate, to allow analysis in each of the regions:</a:t>
            </a:r>
            <a:endParaRPr lang="en-GB" dirty="0"/>
          </a:p>
          <a:p>
            <a:r>
              <a:rPr lang="en-AU" dirty="0"/>
              <a:t>West Midlands </a:t>
            </a:r>
            <a:endParaRPr lang="en-GB" dirty="0"/>
          </a:p>
          <a:p>
            <a:r>
              <a:rPr lang="en-AU" dirty="0"/>
              <a:t>East of England</a:t>
            </a:r>
            <a:endParaRPr lang="en-GB" dirty="0"/>
          </a:p>
          <a:p>
            <a:r>
              <a:rPr lang="en-AU" dirty="0"/>
              <a:t>East Midlands </a:t>
            </a:r>
            <a:endParaRPr lang="en-GB" dirty="0"/>
          </a:p>
          <a:p>
            <a:r>
              <a:rPr lang="en-AU" dirty="0"/>
              <a:t>London </a:t>
            </a:r>
            <a:endParaRPr lang="en-GB" dirty="0"/>
          </a:p>
          <a:p>
            <a:r>
              <a:rPr lang="en-AU" dirty="0"/>
              <a:t>North West </a:t>
            </a:r>
            <a:endParaRPr lang="en-GB" dirty="0"/>
          </a:p>
          <a:p>
            <a:r>
              <a:rPr lang="en-AU" dirty="0"/>
              <a:t>North East </a:t>
            </a:r>
            <a:endParaRPr lang="en-GB" dirty="0"/>
          </a:p>
          <a:p>
            <a:r>
              <a:rPr lang="en-AU" dirty="0"/>
              <a:t>South East </a:t>
            </a:r>
            <a:endParaRPr lang="en-GB" dirty="0"/>
          </a:p>
          <a:p>
            <a:r>
              <a:rPr lang="en-AU" dirty="0"/>
              <a:t>South West </a:t>
            </a:r>
            <a:endParaRPr lang="en-GB" dirty="0"/>
          </a:p>
          <a:p>
            <a:r>
              <a:rPr lang="en-AU" dirty="0"/>
              <a:t>Yorkshire</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126</a:t>
            </a:fld>
            <a:endParaRPr lang="en-GB" dirty="0"/>
          </a:p>
        </p:txBody>
      </p:sp>
      <p:sp>
        <p:nvSpPr>
          <p:cNvPr id="7" name="Title 6"/>
          <p:cNvSpPr>
            <a:spLocks noGrp="1"/>
          </p:cNvSpPr>
          <p:nvPr>
            <p:ph type="title"/>
          </p:nvPr>
        </p:nvSpPr>
        <p:spPr/>
        <p:txBody>
          <a:bodyPr/>
          <a:lstStyle/>
          <a:p>
            <a:r>
              <a:rPr lang="en-GB" dirty="0"/>
              <a:t>Definitions of Regions</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757850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Scotland</a:t>
            </a:r>
            <a:endParaRPr lang="en-GB" b="1" dirty="0"/>
          </a:p>
          <a:p>
            <a:r>
              <a:rPr lang="en-AU" i="1" dirty="0"/>
              <a:t>Highlands &amp; Islands:</a:t>
            </a:r>
            <a:r>
              <a:rPr lang="en-AU" dirty="0"/>
              <a:t> Highland, Western Isles, Orkney, Shetland</a:t>
            </a:r>
            <a:endParaRPr lang="en-GB" dirty="0"/>
          </a:p>
          <a:p>
            <a:r>
              <a:rPr lang="en-AU" i="1" dirty="0"/>
              <a:t>Aberdeen &amp; Grampian:</a:t>
            </a:r>
            <a:r>
              <a:rPr lang="en-AU" dirty="0"/>
              <a:t> Aberdeen City, Aberdeenshire, Moray</a:t>
            </a:r>
            <a:endParaRPr lang="en-GB" dirty="0"/>
          </a:p>
          <a:p>
            <a:r>
              <a:rPr lang="en-AU" i="1" dirty="0"/>
              <a:t>Angus &amp; Dundee:</a:t>
            </a:r>
            <a:r>
              <a:rPr lang="en-AU" dirty="0"/>
              <a:t> Angus, City of Dundee</a:t>
            </a:r>
            <a:endParaRPr lang="en-GB" dirty="0"/>
          </a:p>
          <a:p>
            <a:r>
              <a:rPr lang="en-AU" i="1" dirty="0"/>
              <a:t>Perthshire:</a:t>
            </a:r>
            <a:r>
              <a:rPr lang="en-AU" dirty="0"/>
              <a:t> Perth &amp; Kinross</a:t>
            </a:r>
            <a:endParaRPr lang="en-GB" dirty="0"/>
          </a:p>
          <a:p>
            <a:r>
              <a:rPr lang="en-AU" i="1" dirty="0"/>
              <a:t>Argyll, the Isles, Loch Lomond, Stirling &amp; Trossachs:</a:t>
            </a:r>
            <a:r>
              <a:rPr lang="en-AU" dirty="0"/>
              <a:t> Argyll &amp; Bute, Clackmannanshire, Dumbarton and Clydebank, Falkirk, Stirling</a:t>
            </a:r>
            <a:endParaRPr lang="en-GB" dirty="0"/>
          </a:p>
          <a:p>
            <a:r>
              <a:rPr lang="en-AU" i="1" dirty="0"/>
              <a:t>Kingdom of Fife:</a:t>
            </a:r>
            <a:r>
              <a:rPr lang="en-AU" dirty="0"/>
              <a:t> Fife</a:t>
            </a:r>
            <a:endParaRPr lang="en-GB" dirty="0"/>
          </a:p>
          <a:p>
            <a:r>
              <a:rPr lang="en-AU" i="1" dirty="0"/>
              <a:t>Greater Glasgow and Clyde Valley:</a:t>
            </a:r>
            <a:r>
              <a:rPr lang="en-AU" dirty="0"/>
              <a:t> City of Glasgow, East Dunbartonshire, East Renfrewshire, Inverclyde, North Lanarkshire, Renfrewshire, South Lanarkshire</a:t>
            </a:r>
            <a:endParaRPr lang="en-GB" dirty="0"/>
          </a:p>
        </p:txBody>
      </p:sp>
      <p:sp>
        <p:nvSpPr>
          <p:cNvPr id="5" name="Content Placeholder 4"/>
          <p:cNvSpPr>
            <a:spLocks noGrp="1"/>
          </p:cNvSpPr>
          <p:nvPr>
            <p:ph idx="14"/>
          </p:nvPr>
        </p:nvSpPr>
        <p:spPr/>
        <p:txBody>
          <a:bodyPr/>
          <a:lstStyle/>
          <a:p>
            <a:r>
              <a:rPr lang="en-AU" i="1" dirty="0"/>
              <a:t>Argyll &amp; Arran:</a:t>
            </a:r>
            <a:r>
              <a:rPr lang="en-AU" dirty="0"/>
              <a:t> East Ayrshire, North Ayrshire and South Ayrshire</a:t>
            </a:r>
            <a:endParaRPr lang="en-GB" dirty="0"/>
          </a:p>
          <a:p>
            <a:r>
              <a:rPr lang="en-AU" i="1" dirty="0"/>
              <a:t>Edinburgh &amp; Lothians:</a:t>
            </a:r>
            <a:r>
              <a:rPr lang="en-AU" dirty="0"/>
              <a:t> City of Edinburgh, East Lothian, Midlothian, West Lothian</a:t>
            </a:r>
            <a:endParaRPr lang="en-GB" dirty="0"/>
          </a:p>
          <a:p>
            <a:r>
              <a:rPr lang="en-AU" i="1" dirty="0"/>
              <a:t>Dumfries &amp; Galloway:</a:t>
            </a:r>
            <a:r>
              <a:rPr lang="en-AU" dirty="0"/>
              <a:t> Dumfries &amp; Galloway</a:t>
            </a:r>
            <a:endParaRPr lang="en-GB" dirty="0"/>
          </a:p>
          <a:p>
            <a:r>
              <a:rPr lang="en-AU" i="1" dirty="0"/>
              <a:t>Scottish Borders:</a:t>
            </a:r>
            <a:r>
              <a:rPr lang="en-AU" dirty="0"/>
              <a:t> Scottish Borders</a:t>
            </a:r>
            <a:endParaRPr lang="en-GB" dirty="0"/>
          </a:p>
          <a:p>
            <a:r>
              <a:rPr lang="en-AU" i="1" dirty="0"/>
              <a:t>HIE Area</a:t>
            </a:r>
            <a:r>
              <a:rPr lang="en-AU" dirty="0"/>
              <a:t> Highland and 3 Island Councils of Scotland plus Argyll and Moray</a:t>
            </a:r>
            <a:endParaRPr lang="en-GB" dirty="0"/>
          </a:p>
          <a:p>
            <a:endParaRPr lang="en-GB" dirty="0"/>
          </a:p>
        </p:txBody>
      </p:sp>
      <p:sp>
        <p:nvSpPr>
          <p:cNvPr id="8" name="Content Placeholder 7"/>
          <p:cNvSpPr>
            <a:spLocks noGrp="1"/>
          </p:cNvSpPr>
          <p:nvPr>
            <p:ph idx="15"/>
          </p:nvPr>
        </p:nvSpPr>
        <p:spPr/>
        <p:txBody>
          <a:bodyPr/>
          <a:lstStyle/>
          <a:p>
            <a:r>
              <a:rPr lang="en-AU" dirty="0"/>
              <a:t>From 2009 onwards, the primary Scottish levels analysis has been at the newly defined macro-tourism areas: </a:t>
            </a:r>
            <a:endParaRPr lang="en-GB" dirty="0"/>
          </a:p>
          <a:p>
            <a:r>
              <a:rPr lang="en-AU" dirty="0"/>
              <a:t>Scotland - North - (Highlands &amp; Islands, Aberdeen &amp; Grampian, Western and Northern Isles)</a:t>
            </a:r>
            <a:endParaRPr lang="en-GB" dirty="0"/>
          </a:p>
          <a:p>
            <a:r>
              <a:rPr lang="en-AU" dirty="0"/>
              <a:t>Scotland - West - (AILLST + Glasgow &amp; Clyde Valley, Ayrshire &amp; Arran)</a:t>
            </a:r>
            <a:endParaRPr lang="en-GB" dirty="0"/>
          </a:p>
          <a:p>
            <a:r>
              <a:rPr lang="en-AU" dirty="0"/>
              <a:t>Scotland - East - (Perthshire + Angus &amp; Dundee + Kingdom of Fife + Edinburgh &amp; Lothians)</a:t>
            </a:r>
            <a:endParaRPr lang="en-GB" dirty="0"/>
          </a:p>
          <a:p>
            <a:r>
              <a:rPr lang="en-AU" dirty="0"/>
              <a:t>Scotland - South (Dumfries &amp; Galloway + Scottish Borders),</a:t>
            </a:r>
            <a:endParaRPr lang="en-GB" dirty="0"/>
          </a:p>
          <a:p>
            <a:r>
              <a:rPr lang="en-AU" dirty="0"/>
              <a:t>Edinburgh</a:t>
            </a:r>
            <a:endParaRPr lang="en-GB" dirty="0"/>
          </a:p>
          <a:p>
            <a:r>
              <a:rPr lang="en-AU" dirty="0"/>
              <a:t>Glasgow</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127</a:t>
            </a:fld>
            <a:endParaRPr lang="en-GB" dirty="0"/>
          </a:p>
        </p:txBody>
      </p:sp>
      <p:sp>
        <p:nvSpPr>
          <p:cNvPr id="7" name="Title 6"/>
          <p:cNvSpPr>
            <a:spLocks noGrp="1"/>
          </p:cNvSpPr>
          <p:nvPr>
            <p:ph type="title"/>
          </p:nvPr>
        </p:nvSpPr>
        <p:spPr/>
        <p:txBody>
          <a:bodyPr/>
          <a:lstStyle/>
          <a:p>
            <a:r>
              <a:rPr lang="en-GB" dirty="0"/>
              <a:t>Definitions of Regions</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1472988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b="1" dirty="0"/>
              <a:t>Wales</a:t>
            </a:r>
            <a:endParaRPr lang="en-GB" b="1" dirty="0"/>
          </a:p>
          <a:p>
            <a:r>
              <a:rPr lang="en-AU" i="1" dirty="0"/>
              <a:t>North Wales:</a:t>
            </a:r>
            <a:r>
              <a:rPr lang="en-AU" dirty="0"/>
              <a:t> Anglesey, Conwy, Denbighshire, Flintshire, Wrexham, Gwynedd North (Caernarvonshire)</a:t>
            </a:r>
            <a:endParaRPr lang="en-GB" dirty="0"/>
          </a:p>
          <a:p>
            <a:r>
              <a:rPr lang="en-AU" i="1" dirty="0"/>
              <a:t>Mid Wales:</a:t>
            </a:r>
            <a:r>
              <a:rPr lang="en-AU" dirty="0"/>
              <a:t> Ceredigion, Powys, Gwynedd South (Meirionnydd)</a:t>
            </a:r>
            <a:endParaRPr lang="en-GB" dirty="0"/>
          </a:p>
          <a:p>
            <a:r>
              <a:rPr lang="en-AU" i="1" dirty="0"/>
              <a:t>South West Wales:</a:t>
            </a:r>
            <a:r>
              <a:rPr lang="en-AU" dirty="0"/>
              <a:t> Neath/Port Talbot, Carmarthenshire, Swansea, Pembrokeshire</a:t>
            </a:r>
            <a:endParaRPr lang="en-GB" dirty="0"/>
          </a:p>
          <a:p>
            <a:r>
              <a:rPr lang="en-AU" i="1" dirty="0"/>
              <a:t>South East Wales:</a:t>
            </a:r>
            <a:r>
              <a:rPr lang="en-AU" dirty="0"/>
              <a:t> Bridgend, Rhondda Cynon Taff, Merthyr Tydfil, Caerphilly, Blaenau Gwent, Torfaen, Vale of Glamorgan, Cardiff, Newport, Monmouthshire</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128</a:t>
            </a:fld>
            <a:endParaRPr lang="en-GB" dirty="0"/>
          </a:p>
        </p:txBody>
      </p:sp>
      <p:sp>
        <p:nvSpPr>
          <p:cNvPr id="7" name="Title 6"/>
          <p:cNvSpPr>
            <a:spLocks noGrp="1"/>
          </p:cNvSpPr>
          <p:nvPr>
            <p:ph type="title"/>
          </p:nvPr>
        </p:nvSpPr>
        <p:spPr/>
        <p:txBody>
          <a:bodyPr/>
          <a:lstStyle/>
          <a:p>
            <a:r>
              <a:rPr lang="en-GB" dirty="0"/>
              <a:t>Definitions of Regions</a:t>
            </a:r>
          </a:p>
        </p:txBody>
      </p:sp>
      <p:sp>
        <p:nvSpPr>
          <p:cNvPr id="17" name="Freeform 16">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8" name="Straight Connector 17"/>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reeform 18">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34">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6"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690042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AU" dirty="0"/>
              <a:t>In 2013, VisitEngland and TNS agreed to make changes to the data to reflect the latest local authority (LA) boundary changes (i.e. towns moving from one LA to another).</a:t>
            </a:r>
          </a:p>
          <a:p>
            <a:r>
              <a:rPr lang="en-AU" dirty="0"/>
              <a:t>The GBTS place name gazetteers were changed so that LAs and counties were in line with the latest recognised boundaries. At the same time, the gazetteers were also updated to reflect the new LEP (local enterprise partnership), Parliamentary Constituency and Eurostat locality type definitions (proximity to the sea and degree of urbanisation).</a:t>
            </a:r>
          </a:p>
          <a:p>
            <a:r>
              <a:rPr lang="en-AU" dirty="0"/>
              <a:t>Some towns had not only moved at the LA and county level, but had also moved from one region to another and even from England to Wales. Further changes were made to the GBTS database so that not only were the LA and counties amended, but the regions and nations were also followed through (i.e. sum of LAs matched county, sum of counties matched region, sum of regions matched national figures).</a:t>
            </a:r>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129</a:t>
            </a:fld>
            <a:endParaRPr lang="en-GB" dirty="0"/>
          </a:p>
        </p:txBody>
      </p:sp>
      <p:sp>
        <p:nvSpPr>
          <p:cNvPr id="7" name="Title 6"/>
          <p:cNvSpPr>
            <a:spLocks noGrp="1"/>
          </p:cNvSpPr>
          <p:nvPr>
            <p:ph type="title"/>
          </p:nvPr>
        </p:nvSpPr>
        <p:spPr/>
        <p:txBody>
          <a:bodyPr/>
          <a:lstStyle/>
          <a:p>
            <a:r>
              <a:rPr lang="en-GB" dirty="0"/>
              <a:t>Application of updated boundary changes on GBTS datasets</a:t>
            </a:r>
          </a:p>
        </p:txBody>
      </p:sp>
      <p:sp>
        <p:nvSpPr>
          <p:cNvPr id="16" name="Freeform 15">
            <a:hlinkClick r:id="rId2"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17" name="Straight Connector 16"/>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Freeform 17">
            <a:hlinkClick r:id="rId3"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18">
            <a:hlinkClick r:id="rId4"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19">
            <a:hlinkClick r:id="rId5"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20">
            <a:hlinkClick r:id="rId6"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31">
            <a:hlinkClick r:id="rId7"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32">
            <a:hlinkClick r:id="rId8"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33">
            <a:hlinkClick r:id="rId9"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5" name="Freeform 8">
            <a:hlinkClick r:id="rId10"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5071215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355600" y="1892300"/>
            <a:ext cx="10017125" cy="169277"/>
          </a:xfrm>
          <a:prstGeom prst="rect">
            <a:avLst/>
          </a:prstGeom>
          <a:noFill/>
        </p:spPr>
        <p:txBody>
          <a:bodyPr wrap="square" lIns="0" tIns="0" rIns="0" bIns="0" rtlCol="0">
            <a:spAutoFit/>
          </a:bodyPr>
          <a:lstStyle/>
          <a:p>
            <a:r>
              <a:rPr lang="en-GB" sz="1100" dirty="0"/>
              <a:t>For information about GBTS, write to the nearest address below:</a:t>
            </a:r>
          </a:p>
        </p:txBody>
      </p:sp>
      <p:sp>
        <p:nvSpPr>
          <p:cNvPr id="2" name="Content Placeholder 1"/>
          <p:cNvSpPr>
            <a:spLocks noGrp="1"/>
          </p:cNvSpPr>
          <p:nvPr>
            <p:ph idx="1"/>
          </p:nvPr>
        </p:nvSpPr>
        <p:spPr/>
        <p:txBody>
          <a:bodyPr/>
          <a:lstStyle/>
          <a:p>
            <a:r>
              <a:rPr lang="en-GB" dirty="0"/>
              <a:t/>
            </a:r>
            <a:br>
              <a:rPr lang="en-GB" dirty="0"/>
            </a:br>
            <a:r>
              <a:rPr lang="en-GB" dirty="0"/>
              <a:t/>
            </a:r>
            <a:br>
              <a:rPr lang="en-GB" dirty="0"/>
            </a:br>
            <a:r>
              <a:rPr lang="en-GB" dirty="0"/>
              <a:t/>
            </a:r>
            <a:br>
              <a:rPr lang="en-GB" dirty="0"/>
            </a:br>
            <a:r>
              <a:rPr lang="en-GB" b="1" dirty="0"/>
              <a:t>Sharon Orrell</a:t>
            </a:r>
            <a:r>
              <a:rPr lang="en-GB" dirty="0"/>
              <a:t/>
            </a:r>
            <a:br>
              <a:rPr lang="en-GB" dirty="0"/>
            </a:br>
            <a:r>
              <a:rPr lang="en-GB" dirty="0"/>
              <a:t>Head of Research &amp; Insight</a:t>
            </a:r>
            <a:br>
              <a:rPr lang="en-GB" dirty="0"/>
            </a:br>
            <a:r>
              <a:rPr lang="en-GB" dirty="0"/>
              <a:t>VisitEngland</a:t>
            </a:r>
            <a:br>
              <a:rPr lang="en-GB" dirty="0"/>
            </a:br>
            <a:r>
              <a:rPr lang="en-GB" dirty="0"/>
              <a:t>Upper ground floor</a:t>
            </a:r>
            <a:br>
              <a:rPr lang="en-GB" dirty="0"/>
            </a:br>
            <a:r>
              <a:rPr lang="en-GB" dirty="0"/>
              <a:t>1 Victoria Street</a:t>
            </a:r>
            <a:br>
              <a:rPr lang="en-GB" dirty="0"/>
            </a:br>
            <a:r>
              <a:rPr lang="en-GB" dirty="0"/>
              <a:t>London</a:t>
            </a:r>
            <a:br>
              <a:rPr lang="en-GB" dirty="0"/>
            </a:br>
            <a:r>
              <a:rPr lang="en-GB" dirty="0"/>
              <a:t>SW1H 0ET</a:t>
            </a:r>
            <a:br>
              <a:rPr lang="en-GB" dirty="0"/>
            </a:br>
            <a:r>
              <a:rPr lang="en-GB" u="sng" dirty="0">
                <a:solidFill>
                  <a:schemeClr val="bg2"/>
                </a:solidFill>
              </a:rPr>
              <a:t>Sharon.Orrell@visitengland.org</a:t>
            </a:r>
          </a:p>
          <a:p>
            <a:endParaRPr lang="en-GB" dirty="0"/>
          </a:p>
        </p:txBody>
      </p:sp>
      <p:sp>
        <p:nvSpPr>
          <p:cNvPr id="3" name="Content Placeholder 2"/>
          <p:cNvSpPr>
            <a:spLocks noGrp="1"/>
          </p:cNvSpPr>
          <p:nvPr>
            <p:ph idx="14"/>
          </p:nvPr>
        </p:nvSpPr>
        <p:spPr/>
        <p:txBody>
          <a:bodyPr/>
          <a:lstStyle/>
          <a:p>
            <a:r>
              <a:rPr lang="en-GB" b="1" dirty="0"/>
              <a:t/>
            </a:r>
            <a:br>
              <a:rPr lang="en-GB" b="1" dirty="0"/>
            </a:br>
            <a:r>
              <a:rPr lang="en-GB" b="1" dirty="0"/>
              <a:t/>
            </a:r>
            <a:br>
              <a:rPr lang="en-GB" b="1" dirty="0"/>
            </a:br>
            <a:r>
              <a:rPr lang="en-GB" b="1" dirty="0"/>
              <a:t/>
            </a:r>
            <a:br>
              <a:rPr lang="en-GB" b="1" dirty="0"/>
            </a:br>
            <a:r>
              <a:rPr lang="en-GB" b="1" dirty="0"/>
              <a:t>Chris Greenwood</a:t>
            </a:r>
            <a:r>
              <a:rPr lang="en-GB" dirty="0"/>
              <a:t/>
            </a:r>
            <a:br>
              <a:rPr lang="en-GB" dirty="0"/>
            </a:br>
            <a:r>
              <a:rPr lang="en-GB" dirty="0"/>
              <a:t>Senior Tourism Insight Manager</a:t>
            </a:r>
            <a:br>
              <a:rPr lang="en-GB" dirty="0"/>
            </a:br>
            <a:r>
              <a:rPr lang="en-GB" dirty="0"/>
              <a:t>VisitScotland</a:t>
            </a:r>
            <a:br>
              <a:rPr lang="en-GB" dirty="0"/>
            </a:br>
            <a:r>
              <a:rPr lang="en-GB" dirty="0"/>
              <a:t>94 Ocean Drive</a:t>
            </a:r>
            <a:br>
              <a:rPr lang="en-GB" dirty="0"/>
            </a:br>
            <a:r>
              <a:rPr lang="en-GB" dirty="0"/>
              <a:t>Edinburgh</a:t>
            </a:r>
            <a:br>
              <a:rPr lang="en-GB" dirty="0"/>
            </a:br>
            <a:r>
              <a:rPr lang="en-GB" dirty="0"/>
              <a:t>EH6 6JH</a:t>
            </a:r>
            <a:br>
              <a:rPr lang="en-GB" dirty="0"/>
            </a:br>
            <a:r>
              <a:rPr lang="en-GB" u="sng" dirty="0">
                <a:solidFill>
                  <a:schemeClr val="bg2"/>
                </a:solidFill>
              </a:rPr>
              <a:t>C</a:t>
            </a:r>
            <a:r>
              <a:rPr lang="en-GB" u="sng" dirty="0">
                <a:hlinkClick r:id="rId2"/>
              </a:rPr>
              <a:t>hris.Greenwood@visitscotland.com</a:t>
            </a:r>
            <a:endParaRPr lang="en-GB" u="sng" dirty="0"/>
          </a:p>
          <a:p>
            <a:endParaRPr lang="en-GB" dirty="0"/>
          </a:p>
        </p:txBody>
      </p:sp>
      <p:sp>
        <p:nvSpPr>
          <p:cNvPr id="4" name="Content Placeholder 3"/>
          <p:cNvSpPr>
            <a:spLocks noGrp="1"/>
          </p:cNvSpPr>
          <p:nvPr>
            <p:ph idx="15"/>
          </p:nvPr>
        </p:nvSpPr>
        <p:spPr/>
        <p:txBody>
          <a:bodyPr/>
          <a:lstStyle/>
          <a:p>
            <a:r>
              <a:rPr lang="en-GB" b="1" dirty="0"/>
              <a:t/>
            </a:r>
            <a:br>
              <a:rPr lang="en-GB" b="1" dirty="0"/>
            </a:br>
            <a:r>
              <a:rPr lang="en-GB" b="1" dirty="0"/>
              <a:t/>
            </a:r>
            <a:br>
              <a:rPr lang="en-GB" b="1" dirty="0"/>
            </a:br>
            <a:r>
              <a:rPr lang="en-GB" b="1" dirty="0"/>
              <a:t/>
            </a:r>
            <a:br>
              <a:rPr lang="en-GB" b="1" dirty="0"/>
            </a:br>
            <a:r>
              <a:rPr lang="en-GB" b="1" dirty="0"/>
              <a:t>Robert Lewis</a:t>
            </a:r>
            <a:br>
              <a:rPr lang="en-GB" b="1" dirty="0"/>
            </a:br>
            <a:r>
              <a:rPr lang="en-GB" dirty="0"/>
              <a:t>Head of Research</a:t>
            </a:r>
            <a:br>
              <a:rPr lang="en-GB" dirty="0"/>
            </a:br>
            <a:r>
              <a:rPr lang="en-GB" dirty="0"/>
              <a:t>Visit Wales</a:t>
            </a:r>
            <a:br>
              <a:rPr lang="en-GB" dirty="0"/>
            </a:br>
            <a:r>
              <a:rPr lang="en-GB" dirty="0"/>
              <a:t>QED Centre</a:t>
            </a:r>
            <a:br>
              <a:rPr lang="en-GB" dirty="0"/>
            </a:br>
            <a:r>
              <a:rPr lang="en-GB" dirty="0"/>
              <a:t>Treforest Estate</a:t>
            </a:r>
            <a:br>
              <a:rPr lang="en-GB" dirty="0"/>
            </a:br>
            <a:r>
              <a:rPr lang="en-GB" dirty="0"/>
              <a:t>Pontypridd</a:t>
            </a:r>
            <a:br>
              <a:rPr lang="en-GB" dirty="0"/>
            </a:br>
            <a:r>
              <a:rPr lang="en-GB" dirty="0"/>
              <a:t>Rhondda Cynon Taf</a:t>
            </a:r>
            <a:br>
              <a:rPr lang="en-GB" dirty="0"/>
            </a:br>
            <a:r>
              <a:rPr lang="en-GB" dirty="0"/>
              <a:t>CF37 5YR</a:t>
            </a:r>
            <a:br>
              <a:rPr lang="en-GB" dirty="0"/>
            </a:br>
            <a:r>
              <a:rPr lang="en-GB" u="sng" dirty="0">
                <a:solidFill>
                  <a:schemeClr val="bg2"/>
                </a:solidFill>
              </a:rPr>
              <a:t>Robert.Lewis@wales.gsi.gov.uk</a:t>
            </a:r>
          </a:p>
          <a:p>
            <a:endParaRPr lang="en-GB" dirty="0"/>
          </a:p>
        </p:txBody>
      </p:sp>
      <p:sp>
        <p:nvSpPr>
          <p:cNvPr id="6" name="Slide Number Placeholder 5"/>
          <p:cNvSpPr>
            <a:spLocks noGrp="1"/>
          </p:cNvSpPr>
          <p:nvPr>
            <p:ph type="sldNum" sz="quarter" idx="4"/>
          </p:nvPr>
        </p:nvSpPr>
        <p:spPr/>
        <p:txBody>
          <a:bodyPr/>
          <a:lstStyle/>
          <a:p>
            <a:fld id="{4034BEE3-566C-4068-A777-C3A4762E861B}" type="slidenum">
              <a:rPr lang="en-GB" smtClean="0"/>
              <a:pPr/>
              <a:t>130</a:t>
            </a:fld>
            <a:endParaRPr lang="en-GB" dirty="0"/>
          </a:p>
        </p:txBody>
      </p:sp>
      <p:sp>
        <p:nvSpPr>
          <p:cNvPr id="7" name="Title 6"/>
          <p:cNvSpPr>
            <a:spLocks noGrp="1"/>
          </p:cNvSpPr>
          <p:nvPr>
            <p:ph type="title"/>
          </p:nvPr>
        </p:nvSpPr>
        <p:spPr/>
        <p:txBody>
          <a:bodyPr/>
          <a:lstStyle/>
          <a:p>
            <a:r>
              <a:rPr lang="en-GB" dirty="0"/>
              <a:t>Further details</a:t>
            </a:r>
          </a:p>
        </p:txBody>
      </p:sp>
      <p:sp>
        <p:nvSpPr>
          <p:cNvPr id="23" name="TextBox 22"/>
          <p:cNvSpPr txBox="1"/>
          <p:nvPr/>
        </p:nvSpPr>
        <p:spPr>
          <a:xfrm>
            <a:off x="355600" y="4179888"/>
            <a:ext cx="10645775" cy="338554"/>
          </a:xfrm>
          <a:prstGeom prst="rect">
            <a:avLst/>
          </a:prstGeom>
          <a:noFill/>
        </p:spPr>
        <p:txBody>
          <a:bodyPr wrap="square" lIns="0" tIns="0" rIns="0" bIns="0" rtlCol="0">
            <a:spAutoFit/>
          </a:bodyPr>
          <a:lstStyle/>
          <a:p>
            <a:r>
              <a:rPr lang="en-GB" sz="1100" dirty="0"/>
              <a:t>The statutory tourist boards and Visit Wales (the Tourism Department of the Welsh Government) jointly sponsor the Great Britain Day Visits Survey.</a:t>
            </a:r>
          </a:p>
          <a:p>
            <a:endParaRPr lang="en-GB" sz="1100" dirty="0"/>
          </a:p>
        </p:txBody>
      </p:sp>
      <p:sp>
        <p:nvSpPr>
          <p:cNvPr id="21" name="Freeform 20">
            <a:hlinkClick r:id="rId3" action="ppaction://hlinksldjump"/>
          </p:cNvPr>
          <p:cNvSpPr>
            <a:spLocks noEditPoints="1"/>
          </p:cNvSpPr>
          <p:nvPr/>
        </p:nvSpPr>
        <p:spPr bwMode="auto">
          <a:xfrm>
            <a:off x="900797"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cxnSp>
        <p:nvCxnSpPr>
          <p:cNvPr id="24" name="Straight Connector 23"/>
          <p:cNvCxnSpPr/>
          <p:nvPr/>
        </p:nvCxnSpPr>
        <p:spPr>
          <a:xfrm>
            <a:off x="0" y="732774"/>
            <a:ext cx="12192000" cy="0"/>
          </a:xfrm>
          <a:prstGeom prst="line">
            <a:avLst/>
          </a:prstGeom>
          <a:ln w="158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 name="Freeform 24">
            <a:hlinkClick r:id="rId4" action="ppaction://hlinksldjump"/>
          </p:cNvPr>
          <p:cNvSpPr>
            <a:spLocks noEditPoints="1"/>
          </p:cNvSpPr>
          <p:nvPr/>
        </p:nvSpPr>
        <p:spPr bwMode="auto">
          <a:xfrm>
            <a:off x="1109567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lumMod val="50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6" name="Freeform 25">
            <a:hlinkClick r:id="rId5" action="ppaction://hlinksldjump"/>
          </p:cNvPr>
          <p:cNvSpPr>
            <a:spLocks noEditPoints="1"/>
          </p:cNvSpPr>
          <p:nvPr/>
        </p:nvSpPr>
        <p:spPr bwMode="auto">
          <a:xfrm>
            <a:off x="3449515"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26">
            <a:hlinkClick r:id="rId6" action="ppaction://hlinksldjump"/>
          </p:cNvPr>
          <p:cNvSpPr>
            <a:spLocks noEditPoints="1"/>
          </p:cNvSpPr>
          <p:nvPr/>
        </p:nvSpPr>
        <p:spPr bwMode="auto">
          <a:xfrm>
            <a:off x="4723874"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27">
            <a:hlinkClick r:id="rId7" action="ppaction://hlinksldjump"/>
          </p:cNvPr>
          <p:cNvSpPr>
            <a:spLocks noEditPoints="1"/>
          </p:cNvSpPr>
          <p:nvPr/>
        </p:nvSpPr>
        <p:spPr bwMode="auto">
          <a:xfrm>
            <a:off x="5998233"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28">
            <a:hlinkClick r:id="rId8" action="ppaction://hlinksldjump"/>
          </p:cNvPr>
          <p:cNvSpPr>
            <a:spLocks noEditPoints="1"/>
          </p:cNvSpPr>
          <p:nvPr/>
        </p:nvSpPr>
        <p:spPr bwMode="auto">
          <a:xfrm>
            <a:off x="7272592"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29">
            <a:hlinkClick r:id="rId9" action="ppaction://hlinksldjump"/>
          </p:cNvPr>
          <p:cNvSpPr>
            <a:spLocks noEditPoints="1"/>
          </p:cNvSpPr>
          <p:nvPr/>
        </p:nvSpPr>
        <p:spPr bwMode="auto">
          <a:xfrm>
            <a:off x="9821310"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30">
            <a:hlinkClick r:id="rId10" action="ppaction://hlinksldjump"/>
          </p:cNvPr>
          <p:cNvSpPr>
            <a:spLocks noEditPoints="1"/>
          </p:cNvSpPr>
          <p:nvPr/>
        </p:nvSpPr>
        <p:spPr bwMode="auto">
          <a:xfrm>
            <a:off x="8546951" y="418160"/>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8">
            <a:hlinkClick r:id="rId11" action="ppaction://hlinksldjump"/>
          </p:cNvPr>
          <p:cNvSpPr>
            <a:spLocks noEditPoints="1"/>
          </p:cNvSpPr>
          <p:nvPr/>
        </p:nvSpPr>
        <p:spPr bwMode="auto">
          <a:xfrm>
            <a:off x="2175154" y="407354"/>
            <a:ext cx="192665" cy="314614"/>
          </a:xfrm>
          <a:custGeom>
            <a:avLst/>
            <a:gdLst>
              <a:gd name="T0" fmla="*/ 290 w 290"/>
              <a:gd name="T1" fmla="*/ 145 h 476"/>
              <a:gd name="T2" fmla="*/ 145 w 290"/>
              <a:gd name="T3" fmla="*/ 0 h 476"/>
              <a:gd name="T4" fmla="*/ 0 w 290"/>
              <a:gd name="T5" fmla="*/ 145 h 476"/>
              <a:gd name="T6" fmla="*/ 15 w 290"/>
              <a:gd name="T7" fmla="*/ 208 h 476"/>
              <a:gd name="T8" fmla="*/ 15 w 290"/>
              <a:gd name="T9" fmla="*/ 208 h 476"/>
              <a:gd name="T10" fmla="*/ 145 w 290"/>
              <a:gd name="T11" fmla="*/ 476 h 476"/>
              <a:gd name="T12" fmla="*/ 275 w 290"/>
              <a:gd name="T13" fmla="*/ 207 h 476"/>
              <a:gd name="T14" fmla="*/ 275 w 290"/>
              <a:gd name="T15" fmla="*/ 207 h 476"/>
              <a:gd name="T16" fmla="*/ 275 w 290"/>
              <a:gd name="T17" fmla="*/ 207 h 476"/>
              <a:gd name="T18" fmla="*/ 275 w 290"/>
              <a:gd name="T19" fmla="*/ 207 h 476"/>
              <a:gd name="T20" fmla="*/ 290 w 290"/>
              <a:gd name="T21" fmla="*/ 145 h 476"/>
              <a:gd name="T22" fmla="*/ 146 w 290"/>
              <a:gd name="T23" fmla="*/ 204 h 476"/>
              <a:gd name="T24" fmla="*/ 86 w 290"/>
              <a:gd name="T25" fmla="*/ 145 h 476"/>
              <a:gd name="T26" fmla="*/ 146 w 290"/>
              <a:gd name="T27" fmla="*/ 85 h 476"/>
              <a:gd name="T28" fmla="*/ 205 w 290"/>
              <a:gd name="T29" fmla="*/ 145 h 476"/>
              <a:gd name="T30" fmla="*/ 146 w 290"/>
              <a:gd name="T31" fmla="*/ 20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0" h="476">
                <a:moveTo>
                  <a:pt x="290" y="145"/>
                </a:moveTo>
                <a:cubicBezTo>
                  <a:pt x="290" y="65"/>
                  <a:pt x="225" y="0"/>
                  <a:pt x="145" y="0"/>
                </a:cubicBezTo>
                <a:cubicBezTo>
                  <a:pt x="65" y="0"/>
                  <a:pt x="0" y="65"/>
                  <a:pt x="0" y="145"/>
                </a:cubicBezTo>
                <a:cubicBezTo>
                  <a:pt x="0" y="167"/>
                  <a:pt x="6" y="189"/>
                  <a:pt x="15" y="208"/>
                </a:cubicBezTo>
                <a:cubicBezTo>
                  <a:pt x="15" y="208"/>
                  <a:pt x="15" y="208"/>
                  <a:pt x="15" y="208"/>
                </a:cubicBezTo>
                <a:cubicBezTo>
                  <a:pt x="145" y="476"/>
                  <a:pt x="145" y="476"/>
                  <a:pt x="145" y="476"/>
                </a:cubicBezTo>
                <a:cubicBezTo>
                  <a:pt x="275" y="207"/>
                  <a:pt x="275" y="207"/>
                  <a:pt x="275" y="207"/>
                </a:cubicBezTo>
                <a:cubicBezTo>
                  <a:pt x="275" y="207"/>
                  <a:pt x="275" y="207"/>
                  <a:pt x="275" y="207"/>
                </a:cubicBezTo>
                <a:cubicBezTo>
                  <a:pt x="275" y="207"/>
                  <a:pt x="275" y="207"/>
                  <a:pt x="275" y="207"/>
                </a:cubicBezTo>
                <a:cubicBezTo>
                  <a:pt x="275" y="207"/>
                  <a:pt x="275" y="207"/>
                  <a:pt x="275" y="207"/>
                </a:cubicBezTo>
                <a:cubicBezTo>
                  <a:pt x="284" y="188"/>
                  <a:pt x="290" y="167"/>
                  <a:pt x="290" y="145"/>
                </a:cubicBezTo>
                <a:moveTo>
                  <a:pt x="146" y="204"/>
                </a:moveTo>
                <a:cubicBezTo>
                  <a:pt x="113" y="204"/>
                  <a:pt x="86" y="177"/>
                  <a:pt x="86" y="145"/>
                </a:cubicBezTo>
                <a:cubicBezTo>
                  <a:pt x="86" y="112"/>
                  <a:pt x="113" y="85"/>
                  <a:pt x="146" y="85"/>
                </a:cubicBezTo>
                <a:cubicBezTo>
                  <a:pt x="179" y="85"/>
                  <a:pt x="205" y="112"/>
                  <a:pt x="205" y="145"/>
                </a:cubicBezTo>
                <a:cubicBezTo>
                  <a:pt x="205" y="177"/>
                  <a:pt x="179" y="204"/>
                  <a:pt x="146" y="204"/>
                </a:cubicBezTo>
              </a:path>
            </a:pathLst>
          </a:custGeom>
          <a:solidFill>
            <a:schemeClr val="tx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Tree>
    <p:extLst>
      <p:ext uri="{BB962C8B-B14F-4D97-AF65-F5344CB8AC3E}">
        <p14:creationId xmlns:p14="http://schemas.microsoft.com/office/powerpoint/2010/main" val="30135084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Kantar TNS PowerPoint template 16x9 - for reports and proposals">
  <a:themeElements>
    <a:clrScheme name="Kantar TNS colours">
      <a:dk1>
        <a:srgbClr val="717171"/>
      </a:dk1>
      <a:lt1>
        <a:srgbClr val="FFFFFF"/>
      </a:lt1>
      <a:dk2>
        <a:srgbClr val="81C341"/>
      </a:dk2>
      <a:lt2>
        <a:srgbClr val="E5007E"/>
      </a:lt2>
      <a:accent1>
        <a:srgbClr val="C50017"/>
      </a:accent1>
      <a:accent2>
        <a:srgbClr val="F7911E"/>
      </a:accent2>
      <a:accent3>
        <a:srgbClr val="EF5205"/>
      </a:accent3>
      <a:accent4>
        <a:srgbClr val="7A2280"/>
      </a:accent4>
      <a:accent5>
        <a:srgbClr val="3EB1CC"/>
      </a:accent5>
      <a:accent6>
        <a:srgbClr val="4655A5"/>
      </a:accent6>
      <a:hlink>
        <a:srgbClr val="E5007E"/>
      </a:hlink>
      <a:folHlink>
        <a:srgbClr val="E5007E"/>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ltGray">
        <a:solidFill>
          <a:srgbClr val="717171"/>
        </a:solidFill>
        <a:ln w="12700">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lgn="l">
          <a:defRPr sz="1400" b="0"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400" dirty="0" err="1" smtClean="0"/>
        </a:defPPr>
      </a:lstStyle>
    </a:txDef>
  </a:objectDefaults>
  <a:extraClrSchemeLst/>
  <a:custClrLst>
    <a:custClr name="Dark Green">
      <a:srgbClr val="145D04"/>
    </a:custClr>
    <a:custClr name="Dark Red">
      <a:srgbClr val="990002"/>
    </a:custClr>
    <a:custClr name="Dark Purple">
      <a:srgbClr val="4C1D52"/>
    </a:custClr>
    <a:custClr name="Dark Blue">
      <a:srgbClr val="131C6B"/>
    </a:custClr>
    <a:custClr name="Grey 1">
      <a:srgbClr val="333333"/>
    </a:custClr>
    <a:custClr name="Grey 2">
      <a:srgbClr val="848484"/>
    </a:custClr>
    <a:custClr name="Grey 3">
      <a:srgbClr val="A8A8A8"/>
    </a:custClr>
    <a:custClr name="Grey 4">
      <a:srgbClr val="CBCBCB"/>
    </a:custClr>
    <a:custClr name="Grey 5">
      <a:srgbClr val="DEDEDE"/>
    </a:custClr>
  </a:custClrLst>
  <a:extLst>
    <a:ext uri="{05A4C25C-085E-4340-85A3-A5531E510DB2}">
      <thm15:themeFamily xmlns:thm15="http://schemas.microsoft.com/office/thememl/2012/main" xmlns="" name="Kantar TNS PowerPoint template 16x9 - for reports and proposals.potx" id="{3D65560C-0136-4597-A155-21B699C584EE}" vid="{56E09E90-B020-46D2-8068-7BFD8FCD7A8C}"/>
    </a:ext>
  </a:extLst>
</a:theme>
</file>

<file path=ppt/theme/theme2.xml><?xml version="1.0" encoding="utf-8"?>
<a:theme xmlns:a="http://schemas.openxmlformats.org/drawingml/2006/main" name="Content slides - no sub heading">
  <a:themeElements>
    <a:clrScheme name="Kantar TNS">
      <a:dk1>
        <a:srgbClr val="717171"/>
      </a:dk1>
      <a:lt1>
        <a:srgbClr val="FFFFFF"/>
      </a:lt1>
      <a:dk2>
        <a:srgbClr val="81C341"/>
      </a:dk2>
      <a:lt2>
        <a:srgbClr val="E5007E"/>
      </a:lt2>
      <a:accent1>
        <a:srgbClr val="C50017"/>
      </a:accent1>
      <a:accent2>
        <a:srgbClr val="F7911E"/>
      </a:accent2>
      <a:accent3>
        <a:srgbClr val="EF5205"/>
      </a:accent3>
      <a:accent4>
        <a:srgbClr val="7A2280"/>
      </a:accent4>
      <a:accent5>
        <a:srgbClr val="3EB1CC"/>
      </a:accent5>
      <a:accent6>
        <a:srgbClr val="4655A5"/>
      </a:accent6>
      <a:hlink>
        <a:srgbClr val="E5007E"/>
      </a:hlink>
      <a:folHlink>
        <a:srgbClr val="E5007E"/>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sz="16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600" dirty="0" err="1" smtClean="0"/>
        </a:defPPr>
      </a:lstStyle>
    </a:txDef>
  </a:objectDefaults>
  <a:extraClrSchemeLst/>
  <a:custClrLst>
    <a:custClr name="Dark Green">
      <a:srgbClr val="145D04"/>
    </a:custClr>
    <a:custClr name="Dark Red">
      <a:srgbClr val="990002"/>
    </a:custClr>
    <a:custClr name="Dark Purple">
      <a:srgbClr val="4C1D52"/>
    </a:custClr>
    <a:custClr name="Dark Blue">
      <a:srgbClr val="131C6B"/>
    </a:custClr>
    <a:custClr name="Grey 1">
      <a:srgbClr val="333333"/>
    </a:custClr>
    <a:custClr name="Grey 2">
      <a:srgbClr val="848484"/>
    </a:custClr>
    <a:custClr name="Grey 3">
      <a:srgbClr val="A8A8A8"/>
    </a:custClr>
    <a:custClr name="Grey 4">
      <a:srgbClr val="CBCBCB"/>
    </a:custClr>
    <a:custClr name="Grey 5">
      <a:srgbClr val="DEDEDE"/>
    </a:custClr>
  </a:custClrLst>
  <a:extLst>
    <a:ext uri="{05A4C25C-085E-4340-85A3-A5531E510DB2}">
      <thm15:themeFamily xmlns:thm15="http://schemas.microsoft.com/office/thememl/2012/main" xmlns="" name="Kantar TNS PowerPoint template 16x9 - for reports and proposals.potx" id="{3D65560C-0136-4597-A155-21B699C584EE}" vid="{51AB636A-DD46-4B8D-A73F-0FFAD056E253}"/>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Dark Green">
      <a:srgbClr val="145D04"/>
    </a:custClr>
    <a:custClr name="Dark Red">
      <a:srgbClr val="990002"/>
    </a:custClr>
    <a:custClr name="Dark Purple">
      <a:srgbClr val="4C1D52"/>
    </a:custClr>
    <a:custClr name="Dark Blue">
      <a:srgbClr val="131C6B"/>
    </a:custClr>
    <a:custClr name="Grey 1">
      <a:srgbClr val="333333"/>
    </a:custClr>
    <a:custClr name="Grey 2">
      <a:srgbClr val="848484"/>
    </a:custClr>
    <a:custClr name="Grey 3">
      <a:srgbClr val="A8A8A8"/>
    </a:custClr>
    <a:custClr name="Grey 4">
      <a:srgbClr val="CBCBCB"/>
    </a:custClr>
    <a:custClr name="Grey 5">
      <a:srgbClr val="DEDEDE"/>
    </a:custClr>
  </a:custClr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TNS Colours">
    <a:dk1>
      <a:sysClr val="windowText" lastClr="000000"/>
    </a:dk1>
    <a:lt1>
      <a:sysClr val="window" lastClr="FFFFFF"/>
    </a:lt1>
    <a:dk2>
      <a:srgbClr val="131C6B"/>
    </a:dk2>
    <a:lt2>
      <a:srgbClr val="3EB1CC"/>
    </a:lt2>
    <a:accent1>
      <a:srgbClr val="C50017"/>
    </a:accent1>
    <a:accent2>
      <a:srgbClr val="F7911E"/>
    </a:accent2>
    <a:accent3>
      <a:srgbClr val="EF5205"/>
    </a:accent3>
    <a:accent4>
      <a:srgbClr val="7A2280"/>
    </a:accent4>
    <a:accent5>
      <a:srgbClr val="4C1D52"/>
    </a:accent5>
    <a:accent6>
      <a:srgbClr val="4655A5"/>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TNS Colours">
    <a:dk1>
      <a:sysClr val="windowText" lastClr="000000"/>
    </a:dk1>
    <a:lt1>
      <a:sysClr val="window" lastClr="FFFFFF"/>
    </a:lt1>
    <a:dk2>
      <a:srgbClr val="131C6B"/>
    </a:dk2>
    <a:lt2>
      <a:srgbClr val="3EB1CC"/>
    </a:lt2>
    <a:accent1>
      <a:srgbClr val="C50017"/>
    </a:accent1>
    <a:accent2>
      <a:srgbClr val="F7911E"/>
    </a:accent2>
    <a:accent3>
      <a:srgbClr val="EF5205"/>
    </a:accent3>
    <a:accent4>
      <a:srgbClr val="7A2280"/>
    </a:accent4>
    <a:accent5>
      <a:srgbClr val="4C1D52"/>
    </a:accent5>
    <a:accent6>
      <a:srgbClr val="4655A5"/>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TNS Colours">
    <a:dk1>
      <a:sysClr val="windowText" lastClr="000000"/>
    </a:dk1>
    <a:lt1>
      <a:sysClr val="window" lastClr="FFFFFF"/>
    </a:lt1>
    <a:dk2>
      <a:srgbClr val="131C6B"/>
    </a:dk2>
    <a:lt2>
      <a:srgbClr val="3EB1CC"/>
    </a:lt2>
    <a:accent1>
      <a:srgbClr val="C50017"/>
    </a:accent1>
    <a:accent2>
      <a:srgbClr val="F7911E"/>
    </a:accent2>
    <a:accent3>
      <a:srgbClr val="EF5205"/>
    </a:accent3>
    <a:accent4>
      <a:srgbClr val="7A2280"/>
    </a:accent4>
    <a:accent5>
      <a:srgbClr val="4C1D52"/>
    </a:accent5>
    <a:accent6>
      <a:srgbClr val="4655A5"/>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TNS Colours">
    <a:dk1>
      <a:sysClr val="windowText" lastClr="000000"/>
    </a:dk1>
    <a:lt1>
      <a:sysClr val="window" lastClr="FFFFFF"/>
    </a:lt1>
    <a:dk2>
      <a:srgbClr val="131C6B"/>
    </a:dk2>
    <a:lt2>
      <a:srgbClr val="3EB1CC"/>
    </a:lt2>
    <a:accent1>
      <a:srgbClr val="C50017"/>
    </a:accent1>
    <a:accent2>
      <a:srgbClr val="F7911E"/>
    </a:accent2>
    <a:accent3>
      <a:srgbClr val="EF5205"/>
    </a:accent3>
    <a:accent4>
      <a:srgbClr val="7A2280"/>
    </a:accent4>
    <a:accent5>
      <a:srgbClr val="4C1D52"/>
    </a:accent5>
    <a:accent6>
      <a:srgbClr val="4655A5"/>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3E0124B74836EC48BF76AC0B1485D8FE" ma:contentTypeVersion="2" ma:contentTypeDescription="Create a new document." ma:contentTypeScope="" ma:versionID="7ef99f3146b73b0ac456aadb94661107">
  <xsd:schema xmlns:xsd="http://www.w3.org/2001/XMLSchema" xmlns:xs="http://www.w3.org/2001/XMLSchema" xmlns:p="http://schemas.microsoft.com/office/2006/metadata/properties" xmlns:ns2="0b437f98-23ae-4433-b13b-76c2068079ae" targetNamespace="http://schemas.microsoft.com/office/2006/metadata/properties" ma:root="true" ma:fieldsID="963eca439521cf874d5dbf5bfcb44ac3" ns2:_="">
    <xsd:import namespace="0b437f98-23ae-4433-b13b-76c2068079ae"/>
    <xsd:element name="properties">
      <xsd:complexType>
        <xsd:sequence>
          <xsd:element name="documentManagement">
            <xsd:complexType>
              <xsd:all>
                <xsd:element ref="ns2:SharedWithUsers" minOccurs="0"/>
                <xsd:element ref="ns2:SharedWithDetail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b437f98-23ae-4433-b13b-76c2068079ae"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C375B81-FBF5-4924-A5E0-F0376D8E7D52}">
  <ds:schemaRefs>
    <ds:schemaRef ds:uri="http://schemas.microsoft.com/sharepoint/v3/contenttype/forms"/>
  </ds:schemaRefs>
</ds:datastoreItem>
</file>

<file path=customXml/itemProps2.xml><?xml version="1.0" encoding="utf-8"?>
<ds:datastoreItem xmlns:ds="http://schemas.openxmlformats.org/officeDocument/2006/customXml" ds:itemID="{22193883-9DEF-4394-A746-8B0504B231C0}">
  <ds:schemaRefs>
    <ds:schemaRef ds:uri="http://purl.org/dc/dcmitype/"/>
    <ds:schemaRef ds:uri="http://schemas.openxmlformats.org/package/2006/metadata/core-properties"/>
    <ds:schemaRef ds:uri="http://purl.org/dc/elements/1.1/"/>
    <ds:schemaRef ds:uri="http://www.w3.org/XML/1998/namespace"/>
    <ds:schemaRef ds:uri="0b437f98-23ae-4433-b13b-76c2068079ae"/>
    <ds:schemaRef ds:uri="http://schemas.microsoft.com/office/2006/documentManagement/types"/>
    <ds:schemaRef ds:uri="http://schemas.microsoft.com/office/2006/metadata/properties"/>
    <ds:schemaRef ds:uri="http://schemas.microsoft.com/office/infopath/2007/PartnerControls"/>
    <ds:schemaRef ds:uri="http://purl.org/dc/terms/"/>
  </ds:schemaRefs>
</ds:datastoreItem>
</file>

<file path=customXml/itemProps3.xml><?xml version="1.0" encoding="utf-8"?>
<ds:datastoreItem xmlns:ds="http://schemas.openxmlformats.org/officeDocument/2006/customXml" ds:itemID="{CE3F8E83-05DC-487A-A662-35C7C7CC3C0C}">
  <ds:schemaRefs>
    <ds:schemaRef ds:uri="http://schemas.microsoft.com/office/2006/metadata/contentType"/>
    <ds:schemaRef ds:uri="http://schemas.microsoft.com/office/2006/metadata/properties/metaAttributes"/>
    <ds:schemaRef ds:uri="http://www.w3.org/2000/xmlns/"/>
    <ds:schemaRef ds:uri="http://www.w3.org/2001/XMLSchema"/>
    <ds:schemaRef ds:uri="0b437f98-23ae-4433-b13b-76c2068079ae"/>
    <ds:schemaRef ds:uri="http://schemas.microsoft.com/office/2006/metadata/properties"/>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Kantar TNS PowerPoint template 16x9 - for reports and proposals</Template>
  <TotalTime>18687</TotalTime>
  <Words>37176</Words>
  <Application>Microsoft Office PowerPoint</Application>
  <PresentationFormat>Custom</PresentationFormat>
  <Paragraphs>10333</Paragraphs>
  <Slides>130</Slides>
  <Notes>1</Notes>
  <HiddenSlides>0</HiddenSlides>
  <MMClips>0</MMClips>
  <ScaleCrop>false</ScaleCrop>
  <HeadingPairs>
    <vt:vector size="6" baseType="variant">
      <vt:variant>
        <vt:lpstr>Theme</vt:lpstr>
      </vt:variant>
      <vt:variant>
        <vt:i4>2</vt:i4>
      </vt:variant>
      <vt:variant>
        <vt:lpstr>Embedded OLE Servers</vt:lpstr>
      </vt:variant>
      <vt:variant>
        <vt:i4>2</vt:i4>
      </vt:variant>
      <vt:variant>
        <vt:lpstr>Slide Titles</vt:lpstr>
      </vt:variant>
      <vt:variant>
        <vt:i4>130</vt:i4>
      </vt:variant>
    </vt:vector>
  </HeadingPairs>
  <TitlesOfParts>
    <vt:vector size="134" baseType="lpstr">
      <vt:lpstr>Kantar TNS PowerPoint template 16x9 - for reports and proposals</vt:lpstr>
      <vt:lpstr>Content slides - no sub heading</vt:lpstr>
      <vt:lpstr>Worksheet</vt:lpstr>
      <vt:lpstr>Document</vt:lpstr>
      <vt:lpstr>The GB Tourist  2016 Annual Report</vt:lpstr>
      <vt:lpstr>Contents</vt:lpstr>
      <vt:lpstr>Welcome</vt:lpstr>
      <vt:lpstr>How to use this report</vt:lpstr>
      <vt:lpstr>Introduction</vt:lpstr>
      <vt:lpstr>History of the Survey</vt:lpstr>
      <vt:lpstr>Objectives</vt:lpstr>
      <vt:lpstr>Scope of this report</vt:lpstr>
      <vt:lpstr>Survey method (1/2)</vt:lpstr>
      <vt:lpstr>Survey method (2/2)</vt:lpstr>
      <vt:lpstr>Question wording changes</vt:lpstr>
      <vt:lpstr>Changes to 2016 data and comparison with 2015</vt:lpstr>
      <vt:lpstr>Definitions of trip classifications used in GBTS</vt:lpstr>
      <vt:lpstr>Regional results</vt:lpstr>
      <vt:lpstr>2016 – Tourism Overnight Visits at a glance</vt:lpstr>
      <vt:lpstr>2016 – Tourism Overnight Visits at a glance</vt:lpstr>
      <vt:lpstr>PowerPoint Presentation</vt:lpstr>
      <vt:lpstr>Tourism Overnight Visits – Summary of 2016 Headlines</vt:lpstr>
      <vt:lpstr>Tourism in Great Britain 2016 – general trends</vt:lpstr>
      <vt:lpstr>Tourism in Great Britain 2016 – general trends (continued)</vt:lpstr>
      <vt:lpstr>GB trips, nights and expenditure  </vt:lpstr>
      <vt:lpstr>GB trips, nights and expenditure (continued)</vt:lpstr>
      <vt:lpstr>Fig 1. % change in volume of domestic trips by month in  England – 2015 versus 2016*</vt:lpstr>
      <vt:lpstr>England trips, nights and expenditure  </vt:lpstr>
      <vt:lpstr>England trips, nights and expenditure (continued)</vt:lpstr>
      <vt:lpstr>Fig 2. % change in volume of domestic trips by month in  Scotland – 2015 versus 2016*  </vt:lpstr>
      <vt:lpstr>Scotland trips, nights and expenditure  </vt:lpstr>
      <vt:lpstr>Scotland trips, nights and expenditure (continued)</vt:lpstr>
      <vt:lpstr>Fig 3. % change in volume of domestic trips by month in Wales – 2015 versus 2016*  </vt:lpstr>
      <vt:lpstr>Wales trips, nights and expenditure  </vt:lpstr>
      <vt:lpstr>Wales trips, nights and expenditure (continued)</vt:lpstr>
      <vt:lpstr>Trends in holiday trips in Great Britain  </vt:lpstr>
      <vt:lpstr>Trends in holiday trips in Great Britain (continued)</vt:lpstr>
      <vt:lpstr>PowerPoint Presentation</vt:lpstr>
      <vt:lpstr>Tourism Overnight Visits – Summary of 2016 Findings</vt:lpstr>
      <vt:lpstr>Tourism trips - volume</vt:lpstr>
      <vt:lpstr>Tourism trips – bednights and spend</vt:lpstr>
      <vt:lpstr>Purpose by destination</vt:lpstr>
      <vt:lpstr>Purpose by destination (continued)</vt:lpstr>
      <vt:lpstr>Purpose by destination (continued)</vt:lpstr>
      <vt:lpstr>Origin and destination of trips by country of residence</vt:lpstr>
      <vt:lpstr>Origin and destination of trips by country of residence</vt:lpstr>
      <vt:lpstr>Destination by country of residence </vt:lpstr>
      <vt:lpstr>Spend by country of residence</vt:lpstr>
      <vt:lpstr>Origin and destination of trips</vt:lpstr>
      <vt:lpstr>GB Regions – All tourism - Analysis by region  of residence and region visited</vt:lpstr>
      <vt:lpstr>GB Regions – All tourism - Analysis by region  of residence and region visited</vt:lpstr>
      <vt:lpstr>GB Regions – All tourism - Analysis by region  of residence and region visited</vt:lpstr>
      <vt:lpstr>GB Regions – All tourism - Analysis by region  of residence and region visited</vt:lpstr>
      <vt:lpstr>GB Regions – All tourism - Analysis by region  of residence and region visited</vt:lpstr>
      <vt:lpstr>GB Regions – All tourism - Analysis by region  of residence and region visited</vt:lpstr>
      <vt:lpstr>GB Regions – Holiday trips - Analysis by region  of residence and region visited</vt:lpstr>
      <vt:lpstr>GB Regions – Holiday trips - Analysis by region  of residence and region visited</vt:lpstr>
      <vt:lpstr>GB Regions – Holiday trips - Analysis by region  of residence and region visited</vt:lpstr>
      <vt:lpstr>GB Regions – Holiday trips - Analysis by region  of residence and region visited</vt:lpstr>
      <vt:lpstr>GB Regions – Holiday trips - Analysis by region  of residence and region visited</vt:lpstr>
      <vt:lpstr>GB Regions – Holiday trips - Analysis by region  of residence and region visited</vt:lpstr>
      <vt:lpstr>Booking method and lead time analysis -Trips  booked by trip purpose</vt:lpstr>
      <vt:lpstr>Booking method and lead time analysis - Trips  taken in GB by booking method  </vt:lpstr>
      <vt:lpstr>GB trip volumes by booking methods and  country visited</vt:lpstr>
      <vt:lpstr>Booking online versus other methods</vt:lpstr>
      <vt:lpstr>Devices used for booking accommodation</vt:lpstr>
      <vt:lpstr>Booking lead times by trips, nights and expenditure</vt:lpstr>
      <vt:lpstr>Booking lead times by destination</vt:lpstr>
      <vt:lpstr>Booking lead times by booking channel</vt:lpstr>
      <vt:lpstr>Booking lead times by length of trip</vt:lpstr>
      <vt:lpstr>PowerPoint Presentation</vt:lpstr>
      <vt:lpstr>Tourism Overnight Visits – Summary of longer term trends</vt:lpstr>
      <vt:lpstr>Tourism trips taken in GB  </vt:lpstr>
      <vt:lpstr>Total GB trips by purpose  </vt:lpstr>
      <vt:lpstr>Total GB bednights by purpose  </vt:lpstr>
      <vt:lpstr>Total GB spend by purpose  </vt:lpstr>
      <vt:lpstr>Tourism trips taken in England  </vt:lpstr>
      <vt:lpstr>Purpose of domestic trips in England  </vt:lpstr>
      <vt:lpstr>Tourism trips taken in Scotland  </vt:lpstr>
      <vt:lpstr>Purpose of domestic trips in Scotland  </vt:lpstr>
      <vt:lpstr>Tourism trips taken in Wales  </vt:lpstr>
      <vt:lpstr>Purpose of domestic trips in Wales  </vt:lpstr>
      <vt:lpstr>Tourism expenditure in GB  </vt:lpstr>
      <vt:lpstr>Holiday tourism expenditure in GB   </vt:lpstr>
      <vt:lpstr>Tourism expenditure in England  </vt:lpstr>
      <vt:lpstr>Tourism expenditure in Scotland  </vt:lpstr>
      <vt:lpstr>Tourism expenditure in Wales  </vt:lpstr>
      <vt:lpstr>Holiday trips in GB by lifestage  </vt:lpstr>
      <vt:lpstr>Holiday trips in England by lifestage </vt:lpstr>
      <vt:lpstr>Tourism trips taken in Scotland by lifestage  </vt:lpstr>
      <vt:lpstr>Tourism trips taken in Wales by lifestage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Introduction</vt:lpstr>
      <vt:lpstr>Broad Objectives of the Study</vt:lpstr>
      <vt:lpstr>Survey Method</vt:lpstr>
      <vt:lpstr>The Sample</vt:lpstr>
      <vt:lpstr>Fieldwork</vt:lpstr>
      <vt:lpstr>Respondent recall periods</vt:lpstr>
      <vt:lpstr>    Percentage of sample reporting trips</vt:lpstr>
      <vt:lpstr>Questionnaire Content</vt:lpstr>
      <vt:lpstr>Questionnaire Content</vt:lpstr>
      <vt:lpstr>Questionnaire Content</vt:lpstr>
      <vt:lpstr>Imputation Approach</vt:lpstr>
      <vt:lpstr>Imputation Approach</vt:lpstr>
      <vt:lpstr>Imputation Approach</vt:lpstr>
      <vt:lpstr>Imputation Approach</vt:lpstr>
      <vt:lpstr>Calculation Methodology</vt:lpstr>
      <vt:lpstr>Calculation Methodology</vt:lpstr>
      <vt:lpstr>Calculation Methodology</vt:lpstr>
      <vt:lpstr>Changes to data processing</vt:lpstr>
      <vt:lpstr>Changes to data processing</vt:lpstr>
      <vt:lpstr>Survey Analysis</vt:lpstr>
      <vt:lpstr>Survey Analysis</vt:lpstr>
      <vt:lpstr>Calculation of GBTS Confidence Limits</vt:lpstr>
      <vt:lpstr> The GBTS questionnaire</vt:lpstr>
      <vt:lpstr>Definitions of Regions</vt:lpstr>
      <vt:lpstr>Definitions of Regions</vt:lpstr>
      <vt:lpstr>Definitions of Regions</vt:lpstr>
      <vt:lpstr>Application of updated boundary changes on GBTS datasets</vt:lpstr>
      <vt:lpstr>Further details</vt:lpstr>
    </vt:vector>
  </TitlesOfParts>
  <Company>TNS</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Title slide example white – title can run to two lines 24pt</dc:title>
  <dc:creator>Richard Eldershaw</dc:creator>
  <cp:lastModifiedBy>Morrison, Ian (TSEDB)</cp:lastModifiedBy>
  <cp:revision>1379</cp:revision>
  <cp:lastPrinted>2017-12-08T15:05:15Z</cp:lastPrinted>
  <dcterms:created xsi:type="dcterms:W3CDTF">2016-10-18T15:31:06Z</dcterms:created>
  <dcterms:modified xsi:type="dcterms:W3CDTF">2017-12-14T15:09:59Z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0x0101003E0124B74836EC48BF76AC0B1485D8FE</vt:lpwstr>
  </property>
</Properties>
</file>