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2"/>
  </p:sldMasterIdLst>
  <p:notesMasterIdLst>
    <p:notesMasterId r:id="rId24"/>
  </p:notesMasterIdLst>
  <p:sldIdLst>
    <p:sldId id="259" r:id="rId3"/>
    <p:sldId id="280" r:id="rId4"/>
    <p:sldId id="282" r:id="rId5"/>
    <p:sldId id="260" r:id="rId6"/>
    <p:sldId id="283" r:id="rId7"/>
    <p:sldId id="298" r:id="rId8"/>
    <p:sldId id="329" r:id="rId9"/>
    <p:sldId id="370" r:id="rId10"/>
    <p:sldId id="286" r:id="rId11"/>
    <p:sldId id="374" r:id="rId12"/>
    <p:sldId id="376" r:id="rId13"/>
    <p:sldId id="378" r:id="rId14"/>
    <p:sldId id="380" r:id="rId15"/>
    <p:sldId id="379" r:id="rId16"/>
    <p:sldId id="299" r:id="rId17"/>
    <p:sldId id="381" r:id="rId18"/>
    <p:sldId id="383" r:id="rId19"/>
    <p:sldId id="384" r:id="rId20"/>
    <p:sldId id="385" r:id="rId21"/>
    <p:sldId id="386" r:id="rId22"/>
    <p:sldId id="35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lides" id="{AD1DEB0D-A4F3-47BE-929D-9A5FEF636B85}">
          <p14:sldIdLst>
            <p14:sldId id="259"/>
          </p14:sldIdLst>
        </p14:section>
        <p14:section name="Content Slides" id="{C3B2ADDC-44E2-44B4-A2D7-88C6D3B66D1E}">
          <p14:sldIdLst>
            <p14:sldId id="280"/>
            <p14:sldId id="282"/>
            <p14:sldId id="260"/>
            <p14:sldId id="283"/>
            <p14:sldId id="298"/>
            <p14:sldId id="329"/>
            <p14:sldId id="370"/>
            <p14:sldId id="286"/>
            <p14:sldId id="374"/>
            <p14:sldId id="376"/>
            <p14:sldId id="378"/>
            <p14:sldId id="380"/>
            <p14:sldId id="379"/>
            <p14:sldId id="299"/>
            <p14:sldId id="381"/>
            <p14:sldId id="383"/>
            <p14:sldId id="384"/>
            <p14:sldId id="385"/>
            <p14:sldId id="386"/>
            <p14:sldId id="357"/>
          </p14:sldIdLst>
        </p14:section>
        <p14:section name="Sectioning Slides" id="{9392B963-62BD-449E-B410-618A24B0279B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6896"/>
    <a:srgbClr val="343434"/>
    <a:srgbClr val="28939E"/>
    <a:srgbClr val="186DA8"/>
    <a:srgbClr val="E36729"/>
    <a:srgbClr val="FBBA00"/>
    <a:srgbClr val="2629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57" autoAdjust="0"/>
    <p:restoredTop sz="77394" autoAdjust="0"/>
  </p:normalViewPr>
  <p:slideViewPr>
    <p:cSldViewPr snapToGrid="0" snapToObjects="1">
      <p:cViewPr varScale="1">
        <p:scale>
          <a:sx n="86" d="100"/>
          <a:sy n="8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Data, data, data… oh and more data.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1277919474668301E-2"/>
          <c:y val="0.12592424845981326"/>
          <c:w val="0.9587220805253317"/>
          <c:h val="0.678637849378939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This</c:v>
                </c:pt>
              </c:strCache>
            </c:strRef>
          </c:tx>
          <c:spPr>
            <a:solidFill>
              <a:srgbClr val="E36729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Data</c:v>
                </c:pt>
                <c:pt idx="1">
                  <c:v>More Data</c:v>
                </c:pt>
                <c:pt idx="2">
                  <c:v>Lots of Data</c:v>
                </c:pt>
                <c:pt idx="3">
                  <c:v>Data City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CA-49BF-8E31-9B06AA3ED1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That</c:v>
                </c:pt>
              </c:strCache>
            </c:strRef>
          </c:tx>
          <c:spPr>
            <a:solidFill>
              <a:srgbClr val="28939E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Data</c:v>
                </c:pt>
                <c:pt idx="1">
                  <c:v>More Data</c:v>
                </c:pt>
                <c:pt idx="2">
                  <c:v>Lots of Data</c:v>
                </c:pt>
                <c:pt idx="3">
                  <c:v>Data City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CA-49BF-8E31-9B06AA3ED1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rgbClr val="186DA8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Data</c:v>
                </c:pt>
                <c:pt idx="1">
                  <c:v>More Data</c:v>
                </c:pt>
                <c:pt idx="2">
                  <c:v>Lots of Data</c:v>
                </c:pt>
                <c:pt idx="3">
                  <c:v>Data City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CA-49BF-8E31-9B06AA3ED10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38529336"/>
        <c:axId val="438525400"/>
      </c:barChart>
      <c:catAx>
        <c:axId val="438529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525400"/>
        <c:crosses val="autoZero"/>
        <c:auto val="1"/>
        <c:lblAlgn val="ctr"/>
        <c:lblOffset val="100"/>
        <c:noMultiLvlLbl val="0"/>
      </c:catAx>
      <c:valAx>
        <c:axId val="43852540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38529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6E3DC8-3B57-40FB-A7C7-6B183C328202}" type="datetimeFigureOut">
              <a:rPr lang="en-GB" smtClean="0"/>
              <a:t>06/05/2021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A28F92-F481-434B-9F56-D4A8027177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709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28F92-F481-434B-9F56-D4A80271773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114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28F92-F481-434B-9F56-D4A80271773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561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28F92-F481-434B-9F56-D4A80271773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6576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28F92-F481-434B-9F56-D4A80271773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9133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28F92-F481-434B-9F56-D4A80271773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4002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28F92-F481-434B-9F56-D4A80271773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5973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28F92-F481-434B-9F56-D4A80271773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3685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28F92-F481-434B-9F56-D4A80271773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4790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28F92-F481-434B-9F56-D4A80271773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888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28F92-F481-434B-9F56-D4A80271773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96848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28F92-F481-434B-9F56-D4A80271773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624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Learning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28F92-F481-434B-9F56-D4A80271773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57337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28F92-F481-434B-9F56-D4A80271773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5126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28F92-F481-434B-9F56-D4A80271773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1961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28F92-F481-434B-9F56-D4A80271773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7786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000FA-48A9-4C4D-9851-DF89D1E3B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1D4840-0D0F-0C4B-9857-073D66C214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9B1F97-E3DC-A342-8953-731E07954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9A95-4D70-E844-870D-2B9B0780F6E0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A1CBE-692F-2642-B4A6-69E152D4F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B8622-B8D0-3E49-95A6-60CE563A0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9516-0A1F-F841-9E1A-1A6F75CCF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440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242E8-D0B0-394E-B8D5-33AEEC0D4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8F14E-D91F-F04B-A2D8-DA983D024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3E438-ABB9-DC4F-BD99-2D9815D8E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9A95-4D70-E844-870D-2B9B0780F6E0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BDC63A-26C4-7145-94F0-D1B28197D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4EF020-2A7F-DF4A-87F9-D45F665E8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9516-0A1F-F841-9E1A-1A6F75CCF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234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D4264-9FAC-3E46-9361-52E2D6ADF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219FC0-70E7-4544-9E62-60B892889E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A0F455-4027-494C-8124-4522704E5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9A95-4D70-E844-870D-2B9B0780F6E0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E03E1-5F6D-3345-969A-662F26B8F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75B2A6-84A4-2244-8AB5-7372FD73C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9516-0A1F-F841-9E1A-1A6F75CCF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150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18A41-94D6-D44C-89E7-F3B78A421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B332F-2011-4241-A291-A008E86E22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E09BAC-3DD3-6346-BE5C-7D4DEB5926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276835-1A89-5D4B-A2CA-A36542D1F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9A95-4D70-E844-870D-2B9B0780F6E0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340EE6-A67F-3F49-A0CD-0031FA8EB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C2C9E5-FCEC-8045-9A4F-111D1C646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9516-0A1F-F841-9E1A-1A6F75CCF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077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DFCB2-E031-2648-8577-F066EA5A1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7A8E7C-C4A6-F949-9D9B-258956739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A31089-A8C5-9747-9D39-F99FD9FBA7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AE0662-4323-9244-9CA2-7F7405ADB4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610AAD-EEC6-5E44-B1F9-5B38A0B059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1650BF-7DD4-3044-8F43-CB1DCEAFC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9A95-4D70-E844-870D-2B9B0780F6E0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1D94CE-274E-5643-A6F8-3B6AB8FDA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DB4D04-B627-7648-A689-93CD6243B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9516-0A1F-F841-9E1A-1A6F75CCF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7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75DCA-077E-BC4B-A34F-8EE14156D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7B24CB-2456-2745-84AC-413DC9FED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9A95-4D70-E844-870D-2B9B0780F6E0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C20840-1231-AE43-AF7B-B84F658A5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349535-29FD-A546-82A3-866969D9D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9516-0A1F-F841-9E1A-1A6F75CCF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971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A09602-36C9-914C-9149-1D1F0FF4D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9A95-4D70-E844-870D-2B9B0780F6E0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B2B2BD-7B59-F646-97F5-D7950818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A2E06A-A008-B043-833C-5632DFE92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9516-0A1F-F841-9E1A-1A6F75CCF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316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C558C-6C39-B342-BF98-9141446F3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48786-6B0E-8D42-BC7D-0D55A105E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2661BE-FCE6-9D44-9791-F249701BC8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D3BF9D-1F09-5549-8F1C-B92603ADE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9A95-4D70-E844-870D-2B9B0780F6E0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1EC469-8554-114B-BF15-DCA2F7610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903469-52C4-464D-B9DC-49E293ABB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9516-0A1F-F841-9E1A-1A6F75CCF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872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8FB8EFF5-786A-DF49-ABC3-1823234E5C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6939" y="-77028"/>
            <a:ext cx="12465877" cy="70120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AD15B6-EA04-9D4E-BC08-7D193B30EC4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0754" y="336628"/>
            <a:ext cx="980184" cy="21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073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7CB5A4B0-3608-7C46-8C31-34E8D5D90E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46590"/>
            <a:ext cx="12274826" cy="69045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312469B-F24E-2646-A8D8-9F319719B0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0754" y="336628"/>
            <a:ext cx="980184" cy="21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0481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1B3DD11-1EFD-724A-B572-4029D2C3A13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A519C86-EFC5-EF48-AC56-146A1790E8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0754" y="336629"/>
            <a:ext cx="980184" cy="217015"/>
          </a:xfrm>
          <a:prstGeom prst="rect">
            <a:avLst/>
          </a:prstGeom>
        </p:spPr>
      </p:pic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7059FA66-CD8D-5C4E-A1E5-7A26C5CA03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9513" y="1269724"/>
            <a:ext cx="100584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574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E8D6BAD-82D7-4D4A-A1B0-0F3497CD89C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5530133-F655-CC43-AA48-A4180C6AF1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0754" y="336629"/>
            <a:ext cx="980184" cy="217015"/>
          </a:xfrm>
          <a:prstGeom prst="rect">
            <a:avLst/>
          </a:prstGeom>
        </p:spPr>
      </p:pic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F88C2624-3446-C448-8021-C4464E3D92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8939" y="1969191"/>
            <a:ext cx="8832573" cy="496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713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7781CB5-3969-3145-BDF5-1DB4F8E7E66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D93E713-E63B-F24E-AEFA-6E79173722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0754" y="336628"/>
            <a:ext cx="980184" cy="2170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C530BC9-CA64-CB4B-B723-2CFFDACC0C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0754" y="336627"/>
            <a:ext cx="980184" cy="2170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1170F0-1364-D64F-B18C-9EBBF8713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0754" y="336629"/>
            <a:ext cx="980184" cy="21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5131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C6DA9DB4-3EE6-EC48-8204-0968D7ED91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6139" y="-48453"/>
            <a:ext cx="12364278" cy="69549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B234E2-6679-5046-93EB-937EE983B43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0754" y="336628"/>
            <a:ext cx="980184" cy="2170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435FFC-9816-B843-8C9B-41B311F772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0754" y="336628"/>
            <a:ext cx="980184" cy="21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5720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B42FBDBC-BCF3-DE42-B409-1A05F2A762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1357" y="-79513"/>
            <a:ext cx="12474713" cy="70170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D4EC58F-FC8D-E541-939A-08179962854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0754" y="336628"/>
            <a:ext cx="980184" cy="2170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52DA60-8A7F-1649-A681-4C6B349AC4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0754" y="336627"/>
            <a:ext cx="980184" cy="21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736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A23C9213-0812-CE4E-91B9-2CA3D810CB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4251" y="-69378"/>
            <a:ext cx="12440501" cy="69967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07CE1B-9CAB-4344-B3DB-E987804238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4492" y="2442411"/>
            <a:ext cx="3441700" cy="762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1C8B94-8E0E-6740-9C28-7315796101C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93919" y="793829"/>
            <a:ext cx="1328758" cy="2941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34EE8B-8A70-9A48-A0DB-93C300031CD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492" y="4420787"/>
            <a:ext cx="4993364" cy="2716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2EB3F63-62D5-774A-941D-76A80B63426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492" y="4016453"/>
            <a:ext cx="5513844" cy="27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2805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A0BD72D2-69D1-6F4D-8F6C-B7BC55F5FA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8808" y="-49445"/>
            <a:ext cx="12369615" cy="69568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D6BDE9-45F8-AC4C-942C-A1173EDD02E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0754" y="336628"/>
            <a:ext cx="980184" cy="21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8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DEADE7-E9C4-B34B-9474-92E62F02E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C12BF4-93F1-1148-8A3E-E5BA01EF8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A2F453-FDDF-FF46-B6EB-48FF2F6ADE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39A95-4D70-E844-870D-2B9B0780F6E0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1E5D5-B881-D64A-BD1E-F441739975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2CF4B6-452E-474C-A7CD-AE74C53D87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59516-0A1F-F841-9E1A-1A6F75CCF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455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4" r:id="rId13"/>
    <p:sldLayoutId id="2147483663" r:id="rId14"/>
    <p:sldLayoutId id="2147483662" r:id="rId15"/>
    <p:sldLayoutId id="2147483661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78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4497"/>
            <a:ext cx="12644438" cy="71124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45043" y="2332255"/>
            <a:ext cx="75543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About Llamau</a:t>
            </a:r>
            <a:endParaRPr lang="en-GB" sz="6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91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DA430-375A-C041-8B88-F3B6C0FED637}"/>
              </a:ext>
            </a:extLst>
          </p:cNvPr>
          <p:cNvSpPr txBox="1">
            <a:spLocks noChangeArrowheads="1"/>
          </p:cNvSpPr>
          <p:nvPr/>
        </p:nvSpPr>
        <p:spPr>
          <a:xfrm>
            <a:off x="3983014" y="441911"/>
            <a:ext cx="4513872" cy="6794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en-US" sz="4000" b="1" dirty="0">
                <a:solidFill>
                  <a:srgbClr val="1F689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Our Services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1728" y="1222823"/>
            <a:ext cx="9766638" cy="5139373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9594698" y="1255793"/>
            <a:ext cx="3640064" cy="4687552"/>
            <a:chOff x="9323170" y="783720"/>
            <a:chExt cx="3640538" cy="4686467"/>
          </a:xfrm>
        </p:grpSpPr>
        <p:sp>
          <p:nvSpPr>
            <p:cNvPr id="6" name="AutoShape 170"/>
            <p:cNvSpPr>
              <a:spLocks noChangeArrowheads="1"/>
            </p:cNvSpPr>
            <p:nvPr/>
          </p:nvSpPr>
          <p:spPr bwMode="auto">
            <a:xfrm>
              <a:off x="9327440" y="860074"/>
              <a:ext cx="142066" cy="124293"/>
            </a:xfrm>
            <a:prstGeom prst="flowChartConnector">
              <a:avLst/>
            </a:prstGeom>
            <a:solidFill>
              <a:srgbClr val="FF0000"/>
            </a:solidFill>
            <a:ln w="9525" algn="in">
              <a:solidFill>
                <a:sysClr val="windowText" lastClr="000000">
                  <a:lumMod val="0"/>
                  <a:lumOff val="0"/>
                </a:sys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defTabSz="914400"/>
              <a:endParaRPr lang="en-GB" sz="1800">
                <a:solidFill>
                  <a:srgbClr val="00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507755" y="783720"/>
              <a:ext cx="26131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GB" sz="1200" dirty="0">
                  <a:solidFill>
                    <a:srgbClr val="000000"/>
                  </a:solidFill>
                </a:rPr>
                <a:t>Supported Housing - SAFE</a:t>
              </a:r>
            </a:p>
          </p:txBody>
        </p:sp>
        <p:sp>
          <p:nvSpPr>
            <p:cNvPr id="8" name="AutoShape 171"/>
            <p:cNvSpPr>
              <a:spLocks noChangeArrowheads="1"/>
            </p:cNvSpPr>
            <p:nvPr/>
          </p:nvSpPr>
          <p:spPr bwMode="auto">
            <a:xfrm>
              <a:off x="9323170" y="1122915"/>
              <a:ext cx="141979" cy="124199"/>
            </a:xfrm>
            <a:prstGeom prst="flowChartConnector">
              <a:avLst/>
            </a:prstGeom>
            <a:solidFill>
              <a:srgbClr val="FFFF00"/>
            </a:solidFill>
            <a:ln w="9525" algn="in">
              <a:solidFill>
                <a:sysClr val="windowText" lastClr="000000">
                  <a:lumMod val="0"/>
                  <a:lumOff val="0"/>
                </a:sys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defTabSz="914400"/>
              <a:endParaRPr lang="en-GB" sz="1800">
                <a:solidFill>
                  <a:srgbClr val="00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507755" y="1046514"/>
              <a:ext cx="29941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GB" sz="1200" dirty="0">
                  <a:solidFill>
                    <a:srgbClr val="000000"/>
                  </a:solidFill>
                </a:rPr>
                <a:t>Supported Housing – YP </a:t>
              </a:r>
            </a:p>
          </p:txBody>
        </p:sp>
        <p:sp>
          <p:nvSpPr>
            <p:cNvPr id="10" name="AutoShape 172"/>
            <p:cNvSpPr>
              <a:spLocks noChangeArrowheads="1"/>
            </p:cNvSpPr>
            <p:nvPr/>
          </p:nvSpPr>
          <p:spPr bwMode="auto">
            <a:xfrm>
              <a:off x="9323172" y="1599024"/>
              <a:ext cx="141979" cy="124199"/>
            </a:xfrm>
            <a:prstGeom prst="flowChartConnector">
              <a:avLst/>
            </a:prstGeom>
            <a:solidFill>
              <a:srgbClr val="4BEA36"/>
            </a:solidFill>
            <a:ln w="9525" algn="in">
              <a:solidFill>
                <a:sysClr val="windowText" lastClr="000000">
                  <a:lumMod val="0"/>
                  <a:lumOff val="0"/>
                </a:sys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defTabSz="914400"/>
              <a:endParaRPr lang="en-GB" sz="1800">
                <a:solidFill>
                  <a:srgbClr val="000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496113" y="1527824"/>
              <a:ext cx="23856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GB" sz="1200" dirty="0">
                  <a:solidFill>
                    <a:srgbClr val="000000"/>
                  </a:solidFill>
                </a:rPr>
                <a:t>Refuge</a:t>
              </a:r>
            </a:p>
          </p:txBody>
        </p:sp>
        <p:sp>
          <p:nvSpPr>
            <p:cNvPr id="12" name="AutoShape 173"/>
            <p:cNvSpPr>
              <a:spLocks noChangeArrowheads="1"/>
            </p:cNvSpPr>
            <p:nvPr/>
          </p:nvSpPr>
          <p:spPr bwMode="auto">
            <a:xfrm>
              <a:off x="9324626" y="3029411"/>
              <a:ext cx="142066" cy="124199"/>
            </a:xfrm>
            <a:prstGeom prst="flowChartConnector">
              <a:avLst/>
            </a:prstGeom>
            <a:solidFill>
              <a:srgbClr val="B366B3"/>
            </a:solidFill>
            <a:ln w="9525" algn="in">
              <a:solidFill>
                <a:sysClr val="windowText" lastClr="000000">
                  <a:lumMod val="0"/>
                  <a:lumOff val="0"/>
                </a:sys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defTabSz="914400"/>
              <a:endParaRPr lang="en-GB" sz="1800">
                <a:solidFill>
                  <a:srgbClr val="0000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496113" y="2953010"/>
              <a:ext cx="25419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GB" sz="1200" dirty="0">
                  <a:solidFill>
                    <a:srgbClr val="000000"/>
                  </a:solidFill>
                </a:rPr>
                <a:t>EMPHASIS</a:t>
              </a:r>
            </a:p>
          </p:txBody>
        </p:sp>
        <p:sp>
          <p:nvSpPr>
            <p:cNvPr id="14" name="AutoShape 174"/>
            <p:cNvSpPr>
              <a:spLocks noChangeArrowheads="1"/>
            </p:cNvSpPr>
            <p:nvPr/>
          </p:nvSpPr>
          <p:spPr bwMode="auto">
            <a:xfrm>
              <a:off x="9326077" y="4293273"/>
              <a:ext cx="141979" cy="124293"/>
            </a:xfrm>
            <a:prstGeom prst="flowChartConnector">
              <a:avLst/>
            </a:prstGeom>
            <a:solidFill>
              <a:srgbClr val="F228D0"/>
            </a:solidFill>
            <a:ln w="9525" algn="in">
              <a:solidFill>
                <a:sysClr val="windowText" lastClr="000000">
                  <a:lumMod val="0"/>
                  <a:lumOff val="0"/>
                </a:sys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defTabSz="914400"/>
              <a:endParaRPr lang="en-GB" sz="1800">
                <a:solidFill>
                  <a:srgbClr val="00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496113" y="4216919"/>
              <a:ext cx="21291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GB" sz="1200" dirty="0">
                  <a:solidFill>
                    <a:srgbClr val="000000"/>
                  </a:solidFill>
                </a:rPr>
                <a:t>Mediation</a:t>
              </a:r>
            </a:p>
          </p:txBody>
        </p:sp>
        <p:sp>
          <p:nvSpPr>
            <p:cNvPr id="16" name="AutoShape 175"/>
            <p:cNvSpPr>
              <a:spLocks noChangeArrowheads="1"/>
            </p:cNvSpPr>
            <p:nvPr/>
          </p:nvSpPr>
          <p:spPr bwMode="auto">
            <a:xfrm>
              <a:off x="9326077" y="4596316"/>
              <a:ext cx="142066" cy="124199"/>
            </a:xfrm>
            <a:prstGeom prst="flowChartConnector">
              <a:avLst/>
            </a:prstGeom>
            <a:solidFill>
              <a:sysClr val="windowText" lastClr="000000">
                <a:lumMod val="0"/>
                <a:lumOff val="0"/>
              </a:sysClr>
            </a:solidFill>
            <a:ln w="9525" algn="in">
              <a:solidFill>
                <a:sysClr val="windowText" lastClr="000000">
                  <a:lumMod val="0"/>
                  <a:lumOff val="0"/>
                </a:sys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defTabSz="914400"/>
              <a:endParaRPr lang="en-GB" sz="1800">
                <a:solidFill>
                  <a:srgbClr val="00000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507755" y="4519915"/>
              <a:ext cx="32911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GB" sz="1200" dirty="0">
                  <a:solidFill>
                    <a:srgbClr val="000000"/>
                  </a:solidFill>
                </a:rPr>
                <a:t>Missing Children </a:t>
              </a:r>
            </a:p>
          </p:txBody>
        </p:sp>
        <p:sp>
          <p:nvSpPr>
            <p:cNvPr id="18" name="AutoShape 176"/>
            <p:cNvSpPr>
              <a:spLocks noChangeArrowheads="1"/>
            </p:cNvSpPr>
            <p:nvPr/>
          </p:nvSpPr>
          <p:spPr bwMode="auto">
            <a:xfrm>
              <a:off x="9323171" y="1347098"/>
              <a:ext cx="141979" cy="124199"/>
            </a:xfrm>
            <a:prstGeom prst="flowChartConnector">
              <a:avLst/>
            </a:prstGeom>
            <a:solidFill>
              <a:srgbClr val="0000FF"/>
            </a:solidFill>
            <a:ln w="9525" algn="in">
              <a:solidFill>
                <a:sysClr val="windowText" lastClr="000000">
                  <a:lumMod val="0"/>
                  <a:lumOff val="0"/>
                </a:sys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defTabSz="914400"/>
              <a:endParaRPr lang="en-GB" sz="1800">
                <a:solidFill>
                  <a:srgbClr val="00000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507755" y="1270697"/>
              <a:ext cx="27167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GB" sz="1200" dirty="0">
                  <a:solidFill>
                    <a:srgbClr val="000000"/>
                  </a:solidFill>
                </a:rPr>
                <a:t>Supported Housing Women </a:t>
              </a:r>
            </a:p>
          </p:txBody>
        </p:sp>
        <p:sp>
          <p:nvSpPr>
            <p:cNvPr id="20" name="AutoShape 177"/>
            <p:cNvSpPr>
              <a:spLocks noChangeArrowheads="1"/>
            </p:cNvSpPr>
            <p:nvPr/>
          </p:nvSpPr>
          <p:spPr bwMode="auto">
            <a:xfrm>
              <a:off x="9326076" y="3968332"/>
              <a:ext cx="141979" cy="124293"/>
            </a:xfrm>
            <a:prstGeom prst="flowChartConnector">
              <a:avLst/>
            </a:prstGeom>
            <a:solidFill>
              <a:srgbClr val="996633"/>
            </a:solidFill>
            <a:ln w="9525" algn="in">
              <a:solidFill>
                <a:sysClr val="windowText" lastClr="000000">
                  <a:lumMod val="0"/>
                  <a:lumOff val="0"/>
                </a:sys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defTabSz="914400"/>
              <a:endParaRPr lang="en-GB" sz="1800">
                <a:solidFill>
                  <a:srgbClr val="00000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496113" y="3891978"/>
              <a:ext cx="22394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GB" sz="1200" dirty="0">
                  <a:solidFill>
                    <a:srgbClr val="000000"/>
                  </a:solidFill>
                </a:rPr>
                <a:t>Supported Lodging</a:t>
              </a:r>
            </a:p>
          </p:txBody>
        </p:sp>
        <p:sp>
          <p:nvSpPr>
            <p:cNvPr id="22" name="AutoShape 178"/>
            <p:cNvSpPr>
              <a:spLocks noChangeArrowheads="1"/>
            </p:cNvSpPr>
            <p:nvPr/>
          </p:nvSpPr>
          <p:spPr bwMode="auto">
            <a:xfrm>
              <a:off x="9327440" y="4926394"/>
              <a:ext cx="142066" cy="124293"/>
            </a:xfrm>
            <a:prstGeom prst="flowChartConnector">
              <a:avLst/>
            </a:prstGeom>
            <a:solidFill>
              <a:srgbClr val="FFFFFF"/>
            </a:solidFill>
            <a:ln w="9525" algn="in">
              <a:solidFill>
                <a:sysClr val="windowText" lastClr="000000">
                  <a:lumMod val="0"/>
                  <a:lumOff val="0"/>
                </a:sys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defTabSz="914400"/>
              <a:endParaRPr lang="en-GB" sz="1800">
                <a:solidFill>
                  <a:srgbClr val="0000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507755" y="4846939"/>
              <a:ext cx="23273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GB" sz="1200" dirty="0" err="1">
                  <a:solidFill>
                    <a:srgbClr val="000000"/>
                  </a:solidFill>
                </a:rPr>
                <a:t>Symud</a:t>
              </a:r>
              <a:r>
                <a:rPr lang="en-GB" sz="1200" dirty="0">
                  <a:solidFill>
                    <a:srgbClr val="000000"/>
                  </a:solidFill>
                </a:rPr>
                <a:t> </a:t>
              </a:r>
              <a:r>
                <a:rPr lang="en-GB" sz="1200" dirty="0" err="1">
                  <a:solidFill>
                    <a:srgbClr val="000000"/>
                  </a:solidFill>
                </a:rPr>
                <a:t>Ymlaen</a:t>
              </a:r>
              <a:r>
                <a:rPr lang="en-GB" sz="1200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" name="AutoShape 179"/>
            <p:cNvSpPr>
              <a:spLocks noChangeArrowheads="1"/>
            </p:cNvSpPr>
            <p:nvPr/>
          </p:nvSpPr>
          <p:spPr bwMode="auto">
            <a:xfrm>
              <a:off x="9328759" y="5269542"/>
              <a:ext cx="142066" cy="124293"/>
            </a:xfrm>
            <a:prstGeom prst="flowChartConnector">
              <a:avLst/>
            </a:prstGeom>
            <a:solidFill>
              <a:srgbClr val="A6A6A6"/>
            </a:solidFill>
            <a:ln w="9525" algn="in">
              <a:solidFill>
                <a:sysClr val="windowText" lastClr="000000">
                  <a:lumMod val="0"/>
                  <a:lumOff val="0"/>
                </a:sys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defTabSz="914400"/>
              <a:endParaRPr lang="en-GB" sz="1800">
                <a:solidFill>
                  <a:srgbClr val="0000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507755" y="5193188"/>
              <a:ext cx="28553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GB" sz="1200" dirty="0">
                  <a:solidFill>
                    <a:srgbClr val="000000"/>
                  </a:solidFill>
                </a:rPr>
                <a:t>L4L</a:t>
              </a:r>
            </a:p>
          </p:txBody>
        </p:sp>
        <p:sp>
          <p:nvSpPr>
            <p:cNvPr id="26" name="AutoShape 181"/>
            <p:cNvSpPr>
              <a:spLocks noChangeArrowheads="1"/>
            </p:cNvSpPr>
            <p:nvPr/>
          </p:nvSpPr>
          <p:spPr bwMode="auto">
            <a:xfrm>
              <a:off x="9327440" y="1879923"/>
              <a:ext cx="142066" cy="124199"/>
            </a:xfrm>
            <a:prstGeom prst="flowChartConnector">
              <a:avLst/>
            </a:prstGeom>
            <a:solidFill>
              <a:srgbClr val="FFA41F"/>
            </a:solidFill>
            <a:ln w="9525" algn="in">
              <a:solidFill>
                <a:sysClr val="windowText" lastClr="000000">
                  <a:lumMod val="0"/>
                  <a:lumOff val="0"/>
                </a:sys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defTabSz="914400"/>
              <a:endParaRPr lang="en-GB" sz="1800">
                <a:solidFill>
                  <a:srgbClr val="000000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507755" y="1803522"/>
              <a:ext cx="17792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GB" sz="1200" dirty="0">
                  <a:solidFill>
                    <a:srgbClr val="000000"/>
                  </a:solidFill>
                </a:rPr>
                <a:t>Floating Support YP</a:t>
              </a:r>
            </a:p>
          </p:txBody>
        </p:sp>
        <p:sp>
          <p:nvSpPr>
            <p:cNvPr id="28" name="AutoShape 182"/>
            <p:cNvSpPr>
              <a:spLocks noChangeArrowheads="1"/>
            </p:cNvSpPr>
            <p:nvPr/>
          </p:nvSpPr>
          <p:spPr bwMode="auto">
            <a:xfrm>
              <a:off x="9323173" y="2126168"/>
              <a:ext cx="141979" cy="124293"/>
            </a:xfrm>
            <a:prstGeom prst="flowChartConnector">
              <a:avLst/>
            </a:prstGeom>
            <a:solidFill>
              <a:srgbClr val="006600"/>
            </a:solidFill>
            <a:ln w="9525" algn="in">
              <a:solidFill>
                <a:sysClr val="windowText" lastClr="000000">
                  <a:lumMod val="0"/>
                  <a:lumOff val="0"/>
                </a:sys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defTabSz="914400"/>
              <a:endParaRPr lang="en-GB" sz="1800">
                <a:solidFill>
                  <a:srgbClr val="000000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496113" y="2049813"/>
              <a:ext cx="23728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GB" sz="1200" dirty="0">
                  <a:solidFill>
                    <a:srgbClr val="000000"/>
                  </a:solidFill>
                </a:rPr>
                <a:t>Floating Support Women </a:t>
              </a:r>
            </a:p>
          </p:txBody>
        </p:sp>
        <p:sp>
          <p:nvSpPr>
            <p:cNvPr id="30" name="AutoShape 183"/>
            <p:cNvSpPr>
              <a:spLocks noChangeArrowheads="1"/>
            </p:cNvSpPr>
            <p:nvPr/>
          </p:nvSpPr>
          <p:spPr bwMode="auto">
            <a:xfrm>
              <a:off x="9323174" y="2417990"/>
              <a:ext cx="141979" cy="124293"/>
            </a:xfrm>
            <a:prstGeom prst="flowChartConnector">
              <a:avLst/>
            </a:prstGeom>
            <a:solidFill>
              <a:srgbClr val="00FFFF"/>
            </a:solidFill>
            <a:ln w="9525" algn="in">
              <a:solidFill>
                <a:sysClr val="windowText" lastClr="000000">
                  <a:lumMod val="0"/>
                  <a:lumOff val="0"/>
                </a:sys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defTabSz="914400"/>
              <a:endParaRPr lang="en-GB" sz="1800">
                <a:solidFill>
                  <a:srgbClr val="000000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507755" y="2341636"/>
              <a:ext cx="26890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GB" sz="1200" dirty="0">
                  <a:solidFill>
                    <a:srgbClr val="000000"/>
                  </a:solidFill>
                </a:rPr>
                <a:t>Floating Support Generic </a:t>
              </a:r>
            </a:p>
          </p:txBody>
        </p:sp>
        <p:sp>
          <p:nvSpPr>
            <p:cNvPr id="32" name="AutoShape 184"/>
            <p:cNvSpPr>
              <a:spLocks noChangeArrowheads="1"/>
            </p:cNvSpPr>
            <p:nvPr/>
          </p:nvSpPr>
          <p:spPr bwMode="auto">
            <a:xfrm>
              <a:off x="9324713" y="3666151"/>
              <a:ext cx="141979" cy="124293"/>
            </a:xfrm>
            <a:prstGeom prst="flowChartConnector">
              <a:avLst/>
            </a:prstGeom>
            <a:solidFill>
              <a:srgbClr val="F4B6ED"/>
            </a:solidFill>
            <a:ln w="9525" algn="in">
              <a:solidFill>
                <a:sysClr val="windowText" lastClr="000000">
                  <a:lumMod val="0"/>
                  <a:lumOff val="0"/>
                </a:sys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defTabSz="914400"/>
              <a:endParaRPr lang="en-GB" sz="1800">
                <a:solidFill>
                  <a:srgbClr val="000000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9496113" y="3589797"/>
              <a:ext cx="34675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GB" sz="1200" dirty="0">
                  <a:solidFill>
                    <a:srgbClr val="000000"/>
                  </a:solidFill>
                </a:rPr>
                <a:t>Housing Advice Centres YP</a:t>
              </a:r>
            </a:p>
          </p:txBody>
        </p:sp>
        <p:sp>
          <p:nvSpPr>
            <p:cNvPr id="34" name="AutoShape 185"/>
            <p:cNvSpPr>
              <a:spLocks noChangeArrowheads="1"/>
            </p:cNvSpPr>
            <p:nvPr/>
          </p:nvSpPr>
          <p:spPr bwMode="auto">
            <a:xfrm>
              <a:off x="9324626" y="3319850"/>
              <a:ext cx="142066" cy="124199"/>
            </a:xfrm>
            <a:prstGeom prst="flowChartConnector">
              <a:avLst/>
            </a:prstGeom>
            <a:solidFill>
              <a:srgbClr val="A50021"/>
            </a:solidFill>
            <a:ln w="9525" algn="in">
              <a:solidFill>
                <a:sysClr val="windowText" lastClr="000000">
                  <a:lumMod val="0"/>
                  <a:lumOff val="0"/>
                </a:sys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defTabSz="914400"/>
              <a:endParaRPr lang="en-GB" sz="1800">
                <a:solidFill>
                  <a:srgbClr val="000000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483820" y="3243449"/>
              <a:ext cx="20766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GB" sz="1200" dirty="0">
                  <a:solidFill>
                    <a:srgbClr val="000000"/>
                  </a:solidFill>
                </a:rPr>
                <a:t>IDVA</a:t>
              </a:r>
            </a:p>
          </p:txBody>
        </p:sp>
        <p:sp>
          <p:nvSpPr>
            <p:cNvPr id="36" name="AutoShape 186"/>
            <p:cNvSpPr>
              <a:spLocks noChangeArrowheads="1"/>
            </p:cNvSpPr>
            <p:nvPr/>
          </p:nvSpPr>
          <p:spPr bwMode="auto">
            <a:xfrm>
              <a:off x="9323175" y="2725299"/>
              <a:ext cx="141979" cy="124293"/>
            </a:xfrm>
            <a:prstGeom prst="flowChartConnector">
              <a:avLst/>
            </a:prstGeom>
            <a:solidFill>
              <a:srgbClr val="800080"/>
            </a:solidFill>
            <a:ln w="9525" algn="in">
              <a:solidFill>
                <a:sysClr val="windowText" lastClr="000000">
                  <a:lumMod val="0"/>
                  <a:lumOff val="0"/>
                </a:sys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defTabSz="914400"/>
              <a:endParaRPr lang="en-GB" sz="1800">
                <a:solidFill>
                  <a:srgbClr val="000000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9483820" y="2648945"/>
              <a:ext cx="28123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GB" sz="1200" dirty="0">
                  <a:solidFill>
                    <a:srgbClr val="000000"/>
                  </a:solidFill>
                </a:rPr>
                <a:t>DA outreach/floating support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793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3DEA29D-8FEE-3E45-934B-79716D4225BD}"/>
              </a:ext>
            </a:extLst>
          </p:cNvPr>
          <p:cNvSpPr txBox="1">
            <a:spLocks noChangeArrowheads="1"/>
          </p:cNvSpPr>
          <p:nvPr/>
        </p:nvSpPr>
        <p:spPr>
          <a:xfrm>
            <a:off x="610908" y="434506"/>
            <a:ext cx="3932238" cy="939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b="1" dirty="0">
                <a:solidFill>
                  <a:srgbClr val="1F689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Our services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EB187221-6571-B148-903F-2DC69B6EB225}"/>
              </a:ext>
            </a:extLst>
          </p:cNvPr>
          <p:cNvSpPr txBox="1">
            <a:spLocks noChangeArrowheads="1"/>
          </p:cNvSpPr>
          <p:nvPr/>
        </p:nvSpPr>
        <p:spPr>
          <a:xfrm>
            <a:off x="733375" y="1149675"/>
            <a:ext cx="5459223" cy="4492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400" b="1" dirty="0">
                <a:solidFill>
                  <a:srgbClr val="E3672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YOUNG PEOPLE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0F1A01B7-9066-4B4F-A0EE-6C5AB77BBA5E}"/>
              </a:ext>
            </a:extLst>
          </p:cNvPr>
          <p:cNvSpPr txBox="1">
            <a:spLocks noChangeArrowheads="1"/>
          </p:cNvSpPr>
          <p:nvPr/>
        </p:nvSpPr>
        <p:spPr>
          <a:xfrm>
            <a:off x="733375" y="1598937"/>
            <a:ext cx="8153264" cy="42694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2200" dirty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Supported Housing incl. LGBTQ+ specific</a:t>
            </a:r>
          </a:p>
          <a:p>
            <a:pPr>
              <a:lnSpc>
                <a:spcPct val="100000"/>
              </a:lnSpc>
            </a:pPr>
            <a:r>
              <a:rPr lang="en-US" altLang="en-US" sz="2200" dirty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Floating Support/TSS</a:t>
            </a:r>
          </a:p>
          <a:p>
            <a:pPr>
              <a:lnSpc>
                <a:spcPct val="100000"/>
              </a:lnSpc>
            </a:pPr>
            <a:r>
              <a:rPr lang="en-US" altLang="en-US" sz="2200" dirty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Supported Lodgings</a:t>
            </a:r>
          </a:p>
          <a:p>
            <a:pPr>
              <a:lnSpc>
                <a:spcPct val="100000"/>
              </a:lnSpc>
            </a:pPr>
            <a:r>
              <a:rPr lang="en-US" altLang="en-US" sz="2200" dirty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EMPHASIS</a:t>
            </a:r>
          </a:p>
          <a:p>
            <a:pPr>
              <a:lnSpc>
                <a:spcPct val="100000"/>
              </a:lnSpc>
            </a:pPr>
            <a:r>
              <a:rPr lang="en-US" altLang="en-US" sz="2200" dirty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Mediation and Advice Services</a:t>
            </a:r>
          </a:p>
          <a:p>
            <a:pPr>
              <a:lnSpc>
                <a:spcPct val="100000"/>
              </a:lnSpc>
            </a:pPr>
            <a:r>
              <a:rPr lang="en-US" altLang="en-US" sz="2200" dirty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Missing Children</a:t>
            </a:r>
          </a:p>
          <a:p>
            <a:pPr>
              <a:lnSpc>
                <a:spcPct val="100000"/>
              </a:lnSpc>
            </a:pPr>
            <a:r>
              <a:rPr lang="en-US" altLang="en-US" sz="2200" dirty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Youth Homelessness Helpline</a:t>
            </a:r>
          </a:p>
          <a:p>
            <a:pPr>
              <a:lnSpc>
                <a:spcPct val="100000"/>
              </a:lnSpc>
            </a:pPr>
            <a:r>
              <a:rPr lang="en-US" altLang="en-US" sz="2200" dirty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Healthy Relationships support</a:t>
            </a:r>
          </a:p>
          <a:p>
            <a:pPr>
              <a:lnSpc>
                <a:spcPct val="100000"/>
              </a:lnSpc>
            </a:pPr>
            <a:r>
              <a:rPr lang="en-US" altLang="en-US" sz="2200" dirty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Learning 4 Life &amp; </a:t>
            </a:r>
            <a:r>
              <a:rPr lang="en-US" altLang="en-US" sz="2200" dirty="0" err="1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Symud</a:t>
            </a:r>
            <a:r>
              <a:rPr lang="en-US" altLang="en-US" sz="2200" dirty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2200" dirty="0" err="1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Ymlaen</a:t>
            </a:r>
            <a:r>
              <a:rPr lang="en-US" altLang="en-US" sz="2200" dirty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/Moving Forward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9215" y="1149675"/>
            <a:ext cx="3670110" cy="47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08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48D5B0-FEBF-B048-9940-DD5D207CF6C3}"/>
              </a:ext>
            </a:extLst>
          </p:cNvPr>
          <p:cNvSpPr txBox="1">
            <a:spLocks/>
          </p:cNvSpPr>
          <p:nvPr/>
        </p:nvSpPr>
        <p:spPr>
          <a:xfrm>
            <a:off x="844550" y="2205581"/>
            <a:ext cx="10539413" cy="36195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en-US" sz="2200" dirty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Supported Housing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US" sz="2200" dirty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Family Work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US" sz="2200" dirty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Healthy Relationships groups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US" sz="2200" dirty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Domestic Abuse Services / Refuge</a:t>
            </a:r>
          </a:p>
          <a:p>
            <a:pPr>
              <a:lnSpc>
                <a:spcPct val="100000"/>
              </a:lnSpc>
              <a:defRPr/>
            </a:pPr>
            <a:endParaRPr lang="en-US" sz="2200" dirty="0">
              <a:solidFill>
                <a:srgbClr val="34343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endParaRPr lang="en-US" sz="2200" dirty="0">
              <a:solidFill>
                <a:srgbClr val="34343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US" sz="2200" dirty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EYHC Lead Partner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US" sz="2200" dirty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EYHUK Welsh Partner</a:t>
            </a:r>
          </a:p>
          <a:p>
            <a:pPr>
              <a:lnSpc>
                <a:spcPct val="100000"/>
              </a:lnSpc>
              <a:defRPr/>
            </a:pPr>
            <a:endParaRPr lang="en-US" sz="2200" dirty="0">
              <a:solidFill>
                <a:srgbClr val="26292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defRPr/>
            </a:pPr>
            <a:endParaRPr lang="en-US" sz="2200" dirty="0">
              <a:solidFill>
                <a:srgbClr val="26292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662BA3E-8581-8A4B-A7C8-CE91E4FDA971}"/>
              </a:ext>
            </a:extLst>
          </p:cNvPr>
          <p:cNvSpPr txBox="1">
            <a:spLocks noChangeArrowheads="1"/>
          </p:cNvSpPr>
          <p:nvPr/>
        </p:nvSpPr>
        <p:spPr>
          <a:xfrm>
            <a:off x="1066731" y="598279"/>
            <a:ext cx="10545763" cy="6715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en-US" sz="4000" b="1" dirty="0">
                <a:solidFill>
                  <a:srgbClr val="1F689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Our services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007" y="1282665"/>
            <a:ext cx="3275873" cy="4542416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029A58F-3053-5444-9AC9-4435AF55FEDB}"/>
              </a:ext>
            </a:extLst>
          </p:cNvPr>
          <p:cNvSpPr txBox="1">
            <a:spLocks noChangeArrowheads="1"/>
          </p:cNvSpPr>
          <p:nvPr/>
        </p:nvSpPr>
        <p:spPr>
          <a:xfrm>
            <a:off x="844550" y="1757906"/>
            <a:ext cx="1679917" cy="4476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400" b="1" dirty="0">
                <a:solidFill>
                  <a:srgbClr val="E3672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WOMEN</a:t>
            </a:r>
          </a:p>
          <a:p>
            <a:pPr marL="0" indent="0">
              <a:buNone/>
            </a:pPr>
            <a:endParaRPr lang="en-US" altLang="en-US" sz="2400" b="1" dirty="0">
              <a:solidFill>
                <a:srgbClr val="E3672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7029A58F-3053-5444-9AC9-4435AF55FEDB}"/>
              </a:ext>
            </a:extLst>
          </p:cNvPr>
          <p:cNvSpPr txBox="1">
            <a:spLocks noChangeArrowheads="1"/>
          </p:cNvSpPr>
          <p:nvPr/>
        </p:nvSpPr>
        <p:spPr>
          <a:xfrm>
            <a:off x="808697" y="4467794"/>
            <a:ext cx="2531740" cy="4476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400" b="1" dirty="0">
                <a:solidFill>
                  <a:srgbClr val="E3672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</a:t>
            </a:r>
          </a:p>
          <a:p>
            <a:pPr marL="0" indent="0">
              <a:buNone/>
            </a:pPr>
            <a:endParaRPr lang="en-US" altLang="en-US" sz="2400" b="1" dirty="0">
              <a:solidFill>
                <a:srgbClr val="E3672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60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1108" y="2807879"/>
            <a:ext cx="94675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Our data journey</a:t>
            </a:r>
            <a:endParaRPr lang="en-GB" sz="6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6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94B6969-11C6-5B4A-833E-274FF099B893}"/>
              </a:ext>
            </a:extLst>
          </p:cNvPr>
          <p:cNvSpPr txBox="1">
            <a:spLocks noChangeArrowheads="1"/>
          </p:cNvSpPr>
          <p:nvPr/>
        </p:nvSpPr>
        <p:spPr>
          <a:xfrm>
            <a:off x="929475" y="427099"/>
            <a:ext cx="10607039" cy="109259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b="1" dirty="0">
                <a:solidFill>
                  <a:srgbClr val="1F689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Monitoring &amp; Evaluation Team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BD43E6D-B663-4D93-9CF4-BA368B8AF6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9902535"/>
              </p:ext>
            </p:extLst>
          </p:nvPr>
        </p:nvGraphicFramePr>
        <p:xfrm>
          <a:off x="2193629" y="1525776"/>
          <a:ext cx="7264135" cy="4664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8708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8810" y="330587"/>
            <a:ext cx="102849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1F6896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itchFamily="34" charset="0"/>
              </a:rPr>
              <a:t>We collect a lot of data!</a:t>
            </a:r>
            <a:endParaRPr lang="en-GB" sz="4400" b="1" dirty="0">
              <a:solidFill>
                <a:srgbClr val="1F6896"/>
              </a:solidFill>
              <a:latin typeface="Verdana" panose="020B0604030504040204" pitchFamily="34" charset="0"/>
              <a:ea typeface="Verdana" panose="020B0604030504040204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b="1797"/>
          <a:stretch/>
        </p:blipFill>
        <p:spPr>
          <a:xfrm>
            <a:off x="1117913" y="1294726"/>
            <a:ext cx="9765874" cy="508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77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49241" y="2148464"/>
            <a:ext cx="755435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Our </a:t>
            </a:r>
            <a:r>
              <a:rPr lang="en-GB" sz="6600" b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DataKind</a:t>
            </a:r>
            <a:endParaRPr lang="en-GB" sz="6600" b="1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n-GB" sz="6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</a:t>
            </a:r>
            <a:r>
              <a:rPr lang="en-GB" sz="66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ata dive</a:t>
            </a:r>
            <a:endParaRPr lang="en-GB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44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b="1" dirty="0" smtClean="0">
                <a:solidFill>
                  <a:srgbClr val="1F689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Our questions</a:t>
            </a:r>
            <a:endParaRPr lang="en-GB" b="1" dirty="0">
              <a:solidFill>
                <a:srgbClr val="1F689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4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Of the people actively using Llamau’s services, which are benefiting the most from Llamau’s programs and why</a:t>
            </a:r>
            <a:r>
              <a:rPr lang="en-GB" dirty="0" smtClean="0"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  <a:p>
            <a:pPr marL="0" indent="0">
              <a:buNone/>
            </a:pPr>
            <a:endParaRPr lang="en-GB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Which services and projects are achieving the most successful outcomes for the individuals Llamau serves and why</a:t>
            </a:r>
            <a:r>
              <a:rPr lang="en-GB" dirty="0" smtClean="0"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  <a:p>
            <a:pPr marL="0" indent="0">
              <a:buNone/>
            </a:pPr>
            <a:endParaRPr lang="en-GB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What improvements should be made to Llamau’s existing Case Management System for collecting data?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491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b="1" smtClean="0">
                <a:solidFill>
                  <a:srgbClr val="1F689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Findings</a:t>
            </a:r>
            <a:endParaRPr lang="en-GB" b="1" dirty="0">
              <a:solidFill>
                <a:srgbClr val="1F689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838200" y="1323919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Verdana" panose="020B0604030504040204" pitchFamily="34" charset="0"/>
                <a:ea typeface="Verdana" panose="020B0604030504040204" pitchFamily="34" charset="0"/>
              </a:rPr>
              <a:t>Young men, who have a history of youth offending and are care leavers, show lower levels of progression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dirty="0" smtClean="0">
                <a:latin typeface="Verdana" panose="020B0604030504040204" pitchFamily="34" charset="0"/>
                <a:ea typeface="Verdana" panose="020B0604030504040204" pitchFamily="34" charset="0"/>
              </a:rPr>
              <a:t>There was a positive correlation between a young person’s engagement with a service and their outcomes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 smtClean="0">
                <a:latin typeface="Verdana" panose="020B0604030504040204" pitchFamily="34" charset="0"/>
                <a:ea typeface="Verdana" panose="020B0604030504040204" pitchFamily="34" charset="0"/>
              </a:rPr>
              <a:t>BUT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dirty="0" smtClean="0">
                <a:latin typeface="Verdana" panose="020B0604030504040204" pitchFamily="34" charset="0"/>
                <a:ea typeface="Verdana" panose="020B0604030504040204" pitchFamily="34" charset="0"/>
              </a:rPr>
              <a:t> Some projects had less positive outcomes despite how well engaged individuals were.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75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027" y="682324"/>
            <a:ext cx="9080485" cy="542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91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35" r="1201" b="1845"/>
          <a:stretch/>
        </p:blipFill>
        <p:spPr>
          <a:xfrm>
            <a:off x="2362874" y="716903"/>
            <a:ext cx="6376524" cy="5626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87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582" y="712098"/>
            <a:ext cx="10007395" cy="479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89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012" y="-254497"/>
            <a:ext cx="12644438" cy="71124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52049" y="1870590"/>
            <a:ext cx="79623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Being more data aware</a:t>
            </a:r>
            <a:endParaRPr lang="en-GB" sz="6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31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9787" y="0"/>
            <a:ext cx="3932237" cy="1600200"/>
          </a:xfrm>
        </p:spPr>
        <p:txBody>
          <a:bodyPr>
            <a:normAutofit/>
          </a:bodyPr>
          <a:lstStyle/>
          <a:p>
            <a:pPr algn="ctr"/>
            <a:r>
              <a:rPr lang="en-GB" sz="4000" b="1" dirty="0" smtClean="0">
                <a:solidFill>
                  <a:srgbClr val="1F689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journey continues</a:t>
            </a:r>
            <a:endParaRPr lang="en-GB" sz="4000" b="1" dirty="0">
              <a:solidFill>
                <a:srgbClr val="1F689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602942" y="340659"/>
            <a:ext cx="5984408" cy="5971109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Improving our systems</a:t>
            </a:r>
          </a:p>
          <a:p>
            <a:endParaRPr lang="en-GB" sz="28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Developing our dashboard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AVP Volunteers</a:t>
            </a:r>
          </a:p>
          <a:p>
            <a:endParaRPr lang="en-GB" sz="28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Aware of current limitations</a:t>
            </a:r>
            <a:endParaRPr lang="en-GB" sz="32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57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B6969-11C6-5B4A-833E-274FF099B893}"/>
              </a:ext>
            </a:extLst>
          </p:cNvPr>
          <p:cNvSpPr txBox="1">
            <a:spLocks noChangeArrowheads="1"/>
          </p:cNvSpPr>
          <p:nvPr/>
        </p:nvSpPr>
        <p:spPr>
          <a:xfrm>
            <a:off x="473158" y="441154"/>
            <a:ext cx="9901311" cy="74324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4000" b="1" dirty="0" smtClean="0">
                <a:solidFill>
                  <a:srgbClr val="1F689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Our challenges</a:t>
            </a:r>
            <a:endParaRPr lang="en-US" altLang="en-US" sz="4000" b="1" dirty="0">
              <a:solidFill>
                <a:srgbClr val="1F689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5618" y="1184398"/>
            <a:ext cx="11786382" cy="3883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08850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sz="2800" dirty="0" smtClean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Effra" panose="020B0603020203020204" pitchFamily="34" charset="0"/>
              </a:rPr>
              <a:t>Are we asking the right questions?</a:t>
            </a:r>
          </a:p>
          <a:p>
            <a:pPr marL="342900" indent="-342900" defTabSz="108850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sz="2800" dirty="0" smtClean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Effra" panose="020B0603020203020204" pitchFamily="34" charset="0"/>
              </a:rPr>
              <a:t>Are we consistent?</a:t>
            </a:r>
            <a:endParaRPr lang="en-GB" sz="2800" dirty="0">
              <a:solidFill>
                <a:srgbClr val="343434"/>
              </a:solidFill>
              <a:latin typeface="Verdana" panose="020B0604030504040204" pitchFamily="34" charset="0"/>
              <a:ea typeface="Verdana" panose="020B0604030504040204" pitchFamily="34" charset="0"/>
              <a:cs typeface="Effra" panose="020B0603020203020204" pitchFamily="34" charset="0"/>
            </a:endParaRPr>
          </a:p>
          <a:p>
            <a:pPr marL="342900" indent="-342900" defTabSz="108850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sz="2800" dirty="0" smtClean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Effra" panose="020B0603020203020204" pitchFamily="34" charset="0"/>
              </a:rPr>
              <a:t>Too subjective?</a:t>
            </a:r>
          </a:p>
          <a:p>
            <a:pPr marL="342900" lvl="0" indent="-342900" defTabSz="108850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sz="2800" dirty="0" smtClean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Effra" panose="020B0603020203020204" pitchFamily="34" charset="0"/>
              </a:rPr>
              <a:t>Inaccurate </a:t>
            </a:r>
            <a:r>
              <a:rPr lang="en-GB" sz="2800" dirty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Effra" panose="020B0603020203020204" pitchFamily="34" charset="0"/>
              </a:rPr>
              <a:t>data entry </a:t>
            </a:r>
          </a:p>
          <a:p>
            <a:pPr marL="342900" lvl="0" indent="-342900" defTabSz="108850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sz="2800" dirty="0" smtClean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Effra" panose="020B0603020203020204" pitchFamily="34" charset="0"/>
              </a:rPr>
              <a:t>Reporting </a:t>
            </a:r>
            <a:r>
              <a:rPr lang="en-GB" sz="2800" dirty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Effra" panose="020B0603020203020204" pitchFamily="34" charset="0"/>
              </a:rPr>
              <a:t>needs constantly </a:t>
            </a:r>
            <a:r>
              <a:rPr lang="en-GB" sz="2800" dirty="0" smtClean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Effra" panose="020B0603020203020204" pitchFamily="34" charset="0"/>
              </a:rPr>
              <a:t>changing</a:t>
            </a:r>
            <a:endParaRPr lang="en-GB" sz="2800" dirty="0">
              <a:solidFill>
                <a:srgbClr val="343434"/>
              </a:solidFill>
              <a:latin typeface="Verdana" panose="020B0604030504040204" pitchFamily="34" charset="0"/>
              <a:ea typeface="Verdana" panose="020B0604030504040204" pitchFamily="34" charset="0"/>
              <a:cs typeface="Effra" panose="020B0603020203020204" pitchFamily="34" charset="0"/>
            </a:endParaRPr>
          </a:p>
          <a:p>
            <a:pPr marL="342900" indent="-342900" defTabSz="108850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sz="2800" dirty="0" smtClean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Effra" panose="020B0603020203020204" pitchFamily="34" charset="0"/>
              </a:rPr>
              <a:t>Getting the right info at the right time</a:t>
            </a:r>
            <a:endParaRPr lang="en-GB" sz="2800" dirty="0">
              <a:solidFill>
                <a:srgbClr val="343434"/>
              </a:solidFill>
              <a:latin typeface="Verdana" panose="020B0604030504040204" pitchFamily="34" charset="0"/>
              <a:ea typeface="Verdana" panose="020B0604030504040204" pitchFamily="34" charset="0"/>
              <a:cs typeface="Effra" panose="020B0603020203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1561FB-D90C-4963-88ED-12ADC002539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585375" y="4923123"/>
            <a:ext cx="2186733" cy="218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2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B6969-11C6-5B4A-833E-274FF099B893}"/>
              </a:ext>
            </a:extLst>
          </p:cNvPr>
          <p:cNvSpPr txBox="1">
            <a:spLocks noChangeArrowheads="1"/>
          </p:cNvSpPr>
          <p:nvPr/>
        </p:nvSpPr>
        <p:spPr>
          <a:xfrm>
            <a:off x="473158" y="441154"/>
            <a:ext cx="9901311" cy="74324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4000" b="1" dirty="0" smtClean="0">
                <a:solidFill>
                  <a:srgbClr val="1F689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More challenges!</a:t>
            </a:r>
            <a:endParaRPr lang="en-US" altLang="en-US" sz="4000" b="1" dirty="0">
              <a:solidFill>
                <a:srgbClr val="1F689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5618" y="1184398"/>
            <a:ext cx="1178638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08850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sz="2800" dirty="0" smtClean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Effra" panose="020B0603020203020204" pitchFamily="34" charset="0"/>
              </a:rPr>
              <a:t>Lack of specific expertise</a:t>
            </a:r>
          </a:p>
          <a:p>
            <a:pPr marL="342900" lvl="0" indent="-342900" defTabSz="108850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sz="2800" dirty="0" smtClean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Effra" panose="020B0603020203020204" pitchFamily="34" charset="0"/>
              </a:rPr>
              <a:t>Lack of live data</a:t>
            </a:r>
            <a:endParaRPr lang="en-GB" sz="2800" dirty="0">
              <a:solidFill>
                <a:srgbClr val="343434"/>
              </a:solidFill>
              <a:latin typeface="Verdana" panose="020B0604030504040204" pitchFamily="34" charset="0"/>
              <a:ea typeface="Verdana" panose="020B0604030504040204" pitchFamily="34" charset="0"/>
              <a:cs typeface="Effra" panose="020B0603020203020204" pitchFamily="34" charset="0"/>
            </a:endParaRPr>
          </a:p>
          <a:p>
            <a:pPr marL="342900" lvl="0" indent="-342900" defTabSz="108850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sz="2800" dirty="0" smtClean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Effra" panose="020B0603020203020204" pitchFamily="34" charset="0"/>
              </a:rPr>
              <a:t>Not </a:t>
            </a:r>
            <a:r>
              <a:rPr lang="en-GB" sz="2800" dirty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Effra" panose="020B0603020203020204" pitchFamily="34" charset="0"/>
              </a:rPr>
              <a:t>all services  on one </a:t>
            </a:r>
            <a:r>
              <a:rPr lang="en-GB" sz="2800" dirty="0" smtClean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Effra" panose="020B0603020203020204" pitchFamily="34" charset="0"/>
              </a:rPr>
              <a:t>system or held centrally</a:t>
            </a:r>
            <a:endParaRPr lang="en-GB" sz="2800" dirty="0">
              <a:solidFill>
                <a:srgbClr val="343434"/>
              </a:solidFill>
              <a:latin typeface="Verdana" panose="020B0604030504040204" pitchFamily="34" charset="0"/>
              <a:ea typeface="Verdana" panose="020B0604030504040204" pitchFamily="34" charset="0"/>
              <a:cs typeface="Effra" panose="020B0603020203020204" pitchFamily="34" charset="0"/>
            </a:endParaRPr>
          </a:p>
          <a:p>
            <a:pPr marL="342900" lvl="0" indent="-342900" defTabSz="108850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Effra" panose="020B0603020203020204" pitchFamily="34" charset="0"/>
              </a:rPr>
              <a:t>Multiple reporting and dissemination loops </a:t>
            </a:r>
            <a:endParaRPr lang="en-GB" sz="2800" dirty="0" smtClean="0">
              <a:solidFill>
                <a:srgbClr val="343434"/>
              </a:solidFill>
              <a:latin typeface="Verdana" panose="020B0604030504040204" pitchFamily="34" charset="0"/>
              <a:ea typeface="Verdana" panose="020B0604030504040204" pitchFamily="34" charset="0"/>
              <a:cs typeface="Effra" panose="020B0603020203020204" pitchFamily="34" charset="0"/>
            </a:endParaRPr>
          </a:p>
          <a:p>
            <a:pPr marL="342900" lvl="0" indent="-342900" defTabSz="108850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sz="2800" dirty="0" smtClean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Effra" panose="020B0603020203020204" pitchFamily="34" charset="0"/>
              </a:rPr>
              <a:t>Core </a:t>
            </a:r>
            <a:r>
              <a:rPr lang="en-GB" sz="2800" dirty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Effra" panose="020B0603020203020204" pitchFamily="34" charset="0"/>
              </a:rPr>
              <a:t>‘reporting’ but many services also need ‘specific’ measures</a:t>
            </a:r>
          </a:p>
          <a:p>
            <a:pPr marL="342900" lvl="0" indent="-342900" defTabSz="108850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Effra" panose="020B0603020203020204" pitchFamily="34" charset="0"/>
              </a:rPr>
              <a:t>The big one – what if our results go down as accuracy increases – comms on this</a:t>
            </a:r>
            <a:r>
              <a:rPr lang="en-GB" sz="2800" dirty="0">
                <a:solidFill>
                  <a:srgbClr val="343434"/>
                </a:solidFill>
                <a:latin typeface="Effra" panose="020B0603020203020204" pitchFamily="34" charset="0"/>
                <a:cs typeface="Effra" panose="020B0603020203020204" pitchFamily="34" charset="0"/>
              </a:rPr>
              <a:t>!</a:t>
            </a:r>
          </a:p>
          <a:p>
            <a:pPr marL="342900" lvl="0" indent="-342900" defTabSz="1088502">
              <a:buFont typeface="Arial" panose="020B0604020202020204" pitchFamily="34" charset="0"/>
              <a:buChar char="•"/>
              <a:defRPr/>
            </a:pPr>
            <a:endParaRPr lang="en-GB" sz="2800" dirty="0">
              <a:solidFill>
                <a:srgbClr val="343434"/>
              </a:solidFill>
              <a:latin typeface="Effra" panose="020B0603020203020204" pitchFamily="34" charset="0"/>
              <a:cs typeface="Effra" panose="020B0603020203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1561FB-D90C-4963-88ED-12ADC002539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08889" y="4915671"/>
            <a:ext cx="2305367" cy="230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16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4"/>
          <p:cNvSpPr txBox="1"/>
          <p:nvPr/>
        </p:nvSpPr>
        <p:spPr>
          <a:xfrm>
            <a:off x="6111983" y="3347009"/>
            <a:ext cx="2359452" cy="1587952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marL="0" marR="0" lvl="0" indent="0" algn="ctr" defTabSz="8890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Total Colleagues working with Llamau</a:t>
            </a:r>
          </a:p>
          <a:p>
            <a:pPr marL="0" marR="0" lvl="0" indent="0" algn="ctr" defTabSz="8890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420 (and growing!)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2862" y="1494429"/>
            <a:ext cx="1166133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defTabSz="108850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3200" dirty="0" smtClean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Effra" panose="020B0803020203020204" pitchFamily="34" charset="0"/>
              </a:rPr>
              <a:t>We know what we want to achieve</a:t>
            </a:r>
            <a:endParaRPr lang="en-US" sz="3200" dirty="0">
              <a:solidFill>
                <a:srgbClr val="343434"/>
              </a:solidFill>
              <a:latin typeface="Verdana" panose="020B0604030504040204" pitchFamily="34" charset="0"/>
              <a:ea typeface="Verdana" panose="020B0604030504040204" pitchFamily="34" charset="0"/>
              <a:cs typeface="Effra" panose="020B0803020203020204" pitchFamily="34" charset="0"/>
            </a:endParaRPr>
          </a:p>
          <a:p>
            <a:pPr marL="342900" lvl="0" indent="-342900" defTabSz="108850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Effra" panose="020B0803020203020204" pitchFamily="34" charset="0"/>
              </a:rPr>
              <a:t>A positive continuous learning culture</a:t>
            </a:r>
          </a:p>
          <a:p>
            <a:pPr marL="342900" lvl="0" indent="-342900" defTabSz="108850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3200" dirty="0" smtClean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Effra" panose="020B0803020203020204" pitchFamily="34" charset="0"/>
              </a:rPr>
              <a:t>Some </a:t>
            </a:r>
            <a:r>
              <a:rPr lang="en-US" sz="3200" dirty="0" err="1" smtClean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Effra" panose="020B0803020203020204" pitchFamily="34" charset="0"/>
              </a:rPr>
              <a:t>centralised</a:t>
            </a:r>
            <a:r>
              <a:rPr lang="en-US" sz="3200" dirty="0" smtClean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Effra" panose="020B0803020203020204" pitchFamily="34" charset="0"/>
              </a:rPr>
              <a:t> systems</a:t>
            </a:r>
            <a:endParaRPr lang="en-US" sz="3200" dirty="0">
              <a:solidFill>
                <a:srgbClr val="343434"/>
              </a:solidFill>
              <a:latin typeface="Verdana" panose="020B0604030504040204" pitchFamily="34" charset="0"/>
              <a:ea typeface="Verdana" panose="020B0604030504040204" pitchFamily="34" charset="0"/>
              <a:cs typeface="Effra" panose="020B0803020203020204" pitchFamily="34" charset="0"/>
            </a:endParaRPr>
          </a:p>
          <a:p>
            <a:pPr marL="342900" lvl="0" indent="-342900" defTabSz="108850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3200" dirty="0" smtClean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Effra" panose="020B0803020203020204" pitchFamily="34" charset="0"/>
              </a:rPr>
              <a:t>Links </a:t>
            </a:r>
            <a:r>
              <a:rPr lang="en-US" sz="3200" dirty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Effra" panose="020B0803020203020204" pitchFamily="34" charset="0"/>
              </a:rPr>
              <a:t>with universities, access to students/volunteers</a:t>
            </a:r>
          </a:p>
          <a:p>
            <a:pPr marL="342900" lvl="0" indent="-342900" defTabSz="108850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Effra" panose="020B0803020203020204" pitchFamily="34" charset="0"/>
              </a:rPr>
              <a:t>A P.I.E. framework to guide some elements</a:t>
            </a:r>
          </a:p>
          <a:p>
            <a:pPr marL="342900" lvl="0" indent="-342900" defTabSz="108850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3200" dirty="0" smtClean="0">
                <a:solidFill>
                  <a:srgbClr val="343434"/>
                </a:solidFill>
                <a:latin typeface="Verdana" panose="020B0604030504040204" pitchFamily="34" charset="0"/>
                <a:ea typeface="Verdana" panose="020B0604030504040204" pitchFamily="34" charset="0"/>
                <a:cs typeface="Effra" panose="020B0803020203020204" pitchFamily="34" charset="0"/>
              </a:rPr>
              <a:t>Our Monitoring &amp; Evaluation team!</a:t>
            </a:r>
            <a:endParaRPr lang="en-US" sz="3200" dirty="0">
              <a:solidFill>
                <a:srgbClr val="343434"/>
              </a:solidFill>
              <a:latin typeface="Verdana" panose="020B0604030504040204" pitchFamily="34" charset="0"/>
              <a:ea typeface="Verdana" panose="020B0604030504040204" pitchFamily="34" charset="0"/>
              <a:cs typeface="Effra" panose="020B0803020203020204" pitchFamily="34" charset="0"/>
            </a:endParaRPr>
          </a:p>
          <a:p>
            <a:pPr lvl="0" defTabSz="1088502">
              <a:defRPr/>
            </a:pPr>
            <a:endParaRPr lang="en-US" sz="3200" dirty="0">
              <a:solidFill>
                <a:srgbClr val="343434"/>
              </a:solidFill>
              <a:latin typeface="Effra" panose="020B0803020203020204" pitchFamily="34" charset="0"/>
              <a:ea typeface="Verdana" panose="020B0604030504040204" pitchFamily="34" charset="0"/>
              <a:cs typeface="Effra" panose="020B0803020203020204" pitchFamily="34" charset="0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029A58F-3053-5444-9AC9-4435AF55FEDB}"/>
              </a:ext>
            </a:extLst>
          </p:cNvPr>
          <p:cNvSpPr txBox="1">
            <a:spLocks noChangeArrowheads="1"/>
          </p:cNvSpPr>
          <p:nvPr/>
        </p:nvSpPr>
        <p:spPr>
          <a:xfrm>
            <a:off x="352862" y="599808"/>
            <a:ext cx="6962338" cy="60655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5400" b="1" dirty="0">
                <a:solidFill>
                  <a:srgbClr val="1F689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Our strengths…</a:t>
            </a:r>
            <a:r>
              <a:rPr lang="en-US" altLang="en-US" b="1" dirty="0">
                <a:solidFill>
                  <a:srgbClr val="E3672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altLang="en-US" b="1" dirty="0">
                <a:solidFill>
                  <a:srgbClr val="E3672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altLang="en-US" b="1" dirty="0">
              <a:solidFill>
                <a:srgbClr val="E3672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29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b="1" smtClean="0">
                <a:solidFill>
                  <a:srgbClr val="1F689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Next steps</a:t>
            </a:r>
            <a:endParaRPr lang="en-GB" b="1" dirty="0">
              <a:solidFill>
                <a:srgbClr val="1F689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GB" smtClean="0">
                <a:latin typeface="Verdana" panose="020B0604030504040204" pitchFamily="34" charset="0"/>
                <a:ea typeface="Verdana" panose="020B0604030504040204" pitchFamily="34" charset="0"/>
              </a:rPr>
              <a:t>Our data analyst has just started!</a:t>
            </a:r>
          </a:p>
          <a:p>
            <a:pPr>
              <a:lnSpc>
                <a:spcPct val="150000"/>
              </a:lnSpc>
            </a:pPr>
            <a:r>
              <a:rPr lang="en-GB" smtClean="0">
                <a:latin typeface="Verdana" panose="020B0604030504040204" pitchFamily="34" charset="0"/>
                <a:ea typeface="Verdana" panose="020B0604030504040204" pitchFamily="34" charset="0"/>
              </a:rPr>
              <a:t>Improving our case management systems</a:t>
            </a:r>
          </a:p>
          <a:p>
            <a:pPr>
              <a:lnSpc>
                <a:spcPct val="150000"/>
              </a:lnSpc>
            </a:pPr>
            <a:r>
              <a:rPr lang="en-GB" smtClean="0">
                <a:latin typeface="Verdana" panose="020B0604030504040204" pitchFamily="34" charset="0"/>
                <a:ea typeface="Verdana" panose="020B0604030504040204" pitchFamily="34" charset="0"/>
              </a:rPr>
              <a:t>Get our dashboard working</a:t>
            </a:r>
          </a:p>
          <a:p>
            <a:pPr>
              <a:lnSpc>
                <a:spcPct val="150000"/>
              </a:lnSpc>
            </a:pPr>
            <a:r>
              <a:rPr lang="en-GB" smtClean="0">
                <a:latin typeface="Verdana" panose="020B0604030504040204" pitchFamily="34" charset="0"/>
                <a:ea typeface="Verdana" panose="020B0604030504040204" pitchFamily="34" charset="0"/>
              </a:rPr>
              <a:t>Continue learning and improving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21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644438" cy="71124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82116" y="2540585"/>
            <a:ext cx="79623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Any questions?</a:t>
            </a:r>
            <a:endParaRPr lang="en-GB" sz="6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59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1">
    <a:dk1>
      <a:srgbClr val="000000"/>
    </a:dk1>
    <a:lt1>
      <a:srgbClr val="F2F2F2"/>
    </a:lt1>
    <a:dk2>
      <a:srgbClr val="000000"/>
    </a:dk2>
    <a:lt2>
      <a:srgbClr val="F2F2F2"/>
    </a:lt2>
    <a:accent1>
      <a:srgbClr val="E52D2D"/>
    </a:accent1>
    <a:accent2>
      <a:srgbClr val="23AE9E"/>
    </a:accent2>
    <a:accent3>
      <a:srgbClr val="0085CA"/>
    </a:accent3>
    <a:accent4>
      <a:srgbClr val="995D81"/>
    </a:accent4>
    <a:accent5>
      <a:srgbClr val="FF9B71"/>
    </a:accent5>
    <a:accent6>
      <a:srgbClr val="70AD47"/>
    </a:accent6>
    <a:hlink>
      <a:srgbClr val="002060"/>
    </a:hlink>
    <a:folHlink>
      <a:srgbClr val="002060"/>
    </a:folHlink>
  </a:clrScheme>
  <a:fontScheme name="Custom 1">
    <a:majorFont>
      <a:latin typeface="Century Gothic"/>
      <a:ea typeface=""/>
      <a:cs typeface=""/>
    </a:majorFont>
    <a:minorFont>
      <a:latin typeface="Century Gothic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FF3C5B18883D4E21973B57C2EEED7FD1" version="1.0.0">
  <systemFields>
    <field name="Objective-Id">
      <value order="0">A34568355</value>
    </field>
    <field name="Objective-Title">
      <value order="0">20210505 Third Sector Statistics User Panel - Presentation 02 - Homelessness - Llamau - S.Austin</value>
    </field>
    <field name="Objective-Description">
      <value order="0"/>
    </field>
    <field name="Objective-CreationStamp">
      <value order="0">2021-05-04T12:54:06Z</value>
    </field>
    <field name="Objective-IsApproved">
      <value order="0">false</value>
    </field>
    <field name="Objective-IsPublished">
      <value order="0">true</value>
    </field>
    <field name="Objective-DatePublished">
      <value order="0">2021-05-04T12:55:05Z</value>
    </field>
    <field name="Objective-ModificationStamp">
      <value order="0">2021-05-05T07:54:51Z</value>
    </field>
    <field name="Objective-Owner">
      <value order="0">Deehan Karen (KAS)</value>
    </field>
    <field name="Objective-Path">
      <value order="0">Objective Global Folder:Business File Plan:Permanent Secretary's Group (PSG):Permanent Secretary's Group (PSG) - KAS - Chief Statistician:1 - Save:KAS Information Security &amp; Events Management:KAS Events &amp; User Engagement:KAS - 2021-2025 - Third Sector User Panel:20210505 Third Sector Statistics Users Panel</value>
    </field>
    <field name="Objective-Parent">
      <value order="0">20210505 Third Sector Statistics Users Panel</value>
    </field>
    <field name="Objective-State">
      <value order="0">Published</value>
    </field>
    <field name="Objective-VersionId">
      <value order="0">vA68171303</value>
    </field>
    <field name="Objective-Version">
      <value order="0">1.0</value>
    </field>
    <field name="Objective-VersionNumber">
      <value order="0">2</value>
    </field>
    <field name="Objective-VersionComment">
      <value order="0">Version 2</value>
    </field>
    <field name="Objective-FileNumber">
      <value order="0">qA1469934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Date Acquired">
        <value order="0">2021-05-03T23:00:00Z</value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6070</TotalTime>
  <Words>432</Words>
  <Application>Microsoft Office PowerPoint</Application>
  <PresentationFormat>Widescreen</PresentationFormat>
  <Paragraphs>115</Paragraphs>
  <Slides>21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Century Gothic</vt:lpstr>
      <vt:lpstr>Effra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journey continues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Dychmygwch fyd heb ddigartrefedd / Imagine a world without homelessness (Llamau)</dc:title>
  <dc:creator>MB1584</dc:creator>
  <cp:lastModifiedBy>Cox, Jonathan (KAS)</cp:lastModifiedBy>
  <cp:revision>209</cp:revision>
  <dcterms:created xsi:type="dcterms:W3CDTF">2019-10-31T14:24:44Z</dcterms:created>
  <dcterms:modified xsi:type="dcterms:W3CDTF">2021-05-06T07:08:12Z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A34568355</vt:lpwstr>
  </property>
  <property fmtid="{D5CDD505-2E9C-101B-9397-08002B2CF9AE}" pid="4" name="Objective-Title">
    <vt:lpwstr>20210505 Third Sector Statistics User Panel - Presentation 02 - Homelessness - Llamau - S.Austin</vt:lpwstr>
  </property>
  <property fmtid="{D5CDD505-2E9C-101B-9397-08002B2CF9AE}" pid="5" name="Objective-Description">
    <vt:lpwstr/>
  </property>
  <property fmtid="{D5CDD505-2E9C-101B-9397-08002B2CF9AE}" pid="6" name="Objective-CreationStamp">
    <vt:filetime>2021-05-04T12:54:18Z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2021-05-04T12:55:05Z</vt:filetime>
  </property>
  <property fmtid="{D5CDD505-2E9C-101B-9397-08002B2CF9AE}" pid="10" name="Objective-ModificationStamp">
    <vt:filetime>2021-05-05T07:54:51Z</vt:filetime>
  </property>
  <property fmtid="{D5CDD505-2E9C-101B-9397-08002B2CF9AE}" pid="11" name="Objective-Owner">
    <vt:lpwstr>Deehan Karen (KAS)</vt:lpwstr>
  </property>
  <property fmtid="{D5CDD505-2E9C-101B-9397-08002B2CF9AE}" pid="12" name="Objective-Path">
    <vt:lpwstr>Objective Global Folder:Business File Plan:Permanent Secretary's Group (PSG):Permanent Secretary's Group (PSG) - KAS - Chief Statistician:1 - Save:KAS Information Security &amp; Events Management:KAS Events &amp; User Engagement:KAS - 2021-2025 - Third Sector Use</vt:lpwstr>
  </property>
  <property fmtid="{D5CDD505-2E9C-101B-9397-08002B2CF9AE}" pid="13" name="Objective-Parent">
    <vt:lpwstr>20210505 Third Sector Statistics Users Panel</vt:lpwstr>
  </property>
  <property fmtid="{D5CDD505-2E9C-101B-9397-08002B2CF9AE}" pid="14" name="Objective-State">
    <vt:lpwstr>Published</vt:lpwstr>
  </property>
  <property fmtid="{D5CDD505-2E9C-101B-9397-08002B2CF9AE}" pid="15" name="Objective-VersionId">
    <vt:lpwstr>vA68171303</vt:lpwstr>
  </property>
  <property fmtid="{D5CDD505-2E9C-101B-9397-08002B2CF9AE}" pid="16" name="Objective-Version">
    <vt:lpwstr>1.0</vt:lpwstr>
  </property>
  <property fmtid="{D5CDD505-2E9C-101B-9397-08002B2CF9AE}" pid="17" name="Objective-VersionNumber">
    <vt:r8>2</vt:r8>
  </property>
  <property fmtid="{D5CDD505-2E9C-101B-9397-08002B2CF9AE}" pid="18" name="Objective-VersionComment">
    <vt:lpwstr>Version 2</vt:lpwstr>
  </property>
  <property fmtid="{D5CDD505-2E9C-101B-9397-08002B2CF9AE}" pid="19" name="Objective-FileNumber">
    <vt:lpwstr>qA1469934</vt:lpwstr>
  </property>
  <property fmtid="{D5CDD505-2E9C-101B-9397-08002B2CF9AE}" pid="20" name="Objective-Classification">
    <vt:lpwstr>[Inherited - Official]</vt:lpwstr>
  </property>
  <property fmtid="{D5CDD505-2E9C-101B-9397-08002B2CF9AE}" pid="21" name="Objective-Caveats">
    <vt:lpwstr/>
  </property>
  <property fmtid="{D5CDD505-2E9C-101B-9397-08002B2CF9AE}" pid="22" name="Objective-Date Acquired">
    <vt:filetime>2021-05-03T23:00:00Z</vt:filetime>
  </property>
  <property fmtid="{D5CDD505-2E9C-101B-9397-08002B2CF9AE}" pid="23" name="Objective-Official Translation">
    <vt:lpwstr/>
  </property>
  <property fmtid="{D5CDD505-2E9C-101B-9397-08002B2CF9AE}" pid="24" name="Objective-Connect Creator">
    <vt:lpwstr/>
  </property>
  <property fmtid="{D5CDD505-2E9C-101B-9397-08002B2CF9AE}" pid="25" name="Objective-Comment">
    <vt:lpwstr/>
  </property>
</Properties>
</file>