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48" r:id="rId2"/>
  </p:sldMasterIdLst>
  <p:notesMasterIdLst>
    <p:notesMasterId r:id="rId19"/>
  </p:notesMasterIdLst>
  <p:sldIdLst>
    <p:sldId id="256" r:id="rId3"/>
    <p:sldId id="27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2" r:id="rId12"/>
    <p:sldId id="273" r:id="rId13"/>
    <p:sldId id="274" r:id="rId14"/>
    <p:sldId id="275" r:id="rId15"/>
    <p:sldId id="276" r:id="rId16"/>
    <p:sldId id="277" r:id="rId17"/>
    <p:sldId id="271" r:id="rId1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jzV/1KpFmpzAeqFhmkShEtDobc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4538" autoAdjust="0"/>
  </p:normalViewPr>
  <p:slideViewPr>
    <p:cSldViewPr snapToGrid="0">
      <p:cViewPr varScale="1">
        <p:scale>
          <a:sx n="72" d="100"/>
          <a:sy n="72" d="100"/>
        </p:scale>
        <p:origin x="272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</a:pPr>
            <a:endParaRPr dirty="0">
              <a:sym typeface="Georgia"/>
            </a:endParaRPr>
          </a:p>
        </p:txBody>
      </p:sp>
      <p:sp>
        <p:nvSpPr>
          <p:cNvPr id="96" name="Google Shape;9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3000"/>
              </a:lnSpc>
              <a:spcBef>
                <a:spcPts val="1000"/>
              </a:spcBef>
              <a:spcAft>
                <a:spcPts val="1000"/>
              </a:spcAft>
              <a:buSzPts val="1400"/>
              <a:buNone/>
            </a:pPr>
            <a:endParaRPr dirty="0">
              <a:sym typeface="Georgia"/>
            </a:endParaRPr>
          </a:p>
        </p:txBody>
      </p:sp>
      <p:sp>
        <p:nvSpPr>
          <p:cNvPr id="104" name="Google Shape;10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3000"/>
              </a:lnSpc>
              <a:spcBef>
                <a:spcPts val="1000"/>
              </a:spcBef>
              <a:spcAft>
                <a:spcPts val="1000"/>
              </a:spcAft>
              <a:buSzPts val="1400"/>
              <a:buNone/>
            </a:pPr>
            <a:endParaRPr dirty="0">
              <a:sym typeface="Georgia"/>
            </a:endParaRPr>
          </a:p>
        </p:txBody>
      </p:sp>
      <p:sp>
        <p:nvSpPr>
          <p:cNvPr id="111" name="Google Shape;11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04800" algn="l" rtl="0">
              <a:lnSpc>
                <a:spcPct val="113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200"/>
              <a:buFont typeface="Georgia"/>
              <a:buChar char="•"/>
            </a:pPr>
            <a:endParaRPr dirty="0">
              <a:sym typeface="Georgia"/>
            </a:endParaRPr>
          </a:p>
        </p:txBody>
      </p:sp>
      <p:sp>
        <p:nvSpPr>
          <p:cNvPr id="118" name="Google Shape;11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l" rtl="0">
              <a:lnSpc>
                <a:spcPct val="113000"/>
              </a:lnSpc>
              <a:spcBef>
                <a:spcPts val="1000"/>
              </a:spcBef>
              <a:spcAft>
                <a:spcPts val="1000"/>
              </a:spcAft>
              <a:buSzPts val="1400"/>
              <a:buNone/>
            </a:pPr>
            <a:endParaRPr>
              <a:sym typeface="Georgia"/>
            </a:endParaRPr>
          </a:p>
        </p:txBody>
      </p:sp>
      <p:sp>
        <p:nvSpPr>
          <p:cNvPr id="125" name="Google Shape;12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l" rtl="0">
              <a:lnSpc>
                <a:spcPct val="113000"/>
              </a:lnSpc>
              <a:spcBef>
                <a:spcPts val="1000"/>
              </a:spcBef>
              <a:spcAft>
                <a:spcPts val="1000"/>
              </a:spcAft>
              <a:buSzPts val="1400"/>
              <a:buNone/>
            </a:pPr>
            <a:endParaRPr dirty="0">
              <a:sym typeface="Georgia"/>
            </a:endParaRPr>
          </a:p>
        </p:txBody>
      </p:sp>
      <p:sp>
        <p:nvSpPr>
          <p:cNvPr id="132" name="Google Shape;132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3000"/>
              </a:lnSpc>
              <a:spcBef>
                <a:spcPts val="1000"/>
              </a:spcBef>
              <a:spcAft>
                <a:spcPts val="1000"/>
              </a:spcAft>
              <a:buSzPts val="1400"/>
              <a:buNone/>
            </a:pPr>
            <a:endParaRPr>
              <a:sym typeface="Georgia"/>
            </a:endParaRPr>
          </a:p>
        </p:txBody>
      </p:sp>
      <p:sp>
        <p:nvSpPr>
          <p:cNvPr id="140" name="Google Shape;140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7" name="Google Shape;14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48" name="Google Shape;148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5" name="Google Shape;155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2" name="Google Shape;162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3000"/>
              </a:lnSpc>
              <a:spcBef>
                <a:spcPts val="0"/>
              </a:spcBef>
              <a:spcAft>
                <a:spcPts val="1000"/>
              </a:spcAft>
              <a:buSzPts val="1400"/>
              <a:buNone/>
            </a:pPr>
            <a:endParaRPr>
              <a:sym typeface="Georgia"/>
            </a:endParaRPr>
          </a:p>
        </p:txBody>
      </p:sp>
      <p:sp>
        <p:nvSpPr>
          <p:cNvPr id="170" name="Google Shape;170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ym typeface="Georgia"/>
            </a:endParaRPr>
          </a:p>
        </p:txBody>
      </p:sp>
      <p:sp>
        <p:nvSpPr>
          <p:cNvPr id="176" name="Google Shape;17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ym typeface="Georgia"/>
            </a:endParaRPr>
          </a:p>
        </p:txBody>
      </p:sp>
      <p:sp>
        <p:nvSpPr>
          <p:cNvPr id="186" name="Google Shape;18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ym typeface="Georgia"/>
            </a:endParaRPr>
          </a:p>
        </p:txBody>
      </p:sp>
      <p:sp>
        <p:nvSpPr>
          <p:cNvPr id="192" name="Google Shape;19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Google Shape;17;p1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" name="Google Shape;29;p2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2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2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2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1" name="Google Shape;51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2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Google Shape;67;p2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2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Google Shape;74;p27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8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0" name="Google Shape;80;p28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685800" y="2441053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eorgia"/>
              <a:buNone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Understanding Welsh Places</a:t>
            </a:r>
            <a:endParaRPr sz="4400" b="0" i="0" u="none" strike="noStrike" cap="non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l="17982" t="21773" r="17769" b="20972"/>
          <a:stretch/>
        </p:blipFill>
        <p:spPr>
          <a:xfrm>
            <a:off x="2960532" y="629000"/>
            <a:ext cx="3220572" cy="202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 descr="Copy of iwa_bilingualMAY2016 (2)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0529" y="5154859"/>
            <a:ext cx="3220575" cy="1074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2234" y="5027696"/>
            <a:ext cx="2228295" cy="1328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63659" y="5331493"/>
            <a:ext cx="2145740" cy="720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 txBox="1">
            <a:spLocks noGrp="1"/>
          </p:cNvSpPr>
          <p:nvPr>
            <p:ph type="title"/>
          </p:nvPr>
        </p:nvSpPr>
        <p:spPr>
          <a:xfrm>
            <a:off x="549275" y="685279"/>
            <a:ext cx="8042400" cy="6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Georgia"/>
              <a:buNone/>
            </a:pPr>
            <a:r>
              <a:rPr lang="en-US" sz="3400">
                <a:latin typeface="Georgia"/>
                <a:ea typeface="Georgia"/>
                <a:cs typeface="Georgia"/>
                <a:sym typeface="Georgia"/>
              </a:rPr>
              <a:t>Background to the Project</a:t>
            </a:r>
            <a:endParaRPr sz="3400" b="0" i="0" u="none" strike="noStrike" cap="non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99" name="Google Shape;99;p2"/>
          <p:cNvSpPr txBox="1">
            <a:spLocks noGrp="1"/>
          </p:cNvSpPr>
          <p:nvPr>
            <p:ph type="body" idx="1"/>
          </p:nvPr>
        </p:nvSpPr>
        <p:spPr>
          <a:xfrm>
            <a:off x="549275" y="1602825"/>
            <a:ext cx="5216100" cy="44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5560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Research by Carnegie UK Trust identifies a policy and advocacy gap when it comes to towns</a:t>
            </a: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457200" marR="0" lvl="0" indent="-35560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Also a shortage of robust data on towns and smaller communities</a:t>
            </a: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457200" marR="0" lvl="0" indent="-35560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Understanding Scottish Places well received</a:t>
            </a: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457200" marR="0" lvl="0" indent="-35560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Carnegie published recommendations relating to Welsh towns</a:t>
            </a: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457200" marR="0" lvl="0" indent="-355600" algn="l" rtl="0">
              <a:lnSpc>
                <a:spcPct val="113000"/>
              </a:lnSpc>
              <a:spcBef>
                <a:spcPts val="1000"/>
              </a:spcBef>
              <a:spcAft>
                <a:spcPts val="1000"/>
              </a:spcAft>
              <a:buSzPts val="2000"/>
              <a:buFont typeface="Georgia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UWP funded by Carnegie and Welsh Government </a:t>
            </a:r>
            <a:endParaRPr sz="20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75725" y="1721721"/>
            <a:ext cx="2673775" cy="38069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 txBox="1">
            <a:spLocks noGrp="1"/>
          </p:cNvSpPr>
          <p:nvPr>
            <p:ph type="title"/>
          </p:nvPr>
        </p:nvSpPr>
        <p:spPr>
          <a:xfrm>
            <a:off x="549275" y="685279"/>
            <a:ext cx="8042400" cy="6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Georgia"/>
              <a:buNone/>
            </a:pPr>
            <a:r>
              <a:rPr lang="en-US" sz="3400">
                <a:latin typeface="Georgia"/>
                <a:ea typeface="Georgia"/>
                <a:cs typeface="Georgia"/>
                <a:sym typeface="Georgia"/>
              </a:rPr>
              <a:t>Aims and Objectives</a:t>
            </a:r>
            <a:endParaRPr sz="3400" b="0" i="0" u="none" strike="noStrike" cap="non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07" name="Google Shape;107;p3"/>
          <p:cNvSpPr txBox="1">
            <a:spLocks noGrp="1"/>
          </p:cNvSpPr>
          <p:nvPr>
            <p:ph type="body" idx="1"/>
          </p:nvPr>
        </p:nvSpPr>
        <p:spPr>
          <a:xfrm>
            <a:off x="549275" y="1667200"/>
            <a:ext cx="8042400" cy="30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5560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Be the first point of call for statistical information about towns and communities in Wales</a:t>
            </a: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5560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Support people to use the data presented to identify opportunities in their areas </a:t>
            </a: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5560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Inspire communities, place makers and policy makers to make positive changes in the places where they live and work</a:t>
            </a: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13000"/>
              </a:lnSpc>
              <a:spcBef>
                <a:spcPts val="1000"/>
              </a:spcBef>
              <a:spcAft>
                <a:spcPts val="1000"/>
              </a:spcAft>
              <a:buSzPts val="3200"/>
              <a:buNone/>
            </a:pPr>
            <a:endParaRPr sz="20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"/>
          <p:cNvSpPr txBox="1">
            <a:spLocks noGrp="1"/>
          </p:cNvSpPr>
          <p:nvPr>
            <p:ph type="title"/>
          </p:nvPr>
        </p:nvSpPr>
        <p:spPr>
          <a:xfrm>
            <a:off x="549275" y="685279"/>
            <a:ext cx="8042400" cy="6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Georgia"/>
              <a:buNone/>
            </a:pPr>
            <a:r>
              <a:rPr lang="en-US" sz="3400">
                <a:latin typeface="Georgia"/>
                <a:ea typeface="Georgia"/>
                <a:cs typeface="Georgia"/>
                <a:sym typeface="Georgia"/>
              </a:rPr>
              <a:t>How is UWP different?</a:t>
            </a:r>
            <a:endParaRPr sz="3400" b="0" i="0" u="none" strike="noStrike" cap="non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4" name="Google Shape;114;p4"/>
          <p:cNvSpPr txBox="1">
            <a:spLocks noGrp="1"/>
          </p:cNvSpPr>
          <p:nvPr>
            <p:ph type="body" idx="1"/>
          </p:nvPr>
        </p:nvSpPr>
        <p:spPr>
          <a:xfrm>
            <a:off x="789575" y="1656900"/>
            <a:ext cx="7802100" cy="42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5560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 sz="2000" dirty="0">
                <a:latin typeface="Georgia"/>
                <a:ea typeface="Georgia"/>
                <a:cs typeface="Georgia"/>
                <a:sym typeface="Georgia"/>
              </a:rPr>
              <a:t>Data </a:t>
            </a:r>
            <a:r>
              <a:rPr lang="en-US" sz="2000" b="1" dirty="0">
                <a:latin typeface="Georgia"/>
                <a:ea typeface="Georgia"/>
                <a:cs typeface="Georgia"/>
                <a:sym typeface="Georgia"/>
              </a:rPr>
              <a:t>at</a:t>
            </a:r>
            <a:r>
              <a:rPr lang="en-US" sz="2000" dirty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000" b="1" dirty="0">
                <a:latin typeface="Georgia"/>
                <a:ea typeface="Georgia"/>
                <a:cs typeface="Georgia"/>
                <a:sym typeface="Georgia"/>
              </a:rPr>
              <a:t>a town/ community level</a:t>
            </a:r>
          </a:p>
          <a:p>
            <a:pPr indent="-355600">
              <a:lnSpc>
                <a:spcPct val="113000"/>
              </a:lnSpc>
              <a:spcBef>
                <a:spcPts val="0"/>
              </a:spcBef>
              <a:buSzPts val="2000"/>
              <a:buFont typeface="Georgia"/>
              <a:buChar char="•"/>
            </a:pPr>
            <a:r>
              <a:rPr lang="en-US" sz="2000" b="1" dirty="0">
                <a:latin typeface="Georgia"/>
                <a:ea typeface="Georgia"/>
                <a:cs typeface="Georgia"/>
                <a:sym typeface="Georgia"/>
              </a:rPr>
              <a:t>Accessible user interface</a:t>
            </a:r>
            <a:endParaRPr sz="2000" b="1" dirty="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5560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 sz="2000" b="1" dirty="0">
                <a:latin typeface="Georgia"/>
                <a:ea typeface="Georgia"/>
                <a:cs typeface="Georgia"/>
                <a:sym typeface="Georgia"/>
              </a:rPr>
              <a:t>Extra</a:t>
            </a:r>
            <a:r>
              <a:rPr lang="en-US" sz="2000" dirty="0">
                <a:latin typeface="Georgia"/>
                <a:ea typeface="Georgia"/>
                <a:cs typeface="Georgia"/>
                <a:sym typeface="Georgia"/>
              </a:rPr>
              <a:t> levels of </a:t>
            </a:r>
            <a:r>
              <a:rPr lang="en-US" sz="2000" b="1" dirty="0">
                <a:latin typeface="Georgia"/>
                <a:ea typeface="Georgia"/>
                <a:cs typeface="Georgia"/>
                <a:sym typeface="Georgia"/>
              </a:rPr>
              <a:t>analysis </a:t>
            </a:r>
            <a:r>
              <a:rPr lang="en-US" sz="2000" dirty="0">
                <a:latin typeface="Georgia"/>
                <a:ea typeface="Georgia"/>
                <a:cs typeface="Georgia"/>
                <a:sym typeface="Georgia"/>
              </a:rPr>
              <a:t>(for places with 2,000+ residents)</a:t>
            </a:r>
            <a:endParaRPr sz="2000" dirty="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5560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 sz="2000" dirty="0">
                <a:latin typeface="Georgia"/>
                <a:ea typeface="Georgia"/>
                <a:cs typeface="Georgia"/>
                <a:sym typeface="Georgia"/>
              </a:rPr>
              <a:t>Encourage </a:t>
            </a:r>
            <a:r>
              <a:rPr lang="en-US" sz="2000" b="1" dirty="0">
                <a:latin typeface="Georgia"/>
                <a:ea typeface="Georgia"/>
                <a:cs typeface="Georgia"/>
                <a:sym typeface="Georgia"/>
              </a:rPr>
              <a:t>comparisons and conversations </a:t>
            </a:r>
            <a:r>
              <a:rPr lang="en-US" sz="2000" dirty="0">
                <a:latin typeface="Georgia"/>
                <a:ea typeface="Georgia"/>
                <a:cs typeface="Georgia"/>
                <a:sym typeface="Georgia"/>
              </a:rPr>
              <a:t>between places</a:t>
            </a:r>
          </a:p>
          <a:p>
            <a:pPr marL="457200" lvl="0" indent="-35560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 sz="2000" b="1" dirty="0">
                <a:latin typeface="Georgia"/>
                <a:ea typeface="Georgia"/>
                <a:cs typeface="Georgia"/>
                <a:sym typeface="Georgia"/>
              </a:rPr>
              <a:t>Narrative descriptions</a:t>
            </a:r>
            <a:endParaRPr sz="2000" b="1" dirty="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5560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 sz="2000" b="1" dirty="0">
                <a:latin typeface="Georgia"/>
                <a:ea typeface="Georgia"/>
                <a:cs typeface="Georgia"/>
                <a:sym typeface="Georgia"/>
              </a:rPr>
              <a:t>Communities </a:t>
            </a:r>
            <a:r>
              <a:rPr lang="en-US" sz="2000" dirty="0">
                <a:latin typeface="Georgia"/>
                <a:ea typeface="Georgia"/>
                <a:cs typeface="Georgia"/>
                <a:sym typeface="Georgia"/>
              </a:rPr>
              <a:t>can</a:t>
            </a:r>
            <a:r>
              <a:rPr lang="en-US" sz="2000" b="1" dirty="0">
                <a:latin typeface="Georgia"/>
                <a:ea typeface="Georgia"/>
                <a:cs typeface="Georgia"/>
                <a:sym typeface="Georgia"/>
              </a:rPr>
              <a:t> share their plans </a:t>
            </a:r>
            <a:r>
              <a:rPr lang="en-US" sz="2000" dirty="0">
                <a:latin typeface="Georgia"/>
                <a:ea typeface="Georgia"/>
                <a:cs typeface="Georgia"/>
                <a:sym typeface="Georgia"/>
              </a:rPr>
              <a:t>and research</a:t>
            </a:r>
            <a:endParaRPr sz="20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endParaRPr sz="20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13000"/>
              </a:lnSpc>
              <a:spcBef>
                <a:spcPts val="1000"/>
              </a:spcBef>
              <a:spcAft>
                <a:spcPts val="1000"/>
              </a:spcAft>
              <a:buSzPts val="3200"/>
              <a:buNone/>
            </a:pPr>
            <a:endParaRPr sz="2000" dirty="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"/>
          <p:cNvSpPr txBox="1">
            <a:spLocks noGrp="1"/>
          </p:cNvSpPr>
          <p:nvPr>
            <p:ph type="title"/>
          </p:nvPr>
        </p:nvSpPr>
        <p:spPr>
          <a:xfrm>
            <a:off x="549275" y="685279"/>
            <a:ext cx="8042400" cy="6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Georgia"/>
              <a:buNone/>
            </a:pPr>
            <a:r>
              <a:rPr lang="en-US" sz="3400">
                <a:latin typeface="Georgia"/>
                <a:ea typeface="Georgia"/>
                <a:cs typeface="Georgia"/>
                <a:sym typeface="Georgia"/>
              </a:rPr>
              <a:t>Data and maps: UWP 1</a:t>
            </a:r>
            <a:endParaRPr sz="3400" b="0" i="0" u="none" strike="noStrike" cap="non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1" name="Google Shape;121;p5"/>
          <p:cNvSpPr txBox="1">
            <a:spLocks noGrp="1"/>
          </p:cNvSpPr>
          <p:nvPr>
            <p:ph type="body" idx="1"/>
          </p:nvPr>
        </p:nvSpPr>
        <p:spPr>
          <a:xfrm>
            <a:off x="789575" y="1656900"/>
            <a:ext cx="7802100" cy="42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5560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Population (including age distribution and ethnic groups)</a:t>
            </a: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5560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Welsh language and national identity</a:t>
            </a: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5560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Employment and education</a:t>
            </a: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5560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Social conditions</a:t>
            </a: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5560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Services: numbers of shops, schools, GPs, dentists, charities</a:t>
            </a: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5560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Air quality and active travel</a:t>
            </a: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5560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Common commuter journeys between places in Wales</a:t>
            </a: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5560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Rural indicators</a:t>
            </a: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13000"/>
              </a:lnSpc>
              <a:spcBef>
                <a:spcPts val="1000"/>
              </a:spcBef>
              <a:spcAft>
                <a:spcPts val="1000"/>
              </a:spcAft>
              <a:buSzPts val="3200"/>
              <a:buNone/>
            </a:pPr>
            <a:endParaRPr sz="20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"/>
          <p:cNvSpPr txBox="1">
            <a:spLocks noGrp="1"/>
          </p:cNvSpPr>
          <p:nvPr>
            <p:ph type="title"/>
          </p:nvPr>
        </p:nvSpPr>
        <p:spPr>
          <a:xfrm>
            <a:off x="549275" y="685279"/>
            <a:ext cx="8042400" cy="6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Georgia"/>
              <a:buNone/>
            </a:pPr>
            <a:r>
              <a:rPr lang="en-US" sz="3400">
                <a:latin typeface="Georgia"/>
                <a:ea typeface="Georgia"/>
                <a:cs typeface="Georgia"/>
                <a:sym typeface="Georgia"/>
              </a:rPr>
              <a:t>Data and maps: Version 2</a:t>
            </a:r>
            <a:endParaRPr sz="3400" b="0" i="0" u="none" strike="noStrike" cap="non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8" name="Google Shape;128;p6"/>
          <p:cNvSpPr txBox="1">
            <a:spLocks noGrp="1"/>
          </p:cNvSpPr>
          <p:nvPr>
            <p:ph type="body" idx="1"/>
          </p:nvPr>
        </p:nvSpPr>
        <p:spPr>
          <a:xfrm>
            <a:off x="789575" y="1656900"/>
            <a:ext cx="7802100" cy="49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Access to green space and blue space</a:t>
            </a: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4290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Georgia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Cultural assets and participation</a:t>
            </a: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4290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Georgia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Tourism</a:t>
            </a: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4290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Georgia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Internal migration</a:t>
            </a: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4290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Georgia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Mobile and superfast broadband coverage</a:t>
            </a: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en-US" sz="1800" u="sng">
                <a:latin typeface="Georgia"/>
                <a:ea typeface="Georgia"/>
                <a:cs typeface="Georgia"/>
                <a:sym typeface="Georgia"/>
              </a:rPr>
              <a:t>Wish list</a:t>
            </a:r>
            <a:endParaRPr sz="1800" u="sng"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en-US" sz="1800">
                <a:latin typeface="Georgia"/>
                <a:ea typeface="Georgia"/>
                <a:cs typeface="Georgia"/>
                <a:sym typeface="Georgia"/>
              </a:rPr>
              <a:t>Co-ops and social enterprises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en-US" sz="1800">
                <a:latin typeface="Georgia"/>
                <a:ea typeface="Georgia"/>
                <a:cs typeface="Georgia"/>
                <a:sym typeface="Georgia"/>
              </a:rPr>
              <a:t>Sports and leisure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en-US" sz="1800">
                <a:latin typeface="Georgia"/>
                <a:ea typeface="Georgia"/>
                <a:cs typeface="Georgia"/>
                <a:sym typeface="Georgia"/>
              </a:rPr>
              <a:t>Childcare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en-US" sz="1800">
                <a:latin typeface="Georgia"/>
                <a:ea typeface="Georgia"/>
                <a:cs typeface="Georgia"/>
                <a:sym typeface="Georgia"/>
              </a:rPr>
              <a:t>Democratic engagement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13000"/>
              </a:lnSpc>
              <a:spcBef>
                <a:spcPts val="1000"/>
              </a:spcBef>
              <a:spcAft>
                <a:spcPts val="1000"/>
              </a:spcAft>
              <a:buSzPts val="3200"/>
              <a:buNone/>
            </a:pPr>
            <a:endParaRPr sz="20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"/>
          <p:cNvSpPr txBox="1">
            <a:spLocks noGrp="1"/>
          </p:cNvSpPr>
          <p:nvPr>
            <p:ph type="title"/>
          </p:nvPr>
        </p:nvSpPr>
        <p:spPr>
          <a:xfrm>
            <a:off x="549275" y="685279"/>
            <a:ext cx="8042400" cy="6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Georgia"/>
              <a:buNone/>
            </a:pPr>
            <a:r>
              <a:rPr lang="en-US" sz="3400">
                <a:latin typeface="Georgia"/>
                <a:ea typeface="Georgia"/>
                <a:cs typeface="Georgia"/>
                <a:sym typeface="Georgia"/>
              </a:rPr>
              <a:t>Additional analysis</a:t>
            </a:r>
            <a:endParaRPr sz="3400" b="0" i="0" u="none" strike="noStrike" cap="non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5" name="Google Shape;135;p7"/>
          <p:cNvSpPr txBox="1">
            <a:spLocks noGrp="1"/>
          </p:cNvSpPr>
          <p:nvPr>
            <p:ph type="body" idx="1"/>
          </p:nvPr>
        </p:nvSpPr>
        <p:spPr>
          <a:xfrm>
            <a:off x="629925" y="1504500"/>
            <a:ext cx="4815900" cy="49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2000" b="1">
                <a:latin typeface="Georgia"/>
                <a:ea typeface="Georgia"/>
                <a:cs typeface="Georgia"/>
                <a:sym typeface="Georgia"/>
              </a:rPr>
              <a:t>Classification of place</a:t>
            </a: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5560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Similar places over 2000+ people clustered and mapped</a:t>
            </a: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5560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Clustering based on demographic and socio-economic characteristics</a:t>
            </a:r>
            <a:endParaRPr/>
          </a:p>
          <a:p>
            <a:pPr marL="457200" lvl="0" indent="-35560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7 categories of places</a:t>
            </a:r>
            <a:endParaRPr/>
          </a:p>
          <a:p>
            <a:pPr marL="457200" lvl="0" indent="-35560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Classification descriptions for places in each category</a:t>
            </a:r>
            <a:endParaRPr/>
          </a:p>
          <a:p>
            <a:pPr marL="457200" lvl="0" indent="-35560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Can be used as a tool to compare similar places</a:t>
            </a: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5560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eorgia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Unexpected synergies </a:t>
            </a: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13000"/>
              </a:lnSpc>
              <a:spcBef>
                <a:spcPts val="1000"/>
              </a:spcBef>
              <a:spcAft>
                <a:spcPts val="1000"/>
              </a:spcAft>
              <a:buSzPts val="3200"/>
              <a:buNone/>
            </a:pPr>
            <a:endParaRPr sz="20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36" name="Google Shape;136;p7"/>
          <p:cNvPicPr preferRelativeResize="0"/>
          <p:nvPr/>
        </p:nvPicPr>
        <p:blipFill rotWithShape="1">
          <a:blip r:embed="rId3">
            <a:alphaModFix/>
          </a:blip>
          <a:srcRect l="26673" t="34038" r="50407" b="14629"/>
          <a:stretch/>
        </p:blipFill>
        <p:spPr>
          <a:xfrm>
            <a:off x="5445760" y="1776814"/>
            <a:ext cx="3335420" cy="41205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"/>
          <p:cNvSpPr txBox="1">
            <a:spLocks noGrp="1"/>
          </p:cNvSpPr>
          <p:nvPr>
            <p:ph type="title"/>
          </p:nvPr>
        </p:nvSpPr>
        <p:spPr>
          <a:xfrm>
            <a:off x="550800" y="408341"/>
            <a:ext cx="8042400" cy="6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Georgia"/>
              <a:buNone/>
            </a:pPr>
            <a:r>
              <a:rPr lang="en-US" sz="3400">
                <a:latin typeface="Georgia"/>
                <a:ea typeface="Georgia"/>
                <a:cs typeface="Georgia"/>
                <a:sym typeface="Georgia"/>
              </a:rPr>
              <a:t>Additional analysis</a:t>
            </a:r>
            <a:endParaRPr sz="3400" b="0" i="0" u="none" strike="noStrike" cap="non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43" name="Google Shape;143;p8"/>
          <p:cNvSpPr txBox="1">
            <a:spLocks noGrp="1"/>
          </p:cNvSpPr>
          <p:nvPr>
            <p:ph type="body" idx="1"/>
          </p:nvPr>
        </p:nvSpPr>
        <p:spPr>
          <a:xfrm>
            <a:off x="477521" y="1305239"/>
            <a:ext cx="4437158" cy="50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2000" b="1">
                <a:latin typeface="Georgia"/>
                <a:ea typeface="Georgia"/>
                <a:cs typeface="Georgia"/>
                <a:sym typeface="Georgia"/>
              </a:rPr>
              <a:t>Inter-relationship assessment</a:t>
            </a: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5560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How much does your place rely on other places for public, commercial and social assets?</a:t>
            </a:r>
            <a:endParaRPr/>
          </a:p>
          <a:p>
            <a:pPr marL="457200" lvl="0" indent="-35560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How much do other places rely on your place for these assets?</a:t>
            </a: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5560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Does this make your place independent, dependent or inter-dependent?</a:t>
            </a:r>
            <a:endParaRPr/>
          </a:p>
          <a:p>
            <a:pPr marL="457200" lvl="0" indent="-35560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>
                <a:latin typeface="Georgia"/>
                <a:ea typeface="Georgia"/>
                <a:cs typeface="Georgia"/>
                <a:sym typeface="Georgia"/>
              </a:rPr>
              <a:t>Can be used as a tool to compare places</a:t>
            </a:r>
            <a:endParaRPr/>
          </a:p>
          <a:p>
            <a:pPr marL="457200" lvl="0" indent="-22860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SzPts val="2000"/>
              <a:buFont typeface="Georgia"/>
              <a:buNone/>
            </a:pP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endParaRPr sz="20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13000"/>
              </a:lnSpc>
              <a:spcBef>
                <a:spcPts val="1000"/>
              </a:spcBef>
              <a:spcAft>
                <a:spcPts val="1000"/>
              </a:spcAft>
              <a:buSzPts val="3200"/>
              <a:buNone/>
            </a:pPr>
            <a:endParaRPr sz="20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44" name="Google Shape;144;p8"/>
          <p:cNvPicPr preferRelativeResize="0"/>
          <p:nvPr/>
        </p:nvPicPr>
        <p:blipFill rotWithShape="1">
          <a:blip r:embed="rId3">
            <a:alphaModFix/>
          </a:blip>
          <a:srcRect l="26849" t="30583" r="50496" b="16973"/>
          <a:stretch/>
        </p:blipFill>
        <p:spPr>
          <a:xfrm>
            <a:off x="5098234" y="1446230"/>
            <a:ext cx="3690166" cy="47901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"/>
          <p:cNvSpPr/>
          <p:nvPr/>
        </p:nvSpPr>
        <p:spPr>
          <a:xfrm>
            <a:off x="811120" y="1823857"/>
            <a:ext cx="6468569" cy="3857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2" indent="-34290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Number of registered charities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2" indent="-34290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Number of GPs and Dentists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2" indent="-34290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Number of hospitals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2" indent="-34290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Number of children in primary schools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2" indent="-34290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Number of children in secondary schools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2" indent="-34290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Number of jobs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2" indent="-34290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Diversity of jobs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2" indent="-34290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Public sector jobs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2" indent="-34290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Number of shops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2" indent="-34290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Diversity of retail offer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2" indent="-34290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Distance travelled to work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9"/>
          <p:cNvSpPr txBox="1"/>
          <p:nvPr/>
        </p:nvSpPr>
        <p:spPr>
          <a:xfrm>
            <a:off x="518160" y="457200"/>
            <a:ext cx="7640419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Indicators used to create inter-relationship score</a:t>
            </a:r>
            <a:endParaRPr sz="3200" b="0" i="0" u="none" strike="noStrike" cap="non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"/>
          <p:cNvSpPr txBox="1">
            <a:spLocks noGrp="1"/>
          </p:cNvSpPr>
          <p:nvPr>
            <p:ph type="title"/>
          </p:nvPr>
        </p:nvSpPr>
        <p:spPr>
          <a:xfrm>
            <a:off x="600364" y="473218"/>
            <a:ext cx="796174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400">
                <a:latin typeface="Georgia"/>
                <a:ea typeface="Georgia"/>
                <a:cs typeface="Georgia"/>
                <a:sym typeface="Georgia"/>
              </a:rPr>
              <a:t>Places classified into seven types</a:t>
            </a:r>
            <a:endParaRPr sz="34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400">
                <a:latin typeface="Georgia"/>
                <a:ea typeface="Georgia"/>
                <a:cs typeface="Georgia"/>
                <a:sym typeface="Georgia"/>
              </a:rPr>
              <a:t>based on score</a:t>
            </a:r>
            <a:endParaRPr sz="34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8" name="Google Shape;158;p10"/>
          <p:cNvSpPr/>
          <p:nvPr/>
        </p:nvSpPr>
        <p:spPr>
          <a:xfrm>
            <a:off x="729674" y="1859303"/>
            <a:ext cx="7832435" cy="4401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1" i="0" u="none" strike="noStrike" cap="none">
                <a:solidFill>
                  <a:srgbClr val="383839"/>
                </a:solidFill>
                <a:latin typeface="Georgia"/>
                <a:ea typeface="Georgia"/>
                <a:cs typeface="Georgia"/>
                <a:sym typeface="Georgia"/>
              </a:rPr>
              <a:t>Independent places</a:t>
            </a:r>
            <a:r>
              <a:rPr lang="en-US" sz="2000" b="0" i="0" u="none" strike="noStrike" cap="none">
                <a:solidFill>
                  <a:srgbClr val="383839"/>
                </a:solidFill>
                <a:latin typeface="Georgia"/>
                <a:ea typeface="Georgia"/>
                <a:cs typeface="Georgia"/>
                <a:sym typeface="Georgia"/>
              </a:rPr>
              <a:t> have a high number of assets in relation to their population; a strong diversity of jobs; and residents travel shorter distances to travel to work. </a:t>
            </a:r>
            <a:endParaRPr sz="2000" b="0" i="0" u="none" strike="noStrike" cap="none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1" i="0" u="none" strike="noStrike" cap="none">
                <a:solidFill>
                  <a:srgbClr val="383839"/>
                </a:solidFill>
                <a:latin typeface="Georgia"/>
                <a:ea typeface="Georgia"/>
                <a:cs typeface="Georgia"/>
                <a:sym typeface="Georgia"/>
              </a:rPr>
              <a:t>Independent to Interdependent places</a:t>
            </a:r>
            <a:r>
              <a:rPr lang="en-US" sz="2000" b="0" i="0" u="none" strike="noStrike" cap="none">
                <a:solidFill>
                  <a:srgbClr val="383839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1" i="0" u="none" strike="noStrike" cap="none">
                <a:solidFill>
                  <a:srgbClr val="383839"/>
                </a:solidFill>
                <a:latin typeface="Georgia"/>
                <a:ea typeface="Georgia"/>
                <a:cs typeface="Georgia"/>
                <a:sym typeface="Georgia"/>
              </a:rPr>
              <a:t>Interdependent to Independent places</a:t>
            </a:r>
            <a:r>
              <a:rPr lang="en-US" sz="2000" b="0" i="0" u="none" strike="noStrike" cap="none">
                <a:solidFill>
                  <a:srgbClr val="38383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1" i="0" u="none" strike="noStrike" cap="none">
                <a:solidFill>
                  <a:srgbClr val="383839"/>
                </a:solidFill>
                <a:latin typeface="Georgia"/>
                <a:ea typeface="Georgia"/>
                <a:cs typeface="Georgia"/>
                <a:sym typeface="Georgia"/>
              </a:rPr>
              <a:t>Interdependent places</a:t>
            </a:r>
            <a:r>
              <a:rPr lang="en-US" sz="2000" b="0" i="0" u="none" strike="noStrike" cap="none">
                <a:solidFill>
                  <a:srgbClr val="383839"/>
                </a:solidFill>
                <a:latin typeface="Georgia"/>
                <a:ea typeface="Georgia"/>
                <a:cs typeface="Georgia"/>
                <a:sym typeface="Georgia"/>
              </a:rPr>
              <a:t> have a medium number of assets in relation to their population; average diversity of jobs; and residents travel a mix of short and long distances to travel to work.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1" i="0" u="none" strike="noStrike" cap="none">
                <a:solidFill>
                  <a:srgbClr val="383839"/>
                </a:solidFill>
                <a:latin typeface="Georgia"/>
                <a:ea typeface="Georgia"/>
                <a:cs typeface="Georgia"/>
                <a:sym typeface="Georgia"/>
              </a:rPr>
              <a:t>Interdependent to Dependent places</a:t>
            </a:r>
            <a:r>
              <a:rPr lang="en-US" sz="2000" b="0" i="0" u="none" strike="noStrike" cap="none">
                <a:solidFill>
                  <a:srgbClr val="38383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1" i="0" u="none" strike="noStrike" cap="none">
                <a:solidFill>
                  <a:srgbClr val="383839"/>
                </a:solidFill>
                <a:latin typeface="Georgia"/>
                <a:ea typeface="Georgia"/>
                <a:cs typeface="Georgia"/>
                <a:sym typeface="Georgia"/>
              </a:rPr>
              <a:t>Dependent to Interdependent places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1" i="0" u="none" strike="noStrike" cap="none">
                <a:solidFill>
                  <a:srgbClr val="383839"/>
                </a:solidFill>
                <a:latin typeface="Georgia"/>
                <a:ea typeface="Georgia"/>
                <a:cs typeface="Georgia"/>
                <a:sym typeface="Georgia"/>
              </a:rPr>
              <a:t>Dependent places </a:t>
            </a:r>
            <a:r>
              <a:rPr lang="en-US" sz="2000" b="0" i="0" u="none" strike="noStrike" cap="none">
                <a:solidFill>
                  <a:srgbClr val="383839"/>
                </a:solidFill>
                <a:latin typeface="Georgia"/>
                <a:ea typeface="Georgia"/>
                <a:cs typeface="Georgia"/>
                <a:sym typeface="Georgia"/>
              </a:rPr>
              <a:t>have a low number of assets in relation to their population; a reliance on one sector for jobs; and residents travel longer distances to work. 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1"/>
          <p:cNvPicPr preferRelativeResize="0"/>
          <p:nvPr/>
        </p:nvPicPr>
        <p:blipFill rotWithShape="1">
          <a:blip r:embed="rId3">
            <a:alphaModFix/>
          </a:blip>
          <a:srcRect l="34778" t="11777" r="36777" b="6642"/>
          <a:stretch/>
        </p:blipFill>
        <p:spPr>
          <a:xfrm>
            <a:off x="6521147" y="2021812"/>
            <a:ext cx="2622854" cy="4231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1"/>
          <p:cNvPicPr preferRelativeResize="0"/>
          <p:nvPr/>
        </p:nvPicPr>
        <p:blipFill rotWithShape="1">
          <a:blip r:embed="rId4">
            <a:alphaModFix/>
          </a:blip>
          <a:srcRect l="16261" t="8222" r="16889" b="9802"/>
          <a:stretch/>
        </p:blipFill>
        <p:spPr>
          <a:xfrm>
            <a:off x="111760" y="1930372"/>
            <a:ext cx="6409386" cy="4421012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1"/>
          <p:cNvSpPr txBox="1"/>
          <p:nvPr/>
        </p:nvSpPr>
        <p:spPr>
          <a:xfrm>
            <a:off x="457200" y="506616"/>
            <a:ext cx="808736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Compare places by Category and Inter-relationship type</a:t>
            </a:r>
            <a:endParaRPr sz="3200" b="0" i="0" u="none" strike="noStrike" cap="non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2"/>
          <p:cNvSpPr txBox="1">
            <a:spLocks noGrp="1"/>
          </p:cNvSpPr>
          <p:nvPr>
            <p:ph type="title"/>
          </p:nvPr>
        </p:nvSpPr>
        <p:spPr>
          <a:xfrm>
            <a:off x="549275" y="685279"/>
            <a:ext cx="8042400" cy="6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</a:pPr>
            <a:r>
              <a:rPr lang="en-US" sz="3200">
                <a:latin typeface="Georgia"/>
                <a:ea typeface="Georgia"/>
                <a:cs typeface="Georgia"/>
                <a:sym typeface="Georgia"/>
              </a:rPr>
              <a:t>Compare places</a:t>
            </a:r>
            <a:r>
              <a:rPr lang="en-US" sz="3600">
                <a:latin typeface="Georgia"/>
                <a:ea typeface="Georgia"/>
                <a:cs typeface="Georgia"/>
                <a:sym typeface="Georgia"/>
              </a:rPr>
              <a:t/>
            </a:r>
            <a:br>
              <a:rPr lang="en-US" sz="3600">
                <a:latin typeface="Georgia"/>
                <a:ea typeface="Georgia"/>
                <a:cs typeface="Georgia"/>
                <a:sym typeface="Georgia"/>
              </a:rPr>
            </a:br>
            <a:endParaRPr sz="3400" b="0" i="0" u="none" strike="noStrike" cap="non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73" name="Google Shape;173;p12"/>
          <p:cNvPicPr preferRelativeResize="0"/>
          <p:nvPr/>
        </p:nvPicPr>
        <p:blipFill rotWithShape="1">
          <a:blip r:embed="rId3">
            <a:alphaModFix/>
          </a:blip>
          <a:srcRect l="16740" t="8618" r="19068" b="18691"/>
          <a:stretch/>
        </p:blipFill>
        <p:spPr>
          <a:xfrm>
            <a:off x="966373" y="1333579"/>
            <a:ext cx="7625302" cy="48464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3"/>
          <p:cNvPicPr preferRelativeResize="0"/>
          <p:nvPr/>
        </p:nvPicPr>
        <p:blipFill rotWithShape="1">
          <a:blip r:embed="rId3">
            <a:alphaModFix/>
          </a:blip>
          <a:srcRect l="19000" t="9605" r="20443" b="6839"/>
          <a:stretch/>
        </p:blipFill>
        <p:spPr>
          <a:xfrm>
            <a:off x="690880" y="965200"/>
            <a:ext cx="7304235" cy="56691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4"/>
          <p:cNvPicPr preferRelativeResize="0"/>
          <p:nvPr/>
        </p:nvPicPr>
        <p:blipFill rotWithShape="1">
          <a:blip r:embed="rId3">
            <a:alphaModFix/>
          </a:blip>
          <a:srcRect l="17667" t="9812" r="16889" b="7431"/>
          <a:stretch/>
        </p:blipFill>
        <p:spPr>
          <a:xfrm>
            <a:off x="335280" y="314255"/>
            <a:ext cx="8513251" cy="60554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15"/>
          <p:cNvPicPr preferRelativeResize="0"/>
          <p:nvPr/>
        </p:nvPicPr>
        <p:blipFill rotWithShape="1">
          <a:blip r:embed="rId3">
            <a:alphaModFix/>
          </a:blip>
          <a:srcRect l="999" t="9011" r="2222" b="6444"/>
          <a:stretch/>
        </p:blipFill>
        <p:spPr>
          <a:xfrm>
            <a:off x="54277" y="1727200"/>
            <a:ext cx="9035445" cy="443992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5"/>
          <p:cNvSpPr txBox="1"/>
          <p:nvPr/>
        </p:nvSpPr>
        <p:spPr>
          <a:xfrm>
            <a:off x="868679" y="345440"/>
            <a:ext cx="740664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Additional Analysis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Mapping Neighbourhood Data</a:t>
            </a:r>
            <a:endParaRPr sz="3200" b="0" i="0" u="none" strike="noStrike" cap="non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6"/>
          <p:cNvSpPr txBox="1"/>
          <p:nvPr/>
        </p:nvSpPr>
        <p:spPr>
          <a:xfrm>
            <a:off x="908625" y="4294909"/>
            <a:ext cx="7333800" cy="1778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elinor.shepley@iwa.org.uk / 029 2048 4387</a:t>
            </a:r>
            <a:endParaRPr sz="2400" b="0" i="0" u="none" strike="noStrike" cap="non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www.understandingwelshplaces.wales</a:t>
            </a:r>
            <a:endParaRPr sz="2400" b="0" i="0" u="none" strike="noStrike" cap="non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www.deall</a:t>
            </a:r>
            <a:r>
              <a:rPr lang="en-US" sz="6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4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lleoeddcymru.cymru</a:t>
            </a:r>
            <a:endParaRPr sz="2400" b="0" i="0" u="none" strike="noStrike" cap="non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95" name="Google Shape;195;p16"/>
          <p:cNvPicPr preferRelativeResize="0"/>
          <p:nvPr/>
        </p:nvPicPr>
        <p:blipFill rotWithShape="1">
          <a:blip r:embed="rId3">
            <a:alphaModFix/>
          </a:blip>
          <a:srcRect l="17982" t="21773" r="17769" b="20972"/>
          <a:stretch/>
        </p:blipFill>
        <p:spPr>
          <a:xfrm>
            <a:off x="2275725" y="1086200"/>
            <a:ext cx="4689600" cy="2954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FF3C5B18883D4E21973B57C2EEED7FD1" version="1.0.0">
  <systemFields>
    <field name="Objective-Id">
      <value order="0">A28426014</value>
    </field>
    <field name="Objective-Title">
      <value order="0">20191213 - TSSUP - PRESENTATION - Understanding Welsh Places - Elinor Shepley IWA</value>
    </field>
    <field name="Objective-Description">
      <value order="0"/>
    </field>
    <field name="Objective-CreationStamp">
      <value order="0">2019-12-12T14:53:40Z</value>
    </field>
    <field name="Objective-IsApproved">
      <value order="0">false</value>
    </field>
    <field name="Objective-IsPublished">
      <value order="0">true</value>
    </field>
    <field name="Objective-DatePublished">
      <value order="0">2019-12-16T12:33:51Z</value>
    </field>
    <field name="Objective-ModificationStamp">
      <value order="0">2019-12-16T12:33:51Z</value>
    </field>
    <field name="Objective-Owner">
      <value order="0">Deehan Karen (KAS)</value>
    </field>
    <field name="Objective-Path">
      <value order="0">Objective Global Folder:Business File Plan:Health &amp; Social Services (HSS):Health &amp; Social Services (HSS) - KAS - Chief Statistician:1 - Save:KAS Information Security &amp; Events Management:KAS Events &amp; User Engagement:KAS - 2015-2020 - Third Sector User Panel:20191213 Third Sector Statistics User Panel</value>
    </field>
    <field name="Objective-Parent">
      <value order="0">20191213 Third Sector Statistics User Panel</value>
    </field>
    <field name="Objective-State">
      <value order="0">Published</value>
    </field>
    <field name="Objective-VersionId">
      <value order="0">vA56689173</value>
    </field>
    <field name="Objective-Version">
      <value order="0">2.0</value>
    </field>
    <field name="Objective-VersionNumber">
      <value order="0">3</value>
    </field>
    <field name="Objective-VersionComment">
      <value order="0"/>
    </field>
    <field name="Objective-FileNumber">
      <value order="0">qA1232802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Language">
        <value order="0">English (eng)</value>
      </field>
      <field name="Objective-Date Acquired">
        <value order="0"/>
      </field>
      <field name="Objective-What to Keep">
        <value order="0">No</value>
      </field>
      <field name="Objective-Official Translation">
        <value order="0"/>
      </field>
      <field name="Objective-Connect Creator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495</Words>
  <Application>Microsoft Office PowerPoint</Application>
  <PresentationFormat>On-screen Show (4:3)</PresentationFormat>
  <Paragraphs>96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Georgia</vt:lpstr>
      <vt:lpstr>Office Theme</vt:lpstr>
      <vt:lpstr>Understanding Welsh Places</vt:lpstr>
      <vt:lpstr>Background to the Project</vt:lpstr>
      <vt:lpstr>Aims and Objectives</vt:lpstr>
      <vt:lpstr>How is UWP different?</vt:lpstr>
      <vt:lpstr>Data and maps: UWP 1</vt:lpstr>
      <vt:lpstr>Data and maps: Version 2</vt:lpstr>
      <vt:lpstr>Additional analysis</vt:lpstr>
      <vt:lpstr>Additional analysis</vt:lpstr>
      <vt:lpstr>PowerPoint Presentation</vt:lpstr>
      <vt:lpstr>Places classified into seven types based on score</vt:lpstr>
      <vt:lpstr>PowerPoint Presentation</vt:lpstr>
      <vt:lpstr>Compare places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2019-12-17T14:38:14Z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A28426014</vt:lpwstr>
  </property>
  <property fmtid="{D5CDD505-2E9C-101B-9397-08002B2CF9AE}" pid="4" name="Objective-Title">
    <vt:lpwstr>20191213 - TSSUP - PRESENTATION - Understanding Welsh Places - Elinor Shepley IWA</vt:lpwstr>
  </property>
  <property fmtid="{D5CDD505-2E9C-101B-9397-08002B2CF9AE}" pid="5" name="Objective-Description">
    <vt:lpwstr/>
  </property>
  <property fmtid="{D5CDD505-2E9C-101B-9397-08002B2CF9AE}" pid="6" name="Objective-CreationStamp">
    <vt:filetime>2019-12-12T14:53:50Z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2019-12-16T12:33:51Z</vt:filetime>
  </property>
  <property fmtid="{D5CDD505-2E9C-101B-9397-08002B2CF9AE}" pid="10" name="Objective-ModificationStamp">
    <vt:filetime>2019-12-16T12:33:51Z</vt:filetime>
  </property>
  <property fmtid="{D5CDD505-2E9C-101B-9397-08002B2CF9AE}" pid="11" name="Objective-Owner">
    <vt:lpwstr>Deehan Karen (KAS)</vt:lpwstr>
  </property>
  <property fmtid="{D5CDD505-2E9C-101B-9397-08002B2CF9AE}" pid="12" name="Objective-Path">
    <vt:lpwstr>Objective Global Folder:Business File Plan:Health &amp; Social Services (HSS):Health &amp; Social Services (HSS) - KAS - Chief Statistician:1 - Save:KAS Information Security &amp; Events Management:KAS Events &amp; User Engagement:KAS - 2015-2020 - Third Sector User Pane</vt:lpwstr>
  </property>
  <property fmtid="{D5CDD505-2E9C-101B-9397-08002B2CF9AE}" pid="13" name="Objective-Parent">
    <vt:lpwstr>20191213 Third Sector Statistics User Panel</vt:lpwstr>
  </property>
  <property fmtid="{D5CDD505-2E9C-101B-9397-08002B2CF9AE}" pid="14" name="Objective-State">
    <vt:lpwstr>Published</vt:lpwstr>
  </property>
  <property fmtid="{D5CDD505-2E9C-101B-9397-08002B2CF9AE}" pid="15" name="Objective-VersionId">
    <vt:lpwstr>vA56689173</vt:lpwstr>
  </property>
  <property fmtid="{D5CDD505-2E9C-101B-9397-08002B2CF9AE}" pid="16" name="Objective-Version">
    <vt:lpwstr>2.0</vt:lpwstr>
  </property>
  <property fmtid="{D5CDD505-2E9C-101B-9397-08002B2CF9AE}" pid="17" name="Objective-VersionNumber">
    <vt:r8>3</vt:r8>
  </property>
  <property fmtid="{D5CDD505-2E9C-101B-9397-08002B2CF9AE}" pid="18" name="Objective-VersionComment">
    <vt:lpwstr/>
  </property>
  <property fmtid="{D5CDD505-2E9C-101B-9397-08002B2CF9AE}" pid="19" name="Objective-FileNumber">
    <vt:lpwstr/>
  </property>
  <property fmtid="{D5CDD505-2E9C-101B-9397-08002B2CF9AE}" pid="20" name="Objective-Classification">
    <vt:lpwstr>[Inherited - Official]</vt:lpwstr>
  </property>
  <property fmtid="{D5CDD505-2E9C-101B-9397-08002B2CF9AE}" pid="21" name="Objective-Caveats">
    <vt:lpwstr/>
  </property>
  <property fmtid="{D5CDD505-2E9C-101B-9397-08002B2CF9AE}" pid="22" name="Objective-Language">
    <vt:lpwstr>English (eng)</vt:lpwstr>
  </property>
  <property fmtid="{D5CDD505-2E9C-101B-9397-08002B2CF9AE}" pid="23" name="Objective-Date Acquired">
    <vt:lpwstr/>
  </property>
  <property fmtid="{D5CDD505-2E9C-101B-9397-08002B2CF9AE}" pid="24" name="Objective-What to Keep">
    <vt:lpwstr>No</vt:lpwstr>
  </property>
  <property fmtid="{D5CDD505-2E9C-101B-9397-08002B2CF9AE}" pid="25" name="Objective-Official Translation">
    <vt:lpwstr/>
  </property>
  <property fmtid="{D5CDD505-2E9C-101B-9397-08002B2CF9AE}" pid="26" name="Objective-Connect Creator">
    <vt:lpwstr/>
  </property>
  <property fmtid="{D5CDD505-2E9C-101B-9397-08002B2CF9AE}" pid="27" name="Objective-Comment">
    <vt:lpwstr/>
  </property>
</Properties>
</file>